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78" r:id="rId3"/>
    <p:sldId id="316" r:id="rId4"/>
    <p:sldId id="293" r:id="rId5"/>
    <p:sldId id="288" r:id="rId6"/>
    <p:sldId id="356" r:id="rId7"/>
    <p:sldId id="369" r:id="rId8"/>
    <p:sldId id="370" r:id="rId9"/>
    <p:sldId id="332" r:id="rId10"/>
    <p:sldId id="383" r:id="rId11"/>
    <p:sldId id="395" r:id="rId12"/>
    <p:sldId id="396" r:id="rId13"/>
    <p:sldId id="397" r:id="rId14"/>
    <p:sldId id="398" r:id="rId15"/>
    <p:sldId id="289" r:id="rId16"/>
    <p:sldId id="311" r:id="rId17"/>
    <p:sldId id="310" r:id="rId18"/>
    <p:sldId id="312" r:id="rId19"/>
    <p:sldId id="313" r:id="rId20"/>
  </p:sldIdLst>
  <p:sldSz cx="9144000" cy="51308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>
          <p15:clr>
            <a:srgbClr val="A4A3A4"/>
          </p15:clr>
        </p15:guide>
        <p15:guide id="2" pos="290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6666FF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4813" autoAdjust="0"/>
  </p:normalViewPr>
  <p:slideViewPr>
    <p:cSldViewPr snapToGrid="0">
      <p:cViewPr varScale="1">
        <p:scale>
          <a:sx n="128" d="100"/>
          <a:sy n="128" d="100"/>
        </p:scale>
        <p:origin x="-1134" y="-96"/>
      </p:cViewPr>
      <p:guideLst>
        <p:guide orient="horz" pos="1616"/>
        <p:guide pos="29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 noProof="0">
              <a:sym typeface="Helvetica Neue" panose="02000503000000020004"/>
            </a:endParaRPr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 noProof="0">
              <a:sym typeface="Helvetica Neue" panose="020005030000000200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常用温度计是根据液体热胀冷缩的原理制成的。     用温度计测量液体温度时，先要弄清楚温度计的分度值，读数时视线与液柱最高处所对刻度相垂直，并注意区分温度是零上还是零下。</a:t>
            </a:r>
          </a:p>
          <a:p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解答：在温度计上，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个小格，一个小格代表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，所以此温度计的分度值为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；“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40”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在“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30”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以上，说明温度高于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，为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。故答案为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体温计的分度值是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，根据分度值和液面位置可以读出温度值，由于体温计液泡上方有缩口，所以可以离开被测物体读数，温度计都是利用液体热胀冷缩的规律制成的；同时体温计在使用前要用力甩一下，将水银甩回玻璃泡中。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解：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、体温计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个小格，每个小格为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，体温计的分度值是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B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、体温计的工作原理就是液体热胀冷缩的规律，故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B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、由于体温计的特殊结构（有缩口），它是能离开被测物体读数，故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正确。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D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、根据体温计的特点，使用前用力甩一下玻璃泡上方的水银才能回到玻璃泡中，不能进行连续测量，故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D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故选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400" b="1">
                <a:latin typeface="宋体" panose="02010600030101010101" pitchFamily="2" charset="-122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因为先测量甲，甲的体温一定为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，在不甩回的情况下，乙、丙温度即使低于或等于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也显示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，故只能确定甲的体温为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，而乙、丙有可能达到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，也可能低于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。故选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本题考查体温计的构造。体温计和常用温度计相比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前者内径很细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而下端的玻璃泡则很大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使得有微小的温度变化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即吸收很少的热量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管中水银上升的高度会非常明显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所以可以测量得更为精密。</a:t>
            </a:r>
          </a:p>
          <a:p>
            <a:pPr indent="268605"/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】A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indent="268605"/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考点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title"/>
          </p:nvPr>
        </p:nvSpPr>
        <p:spPr bwMode="auto">
          <a:xfrm>
            <a:off x="628650" y="273050"/>
            <a:ext cx="7886700" cy="10953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vert="horz" wrap="square" lIns="45719" tIns="45720" rIns="45719" bIns="45720" numCol="1" anchor="t" anchorCtr="0" compatLnSpc="1"/>
          <a:lstStyle/>
          <a:p>
            <a:pPr lvl="0"/>
            <a:r>
              <a:rPr lang="zh-CN" altLang="en-US">
                <a:sym typeface="Arial" panose="020B0604020202020204" pitchFamily="34" charset="0"/>
              </a:rPr>
              <a:t>标题文本</a:t>
            </a:r>
          </a:p>
        </p:txBody>
      </p:sp>
      <p:sp>
        <p:nvSpPr>
          <p:cNvPr id="1027" name="Shape 3"/>
          <p:cNvSpPr>
            <a:spLocks noGrp="1"/>
          </p:cNvSpPr>
          <p:nvPr>
            <p:ph type="body" idx="1"/>
          </p:nvPr>
        </p:nvSpPr>
        <p:spPr bwMode="auto">
          <a:xfrm>
            <a:off x="628650" y="1368425"/>
            <a:ext cx="7886700" cy="37623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vert="horz" wrap="square" lIns="45719" tIns="45720" rIns="45719" bIns="45720" numCol="1" anchor="t" anchorCtr="0" compatLnSpc="1"/>
          <a:lstStyle/>
          <a:p>
            <a:pPr lvl="0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1</a:t>
            </a:r>
          </a:p>
          <a:p>
            <a:pPr lvl="1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2</a:t>
            </a:r>
          </a:p>
          <a:p>
            <a:pPr lvl="2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3</a:t>
            </a:r>
          </a:p>
          <a:p>
            <a:pPr lvl="3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4</a:t>
            </a:r>
          </a:p>
          <a:p>
            <a:pPr lvl="4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5</a:t>
            </a:r>
          </a:p>
        </p:txBody>
      </p:sp>
      <p:grpSp>
        <p:nvGrpSpPr>
          <p:cNvPr id="1028" name="组合 6"/>
          <p:cNvGrpSpPr/>
          <p:nvPr userDrawn="1"/>
        </p:nvGrpSpPr>
        <p:grpSpPr bwMode="auto">
          <a:xfrm>
            <a:off x="7451725" y="127000"/>
            <a:ext cx="1431925" cy="430213"/>
            <a:chOff x="468128" y="370735"/>
            <a:chExt cx="1135204" cy="341359"/>
          </a:xfrm>
        </p:grpSpPr>
        <p:pic>
          <p:nvPicPr>
            <p:cNvPr id="1029" name="图片 7"/>
            <p:cNvPicPr>
              <a:picLocks noChangeAspect="1"/>
            </p:cNvPicPr>
            <p:nvPr userDrawn="1"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49670" y="370735"/>
              <a:ext cx="490406" cy="1774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0" name="图片 8"/>
            <p:cNvPicPr>
              <a:picLocks noChangeAspect="1"/>
            </p:cNvPicPr>
            <p:nvPr userDrawn="1"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468128" y="558194"/>
              <a:ext cx="1135204" cy="15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1pPr>
      <a:lvl2pPr marL="782955" indent="-325755" algn="l" rtl="0" eaLnBrk="0" fontAlgn="base" hangingPunct="0">
        <a:spcBef>
          <a:spcPts val="700"/>
        </a:spcBef>
        <a:spcAft>
          <a:spcPct val="0"/>
        </a:spcAft>
        <a:buSzPct val="100000"/>
        <a:buChar char="–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2pPr>
      <a:lvl3pPr marL="1219200" indent="-304800" algn="l" rtl="0" eaLnBrk="0" fontAlgn="base" hangingPunct="0">
        <a:spcBef>
          <a:spcPts val="7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3pPr>
      <a:lvl4pPr marL="17367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–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4pPr>
      <a:lvl5pPr marL="21939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»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video" Target="NULL" TargetMode="External"/><Relationship Id="rId5" Type="http://schemas.openxmlformats.org/officeDocument/2006/relationships/image" Target="../media/image10.png"/><Relationship Id="rId4" Type="http://schemas.microsoft.com/office/2007/relationships/media" Target="../media/media1.mp4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video" Target="NULL" TargetMode="External"/><Relationship Id="rId5" Type="http://schemas.openxmlformats.org/officeDocument/2006/relationships/image" Target="../media/image11.png"/><Relationship Id="rId4" Type="http://schemas.microsoft.com/office/2007/relationships/media" Target="../media/media2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3500" y="1935163"/>
            <a:ext cx="1828800" cy="4603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中物理</a:t>
            </a:r>
          </a:p>
        </p:txBody>
      </p:sp>
      <p:sp>
        <p:nvSpPr>
          <p:cNvPr id="15362" name="Shape 40"/>
          <p:cNvSpPr>
            <a:spLocks noChangeArrowheads="1"/>
          </p:cNvSpPr>
          <p:nvPr/>
        </p:nvSpPr>
        <p:spPr bwMode="auto">
          <a:xfrm>
            <a:off x="4683609" y="2402593"/>
            <a:ext cx="3078162" cy="502702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zh-CN" altLang="en-US" sz="4000" baseline="-25000" dirty="0">
                <a:latin typeface="方正姚体" pitchFamily="2" charset="-122"/>
                <a:ea typeface="方正姚体" pitchFamily="2" charset="-122"/>
                <a:cs typeface="微软雅黑" panose="020B0503020204020204" charset="-122"/>
                <a:sym typeface="微软雅黑" panose="020B0503020204020204" charset="-122"/>
              </a:rPr>
              <a:t>第四章  第一节</a:t>
            </a:r>
          </a:p>
        </p:txBody>
      </p:sp>
      <p:sp>
        <p:nvSpPr>
          <p:cNvPr id="15363" name="Shape 40"/>
          <p:cNvSpPr>
            <a:spLocks noChangeArrowheads="1"/>
          </p:cNvSpPr>
          <p:nvPr/>
        </p:nvSpPr>
        <p:spPr bwMode="auto">
          <a:xfrm>
            <a:off x="4059238" y="1025525"/>
            <a:ext cx="4792662" cy="64135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r>
              <a:rPr lang="zh-CN" altLang="en-US" sz="5400" b="1" baseline="-25000">
                <a:solidFill>
                  <a:srgbClr val="C00000"/>
                </a:solidFill>
                <a:latin typeface="方正姚体"/>
                <a:ea typeface="方正姚体"/>
                <a:cs typeface="微软雅黑" panose="020B0503020204020204" charset="-122"/>
                <a:sym typeface="微软雅黑" panose="020B0503020204020204" charset="-122"/>
              </a:rPr>
              <a:t>北师大版物理（初中）</a:t>
            </a:r>
          </a:p>
        </p:txBody>
      </p:sp>
      <p:sp>
        <p:nvSpPr>
          <p:cNvPr id="15364" name="Shape 40"/>
          <p:cNvSpPr>
            <a:spLocks noChangeArrowheads="1"/>
          </p:cNvSpPr>
          <p:nvPr/>
        </p:nvSpPr>
        <p:spPr bwMode="auto">
          <a:xfrm>
            <a:off x="4311805" y="3306581"/>
            <a:ext cx="3908270" cy="64633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5400" b="1" baseline="-25000" dirty="0">
                <a:solidFill>
                  <a:srgbClr val="FF0000"/>
                </a:solidFill>
                <a:latin typeface="华文楷体"/>
                <a:ea typeface="华文楷体"/>
                <a:cs typeface="微软雅黑" panose="020B0503020204020204" charset="-122"/>
                <a:sym typeface="微软雅黑" panose="020B0503020204020204" charset="-122"/>
              </a:rPr>
              <a:t>声音的产生与传播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algn="dist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solidFill>
                  <a:schemeClr val="bg1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lang="zh-CN" altLang="en-US" sz="1400" b="1" kern="0" dirty="0">
                <a:solidFill>
                  <a:schemeClr val="bg1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38988" y="1892300"/>
            <a:ext cx="1360487" cy="396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000">
                <a:solidFill>
                  <a:srgbClr val="01457D"/>
                </a:solidFill>
                <a:latin typeface="方正幼线简体" panose="03000509000000000000" charset="-122"/>
                <a:ea typeface="方正幼线简体" panose="03000509000000000000" charset="-122"/>
                <a:cs typeface="方正幼线简体" panose="03000509000000000000" charset="-122"/>
                <a:sym typeface="Arial" panose="020B0604020202020204" pitchFamily="34" charset="0"/>
              </a:rPr>
              <a:t>（八年级）</a:t>
            </a:r>
          </a:p>
        </p:txBody>
      </p:sp>
      <p:pic>
        <p:nvPicPr>
          <p:cNvPr id="15369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13" y="765175"/>
            <a:ext cx="3592512" cy="3589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7415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声音的传播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151066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声音的传播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30400" y="1044575"/>
            <a:ext cx="6094095" cy="5518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声音是怎么传播的？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我们又是怎么听到声音的？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7510" y="1823720"/>
            <a:ext cx="7903210" cy="1475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声音可以在介质中传播，或者说声音的传播必须借助于介质。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传播声音的介质可以是气体，也可以是固态和液体。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声音无法在真空中传播。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15900" y="3440430"/>
            <a:ext cx="162115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问题的提出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111375" y="3478530"/>
            <a:ext cx="540702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人是怎样听到声音的？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4" grpId="0" bldLvl="0" animBg="1"/>
      <p:bldP spid="7" grpId="0" bldLvl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7415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声音的传播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151066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声音的传播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127635" y="1837055"/>
            <a:ext cx="162115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问题的提出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68805" y="1875155"/>
            <a:ext cx="328485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声音是怎么传播出去的？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5310" y="2520950"/>
            <a:ext cx="43573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声音在空气中是以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波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的形式传播的。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4490" y="3206115"/>
            <a:ext cx="127444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物体的振动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83435" y="3206115"/>
            <a:ext cx="22809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使空气产生疏密状态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04080" y="3192780"/>
            <a:ext cx="352996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这种疏密状态传播到远方形成声波</a:t>
            </a: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1627505" y="3389630"/>
            <a:ext cx="497840" cy="0"/>
          </a:xfrm>
          <a:prstGeom prst="straightConnector1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" name="直接箭头连接符 13"/>
          <p:cNvCxnSpPr/>
          <p:nvPr/>
        </p:nvCxnSpPr>
        <p:spPr>
          <a:xfrm>
            <a:off x="4206240" y="3389630"/>
            <a:ext cx="497840" cy="0"/>
          </a:xfrm>
          <a:prstGeom prst="straightConnector1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" name="文本框 14"/>
          <p:cNvSpPr txBox="1"/>
          <p:nvPr/>
        </p:nvSpPr>
        <p:spPr>
          <a:xfrm>
            <a:off x="327660" y="3815715"/>
            <a:ext cx="309816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人又是怎样听到声音的？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64490" y="4324350"/>
            <a:ext cx="676656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声波传播到人耳，引起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鼓膜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振动，传播给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听觉神经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，再传给大脑。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7" grpId="0" bldLvl="0" animBg="1"/>
      <p:bldP spid="9" grpId="0" bldLvl="0" animBg="1"/>
      <p:bldP spid="3" grpId="0" animBg="1"/>
      <p:bldP spid="10" grpId="0" animBg="1"/>
      <p:bldP spid="11" grpId="0" bldLvl="0" animBg="1"/>
      <p:bldP spid="12" grpId="0" bldLvl="0" animBg="1"/>
      <p:bldP spid="15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课堂活动（三）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声速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923290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声速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127635" y="1837055"/>
            <a:ext cx="162115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问题的提出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70330" y="1191260"/>
            <a:ext cx="362648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声音在介质中的传播速度叫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声速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81835" y="1875155"/>
            <a:ext cx="37477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声音在不同介质中传播速度相同吗？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92125" y="2555240"/>
            <a:ext cx="7974965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声音在不同介质中传播速度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不同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；声音在气体中的传播速度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小于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在液体和固体中的传播速度。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7" grpId="0" bldLvl="0" animBg="1"/>
      <p:bldP spid="4" grpId="0" animBg="1"/>
      <p:bldP spid="6" grpId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课堂活动（三）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声速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923290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声速</a:t>
            </a:r>
          </a:p>
        </p:txBody>
      </p:sp>
      <p:pic>
        <p:nvPicPr>
          <p:cNvPr id="3" name="图片 2" descr="360截图201908291546527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630" y="2150745"/>
            <a:ext cx="7958455" cy="13887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10765" y="1702435"/>
            <a:ext cx="42113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常温下，声音在常见介质中的传播速度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课堂活动（三）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声速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227330" y="1153160"/>
            <a:ext cx="923290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回声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92555" y="1087120"/>
            <a:ext cx="7430135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声音在传播过程中，当遇到障碍物时，声音被发射回原来介质中的现象。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127635" y="1826260"/>
            <a:ext cx="166560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回声的应用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33600" y="1857375"/>
            <a:ext cx="120459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回声测距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72770" y="2435860"/>
            <a:ext cx="804227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1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回声传到人耳比原声晚0.1 s以上，人耳才能将回声和原声区分开，要想听到回声，障碍物跟发声体的最近距离应该为_________。</a:t>
            </a:r>
            <a:endParaRPr lang="zh-CN" altLang="en-US" sz="18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32325" y="2896235"/>
            <a:ext cx="69596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17m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4" grpId="0" animBg="1"/>
      <p:bldP spid="11" grpId="0" bldLvl="0" animBg="1"/>
      <p:bldP spid="6" grpId="0" animBg="1"/>
      <p:bldP spid="100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62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662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110" y="1165225"/>
            <a:ext cx="7129145" cy="337185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369570" y="1120140"/>
            <a:ext cx="261175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考点一：声音的产生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327025" y="1739265"/>
            <a:ext cx="1293813" cy="407988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21815" y="1609725"/>
            <a:ext cx="704786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铜仁）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诗句“姑苏城外寒山寺，夜半钟声到客船”中，钟声是钟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产生的，钟声是通过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传播到人耳中的。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465070" y="2078355"/>
            <a:ext cx="66357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振动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59070" y="2078355"/>
            <a:ext cx="66357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空气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100" grpId="0"/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69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9701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: 圆角 2"/>
          <p:cNvSpPr/>
          <p:nvPr/>
        </p:nvSpPr>
        <p:spPr>
          <a:xfrm>
            <a:off x="327025" y="1347788"/>
            <a:ext cx="1293813" cy="40798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33550" y="1525905"/>
            <a:ext cx="698119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南京）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以下活动中，用来探究声音产生原因的是（　　）。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A．将发声的音叉触及面颊	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B．用大小不同的力敲鼓	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C．将发声手机置于密闭瓶内并抽气	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D．用硬卡片在梳齿上快划、慢划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801714" y="1525905"/>
            <a:ext cx="63774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174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174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7"/>
          <p:cNvSpPr txBox="1">
            <a:spLocks noChangeArrowheads="1"/>
          </p:cNvSpPr>
          <p:nvPr/>
        </p:nvSpPr>
        <p:spPr bwMode="auto">
          <a:xfrm>
            <a:off x="327025" y="1157605"/>
            <a:ext cx="248983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考点二：声音的传播</a:t>
            </a:r>
          </a:p>
        </p:txBody>
      </p:sp>
      <p:sp>
        <p:nvSpPr>
          <p:cNvPr id="9" name="矩形: 圆角 2"/>
          <p:cNvSpPr/>
          <p:nvPr/>
        </p:nvSpPr>
        <p:spPr>
          <a:xfrm>
            <a:off x="327025" y="1609725"/>
            <a:ext cx="1293813" cy="407988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800" y="2235835"/>
            <a:ext cx="774255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株洲）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声音的传播需要介质。正在传声的介质处于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（填“振动”或“静止”）状态；当声音从空气进入水中传播时，声速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（填“会”或“不会”）发生变化。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641465" y="2279015"/>
            <a:ext cx="58610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振动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34835" y="2721610"/>
            <a:ext cx="49149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会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  <p:bldP spid="9" grpId="0" animBg="1"/>
      <p:bldP spid="7" grpId="0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: 圆角 2"/>
          <p:cNvSpPr/>
          <p:nvPr/>
        </p:nvSpPr>
        <p:spPr>
          <a:xfrm>
            <a:off x="327025" y="1255713"/>
            <a:ext cx="1293813" cy="409575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16585" y="1776095"/>
            <a:ext cx="778891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</a:t>
            </a:r>
            <a:r>
              <a:rPr lang="en-US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自贡）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学习了声音的产生和传播后，小明同学做了以下小结。请你在横线上为小明填上空缺。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（1）悠扬的笛声是</a:t>
            </a:r>
            <a:r>
              <a:rPr sz="18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　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振动产生的。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（2）声音在水中的传播速度</a:t>
            </a:r>
            <a:r>
              <a:rPr sz="18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（填“大于”、“等于”或“小于”）在空气中的传播速度。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（3）在月球上，声音不能传播的原因是</a:t>
            </a:r>
            <a:r>
              <a:rPr sz="18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             　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17800" y="2653030"/>
            <a:ext cx="57467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空气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685540" y="3063240"/>
            <a:ext cx="57467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大于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23790" y="3862705"/>
            <a:ext cx="115951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没有介质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1" grpId="0"/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8420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流程图: 可选过程 8"/>
          <p:cNvSpPr/>
          <p:nvPr/>
        </p:nvSpPr>
        <p:spPr>
          <a:xfrm>
            <a:off x="327025" y="1167278"/>
            <a:ext cx="1403985" cy="406740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观察与思考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94615" y="1671320"/>
            <a:ext cx="2273300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无处不在的声现象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4155" y="2235835"/>
            <a:ext cx="2014220" cy="13417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9570" y="3577590"/>
            <a:ext cx="172402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欣赏美妙的旋律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33320" y="2268220"/>
            <a:ext cx="1923415" cy="12776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11400" y="3545840"/>
            <a:ext cx="219964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同学们听的非常认真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8830" y="2268220"/>
            <a:ext cx="1967230" cy="13138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807585" y="3592830"/>
            <a:ext cx="15697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用听诊器查病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3545" y="2192655"/>
            <a:ext cx="2264410" cy="146431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250430" y="3656965"/>
            <a:ext cx="131000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刺耳的噪声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732405" y="1736090"/>
            <a:ext cx="32397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观察下面几幅图片，回答问题</a:t>
            </a:r>
          </a:p>
        </p:txBody>
      </p:sp>
      <p:sp>
        <p:nvSpPr>
          <p:cNvPr id="16" name="AutoShape 12"/>
          <p:cNvSpPr>
            <a:spLocks noChangeArrowheads="1"/>
          </p:cNvSpPr>
          <p:nvPr/>
        </p:nvSpPr>
        <p:spPr bwMode="auto">
          <a:xfrm>
            <a:off x="95250" y="4023995"/>
            <a:ext cx="110807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请回答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337310" y="3945255"/>
            <a:ext cx="346964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以上现象听到的是什么？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我们所听到的有哪些不同？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bldLvl="0" animBg="1"/>
      <p:bldP spid="4" grpId="0" animBg="1"/>
      <p:bldP spid="7" grpId="0" animBg="1"/>
      <p:bldP spid="12" grpId="0" animBg="1"/>
      <p:bldP spid="14" grpId="0" animBg="1"/>
      <p:bldP spid="15" grpId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8420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流程图: 可选过程 8"/>
          <p:cNvSpPr/>
          <p:nvPr/>
        </p:nvSpPr>
        <p:spPr>
          <a:xfrm>
            <a:off x="327025" y="1167278"/>
            <a:ext cx="1403985" cy="406740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观察与思考</a:t>
            </a:r>
          </a:p>
        </p:txBody>
      </p:sp>
      <p:sp>
        <p:nvSpPr>
          <p:cNvPr id="16" name="AutoShape 12"/>
          <p:cNvSpPr>
            <a:spLocks noChangeArrowheads="1"/>
          </p:cNvSpPr>
          <p:nvPr/>
        </p:nvSpPr>
        <p:spPr bwMode="auto">
          <a:xfrm>
            <a:off x="327025" y="1812290"/>
            <a:ext cx="126301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师生互动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31010" y="1713865"/>
            <a:ext cx="7164705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以上现象我们听到的都是声音，有些声音是美妙的旋律，有的声音必须借助仪器才能听见，有些声音对人体健康有害。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4480" y="2708910"/>
            <a:ext cx="8027035" cy="1475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声音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在我们的生活中无处不在，没有声音的世界是不可想象的。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同学们想一想这些声音是怎么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产生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的呢？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这些声音又是怎么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传播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到我们的耳朵里的呢？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学习目标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43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1355725" y="1437005"/>
            <a:ext cx="7080885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知道声音是怎么产生的；</a:t>
            </a: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知道声音的传播特点；</a:t>
            </a: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了解常见声音的产生；</a:t>
            </a: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了解要想听到声音必须满足什么条件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7415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声音的产生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241425"/>
            <a:ext cx="137731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声音的产生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127635" y="1826260"/>
            <a:ext cx="247205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观看视频回答问题</a:t>
            </a:r>
          </a:p>
        </p:txBody>
      </p:sp>
      <p:pic>
        <p:nvPicPr>
          <p:cNvPr id="3" name="声音的产生与传播_高清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24505" y="920750"/>
            <a:ext cx="4874260" cy="3682365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3561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7415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声音的产生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241425"/>
            <a:ext cx="137731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声音的产生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127635" y="1826260"/>
            <a:ext cx="247205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观看视频回答问题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46910" y="2522220"/>
            <a:ext cx="30365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声音是由物体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振动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产生的</a:t>
            </a: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173355" y="2484120"/>
            <a:ext cx="144081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声音的产生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405255" y="3067685"/>
            <a:ext cx="753364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正在振动的物体叫</a:t>
            </a:r>
            <a:r>
              <a:rPr lang="zh-CN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声源</a:t>
            </a:r>
            <a:r>
              <a:rPr lang="zh-CN" sz="1800" b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一切发声体都在</a:t>
            </a:r>
            <a:r>
              <a:rPr lang="zh-CN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振动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，振动停止，发声</a:t>
            </a:r>
            <a:r>
              <a:rPr lang="zh-CN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停止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06375" y="3131820"/>
            <a:ext cx="96583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声源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227330" y="3790315"/>
            <a:ext cx="1277620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思考与回答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01800" y="3703955"/>
            <a:ext cx="625856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下列声音的产生声源各是什么：一、说话声；二、二胡演奏声；三、雨声；四、笛子声；五、车间磨刀刺耳的噪声。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11" grpId="0" bldLvl="0" animBg="1"/>
      <p:bldP spid="4" grpId="0" animBg="1"/>
      <p:bldP spid="6" grpId="0" bldLvl="0" animBg="1"/>
      <p:bldP spid="100" grpId="0"/>
      <p:bldP spid="7" grpId="0" bldLvl="0" animBg="1"/>
      <p:bldP spid="3" grpId="0" bldLvl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7415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声音的产生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241425"/>
            <a:ext cx="137731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声音的产生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127635" y="1826260"/>
            <a:ext cx="121221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师生互动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57985" y="1750060"/>
            <a:ext cx="6258560" cy="25831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下列声音的产生声源各是什么：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一、说话声（声带振动）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—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声带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二、二胡演奏声（琴弦振动）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—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弦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三、雨声（雨水振动）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—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雨水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四、笛子声（管中空气振动）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—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空气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五、车间磨刀刺耳的噪声（刀具振动）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—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刀具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。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11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7415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声音的产生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241425"/>
            <a:ext cx="137731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声音的产生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127635" y="1826260"/>
            <a:ext cx="121221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即讲即练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04950" y="1716405"/>
            <a:ext cx="4875530" cy="13366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1.“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晨钟暮鼓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声是什么物体振动产生的？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打手机听到的声音是怎么来的？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雷声又是怎么产生的？</a:t>
            </a:r>
          </a:p>
        </p:txBody>
      </p:sp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127635" y="3268980"/>
            <a:ext cx="121221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学生回答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04950" y="3181350"/>
            <a:ext cx="7260590" cy="13366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1.“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晨钟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是钟的振动产生的声音；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8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暮鼓</a:t>
            </a:r>
            <a:r>
              <a:rPr lang="en-US" altLang="zh-CN" sz="18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altLang="en-US" sz="18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是鼓面振动产生的鼓声；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打手机听到的声音是由听筒纸盆振动产生的；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雷声是周围空气振动产生的。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11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7415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声音的传播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151066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声音的传播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30400" y="1044575"/>
            <a:ext cx="6094095" cy="5518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声音是怎么传播的，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我们又是怎么听到声音的？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127635" y="1826260"/>
            <a:ext cx="229552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观看视频回答问题</a:t>
            </a:r>
          </a:p>
        </p:txBody>
      </p:sp>
      <p:pic>
        <p:nvPicPr>
          <p:cNvPr id="3" name="【物理大师】干货 声音的传播_高清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21000" y="1826260"/>
            <a:ext cx="5260975" cy="256286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3561" grpId="0" bldLvl="0" animBg="1"/>
      <p:bldP spid="4" grpId="0" bldLvl="0" animBg="1"/>
      <p:bldP spid="11" grpId="0" bldLvl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1395</Words>
  <Application>Microsoft Office PowerPoint</Application>
  <PresentationFormat>自定义</PresentationFormat>
  <Paragraphs>158</Paragraphs>
  <Slides>19</Slides>
  <Notes>4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241</cp:revision>
  <dcterms:created xsi:type="dcterms:W3CDTF">2019-04-02T02:49:00Z</dcterms:created>
  <dcterms:modified xsi:type="dcterms:W3CDTF">2019-11-13T11:41:40Z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