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1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71" r:id="rId4"/>
    <p:sldId id="289" r:id="rId5"/>
    <p:sldId id="292" r:id="rId6"/>
    <p:sldId id="266" r:id="rId7"/>
    <p:sldId id="290" r:id="rId8"/>
    <p:sldId id="320" r:id="rId9"/>
    <p:sldId id="293" r:id="rId10"/>
    <p:sldId id="295" r:id="rId11"/>
    <p:sldId id="349" r:id="rId12"/>
    <p:sldId id="260" r:id="rId13"/>
    <p:sldId id="319" r:id="rId14"/>
    <p:sldId id="261" r:id="rId15"/>
    <p:sldId id="262" r:id="rId16"/>
    <p:sldId id="272" r:id="rId17"/>
    <p:sldId id="346" r:id="rId18"/>
    <p:sldId id="285" r:id="rId19"/>
    <p:sldId id="284" r:id="rId20"/>
    <p:sldId id="269" r:id="rId21"/>
    <p:sldId id="267" r:id="rId22"/>
    <p:sldId id="287" r:id="rId23"/>
    <p:sldId id="339" r:id="rId24"/>
    <p:sldId id="347" r:id="rId25"/>
    <p:sldId id="348" r:id="rId26"/>
  </p:sldIdLst>
  <p:sldSz cx="9144000" cy="5143500" type="screen16x9"/>
  <p:notesSz cx="6858000" cy="9144000"/>
  <p:embeddedFontLst>
    <p:embeddedFont>
      <p:font typeface="隶书" panose="02010509060101010101" pitchFamily="49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黑体" panose="02010609060101010101" pitchFamily="49" charset="-122"/>
      <p:regular r:id="rId33"/>
    </p:embeddedFont>
    <p:embeddedFont>
      <p:font typeface="仿宋" panose="02010609060101010101" pitchFamily="49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Impact" panose="020B0806030902050204" pitchFamily="34" charset="0"/>
      <p:regular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DAE3F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359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3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7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363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23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764430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78517969"/>
      </p:ext>
    </p:extLst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144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612349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2020/4/9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450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2020/4/9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404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3659671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4532060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5345744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24558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24601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417554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2020/4/9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75153576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 userDrawn="1"/>
        </p:nvPicPr>
        <p:blipFill>
          <a:blip r:embed="rId3" cstate="print"/>
          <a:srcRect l="-2287" t="32536" b="8661"/>
          <a:stretch>
            <a:fillRect/>
          </a:stretch>
        </p:blipFill>
        <p:spPr bwMode="auto">
          <a:xfrm>
            <a:off x="7761923" y="4415133"/>
            <a:ext cx="1329214" cy="6706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593946439"/>
      </p:ext>
    </p:extLst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4048354" y="14991"/>
            <a:ext cx="401574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15.5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串、并联电路中电流的规律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7769225" y="4378325"/>
            <a:ext cx="1336675" cy="80137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79649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5506;&#31350;&#24182;&#32852;&#30005;&#36335;&#30340;&#30005;&#27969;&#35268;&#24459;.mp4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5506;&#31350;&#20018;&#32852;&#30005;&#36335;&#30340;&#30005;&#27969;&#35268;&#24459;.mp4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ziqian\Desktop\ffpic422ddfedg01709.jpgffpic422ddfedg01709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-2540" y="18415"/>
            <a:ext cx="9144000" cy="5144135"/>
          </a:xfrm>
          <a:prstGeom prst="rect">
            <a:avLst/>
          </a:prstGeom>
        </p:spPr>
      </p:pic>
      <p:sp>
        <p:nvSpPr>
          <p:cNvPr id="7170" name="Rectangle 3"/>
          <p:cNvSpPr>
            <a:spLocks noGrp="1" noChangeArrowheads="1"/>
          </p:cNvSpPr>
          <p:nvPr/>
        </p:nvSpPr>
        <p:spPr bwMode="auto">
          <a:xfrm>
            <a:off x="-2540" y="1407795"/>
            <a:ext cx="9164955" cy="2097405"/>
          </a:xfrm>
          <a:prstGeom prst="rect">
            <a:avLst/>
          </a:prstGeom>
          <a:solidFill>
            <a:srgbClr val="DAE3F3">
              <a:alpha val="45882"/>
            </a:srgbClr>
          </a:solidFill>
          <a:ln>
            <a:solidFill>
              <a:srgbClr val="DAE3F3">
                <a:alpha val="47059"/>
              </a:srgbClr>
            </a:solidFill>
            <a:miter lim="800000"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第十五章  电流和电路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</a:b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ysClr val="windowText" lastClr="000000">
                      <a:alpha val="40000"/>
                    </a:sys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第5节  串、并联电路中电流的规律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9" name="圆角矩形 8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1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4625975" y="2109470"/>
            <a:ext cx="4174490" cy="9772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 defTabSz="685800" fontAlgn="auto">
              <a:lnSpc>
                <a:spcPct val="120000"/>
              </a:lnSpc>
              <a:spcBef>
                <a:spcPts val="0"/>
              </a:spcBef>
              <a:buClrTx/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                   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并联电路中干路电流等于各支路电流之和。</a:t>
            </a:r>
          </a:p>
        </p:txBody>
      </p:sp>
      <p:sp>
        <p:nvSpPr>
          <p:cNvPr id="114691" name="文本框 114690"/>
          <p:cNvSpPr txBox="1"/>
          <p:nvPr/>
        </p:nvSpPr>
        <p:spPr>
          <a:xfrm>
            <a:off x="431165" y="1597025"/>
            <a:ext cx="2198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提出问题：</a:t>
            </a:r>
          </a:p>
        </p:txBody>
      </p:sp>
      <p:sp>
        <p:nvSpPr>
          <p:cNvPr id="114692" name="文本框 114691"/>
          <p:cNvSpPr txBox="1"/>
          <p:nvPr/>
        </p:nvSpPr>
        <p:spPr>
          <a:xfrm>
            <a:off x="2528094" y="1627320"/>
            <a:ext cx="6319838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并联电路中干路电流与各支路电流有什么关系？</a:t>
            </a:r>
          </a:p>
        </p:txBody>
      </p:sp>
      <p:sp>
        <p:nvSpPr>
          <p:cNvPr id="114693" name="文本框 114692"/>
          <p:cNvSpPr txBox="1"/>
          <p:nvPr/>
        </p:nvSpPr>
        <p:spPr>
          <a:xfrm>
            <a:off x="4625975" y="2132330"/>
            <a:ext cx="26466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2.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猜想或假设：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1845" y="3964940"/>
            <a:ext cx="4542155" cy="829945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电流有两条以上路径，电流出现分与合，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分合前后，大小不变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83974" name="直接连接符 83973"/>
          <p:cNvSpPr/>
          <p:nvPr/>
        </p:nvSpPr>
        <p:spPr>
          <a:xfrm>
            <a:off x="593408" y="3145605"/>
            <a:ext cx="540544" cy="1191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36" name="文本框 30735"/>
          <p:cNvSpPr txBox="1"/>
          <p:nvPr/>
        </p:nvSpPr>
        <p:spPr>
          <a:xfrm>
            <a:off x="595630" y="3767455"/>
            <a:ext cx="301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endParaRPr lang="en-US" altLang="zh-CN" sz="2400" b="1" baseline="-2500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49156" name="组合 49155"/>
          <p:cNvGrpSpPr/>
          <p:nvPr/>
        </p:nvGrpSpPr>
        <p:grpSpPr>
          <a:xfrm>
            <a:off x="529050" y="2309001"/>
            <a:ext cx="3898646" cy="2355284"/>
            <a:chOff x="5" y="70"/>
            <a:chExt cx="2291" cy="1978"/>
          </a:xfrm>
        </p:grpSpPr>
        <p:sp>
          <p:nvSpPr>
            <p:cNvPr id="49157" name="Rectangle 102"/>
            <p:cNvSpPr/>
            <p:nvPr/>
          </p:nvSpPr>
          <p:spPr>
            <a:xfrm>
              <a:off x="28" y="770"/>
              <a:ext cx="2268" cy="1134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58" name="Text Box 104"/>
            <p:cNvSpPr txBox="1"/>
            <p:nvPr/>
          </p:nvSpPr>
          <p:spPr>
            <a:xfrm>
              <a:off x="1259" y="725"/>
              <a:ext cx="36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49159" name="Rectangle 102"/>
            <p:cNvSpPr/>
            <p:nvPr/>
          </p:nvSpPr>
          <p:spPr>
            <a:xfrm>
              <a:off x="453" y="402"/>
              <a:ext cx="1384" cy="74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60" name="AutoShape 44"/>
            <p:cNvSpPr/>
            <p:nvPr/>
          </p:nvSpPr>
          <p:spPr>
            <a:xfrm>
              <a:off x="1242" y="975"/>
              <a:ext cx="22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61" name="AutoShape 44"/>
            <p:cNvSpPr/>
            <p:nvPr/>
          </p:nvSpPr>
          <p:spPr>
            <a:xfrm>
              <a:off x="1264" y="249"/>
              <a:ext cx="221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grpSp>
          <p:nvGrpSpPr>
            <p:cNvPr id="49162" name="组合 49161"/>
            <p:cNvGrpSpPr/>
            <p:nvPr/>
          </p:nvGrpSpPr>
          <p:grpSpPr>
            <a:xfrm>
              <a:off x="1559" y="1791"/>
              <a:ext cx="283" cy="170"/>
              <a:chOff x="0" y="0"/>
              <a:chExt cx="256" cy="142"/>
            </a:xfrm>
          </p:grpSpPr>
          <p:sp>
            <p:nvSpPr>
              <p:cNvPr id="49163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9164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9165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9166" name="Text Box 109"/>
            <p:cNvSpPr txBox="1"/>
            <p:nvPr/>
          </p:nvSpPr>
          <p:spPr>
            <a:xfrm>
              <a:off x="1331" y="723"/>
              <a:ext cx="34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2</a:t>
              </a:r>
            </a:p>
          </p:txBody>
        </p:sp>
        <p:sp>
          <p:nvSpPr>
            <p:cNvPr id="49167" name="Oval 125"/>
            <p:cNvSpPr/>
            <p:nvPr/>
          </p:nvSpPr>
          <p:spPr>
            <a:xfrm rot="-16200000" flipV="1">
              <a:off x="731" y="1131"/>
              <a:ext cx="110" cy="57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68" name="Oval 125"/>
            <p:cNvSpPr/>
            <p:nvPr/>
          </p:nvSpPr>
          <p:spPr>
            <a:xfrm rot="-16200000" flipV="1">
              <a:off x="731" y="340"/>
              <a:ext cx="83" cy="85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69" name="Oval 125"/>
            <p:cNvSpPr/>
            <p:nvPr/>
          </p:nvSpPr>
          <p:spPr>
            <a:xfrm rot="-16200000" flipV="1">
              <a:off x="418" y="735"/>
              <a:ext cx="57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70" name="Oval 125"/>
            <p:cNvSpPr/>
            <p:nvPr/>
          </p:nvSpPr>
          <p:spPr>
            <a:xfrm rot="-16200000" flipV="1">
              <a:off x="1807" y="735"/>
              <a:ext cx="57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71" name="Oval 125"/>
            <p:cNvSpPr/>
            <p:nvPr/>
          </p:nvSpPr>
          <p:spPr>
            <a:xfrm rot="-16200000" flipV="1">
              <a:off x="-30" y="1195"/>
              <a:ext cx="132" cy="63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9172" name="Text Box 104"/>
            <p:cNvSpPr txBox="1"/>
            <p:nvPr/>
          </p:nvSpPr>
          <p:spPr>
            <a:xfrm>
              <a:off x="1474" y="70"/>
              <a:ext cx="36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1</a:t>
              </a:r>
            </a:p>
          </p:txBody>
        </p:sp>
        <p:grpSp>
          <p:nvGrpSpPr>
            <p:cNvPr id="49173" name="组合 49172"/>
            <p:cNvGrpSpPr/>
            <p:nvPr/>
          </p:nvGrpSpPr>
          <p:grpSpPr>
            <a:xfrm flipH="1">
              <a:off x="623" y="1704"/>
              <a:ext cx="85" cy="344"/>
              <a:chOff x="0" y="-25"/>
              <a:chExt cx="85" cy="344"/>
            </a:xfrm>
          </p:grpSpPr>
          <p:sp>
            <p:nvSpPr>
              <p:cNvPr id="49174" name="Rectangle 23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9175" name="Line 24"/>
              <p:cNvSpPr/>
              <p:nvPr/>
            </p:nvSpPr>
            <p:spPr>
              <a:xfrm>
                <a:off x="0" y="102"/>
                <a:ext cx="0" cy="113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9176" name="Line 25"/>
              <p:cNvSpPr/>
              <p:nvPr/>
            </p:nvSpPr>
            <p:spPr>
              <a:xfrm>
                <a:off x="85" y="-25"/>
                <a:ext cx="0" cy="34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9177" name="Text Box 116"/>
            <p:cNvSpPr txBox="1"/>
            <p:nvPr/>
          </p:nvSpPr>
          <p:spPr>
            <a:xfrm>
              <a:off x="681" y="425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A</a:t>
              </a:r>
              <a:endParaRPr lang="en-US" altLang="zh-CN" sz="2100" b="1" i="1" baseline="-25000">
                <a:latin typeface="Times New Roman" panose="02020603050405020304" charset="0"/>
              </a:endParaRPr>
            </a:p>
          </p:txBody>
        </p:sp>
        <p:sp>
          <p:nvSpPr>
            <p:cNvPr id="49178" name="Text Box 116"/>
            <p:cNvSpPr txBox="1"/>
            <p:nvPr/>
          </p:nvSpPr>
          <p:spPr>
            <a:xfrm>
              <a:off x="708" y="1190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B</a:t>
              </a:r>
              <a:endParaRPr lang="en-US" altLang="zh-CN" sz="2100" b="1" i="1" baseline="-25000">
                <a:latin typeface="Times New Roman" panose="02020603050405020304" charset="0"/>
              </a:endParaRPr>
            </a:p>
          </p:txBody>
        </p:sp>
        <p:sp>
          <p:nvSpPr>
            <p:cNvPr id="49179" name="Text Box 116"/>
            <p:cNvSpPr txBox="1"/>
            <p:nvPr/>
          </p:nvSpPr>
          <p:spPr>
            <a:xfrm>
              <a:off x="113" y="1077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C</a:t>
              </a:r>
              <a:endParaRPr lang="en-US" altLang="zh-CN" sz="2100" b="1" i="1" baseline="-25000">
                <a:latin typeface="Times New Roman" panose="02020603050405020304" charset="0"/>
              </a:endParaRPr>
            </a:p>
          </p:txBody>
        </p:sp>
      </p:grpSp>
      <p:sp>
        <p:nvSpPr>
          <p:cNvPr id="83983" name="直接连接符 83982"/>
          <p:cNvSpPr/>
          <p:nvPr/>
        </p:nvSpPr>
        <p:spPr>
          <a:xfrm rot="180000" flipV="1">
            <a:off x="1895475" y="2688881"/>
            <a:ext cx="535781" cy="18574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78" name="任意多边形 83977"/>
          <p:cNvSpPr/>
          <p:nvPr/>
        </p:nvSpPr>
        <p:spPr>
          <a:xfrm>
            <a:off x="1249680" y="2701502"/>
            <a:ext cx="490538" cy="270272"/>
          </a:xfrm>
          <a:custGeom>
            <a:avLst/>
            <a:gdLst/>
            <a:ahLst/>
            <a:cxnLst/>
            <a:rect l="0" t="0" r="0" b="0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3980" name="任意多边形 83979"/>
          <p:cNvSpPr/>
          <p:nvPr/>
        </p:nvSpPr>
        <p:spPr>
          <a:xfrm rot="10800000">
            <a:off x="2703671" y="2681261"/>
            <a:ext cx="908209" cy="345281"/>
          </a:xfrm>
          <a:custGeom>
            <a:avLst/>
            <a:gdLst/>
            <a:ahLst/>
            <a:cxnLst/>
            <a:rect l="0" t="0" r="0" b="0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3979" name="任意多边形 83978"/>
          <p:cNvSpPr/>
          <p:nvPr/>
        </p:nvSpPr>
        <p:spPr>
          <a:xfrm>
            <a:off x="1268016" y="3263477"/>
            <a:ext cx="500063" cy="345281"/>
          </a:xfrm>
          <a:custGeom>
            <a:avLst/>
            <a:gdLst/>
            <a:ahLst/>
            <a:cxnLst/>
            <a:rect l="0" t="0" r="0" b="0"/>
            <a:pathLst>
              <a:path w="420" h="335">
                <a:moveTo>
                  <a:pt x="0" y="0"/>
                </a:moveTo>
                <a:cubicBezTo>
                  <a:pt x="1" y="56"/>
                  <a:pt x="6" y="173"/>
                  <a:pt x="6" y="335"/>
                </a:cubicBezTo>
                <a:cubicBezTo>
                  <a:pt x="225" y="311"/>
                  <a:pt x="334" y="325"/>
                  <a:pt x="420" y="323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3982" name="直接连接符 83981"/>
          <p:cNvSpPr/>
          <p:nvPr/>
        </p:nvSpPr>
        <p:spPr>
          <a:xfrm>
            <a:off x="1890475" y="3600662"/>
            <a:ext cx="540544" cy="119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81" name="任意多边形 83980"/>
          <p:cNvSpPr/>
          <p:nvPr/>
        </p:nvSpPr>
        <p:spPr>
          <a:xfrm rot="10800000">
            <a:off x="2693194" y="3331342"/>
            <a:ext cx="911066" cy="270510"/>
          </a:xfrm>
          <a:custGeom>
            <a:avLst/>
            <a:gdLst/>
            <a:ahLst/>
            <a:cxnLst/>
            <a:rect l="0" t="0" r="0" b="0"/>
            <a:pathLst>
              <a:path w="412" h="409">
                <a:moveTo>
                  <a:pt x="4" y="409"/>
                </a:moveTo>
                <a:cubicBezTo>
                  <a:pt x="0" y="187"/>
                  <a:pt x="0" y="164"/>
                  <a:pt x="4" y="0"/>
                </a:cubicBezTo>
                <a:cubicBezTo>
                  <a:pt x="139" y="3"/>
                  <a:pt x="336" y="0"/>
                  <a:pt x="412" y="0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3975" name="直接连接符 83974"/>
          <p:cNvSpPr/>
          <p:nvPr/>
        </p:nvSpPr>
        <p:spPr>
          <a:xfrm>
            <a:off x="3611404" y="3152035"/>
            <a:ext cx="701279" cy="119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76" name="直接连接符 83975"/>
          <p:cNvSpPr/>
          <p:nvPr/>
        </p:nvSpPr>
        <p:spPr>
          <a:xfrm flipV="1">
            <a:off x="4392692" y="3389921"/>
            <a:ext cx="0" cy="702469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83977" name="直接连接符 83976"/>
          <p:cNvSpPr/>
          <p:nvPr/>
        </p:nvSpPr>
        <p:spPr>
          <a:xfrm>
            <a:off x="2431256" y="4483867"/>
            <a:ext cx="1531144" cy="476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83972" name="直接连接符 83971"/>
          <p:cNvSpPr/>
          <p:nvPr/>
        </p:nvSpPr>
        <p:spPr>
          <a:xfrm flipH="1">
            <a:off x="574834" y="4483867"/>
            <a:ext cx="432197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3973" name="直接连接符 83972"/>
          <p:cNvSpPr/>
          <p:nvPr/>
        </p:nvSpPr>
        <p:spPr>
          <a:xfrm flipV="1">
            <a:off x="539830" y="3511365"/>
            <a:ext cx="0" cy="702469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1895475" y="2634827"/>
            <a:ext cx="4006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65484" y="3588756"/>
            <a:ext cx="400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57174" y="3382540"/>
            <a:ext cx="3016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endParaRPr lang="en-US" altLang="zh-CN" sz="2400" b="1" baseline="-25000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1" name="Oval 125"/>
          <p:cNvSpPr/>
          <p:nvPr/>
        </p:nvSpPr>
        <p:spPr>
          <a:xfrm rot="-16200000" flipV="1">
            <a:off x="4328160" y="3774255"/>
            <a:ext cx="128588" cy="159544"/>
          </a:xfrm>
          <a:prstGeom prst="ellipse">
            <a:avLst/>
          </a:prstGeom>
          <a:solidFill>
            <a:schemeClr val="tx1"/>
          </a:solidFill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 rot="0" vert="eaVert" wrap="none" anchor="ctr"/>
          <a:lstStyle/>
          <a:p>
            <a:endParaRPr lang="zh-CN" altLang="en-US" sz="1350" dirty="0">
              <a:latin typeface="Arial" panose="020B0604020202020204" pitchFamily="34" charset="0"/>
            </a:endParaRPr>
          </a:p>
        </p:txBody>
      </p:sp>
      <p:sp>
        <p:nvSpPr>
          <p:cNvPr id="12" name="Text Box 116"/>
          <p:cNvSpPr txBox="1"/>
          <p:nvPr/>
        </p:nvSpPr>
        <p:spPr>
          <a:xfrm>
            <a:off x="4087544" y="3789857"/>
            <a:ext cx="384589" cy="32258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charset="0"/>
              </a:rPr>
              <a:t>D</a:t>
            </a:r>
            <a:endParaRPr lang="en-US" altLang="zh-CN" sz="2100" b="1" i="1" baseline="-25000">
              <a:latin typeface="Times New Roman" panose="02020603050405020304" charset="0"/>
            </a:endParaRPr>
          </a:p>
        </p:txBody>
      </p:sp>
      <p:grpSp>
        <p:nvGrpSpPr>
          <p:cNvPr id="8200" name="组合 18"/>
          <p:cNvGrpSpPr/>
          <p:nvPr/>
        </p:nvGrpSpPr>
        <p:grpSpPr bwMode="auto">
          <a:xfrm>
            <a:off x="2587943" y="493051"/>
            <a:ext cx="1487805" cy="426720"/>
            <a:chOff x="2004695" y="686607"/>
            <a:chExt cx="1983740" cy="570436"/>
          </a:xfrm>
        </p:grpSpPr>
        <p:sp>
          <p:nvSpPr>
            <p:cNvPr id="13" name="圆角矩形 12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4281170" y="495935"/>
            <a:ext cx="35020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并联电路的电流规律</a:t>
            </a:r>
          </a:p>
        </p:txBody>
      </p:sp>
      <p:sp>
        <p:nvSpPr>
          <p:cNvPr id="30731" name="矩形 12290"/>
          <p:cNvSpPr>
            <a:spLocks noChangeArrowheads="1"/>
          </p:cNvSpPr>
          <p:nvPr/>
        </p:nvSpPr>
        <p:spPr bwMode="auto">
          <a:xfrm>
            <a:off x="1429" y="1027086"/>
            <a:ext cx="9142810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探究并联电路中各处电流的关系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318250" y="3027045"/>
            <a:ext cx="952976" cy="878205"/>
            <a:chOff x="10104" y="4766"/>
            <a:chExt cx="1501" cy="1383"/>
          </a:xfrm>
        </p:grpSpPr>
        <p:sp>
          <p:nvSpPr>
            <p:cNvPr id="18" name="左右箭头标注 17"/>
            <p:cNvSpPr/>
            <p:nvPr/>
          </p:nvSpPr>
          <p:spPr>
            <a:xfrm rot="5400000">
              <a:off x="10088" y="4840"/>
              <a:ext cx="1383" cy="1235"/>
            </a:xfrm>
            <a:prstGeom prst="leftRightArrowCallou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104" y="5095"/>
              <a:ext cx="15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依据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4691" grpId="0"/>
      <p:bldP spid="114692" grpId="0"/>
      <p:bldP spid="114693" grpId="0"/>
      <p:bldP spid="2" grpId="0" bldLvl="0" animBg="1"/>
      <p:bldP spid="30736" grpId="0"/>
      <p:bldP spid="3" grpId="0"/>
      <p:bldP spid="7" grpId="0"/>
      <p:bldP spid="10" grpId="0"/>
      <p:bldP spid="11" grpId="0" animBg="1"/>
      <p:bldP spid="12" grpId="0"/>
      <p:bldP spid="3073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4" name="文本框 114693"/>
          <p:cNvSpPr txBox="1"/>
          <p:nvPr/>
        </p:nvSpPr>
        <p:spPr>
          <a:xfrm>
            <a:off x="252730" y="614019"/>
            <a:ext cx="3829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3.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设计实验：</a:t>
            </a:r>
          </a:p>
        </p:txBody>
      </p:sp>
      <p:sp>
        <p:nvSpPr>
          <p:cNvPr id="114696" name="文本框 114695"/>
          <p:cNvSpPr txBox="1"/>
          <p:nvPr/>
        </p:nvSpPr>
        <p:spPr>
          <a:xfrm>
            <a:off x="309880" y="1136015"/>
            <a:ext cx="84689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①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设计实验电路图；</a:t>
            </a:r>
          </a:p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②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按电路图连接电路；</a:t>
            </a:r>
          </a:p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③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分别把电流表接入图中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三处，并分别测出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三点的电流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</a:rPr>
              <a:t>④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</a:rPr>
              <a:t>把实验结果填写在下面的实验记录中</a:t>
            </a:r>
            <a:r>
              <a:rPr lang="zh-CN" altLang="en-US" sz="2800" dirty="0">
                <a:latin typeface="Times New Roman" panose="02020603050405020304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⑤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更换不同规格的小灯泡，进行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多次实验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  <p:grpSp>
        <p:nvGrpSpPr>
          <p:cNvPr id="5" name="组合 114719"/>
          <p:cNvGrpSpPr/>
          <p:nvPr/>
        </p:nvGrpSpPr>
        <p:grpSpPr>
          <a:xfrm rot="10800000">
            <a:off x="4451350" y="445770"/>
            <a:ext cx="2870835" cy="1978025"/>
            <a:chOff x="3144" y="2576"/>
            <a:chExt cx="1128" cy="912"/>
          </a:xfrm>
        </p:grpSpPr>
        <p:sp>
          <p:nvSpPr>
            <p:cNvPr id="114746" name="文本框 114745"/>
            <p:cNvSpPr txBox="1"/>
            <p:nvPr/>
          </p:nvSpPr>
          <p:spPr>
            <a:xfrm rot="10800000">
              <a:off x="3309" y="2788"/>
              <a:ext cx="192" cy="212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C252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C</a:t>
              </a:r>
            </a:p>
          </p:txBody>
        </p:sp>
        <p:sp>
          <p:nvSpPr>
            <p:cNvPr id="114745" name="文本框 114744"/>
            <p:cNvSpPr txBox="1"/>
            <p:nvPr/>
          </p:nvSpPr>
          <p:spPr>
            <a:xfrm rot="10800000">
              <a:off x="3410" y="3198"/>
              <a:ext cx="146" cy="212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C252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B</a:t>
              </a:r>
            </a:p>
          </p:txBody>
        </p:sp>
        <p:sp>
          <p:nvSpPr>
            <p:cNvPr id="114721" name="直接连接符 114720"/>
            <p:cNvSpPr/>
            <p:nvPr/>
          </p:nvSpPr>
          <p:spPr>
            <a:xfrm>
              <a:off x="3696" y="2576"/>
              <a:ext cx="0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22" name="直接连接符 114721"/>
            <p:cNvSpPr/>
            <p:nvPr/>
          </p:nvSpPr>
          <p:spPr>
            <a:xfrm>
              <a:off x="3744" y="2672"/>
              <a:ext cx="0" cy="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23" name="直接连接符 114722"/>
            <p:cNvSpPr/>
            <p:nvPr/>
          </p:nvSpPr>
          <p:spPr>
            <a:xfrm>
              <a:off x="3744" y="2696"/>
              <a:ext cx="2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24" name="直接连接符 114723"/>
            <p:cNvSpPr/>
            <p:nvPr/>
          </p:nvSpPr>
          <p:spPr>
            <a:xfrm>
              <a:off x="3168" y="2696"/>
              <a:ext cx="52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25" name="椭圆 114724"/>
            <p:cNvSpPr/>
            <p:nvPr/>
          </p:nvSpPr>
          <p:spPr>
            <a:xfrm>
              <a:off x="4032" y="2672"/>
              <a:ext cx="48" cy="48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26" name="直接连接符 114725"/>
            <p:cNvSpPr/>
            <p:nvPr/>
          </p:nvSpPr>
          <p:spPr>
            <a:xfrm flipV="1">
              <a:off x="4080" y="2688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27" name="直接连接符 114726"/>
            <p:cNvSpPr/>
            <p:nvPr/>
          </p:nvSpPr>
          <p:spPr>
            <a:xfrm>
              <a:off x="3168" y="2704"/>
              <a:ext cx="0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28" name="直接连接符 114727"/>
            <p:cNvSpPr/>
            <p:nvPr/>
          </p:nvSpPr>
          <p:spPr>
            <a:xfrm>
              <a:off x="4272" y="2688"/>
              <a:ext cx="0" cy="51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29" name="流程图: 汇总连接 114728"/>
            <p:cNvSpPr/>
            <p:nvPr/>
          </p:nvSpPr>
          <p:spPr>
            <a:xfrm>
              <a:off x="3552" y="2912"/>
              <a:ext cx="192" cy="192"/>
            </a:xfrm>
            <a:prstGeom prst="flowChartSummingJunction">
              <a:avLst/>
            </a:prstGeom>
            <a:solidFill>
              <a:srgbClr val="3366FF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30" name="流程图: 汇总连接 114729"/>
            <p:cNvSpPr/>
            <p:nvPr/>
          </p:nvSpPr>
          <p:spPr>
            <a:xfrm>
              <a:off x="3552" y="3296"/>
              <a:ext cx="192" cy="192"/>
            </a:xfrm>
            <a:prstGeom prst="flowChartSummingJunction">
              <a:avLst/>
            </a:prstGeom>
            <a:solidFill>
              <a:srgbClr val="3366FF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31" name="直接连接符 114730"/>
            <p:cNvSpPr/>
            <p:nvPr/>
          </p:nvSpPr>
          <p:spPr>
            <a:xfrm>
              <a:off x="3168" y="3192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2" name="直接连接符 114731"/>
            <p:cNvSpPr/>
            <p:nvPr/>
          </p:nvSpPr>
          <p:spPr>
            <a:xfrm>
              <a:off x="3984" y="3200"/>
              <a:ext cx="2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3" name="直接连接符 114732"/>
            <p:cNvSpPr/>
            <p:nvPr/>
          </p:nvSpPr>
          <p:spPr>
            <a:xfrm>
              <a:off x="3360" y="3008"/>
              <a:ext cx="0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4" name="直接连接符 114733"/>
            <p:cNvSpPr/>
            <p:nvPr/>
          </p:nvSpPr>
          <p:spPr>
            <a:xfrm>
              <a:off x="3360" y="3008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5" name="直接连接符 114734"/>
            <p:cNvSpPr/>
            <p:nvPr/>
          </p:nvSpPr>
          <p:spPr>
            <a:xfrm>
              <a:off x="3360" y="3392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6" name="直接连接符 114735"/>
            <p:cNvSpPr/>
            <p:nvPr/>
          </p:nvSpPr>
          <p:spPr>
            <a:xfrm>
              <a:off x="3744" y="3000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7" name="直接连接符 114736"/>
            <p:cNvSpPr/>
            <p:nvPr/>
          </p:nvSpPr>
          <p:spPr>
            <a:xfrm>
              <a:off x="3744" y="3392"/>
              <a:ext cx="24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8" name="直接连接符 114737"/>
            <p:cNvSpPr/>
            <p:nvPr/>
          </p:nvSpPr>
          <p:spPr>
            <a:xfrm>
              <a:off x="3984" y="3008"/>
              <a:ext cx="0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4739" name="椭圆 114738"/>
            <p:cNvSpPr/>
            <p:nvPr/>
          </p:nvSpPr>
          <p:spPr>
            <a:xfrm>
              <a:off x="3344" y="3160"/>
              <a:ext cx="48" cy="48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40" name="椭圆 114739"/>
            <p:cNvSpPr/>
            <p:nvPr/>
          </p:nvSpPr>
          <p:spPr>
            <a:xfrm>
              <a:off x="3960" y="3168"/>
              <a:ext cx="48" cy="48"/>
            </a:xfrm>
            <a:prstGeom prst="ellipse">
              <a:avLst/>
            </a:prstGeom>
            <a:solidFill>
              <a:srgbClr val="FF6699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41" name="椭圆 114740"/>
            <p:cNvSpPr/>
            <p:nvPr/>
          </p:nvSpPr>
          <p:spPr>
            <a:xfrm>
              <a:off x="3144" y="2912"/>
              <a:ext cx="48" cy="48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42" name="椭圆 114741"/>
            <p:cNvSpPr/>
            <p:nvPr/>
          </p:nvSpPr>
          <p:spPr>
            <a:xfrm>
              <a:off x="3416" y="2976"/>
              <a:ext cx="48" cy="48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43" name="椭圆 114742"/>
            <p:cNvSpPr/>
            <p:nvPr/>
          </p:nvSpPr>
          <p:spPr>
            <a:xfrm>
              <a:off x="3408" y="3360"/>
              <a:ext cx="48" cy="48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4744" name="文本框 114743"/>
            <p:cNvSpPr txBox="1"/>
            <p:nvPr/>
          </p:nvSpPr>
          <p:spPr>
            <a:xfrm rot="10800000">
              <a:off x="4061" y="2828"/>
              <a:ext cx="192" cy="212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C252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</a:t>
              </a:r>
            </a:p>
          </p:txBody>
        </p:sp>
        <p:sp>
          <p:nvSpPr>
            <p:cNvPr id="114747" name="椭圆 114746"/>
            <p:cNvSpPr/>
            <p:nvPr/>
          </p:nvSpPr>
          <p:spPr>
            <a:xfrm>
              <a:off x="3344" y="3160"/>
              <a:ext cx="48" cy="48"/>
            </a:xfrm>
            <a:prstGeom prst="ellipse">
              <a:avLst/>
            </a:prstGeom>
            <a:solidFill>
              <a:srgbClr val="FF6699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2" name="椭圆 1"/>
          <p:cNvSpPr/>
          <p:nvPr/>
        </p:nvSpPr>
        <p:spPr>
          <a:xfrm rot="10800000">
            <a:off x="4940062" y="2118066"/>
            <a:ext cx="103628" cy="9740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rgbClr val="FF66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73AAF5A-22ED-4BAC-BBEF-C37DF226F511}"/>
              </a:ext>
            </a:extLst>
          </p:cNvPr>
          <p:cNvSpPr txBox="1"/>
          <p:nvPr/>
        </p:nvSpPr>
        <p:spPr>
          <a:xfrm>
            <a:off x="6332198" y="2139089"/>
            <a:ext cx="27741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1600" b="1" dirty="0"/>
          </a:p>
        </p:txBody>
      </p:sp>
      <p:sp>
        <p:nvSpPr>
          <p:cNvPr id="36" name="直接连接符 35">
            <a:extLst>
              <a:ext uri="{FF2B5EF4-FFF2-40B4-BE49-F238E27FC236}">
                <a16:creationId xmlns:a16="http://schemas.microsoft.com/office/drawing/2014/main" xmlns="" id="{D86BEB3F-0D0A-44A9-8AB6-1FD6F214C325}"/>
              </a:ext>
            </a:extLst>
          </p:cNvPr>
          <p:cNvSpPr/>
          <p:nvPr/>
        </p:nvSpPr>
        <p:spPr>
          <a:xfrm rot="10800000" flipV="1">
            <a:off x="6291432" y="1955314"/>
            <a:ext cx="386849" cy="208214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2A291A8-FEB9-45E6-B317-FA13ADB1D1F8}"/>
              </a:ext>
            </a:extLst>
          </p:cNvPr>
          <p:cNvSpPr/>
          <p:nvPr/>
        </p:nvSpPr>
        <p:spPr>
          <a:xfrm>
            <a:off x="6273618" y="2111475"/>
            <a:ext cx="91620" cy="65606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1223" y="4544768"/>
            <a:ext cx="4780547" cy="338554"/>
          </a:xfrm>
          <a:prstGeom prst="rect">
            <a:avLst/>
          </a:prstGeom>
          <a:ln w="38100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点击图片，模拟探究</a:t>
            </a:r>
            <a:r>
              <a:rPr lang="zh-CN" altLang="en-US" sz="1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并联电路电流规律</a:t>
            </a:r>
          </a:p>
        </p:txBody>
      </p:sp>
      <p:pic>
        <p:nvPicPr>
          <p:cNvPr id="5" name="图片 4">
            <a:hlinkClick r:id="rId2" action="ppaction://hlinkfile"/>
            <a:extLst>
              <a:ext uri="{FF2B5EF4-FFF2-40B4-BE49-F238E27FC236}">
                <a16:creationId xmlns:a16="http://schemas.microsoft.com/office/drawing/2014/main" xmlns="" id="{C98667B5-389D-4636-8E77-BB2BC9507E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669" y="681770"/>
            <a:ext cx="4565657" cy="35787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98" name="表格 47197"/>
          <p:cNvGraphicFramePr/>
          <p:nvPr/>
        </p:nvGraphicFramePr>
        <p:xfrm>
          <a:off x="980123" y="1194885"/>
          <a:ext cx="7741920" cy="1965960"/>
        </p:xfrm>
        <a:graphic>
          <a:graphicData uri="http://schemas.openxmlformats.org/drawingml/2006/table">
            <a:tbl>
              <a:tblPr/>
              <a:tblGrid>
                <a:gridCol w="14484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91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6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161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629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</a:rPr>
                        <a:t>次数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A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</a:rPr>
                        <a:t>点电流</a:t>
                      </a: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I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</a:rPr>
                        <a:t>A</a:t>
                      </a:r>
                      <a:r>
                        <a:rPr lang="en-US" altLang="zh-CN" sz="2400" b="1">
                          <a:latin typeface="Times New Roman" panose="02020603050405020304" charset="0"/>
                        </a:rPr>
                        <a:t>/A</a:t>
                      </a:r>
                      <a:endParaRPr lang="zh-CN" altLang="en-US" sz="2400" b="1" baseline="-25000" dirty="0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B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</a:rPr>
                        <a:t>点电流</a:t>
                      </a: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I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</a:rPr>
                        <a:t>B</a:t>
                      </a:r>
                      <a:r>
                        <a:rPr lang="en-US" altLang="zh-CN" sz="2400" b="1">
                          <a:latin typeface="Times New Roman" panose="02020603050405020304" charset="0"/>
                        </a:rPr>
                        <a:t>/A</a:t>
                      </a:r>
                      <a:endParaRPr lang="zh-CN" altLang="en-US" sz="2400" b="1" dirty="0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C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</a:rPr>
                        <a:t>点电流</a:t>
                      </a:r>
                      <a:r>
                        <a:rPr lang="en-US" altLang="zh-CN" sz="2400" b="1" i="1">
                          <a:latin typeface="Times New Roman" panose="02020603050405020304" charset="0"/>
                        </a:rPr>
                        <a:t>I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</a:rPr>
                        <a:t>C</a:t>
                      </a:r>
                      <a:r>
                        <a:rPr lang="en-US" altLang="zh-CN" sz="2400" b="1">
                          <a:latin typeface="Times New Roman" panose="02020603050405020304" charset="0"/>
                        </a:rPr>
                        <a:t>/A</a:t>
                      </a:r>
                      <a:endParaRPr lang="zh-CN" altLang="en-US" sz="2400" b="1" dirty="0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1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2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</a:rPr>
                        <a:t>3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7136" name="矩形 47135"/>
          <p:cNvSpPr/>
          <p:nvPr/>
        </p:nvSpPr>
        <p:spPr>
          <a:xfrm>
            <a:off x="842963" y="57322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实验数据表格</a:t>
            </a:r>
          </a:p>
        </p:txBody>
      </p:sp>
      <p:sp>
        <p:nvSpPr>
          <p:cNvPr id="3" name="任意多边形 2"/>
          <p:cNvSpPr/>
          <p:nvPr>
            <p:custDataLst>
              <p:tags r:id="rId1"/>
            </p:custDataLst>
          </p:nvPr>
        </p:nvSpPr>
        <p:spPr bwMode="auto">
          <a:xfrm>
            <a:off x="763270" y="3860800"/>
            <a:ext cx="7618095" cy="1035050"/>
          </a:xfrm>
          <a:custGeom>
            <a:avLst/>
            <a:gdLst>
              <a:gd name="T0" fmla="*/ 3139 w 3139"/>
              <a:gd name="T1" fmla="*/ 301 h 744"/>
              <a:gd name="T2" fmla="*/ 3135 w 3139"/>
              <a:gd name="T3" fmla="*/ 297 h 744"/>
              <a:gd name="T4" fmla="*/ 2925 w 3139"/>
              <a:gd name="T5" fmla="*/ 368 h 744"/>
              <a:gd name="T6" fmla="*/ 2663 w 3139"/>
              <a:gd name="T7" fmla="*/ 0 h 744"/>
              <a:gd name="T8" fmla="*/ 0 w 3139"/>
              <a:gd name="T9" fmla="*/ 0 h 744"/>
              <a:gd name="T10" fmla="*/ 0 w 3139"/>
              <a:gd name="T11" fmla="*/ 744 h 744"/>
              <a:gd name="T12" fmla="*/ 2663 w 3139"/>
              <a:gd name="T13" fmla="*/ 744 h 744"/>
              <a:gd name="T14" fmla="*/ 2925 w 3139"/>
              <a:gd name="T15" fmla="*/ 376 h 744"/>
              <a:gd name="T16" fmla="*/ 3135 w 3139"/>
              <a:gd name="T17" fmla="*/ 447 h 744"/>
              <a:gd name="T18" fmla="*/ 3139 w 3139"/>
              <a:gd name="T19" fmla="*/ 443 h 744"/>
              <a:gd name="T20" fmla="*/ 2929 w 3139"/>
              <a:gd name="T21" fmla="*/ 372 h 744"/>
              <a:gd name="T22" fmla="*/ 3139 w 3139"/>
              <a:gd name="T23" fmla="*/ 301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39" h="744">
                <a:moveTo>
                  <a:pt x="3139" y="301"/>
                </a:moveTo>
                <a:lnTo>
                  <a:pt x="3135" y="297"/>
                </a:lnTo>
                <a:lnTo>
                  <a:pt x="2925" y="368"/>
                </a:lnTo>
                <a:lnTo>
                  <a:pt x="2663" y="0"/>
                </a:lnTo>
                <a:lnTo>
                  <a:pt x="0" y="0"/>
                </a:lnTo>
                <a:lnTo>
                  <a:pt x="0" y="744"/>
                </a:lnTo>
                <a:lnTo>
                  <a:pt x="2663" y="744"/>
                </a:lnTo>
                <a:lnTo>
                  <a:pt x="2925" y="376"/>
                </a:lnTo>
                <a:lnTo>
                  <a:pt x="3135" y="447"/>
                </a:lnTo>
                <a:lnTo>
                  <a:pt x="3139" y="443"/>
                </a:lnTo>
                <a:lnTo>
                  <a:pt x="2929" y="372"/>
                </a:lnTo>
                <a:lnTo>
                  <a:pt x="3139" y="30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>
            <p:custDataLst>
              <p:tags r:id="rId2"/>
            </p:custDataLst>
          </p:nvPr>
        </p:nvSpPr>
        <p:spPr bwMode="auto">
          <a:xfrm>
            <a:off x="6178734" y="4125626"/>
            <a:ext cx="1173" cy="1174"/>
          </a:xfrm>
          <a:prstGeom prst="rect">
            <a:avLst/>
          </a:prstGeom>
          <a:solidFill>
            <a:srgbClr val="00CF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"/>
            </p:custDataLst>
          </p:nvPr>
        </p:nvSpPr>
        <p:spPr bwMode="auto">
          <a:xfrm>
            <a:off x="7967980" y="3940175"/>
            <a:ext cx="910590" cy="898525"/>
          </a:xfrm>
          <a:custGeom>
            <a:avLst/>
            <a:gdLst>
              <a:gd name="T0" fmla="*/ 598 w 598"/>
              <a:gd name="T1" fmla="*/ 377 h 760"/>
              <a:gd name="T2" fmla="*/ 594 w 598"/>
              <a:gd name="T3" fmla="*/ 374 h 760"/>
              <a:gd name="T4" fmla="*/ 593 w 598"/>
              <a:gd name="T5" fmla="*/ 374 h 760"/>
              <a:gd name="T6" fmla="*/ 588 w 598"/>
              <a:gd name="T7" fmla="*/ 371 h 760"/>
              <a:gd name="T8" fmla="*/ 585 w 598"/>
              <a:gd name="T9" fmla="*/ 372 h 760"/>
              <a:gd name="T10" fmla="*/ 582 w 598"/>
              <a:gd name="T11" fmla="*/ 369 h 760"/>
              <a:gd name="T12" fmla="*/ 592 w 598"/>
              <a:gd name="T13" fmla="*/ 320 h 760"/>
              <a:gd name="T14" fmla="*/ 569 w 598"/>
              <a:gd name="T15" fmla="*/ 308 h 760"/>
              <a:gd name="T16" fmla="*/ 566 w 598"/>
              <a:gd name="T17" fmla="*/ 360 h 760"/>
              <a:gd name="T18" fmla="*/ 561 w 598"/>
              <a:gd name="T19" fmla="*/ 361 h 760"/>
              <a:gd name="T20" fmla="*/ 547 w 598"/>
              <a:gd name="T21" fmla="*/ 331 h 760"/>
              <a:gd name="T22" fmla="*/ 446 w 598"/>
              <a:gd name="T23" fmla="*/ 332 h 760"/>
              <a:gd name="T24" fmla="*/ 445 w 598"/>
              <a:gd name="T25" fmla="*/ 325 h 760"/>
              <a:gd name="T26" fmla="*/ 455 w 598"/>
              <a:gd name="T27" fmla="*/ 316 h 760"/>
              <a:gd name="T28" fmla="*/ 470 w 598"/>
              <a:gd name="T29" fmla="*/ 316 h 760"/>
              <a:gd name="T30" fmla="*/ 492 w 598"/>
              <a:gd name="T31" fmla="*/ 304 h 760"/>
              <a:gd name="T32" fmla="*/ 467 w 598"/>
              <a:gd name="T33" fmla="*/ 296 h 760"/>
              <a:gd name="T34" fmla="*/ 444 w 598"/>
              <a:gd name="T35" fmla="*/ 298 h 760"/>
              <a:gd name="T36" fmla="*/ 428 w 598"/>
              <a:gd name="T37" fmla="*/ 8 h 760"/>
              <a:gd name="T38" fmla="*/ 347 w 598"/>
              <a:gd name="T39" fmla="*/ 4 h 760"/>
              <a:gd name="T40" fmla="*/ 332 w 598"/>
              <a:gd name="T41" fmla="*/ 47 h 760"/>
              <a:gd name="T42" fmla="*/ 342 w 598"/>
              <a:gd name="T43" fmla="*/ 47 h 760"/>
              <a:gd name="T44" fmla="*/ 337 w 598"/>
              <a:gd name="T45" fmla="*/ 96 h 760"/>
              <a:gd name="T46" fmla="*/ 324 w 598"/>
              <a:gd name="T47" fmla="*/ 105 h 760"/>
              <a:gd name="T48" fmla="*/ 287 w 598"/>
              <a:gd name="T49" fmla="*/ 341 h 760"/>
              <a:gd name="T50" fmla="*/ 213 w 598"/>
              <a:gd name="T51" fmla="*/ 351 h 760"/>
              <a:gd name="T52" fmla="*/ 85 w 598"/>
              <a:gd name="T53" fmla="*/ 368 h 760"/>
              <a:gd name="T54" fmla="*/ 64 w 598"/>
              <a:gd name="T55" fmla="*/ 241 h 760"/>
              <a:gd name="T56" fmla="*/ 9 w 598"/>
              <a:gd name="T57" fmla="*/ 241 h 760"/>
              <a:gd name="T58" fmla="*/ 0 w 598"/>
              <a:gd name="T59" fmla="*/ 376 h 760"/>
              <a:gd name="T60" fmla="*/ 4 w 598"/>
              <a:gd name="T61" fmla="*/ 377 h 760"/>
              <a:gd name="T62" fmla="*/ 4 w 598"/>
              <a:gd name="T63" fmla="*/ 382 h 760"/>
              <a:gd name="T64" fmla="*/ 0 w 598"/>
              <a:gd name="T65" fmla="*/ 384 h 760"/>
              <a:gd name="T66" fmla="*/ 9 w 598"/>
              <a:gd name="T67" fmla="*/ 518 h 760"/>
              <a:gd name="T68" fmla="*/ 64 w 598"/>
              <a:gd name="T69" fmla="*/ 518 h 760"/>
              <a:gd name="T70" fmla="*/ 85 w 598"/>
              <a:gd name="T71" fmla="*/ 391 h 760"/>
              <a:gd name="T72" fmla="*/ 213 w 598"/>
              <a:gd name="T73" fmla="*/ 408 h 760"/>
              <a:gd name="T74" fmla="*/ 287 w 598"/>
              <a:gd name="T75" fmla="*/ 418 h 760"/>
              <a:gd name="T76" fmla="*/ 324 w 598"/>
              <a:gd name="T77" fmla="*/ 654 h 760"/>
              <a:gd name="T78" fmla="*/ 337 w 598"/>
              <a:gd name="T79" fmla="*/ 663 h 760"/>
              <a:gd name="T80" fmla="*/ 342 w 598"/>
              <a:gd name="T81" fmla="*/ 712 h 760"/>
              <a:gd name="T82" fmla="*/ 332 w 598"/>
              <a:gd name="T83" fmla="*/ 712 h 760"/>
              <a:gd name="T84" fmla="*/ 347 w 598"/>
              <a:gd name="T85" fmla="*/ 755 h 760"/>
              <a:gd name="T86" fmla="*/ 428 w 598"/>
              <a:gd name="T87" fmla="*/ 752 h 760"/>
              <a:gd name="T88" fmla="*/ 444 w 598"/>
              <a:gd name="T89" fmla="*/ 461 h 760"/>
              <a:gd name="T90" fmla="*/ 467 w 598"/>
              <a:gd name="T91" fmla="*/ 463 h 760"/>
              <a:gd name="T92" fmla="*/ 492 w 598"/>
              <a:gd name="T93" fmla="*/ 455 h 760"/>
              <a:gd name="T94" fmla="*/ 470 w 598"/>
              <a:gd name="T95" fmla="*/ 443 h 760"/>
              <a:gd name="T96" fmla="*/ 455 w 598"/>
              <a:gd name="T97" fmla="*/ 443 h 760"/>
              <a:gd name="T98" fmla="*/ 445 w 598"/>
              <a:gd name="T99" fmla="*/ 434 h 760"/>
              <a:gd name="T100" fmla="*/ 446 w 598"/>
              <a:gd name="T101" fmla="*/ 427 h 760"/>
              <a:gd name="T102" fmla="*/ 547 w 598"/>
              <a:gd name="T103" fmla="*/ 429 h 760"/>
              <a:gd name="T104" fmla="*/ 561 w 598"/>
              <a:gd name="T105" fmla="*/ 398 h 760"/>
              <a:gd name="T106" fmla="*/ 566 w 598"/>
              <a:gd name="T107" fmla="*/ 400 h 760"/>
              <a:gd name="T108" fmla="*/ 569 w 598"/>
              <a:gd name="T109" fmla="*/ 452 h 760"/>
              <a:gd name="T110" fmla="*/ 592 w 598"/>
              <a:gd name="T111" fmla="*/ 439 h 760"/>
              <a:gd name="T112" fmla="*/ 582 w 598"/>
              <a:gd name="T113" fmla="*/ 390 h 760"/>
              <a:gd name="T114" fmla="*/ 585 w 598"/>
              <a:gd name="T115" fmla="*/ 387 h 760"/>
              <a:gd name="T116" fmla="*/ 588 w 598"/>
              <a:gd name="T117" fmla="*/ 388 h 760"/>
              <a:gd name="T118" fmla="*/ 593 w 598"/>
              <a:gd name="T119" fmla="*/ 385 h 760"/>
              <a:gd name="T120" fmla="*/ 594 w 598"/>
              <a:gd name="T121" fmla="*/ 385 h 760"/>
              <a:gd name="T122" fmla="*/ 598 w 598"/>
              <a:gd name="T123" fmla="*/ 382 h 760"/>
              <a:gd name="T124" fmla="*/ 598 w 598"/>
              <a:gd name="T125" fmla="*/ 377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8" h="760">
                <a:moveTo>
                  <a:pt x="598" y="377"/>
                </a:moveTo>
                <a:cubicBezTo>
                  <a:pt x="598" y="375"/>
                  <a:pt x="596" y="374"/>
                  <a:pt x="594" y="374"/>
                </a:cubicBezTo>
                <a:cubicBezTo>
                  <a:pt x="594" y="374"/>
                  <a:pt x="593" y="374"/>
                  <a:pt x="593" y="374"/>
                </a:cubicBezTo>
                <a:cubicBezTo>
                  <a:pt x="592" y="372"/>
                  <a:pt x="590" y="371"/>
                  <a:pt x="588" y="371"/>
                </a:cubicBezTo>
                <a:cubicBezTo>
                  <a:pt x="587" y="371"/>
                  <a:pt x="586" y="372"/>
                  <a:pt x="585" y="372"/>
                </a:cubicBezTo>
                <a:cubicBezTo>
                  <a:pt x="584" y="371"/>
                  <a:pt x="583" y="370"/>
                  <a:pt x="582" y="369"/>
                </a:cubicBezTo>
                <a:cubicBezTo>
                  <a:pt x="588" y="356"/>
                  <a:pt x="598" y="329"/>
                  <a:pt x="592" y="320"/>
                </a:cubicBezTo>
                <a:cubicBezTo>
                  <a:pt x="584" y="307"/>
                  <a:pt x="579" y="301"/>
                  <a:pt x="569" y="308"/>
                </a:cubicBezTo>
                <a:cubicBezTo>
                  <a:pt x="563" y="312"/>
                  <a:pt x="564" y="341"/>
                  <a:pt x="566" y="360"/>
                </a:cubicBezTo>
                <a:cubicBezTo>
                  <a:pt x="564" y="360"/>
                  <a:pt x="563" y="360"/>
                  <a:pt x="561" y="361"/>
                </a:cubicBezTo>
                <a:cubicBezTo>
                  <a:pt x="562" y="347"/>
                  <a:pt x="559" y="330"/>
                  <a:pt x="547" y="331"/>
                </a:cubicBezTo>
                <a:cubicBezTo>
                  <a:pt x="526" y="331"/>
                  <a:pt x="446" y="332"/>
                  <a:pt x="446" y="332"/>
                </a:cubicBezTo>
                <a:cubicBezTo>
                  <a:pt x="446" y="332"/>
                  <a:pt x="446" y="330"/>
                  <a:pt x="445" y="325"/>
                </a:cubicBezTo>
                <a:cubicBezTo>
                  <a:pt x="455" y="316"/>
                  <a:pt x="455" y="316"/>
                  <a:pt x="455" y="316"/>
                </a:cubicBezTo>
                <a:cubicBezTo>
                  <a:pt x="470" y="316"/>
                  <a:pt x="470" y="316"/>
                  <a:pt x="470" y="316"/>
                </a:cubicBezTo>
                <a:cubicBezTo>
                  <a:pt x="479" y="316"/>
                  <a:pt x="492" y="311"/>
                  <a:pt x="492" y="304"/>
                </a:cubicBezTo>
                <a:cubicBezTo>
                  <a:pt x="492" y="297"/>
                  <a:pt x="481" y="296"/>
                  <a:pt x="467" y="296"/>
                </a:cubicBezTo>
                <a:cubicBezTo>
                  <a:pt x="460" y="296"/>
                  <a:pt x="451" y="297"/>
                  <a:pt x="444" y="298"/>
                </a:cubicBezTo>
                <a:cubicBezTo>
                  <a:pt x="441" y="216"/>
                  <a:pt x="431" y="13"/>
                  <a:pt x="428" y="8"/>
                </a:cubicBezTo>
                <a:cubicBezTo>
                  <a:pt x="423" y="0"/>
                  <a:pt x="355" y="0"/>
                  <a:pt x="347" y="4"/>
                </a:cubicBezTo>
                <a:cubicBezTo>
                  <a:pt x="339" y="8"/>
                  <a:pt x="332" y="47"/>
                  <a:pt x="332" y="47"/>
                </a:cubicBezTo>
                <a:cubicBezTo>
                  <a:pt x="342" y="47"/>
                  <a:pt x="342" y="47"/>
                  <a:pt x="342" y="47"/>
                </a:cubicBezTo>
                <a:cubicBezTo>
                  <a:pt x="337" y="96"/>
                  <a:pt x="337" y="96"/>
                  <a:pt x="337" y="96"/>
                </a:cubicBezTo>
                <a:cubicBezTo>
                  <a:pt x="324" y="105"/>
                  <a:pt x="324" y="105"/>
                  <a:pt x="324" y="105"/>
                </a:cubicBezTo>
                <a:cubicBezTo>
                  <a:pt x="287" y="341"/>
                  <a:pt x="287" y="341"/>
                  <a:pt x="287" y="341"/>
                </a:cubicBezTo>
                <a:cubicBezTo>
                  <a:pt x="287" y="341"/>
                  <a:pt x="258" y="344"/>
                  <a:pt x="213" y="351"/>
                </a:cubicBezTo>
                <a:cubicBezTo>
                  <a:pt x="191" y="355"/>
                  <a:pt x="136" y="362"/>
                  <a:pt x="85" y="368"/>
                </a:cubicBezTo>
                <a:cubicBezTo>
                  <a:pt x="64" y="241"/>
                  <a:pt x="64" y="241"/>
                  <a:pt x="64" y="241"/>
                </a:cubicBezTo>
                <a:cubicBezTo>
                  <a:pt x="9" y="241"/>
                  <a:pt x="9" y="241"/>
                  <a:pt x="9" y="241"/>
                </a:cubicBezTo>
                <a:cubicBezTo>
                  <a:pt x="0" y="376"/>
                  <a:pt x="0" y="376"/>
                  <a:pt x="0" y="376"/>
                </a:cubicBezTo>
                <a:cubicBezTo>
                  <a:pt x="4" y="377"/>
                  <a:pt x="4" y="377"/>
                  <a:pt x="4" y="377"/>
                </a:cubicBezTo>
                <a:cubicBezTo>
                  <a:pt x="4" y="382"/>
                  <a:pt x="4" y="382"/>
                  <a:pt x="4" y="382"/>
                </a:cubicBezTo>
                <a:cubicBezTo>
                  <a:pt x="0" y="384"/>
                  <a:pt x="0" y="384"/>
                  <a:pt x="0" y="384"/>
                </a:cubicBezTo>
                <a:cubicBezTo>
                  <a:pt x="9" y="518"/>
                  <a:pt x="9" y="518"/>
                  <a:pt x="9" y="518"/>
                </a:cubicBezTo>
                <a:cubicBezTo>
                  <a:pt x="64" y="518"/>
                  <a:pt x="64" y="518"/>
                  <a:pt x="64" y="518"/>
                </a:cubicBezTo>
                <a:cubicBezTo>
                  <a:pt x="85" y="391"/>
                  <a:pt x="85" y="391"/>
                  <a:pt x="85" y="391"/>
                </a:cubicBezTo>
                <a:cubicBezTo>
                  <a:pt x="136" y="397"/>
                  <a:pt x="191" y="404"/>
                  <a:pt x="213" y="408"/>
                </a:cubicBezTo>
                <a:cubicBezTo>
                  <a:pt x="258" y="416"/>
                  <a:pt x="287" y="418"/>
                  <a:pt x="287" y="418"/>
                </a:cubicBezTo>
                <a:cubicBezTo>
                  <a:pt x="324" y="654"/>
                  <a:pt x="324" y="654"/>
                  <a:pt x="324" y="654"/>
                </a:cubicBezTo>
                <a:cubicBezTo>
                  <a:pt x="337" y="663"/>
                  <a:pt x="337" y="663"/>
                  <a:pt x="337" y="663"/>
                </a:cubicBezTo>
                <a:cubicBezTo>
                  <a:pt x="342" y="712"/>
                  <a:pt x="342" y="712"/>
                  <a:pt x="342" y="712"/>
                </a:cubicBezTo>
                <a:cubicBezTo>
                  <a:pt x="332" y="712"/>
                  <a:pt x="332" y="712"/>
                  <a:pt x="332" y="712"/>
                </a:cubicBezTo>
                <a:cubicBezTo>
                  <a:pt x="332" y="712"/>
                  <a:pt x="339" y="751"/>
                  <a:pt x="347" y="755"/>
                </a:cubicBezTo>
                <a:cubicBezTo>
                  <a:pt x="355" y="760"/>
                  <a:pt x="423" y="759"/>
                  <a:pt x="428" y="752"/>
                </a:cubicBezTo>
                <a:cubicBezTo>
                  <a:pt x="431" y="746"/>
                  <a:pt x="441" y="543"/>
                  <a:pt x="444" y="461"/>
                </a:cubicBezTo>
                <a:cubicBezTo>
                  <a:pt x="451" y="462"/>
                  <a:pt x="460" y="463"/>
                  <a:pt x="467" y="463"/>
                </a:cubicBezTo>
                <a:cubicBezTo>
                  <a:pt x="481" y="463"/>
                  <a:pt x="492" y="463"/>
                  <a:pt x="492" y="455"/>
                </a:cubicBezTo>
                <a:cubicBezTo>
                  <a:pt x="492" y="448"/>
                  <a:pt x="479" y="443"/>
                  <a:pt x="470" y="443"/>
                </a:cubicBezTo>
                <a:cubicBezTo>
                  <a:pt x="462" y="443"/>
                  <a:pt x="455" y="443"/>
                  <a:pt x="455" y="443"/>
                </a:cubicBezTo>
                <a:cubicBezTo>
                  <a:pt x="445" y="434"/>
                  <a:pt x="445" y="434"/>
                  <a:pt x="445" y="434"/>
                </a:cubicBezTo>
                <a:cubicBezTo>
                  <a:pt x="446" y="430"/>
                  <a:pt x="446" y="427"/>
                  <a:pt x="446" y="427"/>
                </a:cubicBezTo>
                <a:cubicBezTo>
                  <a:pt x="446" y="427"/>
                  <a:pt x="526" y="428"/>
                  <a:pt x="547" y="429"/>
                </a:cubicBezTo>
                <a:cubicBezTo>
                  <a:pt x="559" y="429"/>
                  <a:pt x="562" y="412"/>
                  <a:pt x="561" y="398"/>
                </a:cubicBezTo>
                <a:cubicBezTo>
                  <a:pt x="563" y="399"/>
                  <a:pt x="564" y="399"/>
                  <a:pt x="566" y="400"/>
                </a:cubicBezTo>
                <a:cubicBezTo>
                  <a:pt x="564" y="418"/>
                  <a:pt x="563" y="447"/>
                  <a:pt x="569" y="452"/>
                </a:cubicBezTo>
                <a:cubicBezTo>
                  <a:pt x="579" y="458"/>
                  <a:pt x="584" y="452"/>
                  <a:pt x="592" y="439"/>
                </a:cubicBezTo>
                <a:cubicBezTo>
                  <a:pt x="598" y="430"/>
                  <a:pt x="588" y="404"/>
                  <a:pt x="582" y="390"/>
                </a:cubicBezTo>
                <a:cubicBezTo>
                  <a:pt x="583" y="390"/>
                  <a:pt x="584" y="388"/>
                  <a:pt x="585" y="387"/>
                </a:cubicBezTo>
                <a:cubicBezTo>
                  <a:pt x="586" y="388"/>
                  <a:pt x="587" y="388"/>
                  <a:pt x="588" y="388"/>
                </a:cubicBezTo>
                <a:cubicBezTo>
                  <a:pt x="590" y="388"/>
                  <a:pt x="592" y="387"/>
                  <a:pt x="593" y="385"/>
                </a:cubicBezTo>
                <a:cubicBezTo>
                  <a:pt x="593" y="385"/>
                  <a:pt x="594" y="385"/>
                  <a:pt x="594" y="385"/>
                </a:cubicBezTo>
                <a:cubicBezTo>
                  <a:pt x="596" y="385"/>
                  <a:pt x="598" y="384"/>
                  <a:pt x="598" y="382"/>
                </a:cubicBezTo>
                <a:lnTo>
                  <a:pt x="598" y="3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4"/>
            </p:custDataLst>
          </p:nvPr>
        </p:nvSpPr>
        <p:spPr bwMode="auto">
          <a:xfrm>
            <a:off x="843480" y="3358637"/>
            <a:ext cx="3918210" cy="426849"/>
          </a:xfrm>
          <a:prstGeom prst="rect">
            <a:avLst/>
          </a:prstGeom>
          <a:noFill/>
        </p:spPr>
        <p:txBody>
          <a:bodyPr wrap="square" lIns="67500" tIns="35100" rIns="67500" bIns="0" anchor="b" anchorCtr="0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实验结论</a:t>
            </a:r>
            <a:endParaRPr lang="zh-CN" altLang="en-US" sz="2800" b="1" spc="3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63270" y="3882390"/>
            <a:ext cx="7131050" cy="1013460"/>
          </a:xfrm>
          <a:prstGeom prst="rect">
            <a:avLst/>
          </a:prstGeom>
          <a:noFill/>
        </p:spPr>
        <p:txBody>
          <a:bodyPr wrap="square" lIns="67500" tIns="0" rIns="67500" bIns="35100" rtlCol="0"/>
          <a:lstStyle/>
          <a:p>
            <a:pPr lvl="0">
              <a:lnSpc>
                <a:spcPct val="12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并联电路中，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干路电流等于各支路电流之和。</a:t>
            </a:r>
          </a:p>
          <a:p>
            <a:pPr lvl="0" algn="l" defTabSz="685800">
              <a:lnSpc>
                <a:spcPct val="100000"/>
              </a:lnSpc>
              <a:buClrTx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表达式：</a:t>
            </a:r>
            <a:r>
              <a:rPr lang="en-US" altLang="zh-CN" sz="26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6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6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600" b="1" i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6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</a:t>
            </a:r>
            <a:r>
              <a:rPr lang="en-US" altLang="zh-CN" sz="26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600" b="1" i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6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+……</a:t>
            </a:r>
            <a:endParaRPr lang="zh-CN" altLang="en-US" sz="2600" b="1"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 defTabSz="685800">
              <a:lnSpc>
                <a:spcPct val="100000"/>
              </a:lnSpc>
              <a:buClrTx/>
            </a:pPr>
            <a:endParaRPr lang="en-US" altLang="zh-CN" sz="2600" b="1" spc="15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0" grpId="0" bldLvl="0" animBg="1"/>
      <p:bldP spid="23" grpId="0"/>
      <p:bldP spid="10" grpId="0" uiExpand="1" build="allAtOnce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480" y="652145"/>
            <a:ext cx="8926830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如图所示电路，闭合开关后，两盏灯都发光，比较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四处电流的大小，其中一定错误的是（　 ）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   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＜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=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</a:t>
            </a:r>
          </a:p>
          <a:p>
            <a:pPr lvl="1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＞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zh-CN" altLang="en-US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zh-CN" altLang="en-US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76857" y="1459518"/>
            <a:ext cx="40322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827304" y="2123096"/>
            <a:ext cx="3211830" cy="2321719"/>
            <a:chOff x="5267" y="4637"/>
            <a:chExt cx="6744" cy="4875"/>
          </a:xfrm>
        </p:grpSpPr>
        <p:grpSp>
          <p:nvGrpSpPr>
            <p:cNvPr id="114720" name="组合 114719"/>
            <p:cNvGrpSpPr/>
            <p:nvPr/>
          </p:nvGrpSpPr>
          <p:grpSpPr>
            <a:xfrm rot="10800000">
              <a:off x="5430" y="4637"/>
              <a:ext cx="6335" cy="4875"/>
              <a:chOff x="3144" y="2576"/>
              <a:chExt cx="1128" cy="912"/>
            </a:xfrm>
          </p:grpSpPr>
          <p:sp>
            <p:nvSpPr>
              <p:cNvPr id="114721" name="直接连接符 114720"/>
              <p:cNvSpPr/>
              <p:nvPr/>
            </p:nvSpPr>
            <p:spPr>
              <a:xfrm>
                <a:off x="3696" y="2576"/>
                <a:ext cx="0" cy="24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22" name="直接连接符 114721"/>
              <p:cNvSpPr/>
              <p:nvPr/>
            </p:nvSpPr>
            <p:spPr>
              <a:xfrm>
                <a:off x="3744" y="2672"/>
                <a:ext cx="0" cy="4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23" name="直接连接符 114722"/>
              <p:cNvSpPr/>
              <p:nvPr/>
            </p:nvSpPr>
            <p:spPr>
              <a:xfrm>
                <a:off x="3744" y="2696"/>
                <a:ext cx="28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24" name="直接连接符 114723"/>
              <p:cNvSpPr/>
              <p:nvPr/>
            </p:nvSpPr>
            <p:spPr>
              <a:xfrm>
                <a:off x="3168" y="2696"/>
                <a:ext cx="52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25" name="椭圆 114724"/>
              <p:cNvSpPr/>
              <p:nvPr/>
            </p:nvSpPr>
            <p:spPr>
              <a:xfrm>
                <a:off x="4032" y="2672"/>
                <a:ext cx="48" cy="48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26" name="直接连接符 114725"/>
              <p:cNvSpPr/>
              <p:nvPr/>
            </p:nvSpPr>
            <p:spPr>
              <a:xfrm flipV="1">
                <a:off x="4080" y="2688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27" name="直接连接符 114726"/>
              <p:cNvSpPr/>
              <p:nvPr/>
            </p:nvSpPr>
            <p:spPr>
              <a:xfrm>
                <a:off x="3168" y="2704"/>
                <a:ext cx="0" cy="48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28" name="直接连接符 114727"/>
              <p:cNvSpPr/>
              <p:nvPr/>
            </p:nvSpPr>
            <p:spPr>
              <a:xfrm>
                <a:off x="4272" y="2688"/>
                <a:ext cx="0" cy="51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29" name="流程图: 汇总连接 114728"/>
              <p:cNvSpPr/>
              <p:nvPr/>
            </p:nvSpPr>
            <p:spPr>
              <a:xfrm>
                <a:off x="3552" y="2912"/>
                <a:ext cx="192" cy="192"/>
              </a:xfrm>
              <a:prstGeom prst="flowChartSummingJunction">
                <a:avLst/>
              </a:prstGeom>
              <a:solidFill>
                <a:srgbClr val="3366FF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30" name="流程图: 汇总连接 114729"/>
              <p:cNvSpPr/>
              <p:nvPr/>
            </p:nvSpPr>
            <p:spPr>
              <a:xfrm>
                <a:off x="3552" y="3296"/>
                <a:ext cx="192" cy="192"/>
              </a:xfrm>
              <a:prstGeom prst="flowChartSummingJunction">
                <a:avLst/>
              </a:prstGeom>
              <a:solidFill>
                <a:srgbClr val="3366FF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31" name="直接连接符 114730"/>
              <p:cNvSpPr/>
              <p:nvPr/>
            </p:nvSpPr>
            <p:spPr>
              <a:xfrm>
                <a:off x="3168" y="3192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2" name="直接连接符 114731"/>
              <p:cNvSpPr/>
              <p:nvPr/>
            </p:nvSpPr>
            <p:spPr>
              <a:xfrm>
                <a:off x="3984" y="3200"/>
                <a:ext cx="28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3" name="直接连接符 114732"/>
              <p:cNvSpPr/>
              <p:nvPr/>
            </p:nvSpPr>
            <p:spPr>
              <a:xfrm>
                <a:off x="3360" y="3008"/>
                <a:ext cx="0" cy="38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4" name="直接连接符 114733"/>
              <p:cNvSpPr/>
              <p:nvPr/>
            </p:nvSpPr>
            <p:spPr>
              <a:xfrm>
                <a:off x="3360" y="3008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5" name="直接连接符 114734"/>
              <p:cNvSpPr/>
              <p:nvPr/>
            </p:nvSpPr>
            <p:spPr>
              <a:xfrm>
                <a:off x="3360" y="3392"/>
                <a:ext cx="19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6" name="直接连接符 114735"/>
              <p:cNvSpPr/>
              <p:nvPr/>
            </p:nvSpPr>
            <p:spPr>
              <a:xfrm>
                <a:off x="3744" y="3000"/>
                <a:ext cx="2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7" name="直接连接符 114736"/>
              <p:cNvSpPr/>
              <p:nvPr/>
            </p:nvSpPr>
            <p:spPr>
              <a:xfrm>
                <a:off x="3744" y="3392"/>
                <a:ext cx="24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8" name="直接连接符 114737"/>
              <p:cNvSpPr/>
              <p:nvPr/>
            </p:nvSpPr>
            <p:spPr>
              <a:xfrm>
                <a:off x="3984" y="3008"/>
                <a:ext cx="0" cy="38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4739" name="椭圆 114738"/>
              <p:cNvSpPr/>
              <p:nvPr/>
            </p:nvSpPr>
            <p:spPr>
              <a:xfrm>
                <a:off x="3344" y="3160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40" name="椭圆 114739"/>
              <p:cNvSpPr/>
              <p:nvPr/>
            </p:nvSpPr>
            <p:spPr>
              <a:xfrm>
                <a:off x="3960" y="3168"/>
                <a:ext cx="48" cy="48"/>
              </a:xfrm>
              <a:prstGeom prst="ellipse">
                <a:avLst/>
              </a:prstGeom>
              <a:solidFill>
                <a:srgbClr val="FF6699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41" name="椭圆 114740"/>
              <p:cNvSpPr/>
              <p:nvPr/>
            </p:nvSpPr>
            <p:spPr>
              <a:xfrm>
                <a:off x="3144" y="2912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42" name="椭圆 114741"/>
              <p:cNvSpPr/>
              <p:nvPr/>
            </p:nvSpPr>
            <p:spPr>
              <a:xfrm>
                <a:off x="3416" y="297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43" name="椭圆 114742"/>
              <p:cNvSpPr/>
              <p:nvPr/>
            </p:nvSpPr>
            <p:spPr>
              <a:xfrm>
                <a:off x="3408" y="33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114744" name="文本框 114743"/>
              <p:cNvSpPr txBox="1"/>
              <p:nvPr/>
            </p:nvSpPr>
            <p:spPr>
              <a:xfrm rot="10800000">
                <a:off x="4061" y="2828"/>
                <a:ext cx="192" cy="181"/>
              </a:xfrm>
              <a:prstGeom prst="rect">
                <a:avLst/>
              </a:prstGeom>
              <a:noFill/>
              <a:ln w="38100">
                <a:solidFill>
                  <a:schemeClr val="bg1"/>
                </a:solidFill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>
                    <a:solidFill>
                      <a:srgbClr val="FC252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</a:p>
            </p:txBody>
          </p:sp>
          <p:sp>
            <p:nvSpPr>
              <p:cNvPr id="114745" name="文本框 114744"/>
              <p:cNvSpPr txBox="1"/>
              <p:nvPr/>
            </p:nvSpPr>
            <p:spPr>
              <a:xfrm rot="10800000">
                <a:off x="3387" y="3220"/>
                <a:ext cx="106" cy="181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>
                    <a:solidFill>
                      <a:srgbClr val="FC252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b</a:t>
                </a:r>
              </a:p>
            </p:txBody>
          </p:sp>
          <p:sp>
            <p:nvSpPr>
              <p:cNvPr id="114747" name="椭圆 114746"/>
              <p:cNvSpPr/>
              <p:nvPr/>
            </p:nvSpPr>
            <p:spPr>
              <a:xfrm>
                <a:off x="3344" y="3160"/>
                <a:ext cx="48" cy="48"/>
              </a:xfrm>
              <a:prstGeom prst="ellipse">
                <a:avLst/>
              </a:prstGeom>
              <a:solidFill>
                <a:srgbClr val="FF6699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 rot="21600000">
              <a:off x="10933" y="7459"/>
              <a:ext cx="1078" cy="96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C252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d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 rot="21600000">
              <a:off x="9878" y="7117"/>
              <a:ext cx="522" cy="967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Tx/>
              </a:pPr>
              <a:r>
                <a:rPr lang="en-US" altLang="zh-CN" sz="2400" b="1" i="1">
                  <a:solidFill>
                    <a:srgbClr val="FC2520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c</a:t>
              </a:r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5267" y="7374"/>
              <a:ext cx="270" cy="257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160" y="661670"/>
            <a:ext cx="8011795" cy="3322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图所示是一种LED手电筒，它用两节干电池做电源，由6个LED并联组成，每只LED的额定电流为15mA，则这种LED手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电筒正常工作时的总电流为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mA=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3768" y="3324516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90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03868" y="3324516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0.09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2885" y="2200910"/>
            <a:ext cx="3009265" cy="178371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文本框 95234"/>
          <p:cNvSpPr txBox="1"/>
          <p:nvPr/>
        </p:nvSpPr>
        <p:spPr>
          <a:xfrm>
            <a:off x="23495" y="1011555"/>
            <a:ext cx="88887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0" fontAlgn="auto">
              <a:lnSpc>
                <a:spcPct val="150000"/>
              </a:lnSpc>
              <a:buClr>
                <a:schemeClr val="tx1"/>
              </a:buCl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在一个电路中有两个用电器，用电流表测量时，如发现通过每个电器的电流不相同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则这两个用电器的连接一定是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；如发现通过每个用电器的电流相同，则这两个用电器的连接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_________________________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95236" name="文本框 95235"/>
          <p:cNvSpPr txBox="1"/>
          <p:nvPr/>
        </p:nvSpPr>
        <p:spPr>
          <a:xfrm>
            <a:off x="3953510" y="3011170"/>
            <a:ext cx="5131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可能是串联、也可能是并联</a:t>
            </a:r>
          </a:p>
        </p:txBody>
      </p:sp>
      <p:sp>
        <p:nvSpPr>
          <p:cNvPr id="95237" name="文本框 95236"/>
          <p:cNvSpPr txBox="1"/>
          <p:nvPr/>
        </p:nvSpPr>
        <p:spPr>
          <a:xfrm>
            <a:off x="2008505" y="2378075"/>
            <a:ext cx="960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并联</a:t>
            </a:r>
          </a:p>
        </p:txBody>
      </p:sp>
      <p:grpSp>
        <p:nvGrpSpPr>
          <p:cNvPr id="4" name="组合 1"/>
          <p:cNvGrpSpPr>
            <a:grpSpLocks noChangeAspect="1"/>
          </p:cNvGrpSpPr>
          <p:nvPr/>
        </p:nvGrpSpPr>
        <p:grpSpPr bwMode="auto">
          <a:xfrm>
            <a:off x="3262313" y="469795"/>
            <a:ext cx="2411016" cy="450056"/>
            <a:chOff x="3564387" y="597378"/>
            <a:chExt cx="2247990" cy="419195"/>
          </a:xfrm>
        </p:grpSpPr>
        <p:sp>
          <p:nvSpPr>
            <p:cNvPr id="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227785" y="426932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Box 8"/>
          <p:cNvSpPr txBox="1"/>
          <p:nvPr/>
        </p:nvSpPr>
        <p:spPr>
          <a:xfrm>
            <a:off x="626745" y="1043305"/>
            <a:ext cx="7939405" cy="2676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如图所示电路图，电流表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的示数为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0.9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的示数为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0.4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，则通过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的电流是 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，通过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，通过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干路的电流是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45059" name="文本框 45058"/>
          <p:cNvSpPr txBox="1"/>
          <p:nvPr/>
        </p:nvSpPr>
        <p:spPr>
          <a:xfrm>
            <a:off x="6212999" y="1805835"/>
            <a:ext cx="9531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Times New Roman" panose="02020603050405020304" charset="0"/>
              </a:rPr>
              <a:t>0.4 A</a:t>
            </a:r>
          </a:p>
        </p:txBody>
      </p:sp>
      <p:sp>
        <p:nvSpPr>
          <p:cNvPr id="45060" name="文本框 45059"/>
          <p:cNvSpPr txBox="1"/>
          <p:nvPr/>
        </p:nvSpPr>
        <p:spPr>
          <a:xfrm>
            <a:off x="2850119" y="3045910"/>
            <a:ext cx="9531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Times New Roman" panose="02020603050405020304" charset="0"/>
              </a:rPr>
              <a:t>0.9 A</a:t>
            </a:r>
          </a:p>
        </p:txBody>
      </p:sp>
      <p:sp>
        <p:nvSpPr>
          <p:cNvPr id="45061" name="文本框 45060"/>
          <p:cNvSpPr txBox="1"/>
          <p:nvPr/>
        </p:nvSpPr>
        <p:spPr>
          <a:xfrm>
            <a:off x="2608819" y="2417101"/>
            <a:ext cx="9531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Times New Roman" panose="02020603050405020304" charset="0"/>
              </a:rPr>
              <a:t>0.5 A</a:t>
            </a:r>
          </a:p>
        </p:txBody>
      </p:sp>
      <p:grpSp>
        <p:nvGrpSpPr>
          <p:cNvPr id="45062" name="组合 45061"/>
          <p:cNvGrpSpPr/>
          <p:nvPr/>
        </p:nvGrpSpPr>
        <p:grpSpPr>
          <a:xfrm>
            <a:off x="4836478" y="2327884"/>
            <a:ext cx="3659505" cy="2405539"/>
            <a:chOff x="-8" y="0"/>
            <a:chExt cx="2411" cy="1610"/>
          </a:xfrm>
        </p:grpSpPr>
        <p:sp>
          <p:nvSpPr>
            <p:cNvPr id="45063" name="Rectangle 102"/>
            <p:cNvSpPr/>
            <p:nvPr/>
          </p:nvSpPr>
          <p:spPr>
            <a:xfrm>
              <a:off x="181" y="182"/>
              <a:ext cx="2064" cy="127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5064" name="Text Box 104"/>
            <p:cNvSpPr txBox="1"/>
            <p:nvPr/>
          </p:nvSpPr>
          <p:spPr>
            <a:xfrm>
              <a:off x="1310" y="227"/>
              <a:ext cx="368" cy="21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45065" name="Text Box 109"/>
            <p:cNvSpPr txBox="1"/>
            <p:nvPr/>
          </p:nvSpPr>
          <p:spPr>
            <a:xfrm>
              <a:off x="1972" y="295"/>
              <a:ext cx="341" cy="21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2</a:t>
              </a:r>
            </a:p>
          </p:txBody>
        </p:sp>
        <p:sp>
          <p:nvSpPr>
            <p:cNvPr id="45066" name="直接连接符 45065"/>
            <p:cNvSpPr/>
            <p:nvPr/>
          </p:nvSpPr>
          <p:spPr>
            <a:xfrm>
              <a:off x="1224" y="182"/>
              <a:ext cx="0" cy="127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oval" w="med" len="med"/>
              <a:tailEnd type="oval" w="med" len="med"/>
            </a:ln>
          </p:spPr>
        </p:sp>
        <p:sp>
          <p:nvSpPr>
            <p:cNvPr id="45067" name="AutoShape 44"/>
            <p:cNvSpPr/>
            <p:nvPr/>
          </p:nvSpPr>
          <p:spPr>
            <a:xfrm>
              <a:off x="1066" y="409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5068" name="AutoShape 44"/>
            <p:cNvSpPr/>
            <p:nvPr/>
          </p:nvSpPr>
          <p:spPr>
            <a:xfrm>
              <a:off x="2086" y="567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grpSp>
          <p:nvGrpSpPr>
            <p:cNvPr id="45069" name="组合 45068"/>
            <p:cNvGrpSpPr/>
            <p:nvPr/>
          </p:nvGrpSpPr>
          <p:grpSpPr>
            <a:xfrm rot="5400000">
              <a:off x="120" y="342"/>
              <a:ext cx="85" cy="340"/>
              <a:chOff x="0" y="0"/>
              <a:chExt cx="85" cy="340"/>
            </a:xfrm>
          </p:grpSpPr>
          <p:sp>
            <p:nvSpPr>
              <p:cNvPr id="45070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rot="10800000" vert="eaVert"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071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2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5073" name="组合 45072"/>
            <p:cNvGrpSpPr/>
            <p:nvPr/>
          </p:nvGrpSpPr>
          <p:grpSpPr>
            <a:xfrm>
              <a:off x="68" y="794"/>
              <a:ext cx="182" cy="318"/>
              <a:chOff x="0" y="0"/>
              <a:chExt cx="182" cy="318"/>
            </a:xfrm>
          </p:grpSpPr>
          <p:sp>
            <p:nvSpPr>
              <p:cNvPr id="45074" name="Rectangle 92"/>
              <p:cNvSpPr/>
              <p:nvPr/>
            </p:nvSpPr>
            <p:spPr>
              <a:xfrm rot="-16200000" flipV="1">
                <a:off x="-49" y="78"/>
                <a:ext cx="281" cy="18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rot="0" vert="eaVert"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075" name="Line 93"/>
              <p:cNvSpPr/>
              <p:nvPr/>
            </p:nvSpPr>
            <p:spPr>
              <a:xfrm rot="5400000">
                <a:off x="-86" y="122"/>
                <a:ext cx="282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6" name="Oval 94"/>
              <p:cNvSpPr/>
              <p:nvPr/>
            </p:nvSpPr>
            <p:spPr>
              <a:xfrm rot="-16200000" flipV="1">
                <a:off x="66" y="0"/>
                <a:ext cx="71" cy="72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rot="0" vert="eaVert"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5077" name="组合 45076"/>
            <p:cNvGrpSpPr/>
            <p:nvPr/>
          </p:nvGrpSpPr>
          <p:grpSpPr>
            <a:xfrm>
              <a:off x="499" y="0"/>
              <a:ext cx="380" cy="340"/>
              <a:chOff x="0" y="0"/>
              <a:chExt cx="380" cy="340"/>
            </a:xfrm>
          </p:grpSpPr>
          <p:sp>
            <p:nvSpPr>
              <p:cNvPr id="45078" name="Oval 197"/>
              <p:cNvSpPr/>
              <p:nvPr/>
            </p:nvSpPr>
            <p:spPr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079" name="Text Box 198"/>
              <p:cNvSpPr txBox="1"/>
              <p:nvPr/>
            </p:nvSpPr>
            <p:spPr>
              <a:xfrm>
                <a:off x="0" y="0"/>
                <a:ext cx="380" cy="3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700" b="1">
                    <a:latin typeface="Times New Roman" panose="02020603050405020304" charset="0"/>
                  </a:rPr>
                  <a:t>A</a:t>
                </a:r>
                <a:r>
                  <a:rPr lang="en-US" altLang="zh-CN" sz="2700" b="1" baseline="-25000">
                    <a:latin typeface="Times New Roman" panose="02020603050405020304" charset="0"/>
                  </a:rPr>
                  <a:t>1</a:t>
                </a:r>
                <a:endParaRPr lang="en-US" altLang="zh-CN" sz="2700" b="1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45080" name="组合 45079"/>
            <p:cNvGrpSpPr/>
            <p:nvPr/>
          </p:nvGrpSpPr>
          <p:grpSpPr>
            <a:xfrm>
              <a:off x="1043" y="953"/>
              <a:ext cx="380" cy="340"/>
              <a:chOff x="0" y="0"/>
              <a:chExt cx="380" cy="340"/>
            </a:xfrm>
          </p:grpSpPr>
          <p:sp>
            <p:nvSpPr>
              <p:cNvPr id="45081" name="Oval 197"/>
              <p:cNvSpPr/>
              <p:nvPr/>
            </p:nvSpPr>
            <p:spPr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082" name="Text Box 198"/>
              <p:cNvSpPr txBox="1"/>
              <p:nvPr/>
            </p:nvSpPr>
            <p:spPr>
              <a:xfrm>
                <a:off x="0" y="0"/>
                <a:ext cx="380" cy="3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700" b="1">
                    <a:latin typeface="Times New Roman" panose="02020603050405020304" charset="0"/>
                  </a:rPr>
                  <a:t>A</a:t>
                </a:r>
                <a:r>
                  <a:rPr lang="en-US" altLang="zh-CN" sz="2700" b="1" baseline="-25000">
                    <a:latin typeface="Times New Roman" panose="02020603050405020304" charset="0"/>
                  </a:rPr>
                  <a:t>3</a:t>
                </a:r>
                <a:endParaRPr lang="en-US" altLang="zh-CN" sz="2700" b="1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45083" name="组合 45082"/>
            <p:cNvGrpSpPr/>
            <p:nvPr/>
          </p:nvGrpSpPr>
          <p:grpSpPr>
            <a:xfrm>
              <a:off x="1610" y="1270"/>
              <a:ext cx="380" cy="340"/>
              <a:chOff x="0" y="0"/>
              <a:chExt cx="380" cy="340"/>
            </a:xfrm>
          </p:grpSpPr>
          <p:sp>
            <p:nvSpPr>
              <p:cNvPr id="45084" name="Oval 197"/>
              <p:cNvSpPr/>
              <p:nvPr/>
            </p:nvSpPr>
            <p:spPr>
              <a:xfrm>
                <a:off x="0" y="0"/>
                <a:ext cx="341" cy="340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5085" name="Text Box 198"/>
              <p:cNvSpPr txBox="1"/>
              <p:nvPr/>
            </p:nvSpPr>
            <p:spPr>
              <a:xfrm>
                <a:off x="0" y="0"/>
                <a:ext cx="380" cy="3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700" b="1">
                    <a:latin typeface="Times New Roman" panose="02020603050405020304" charset="0"/>
                  </a:rPr>
                  <a:t>A</a:t>
                </a:r>
                <a:r>
                  <a:rPr lang="en-US" altLang="zh-CN" sz="2700" b="1" baseline="-25000">
                    <a:latin typeface="Times New Roman" panose="02020603050405020304" charset="0"/>
                  </a:rPr>
                  <a:t>2</a:t>
                </a:r>
                <a:endParaRPr lang="en-US" altLang="zh-CN" sz="2700" b="1">
                  <a:latin typeface="Times New Roman" panose="02020603050405020304" charset="0"/>
                </a:endParaRPr>
              </a:p>
            </p:txBody>
          </p:sp>
        </p:grpSp>
      </p:grpSp>
      <p:grpSp>
        <p:nvGrpSpPr>
          <p:cNvPr id="4" name="组合 1"/>
          <p:cNvGrpSpPr>
            <a:grpSpLocks noChangeAspect="1"/>
          </p:cNvGrpSpPr>
          <p:nvPr/>
        </p:nvGrpSpPr>
        <p:grpSpPr bwMode="auto">
          <a:xfrm>
            <a:off x="3262313" y="588133"/>
            <a:ext cx="2411016" cy="450056"/>
            <a:chOff x="3564387" y="597378"/>
            <a:chExt cx="2247990" cy="419195"/>
          </a:xfrm>
        </p:grpSpPr>
        <p:sp>
          <p:nvSpPr>
            <p:cNvPr id="5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227785" y="545270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文本框 104450"/>
          <p:cNvSpPr txBox="1"/>
          <p:nvPr/>
        </p:nvSpPr>
        <p:spPr>
          <a:xfrm>
            <a:off x="383540" y="849630"/>
            <a:ext cx="3860800" cy="3449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Tx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3.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如图所示，已知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0.8A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  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1.5A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，则通过灯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104485" name="文本框 104484"/>
          <p:cNvSpPr txBox="1"/>
          <p:nvPr/>
        </p:nvSpPr>
        <p:spPr>
          <a:xfrm>
            <a:off x="2338864" y="2494412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0.7</a:t>
            </a:r>
          </a:p>
        </p:txBody>
      </p:sp>
      <p:sp>
        <p:nvSpPr>
          <p:cNvPr id="104486" name="文本框 104485"/>
          <p:cNvSpPr txBox="1"/>
          <p:nvPr/>
        </p:nvSpPr>
        <p:spPr>
          <a:xfrm>
            <a:off x="868839" y="3624712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0.8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460081" y="999146"/>
            <a:ext cx="3735705" cy="3094673"/>
            <a:chOff x="4777" y="4014"/>
            <a:chExt cx="7844" cy="6498"/>
          </a:xfrm>
        </p:grpSpPr>
        <p:grpSp>
          <p:nvGrpSpPr>
            <p:cNvPr id="104452" name="组合 104451"/>
            <p:cNvGrpSpPr/>
            <p:nvPr/>
          </p:nvGrpSpPr>
          <p:grpSpPr>
            <a:xfrm>
              <a:off x="4777" y="4014"/>
              <a:ext cx="7844" cy="6498"/>
              <a:chOff x="1610" y="2341"/>
              <a:chExt cx="1724" cy="1498"/>
            </a:xfrm>
          </p:grpSpPr>
          <p:grpSp>
            <p:nvGrpSpPr>
              <p:cNvPr id="104453" name="组合 104452"/>
              <p:cNvGrpSpPr/>
              <p:nvPr/>
            </p:nvGrpSpPr>
            <p:grpSpPr>
              <a:xfrm>
                <a:off x="1610" y="3612"/>
                <a:ext cx="1724" cy="227"/>
                <a:chOff x="1655" y="73"/>
                <a:chExt cx="1406" cy="227"/>
              </a:xfrm>
            </p:grpSpPr>
            <p:grpSp>
              <p:nvGrpSpPr>
                <p:cNvPr id="104454" name="组合 104453"/>
                <p:cNvGrpSpPr/>
                <p:nvPr/>
              </p:nvGrpSpPr>
              <p:grpSpPr>
                <a:xfrm>
                  <a:off x="1655" y="119"/>
                  <a:ext cx="1043" cy="108"/>
                  <a:chOff x="1701" y="1616"/>
                  <a:chExt cx="1043" cy="108"/>
                </a:xfrm>
              </p:grpSpPr>
              <p:sp>
                <p:nvSpPr>
                  <p:cNvPr id="104455" name="直接连接符 104454"/>
                  <p:cNvSpPr/>
                  <p:nvPr/>
                </p:nvSpPr>
                <p:spPr>
                  <a:xfrm>
                    <a:off x="1701" y="1706"/>
                    <a:ext cx="544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4456" name="椭圆 104455"/>
                  <p:cNvSpPr/>
                  <p:nvPr/>
                </p:nvSpPr>
                <p:spPr>
                  <a:xfrm>
                    <a:off x="2245" y="1679"/>
                    <a:ext cx="45" cy="45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700">
                      <a:latin typeface="Times New Roman" panose="02020603050405020304" charset="0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4457" name="直接连接符 104456"/>
                  <p:cNvSpPr/>
                  <p:nvPr/>
                </p:nvSpPr>
                <p:spPr>
                  <a:xfrm flipV="1">
                    <a:off x="2290" y="1616"/>
                    <a:ext cx="227" cy="9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4458" name="直接连接符 104457"/>
                  <p:cNvSpPr/>
                  <p:nvPr/>
                </p:nvSpPr>
                <p:spPr>
                  <a:xfrm>
                    <a:off x="2517" y="1697"/>
                    <a:ext cx="227" cy="0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04459" name="直接连接符 104458"/>
                <p:cNvSpPr/>
                <p:nvPr/>
              </p:nvSpPr>
              <p:spPr>
                <a:xfrm>
                  <a:off x="2699" y="119"/>
                  <a:ext cx="0" cy="13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460" name="直接连接符 104459"/>
                <p:cNvSpPr/>
                <p:nvPr/>
              </p:nvSpPr>
              <p:spPr>
                <a:xfrm>
                  <a:off x="2789" y="73"/>
                  <a:ext cx="0" cy="227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461" name="直接连接符 104460"/>
                <p:cNvSpPr/>
                <p:nvPr/>
              </p:nvSpPr>
              <p:spPr>
                <a:xfrm>
                  <a:off x="2789" y="192"/>
                  <a:ext cx="27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4462" name="组合 104461"/>
              <p:cNvGrpSpPr/>
              <p:nvPr/>
            </p:nvGrpSpPr>
            <p:grpSpPr>
              <a:xfrm>
                <a:off x="1610" y="2784"/>
                <a:ext cx="1405" cy="229"/>
                <a:chOff x="1610" y="2784"/>
                <a:chExt cx="1405" cy="229"/>
              </a:xfrm>
            </p:grpSpPr>
            <p:sp>
              <p:nvSpPr>
                <p:cNvPr id="104463" name="流程图: 汇总连接 104462"/>
                <p:cNvSpPr/>
                <p:nvPr/>
              </p:nvSpPr>
              <p:spPr>
                <a:xfrm rot="21600000">
                  <a:off x="1881" y="2784"/>
                  <a:ext cx="227" cy="227"/>
                </a:xfrm>
                <a:prstGeom prst="flowChartSummingJunction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700"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sp>
              <p:nvSpPr>
                <p:cNvPr id="104464" name="直接连接符 104463"/>
                <p:cNvSpPr/>
                <p:nvPr/>
              </p:nvSpPr>
              <p:spPr>
                <a:xfrm rot="21600000">
                  <a:off x="2108" y="2893"/>
                  <a:ext cx="31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465" name="直接连接符 104464"/>
                <p:cNvSpPr/>
                <p:nvPr/>
              </p:nvSpPr>
              <p:spPr>
                <a:xfrm rot="21600000">
                  <a:off x="2653" y="2893"/>
                  <a:ext cx="36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466" name="直接连接符 104465"/>
                <p:cNvSpPr/>
                <p:nvPr/>
              </p:nvSpPr>
              <p:spPr>
                <a:xfrm rot="21600000" flipH="1">
                  <a:off x="1610" y="2894"/>
                  <a:ext cx="27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4467" name="流程图: 汇总连接 104466"/>
                <p:cNvSpPr/>
                <p:nvPr/>
              </p:nvSpPr>
              <p:spPr>
                <a:xfrm rot="5400000">
                  <a:off x="2426" y="2786"/>
                  <a:ext cx="227" cy="227"/>
                </a:xfrm>
                <a:prstGeom prst="flowChartSummingJunction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700"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</p:grpSp>
          <p:sp>
            <p:nvSpPr>
              <p:cNvPr id="104469" name="直接连接符 104468"/>
              <p:cNvSpPr/>
              <p:nvPr/>
            </p:nvSpPr>
            <p:spPr>
              <a:xfrm rot="-10800000" flipV="1">
                <a:off x="2881" y="2478"/>
                <a:ext cx="453" cy="9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70" name="直接连接符 104469"/>
              <p:cNvSpPr/>
              <p:nvPr/>
            </p:nvSpPr>
            <p:spPr>
              <a:xfrm rot="10800000">
                <a:off x="2292" y="2487"/>
                <a:ext cx="362" cy="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71" name="直接连接符 104470"/>
              <p:cNvSpPr/>
              <p:nvPr/>
            </p:nvSpPr>
            <p:spPr>
              <a:xfrm>
                <a:off x="2381" y="3385"/>
                <a:ext cx="635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72" name="直接连接符 104471"/>
              <p:cNvSpPr/>
              <p:nvPr/>
            </p:nvSpPr>
            <p:spPr>
              <a:xfrm>
                <a:off x="3016" y="2886"/>
                <a:ext cx="0" cy="499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73" name="直接连接符 104472"/>
              <p:cNvSpPr/>
              <p:nvPr/>
            </p:nvSpPr>
            <p:spPr>
              <a:xfrm>
                <a:off x="1610" y="2886"/>
                <a:ext cx="0" cy="86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4475" name="直接连接符 104474"/>
              <p:cNvSpPr/>
              <p:nvPr/>
            </p:nvSpPr>
            <p:spPr>
              <a:xfrm>
                <a:off x="3334" y="2478"/>
                <a:ext cx="0" cy="127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4476" name="组合 104475"/>
              <p:cNvGrpSpPr/>
              <p:nvPr/>
            </p:nvGrpSpPr>
            <p:grpSpPr>
              <a:xfrm>
                <a:off x="2653" y="2341"/>
                <a:ext cx="275" cy="251"/>
                <a:chOff x="930" y="1888"/>
                <a:chExt cx="275" cy="251"/>
              </a:xfrm>
            </p:grpSpPr>
            <p:sp>
              <p:nvSpPr>
                <p:cNvPr id="104477" name="椭圆 104476"/>
                <p:cNvSpPr/>
                <p:nvPr/>
              </p:nvSpPr>
              <p:spPr>
                <a:xfrm>
                  <a:off x="930" y="1912"/>
                  <a:ext cx="227" cy="227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700"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sp>
              <p:nvSpPr>
                <p:cNvPr id="104478" name="文本框 104477"/>
                <p:cNvSpPr txBox="1"/>
                <p:nvPr/>
              </p:nvSpPr>
              <p:spPr>
                <a:xfrm>
                  <a:off x="930" y="1888"/>
                  <a:ext cx="275" cy="245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buClrTx/>
                  </a:pPr>
                  <a:r>
                    <a:rPr lang="en-US" altLang="zh-CN" sz="27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A</a:t>
                  </a:r>
                  <a:r>
                    <a:rPr lang="en-US" altLang="zh-CN" sz="2700" baseline="-250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2</a:t>
                  </a:r>
                </a:p>
              </p:txBody>
            </p:sp>
          </p:grpSp>
          <p:grpSp>
            <p:nvGrpSpPr>
              <p:cNvPr id="104479" name="组合 104478"/>
              <p:cNvGrpSpPr/>
              <p:nvPr/>
            </p:nvGrpSpPr>
            <p:grpSpPr>
              <a:xfrm>
                <a:off x="2154" y="3249"/>
                <a:ext cx="275" cy="251"/>
                <a:chOff x="930" y="1888"/>
                <a:chExt cx="275" cy="251"/>
              </a:xfrm>
            </p:grpSpPr>
            <p:sp>
              <p:nvSpPr>
                <p:cNvPr id="104480" name="椭圆 104479"/>
                <p:cNvSpPr/>
                <p:nvPr/>
              </p:nvSpPr>
              <p:spPr>
                <a:xfrm>
                  <a:off x="930" y="1912"/>
                  <a:ext cx="227" cy="227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700"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sp>
              <p:nvSpPr>
                <p:cNvPr id="104481" name="文本框 104480"/>
                <p:cNvSpPr txBox="1"/>
                <p:nvPr/>
              </p:nvSpPr>
              <p:spPr>
                <a:xfrm>
                  <a:off x="930" y="1888"/>
                  <a:ext cx="275" cy="245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>
                    <a:buClrTx/>
                  </a:pPr>
                  <a:r>
                    <a:rPr lang="en-US" altLang="zh-CN" sz="27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A</a:t>
                  </a:r>
                  <a:r>
                    <a:rPr lang="en-US" altLang="zh-CN" sz="2700" baseline="-250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1</a:t>
                  </a:r>
                </a:p>
              </p:txBody>
            </p:sp>
          </p:grpSp>
          <p:sp>
            <p:nvSpPr>
              <p:cNvPr id="104482" name="文本框 104481"/>
              <p:cNvSpPr txBox="1"/>
              <p:nvPr/>
            </p:nvSpPr>
            <p:spPr>
              <a:xfrm>
                <a:off x="2426" y="2976"/>
                <a:ext cx="244" cy="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Tx/>
                </a:pPr>
                <a:r>
                  <a:rPr lang="en-US" altLang="zh-CN" sz="2700">
                    <a:latin typeface="Times New Roman" panose="02020603050405020304" charset="0"/>
                    <a:ea typeface="隶书" panose="02010509060101010101" pitchFamily="49" charset="-122"/>
                    <a:cs typeface="Times New Roman" panose="02020603050405020304" charset="0"/>
                  </a:rPr>
                  <a:t>L</a:t>
                </a:r>
                <a:r>
                  <a:rPr lang="en-US" altLang="zh-CN" sz="2700" baseline="-25000">
                    <a:latin typeface="Times New Roman" panose="02020603050405020304" charset="0"/>
                    <a:ea typeface="隶书" panose="02010509060101010101" pitchFamily="49" charset="-122"/>
                    <a:cs typeface="Times New Roman" panose="02020603050405020304" charset="0"/>
                  </a:rPr>
                  <a:t>2</a:t>
                </a:r>
              </a:p>
            </p:txBody>
          </p:sp>
          <p:sp>
            <p:nvSpPr>
              <p:cNvPr id="104483" name="文本框 104482"/>
              <p:cNvSpPr txBox="1"/>
              <p:nvPr/>
            </p:nvSpPr>
            <p:spPr>
              <a:xfrm>
                <a:off x="1837" y="2976"/>
                <a:ext cx="244" cy="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Tx/>
                </a:pPr>
                <a:r>
                  <a:rPr lang="en-US" altLang="zh-CN" sz="2700">
                    <a:latin typeface="Times New Roman" panose="02020603050405020304" charset="0"/>
                    <a:ea typeface="隶书" panose="02010509060101010101" pitchFamily="49" charset="-122"/>
                    <a:cs typeface="Times New Roman" panose="02020603050405020304" charset="0"/>
                  </a:rPr>
                  <a:t>L</a:t>
                </a:r>
                <a:r>
                  <a:rPr lang="en-US" altLang="zh-CN" sz="2700" baseline="-25000">
                    <a:latin typeface="Times New Roman" panose="02020603050405020304" charset="0"/>
                    <a:ea typeface="隶书" panose="02010509060101010101" pitchFamily="49" charset="-122"/>
                    <a:cs typeface="Times New Roman" panose="02020603050405020304" charset="0"/>
                  </a:rPr>
                  <a:t>1</a:t>
                </a:r>
              </a:p>
            </p:txBody>
          </p:sp>
          <p:sp>
            <p:nvSpPr>
              <p:cNvPr id="104484" name="文本框 104483"/>
              <p:cNvSpPr txBox="1"/>
              <p:nvPr/>
            </p:nvSpPr>
            <p:spPr>
              <a:xfrm>
                <a:off x="2381" y="3505"/>
                <a:ext cx="282" cy="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Tx/>
                </a:pPr>
                <a:r>
                  <a:rPr lang="en-US" altLang="zh-CN" sz="2700">
                    <a:latin typeface="Times New Roman" panose="02020603050405020304" charset="0"/>
                    <a:ea typeface="隶书" panose="02010509060101010101" pitchFamily="49" charset="-122"/>
                    <a:cs typeface="Times New Roman" panose="02020603050405020304" charset="0"/>
                  </a:rPr>
                  <a:t>S</a:t>
                </a:r>
              </a:p>
            </p:txBody>
          </p:sp>
        </p:grpSp>
        <p:sp>
          <p:nvSpPr>
            <p:cNvPr id="2" name="直接连接符 1"/>
            <p:cNvSpPr/>
            <p:nvPr/>
          </p:nvSpPr>
          <p:spPr>
            <a:xfrm>
              <a:off x="7936" y="4651"/>
              <a:ext cx="2" cy="173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sm" len="sm"/>
              <a:tailEnd type="oval" w="med" len="med"/>
            </a:ln>
          </p:spPr>
        </p:sp>
        <p:sp>
          <p:nvSpPr>
            <p:cNvPr id="3" name="直接连接符 2"/>
            <p:cNvSpPr/>
            <p:nvPr/>
          </p:nvSpPr>
          <p:spPr>
            <a:xfrm rot="16200000" flipH="1">
              <a:off x="6012" y="7309"/>
              <a:ext cx="6" cy="247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044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104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1044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85" grpId="0"/>
      <p:bldP spid="1044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文本框 105474"/>
          <p:cNvSpPr txBox="1"/>
          <p:nvPr/>
        </p:nvSpPr>
        <p:spPr>
          <a:xfrm>
            <a:off x="212884" y="579887"/>
            <a:ext cx="8717756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4.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如图所示，电流表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的示数分别为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1.2A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0.8A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0.3A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，那么  通过灯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_______A, 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_______A, 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105476" name="文本框 105475"/>
          <p:cNvSpPr txBox="1"/>
          <p:nvPr/>
        </p:nvSpPr>
        <p:spPr>
          <a:xfrm>
            <a:off x="6558756" y="950092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0.4</a:t>
            </a:r>
          </a:p>
        </p:txBody>
      </p:sp>
      <p:sp>
        <p:nvSpPr>
          <p:cNvPr id="105477" name="文本框 105476"/>
          <p:cNvSpPr txBox="1"/>
          <p:nvPr/>
        </p:nvSpPr>
        <p:spPr>
          <a:xfrm>
            <a:off x="1776968" y="1410467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</a:t>
            </a:r>
          </a:p>
        </p:txBody>
      </p:sp>
      <p:sp>
        <p:nvSpPr>
          <p:cNvPr id="105478" name="文本框 105477"/>
          <p:cNvSpPr txBox="1"/>
          <p:nvPr/>
        </p:nvSpPr>
        <p:spPr>
          <a:xfrm>
            <a:off x="5365115" y="1410335"/>
            <a:ext cx="727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Tx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23499" y="2146591"/>
            <a:ext cx="6765608" cy="2846070"/>
            <a:chOff x="2779" y="4333"/>
            <a:chExt cx="14206" cy="5976"/>
          </a:xfrm>
        </p:grpSpPr>
        <p:grpSp>
          <p:nvGrpSpPr>
            <p:cNvPr id="105479" name="组合 105478"/>
            <p:cNvGrpSpPr/>
            <p:nvPr/>
          </p:nvGrpSpPr>
          <p:grpSpPr>
            <a:xfrm>
              <a:off x="2779" y="4333"/>
              <a:ext cx="14207" cy="5977"/>
              <a:chOff x="1301" y="2183"/>
              <a:chExt cx="2717" cy="1156"/>
            </a:xfrm>
          </p:grpSpPr>
          <p:sp>
            <p:nvSpPr>
              <p:cNvPr id="105480" name="直接连接符 105479"/>
              <p:cNvSpPr/>
              <p:nvPr/>
            </p:nvSpPr>
            <p:spPr>
              <a:xfrm rot="-16200000" flipH="1">
                <a:off x="1297" y="3199"/>
                <a:ext cx="272" cy="8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81" name="直接连接符 105480"/>
              <p:cNvSpPr/>
              <p:nvPr/>
            </p:nvSpPr>
            <p:spPr>
              <a:xfrm rot="16200000">
                <a:off x="1314" y="2770"/>
                <a:ext cx="22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82" name="直接连接符 105481"/>
              <p:cNvSpPr/>
              <p:nvPr/>
            </p:nvSpPr>
            <p:spPr>
              <a:xfrm rot="16200000">
                <a:off x="1415" y="2589"/>
                <a:ext cx="0" cy="13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83" name="直接连接符 105482"/>
              <p:cNvSpPr/>
              <p:nvPr/>
            </p:nvSpPr>
            <p:spPr>
              <a:xfrm rot="16200000">
                <a:off x="1414" y="2453"/>
                <a:ext cx="0" cy="227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84" name="直接连接符 105483"/>
              <p:cNvSpPr/>
              <p:nvPr/>
            </p:nvSpPr>
            <p:spPr>
              <a:xfrm rot="16200000">
                <a:off x="1284" y="2431"/>
                <a:ext cx="27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5485" name="组合 105484"/>
              <p:cNvGrpSpPr/>
              <p:nvPr/>
            </p:nvGrpSpPr>
            <p:grpSpPr>
              <a:xfrm>
                <a:off x="1411" y="2184"/>
                <a:ext cx="862" cy="748"/>
                <a:chOff x="1429" y="2184"/>
                <a:chExt cx="862" cy="748"/>
              </a:xfrm>
            </p:grpSpPr>
            <p:sp>
              <p:nvSpPr>
                <p:cNvPr id="105487" name="流程图: 汇总连接 105486"/>
                <p:cNvSpPr/>
                <p:nvPr/>
              </p:nvSpPr>
              <p:spPr>
                <a:xfrm>
                  <a:off x="2064" y="2705"/>
                  <a:ext cx="227" cy="227"/>
                </a:xfrm>
                <a:prstGeom prst="flowChartSummingJunction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7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105490" name="组合 105489"/>
                <p:cNvGrpSpPr/>
                <p:nvPr/>
              </p:nvGrpSpPr>
              <p:grpSpPr>
                <a:xfrm>
                  <a:off x="1619" y="2184"/>
                  <a:ext cx="327" cy="227"/>
                  <a:chOff x="930" y="1912"/>
                  <a:chExt cx="327" cy="227"/>
                </a:xfrm>
              </p:grpSpPr>
              <p:sp>
                <p:nvSpPr>
                  <p:cNvPr id="105491" name="椭圆 105490"/>
                  <p:cNvSpPr/>
                  <p:nvPr/>
                </p:nvSpPr>
                <p:spPr>
                  <a:xfrm>
                    <a:off x="930" y="1912"/>
                    <a:ext cx="227" cy="227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7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5492" name="文本框 105491"/>
                  <p:cNvSpPr txBox="1"/>
                  <p:nvPr/>
                </p:nvSpPr>
                <p:spPr>
                  <a:xfrm>
                    <a:off x="930" y="1912"/>
                    <a:ext cx="327" cy="206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buClrTx/>
                    </a:pPr>
                    <a:r>
                      <a:rPr lang="en-US" altLang="zh-CN" sz="27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A</a:t>
                    </a:r>
                    <a:r>
                      <a:rPr lang="en-US" altLang="zh-CN" sz="2700" b="1" baseline="-250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05493" name="直接连接符 105492"/>
                <p:cNvSpPr/>
                <p:nvPr/>
              </p:nvSpPr>
              <p:spPr>
                <a:xfrm flipH="1">
                  <a:off x="1856" y="2296"/>
                  <a:ext cx="317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494" name="直接连接符 105493"/>
                <p:cNvSpPr/>
                <p:nvPr/>
              </p:nvSpPr>
              <p:spPr>
                <a:xfrm flipH="1">
                  <a:off x="1429" y="2296"/>
                  <a:ext cx="18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5495" name="直接连接符 105494"/>
              <p:cNvSpPr/>
              <p:nvPr/>
            </p:nvSpPr>
            <p:spPr>
              <a:xfrm flipH="1">
                <a:off x="1429" y="3339"/>
                <a:ext cx="2177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5496" name="椭圆 105495"/>
              <p:cNvSpPr/>
              <p:nvPr/>
            </p:nvSpPr>
            <p:spPr>
              <a:xfrm>
                <a:off x="1411" y="2886"/>
                <a:ext cx="45" cy="45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7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105497" name="直接连接符 105496"/>
              <p:cNvSpPr/>
              <p:nvPr/>
            </p:nvSpPr>
            <p:spPr>
              <a:xfrm flipH="1">
                <a:off x="1383" y="2931"/>
                <a:ext cx="46" cy="182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05498" name="组合 105497"/>
              <p:cNvGrpSpPr/>
              <p:nvPr/>
            </p:nvGrpSpPr>
            <p:grpSpPr>
              <a:xfrm>
                <a:off x="2109" y="2184"/>
                <a:ext cx="862" cy="748"/>
                <a:chOff x="1429" y="2184"/>
                <a:chExt cx="862" cy="748"/>
              </a:xfrm>
            </p:grpSpPr>
            <p:sp>
              <p:nvSpPr>
                <p:cNvPr id="105500" name="流程图: 汇总连接 105499"/>
                <p:cNvSpPr/>
                <p:nvPr/>
              </p:nvSpPr>
              <p:spPr>
                <a:xfrm>
                  <a:off x="2064" y="2705"/>
                  <a:ext cx="227" cy="227"/>
                </a:xfrm>
                <a:prstGeom prst="flowChartSummingJunction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7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105503" name="组合 105502"/>
                <p:cNvGrpSpPr/>
                <p:nvPr/>
              </p:nvGrpSpPr>
              <p:grpSpPr>
                <a:xfrm>
                  <a:off x="1611" y="2184"/>
                  <a:ext cx="396" cy="227"/>
                  <a:chOff x="922" y="1912"/>
                  <a:chExt cx="396" cy="227"/>
                </a:xfrm>
              </p:grpSpPr>
              <p:sp>
                <p:nvSpPr>
                  <p:cNvPr id="105504" name="椭圆 105503"/>
                  <p:cNvSpPr/>
                  <p:nvPr/>
                </p:nvSpPr>
                <p:spPr>
                  <a:xfrm>
                    <a:off x="930" y="1912"/>
                    <a:ext cx="227" cy="227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7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5505" name="文本框 105504"/>
                  <p:cNvSpPr txBox="1"/>
                  <p:nvPr/>
                </p:nvSpPr>
                <p:spPr>
                  <a:xfrm>
                    <a:off x="922" y="1931"/>
                    <a:ext cx="396" cy="206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buClrTx/>
                    </a:pPr>
                    <a:r>
                      <a:rPr lang="en-US" altLang="zh-CN" sz="27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A</a:t>
                    </a:r>
                    <a:r>
                      <a:rPr lang="en-US" altLang="zh-CN" sz="2700" b="1" baseline="-250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05506" name="直接连接符 105505"/>
                <p:cNvSpPr/>
                <p:nvPr/>
              </p:nvSpPr>
              <p:spPr>
                <a:xfrm flipH="1">
                  <a:off x="1856" y="2296"/>
                  <a:ext cx="317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507" name="直接连接符 105506"/>
                <p:cNvSpPr/>
                <p:nvPr/>
              </p:nvSpPr>
              <p:spPr>
                <a:xfrm flipH="1">
                  <a:off x="1429" y="2296"/>
                  <a:ext cx="18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05508" name="组合 105507"/>
              <p:cNvGrpSpPr/>
              <p:nvPr/>
            </p:nvGrpSpPr>
            <p:grpSpPr>
              <a:xfrm>
                <a:off x="2853" y="2183"/>
                <a:ext cx="862" cy="1156"/>
                <a:chOff x="1429" y="2184"/>
                <a:chExt cx="862" cy="1156"/>
              </a:xfrm>
            </p:grpSpPr>
            <p:grpSp>
              <p:nvGrpSpPr>
                <p:cNvPr id="105509" name="组合 105508"/>
                <p:cNvGrpSpPr/>
                <p:nvPr/>
              </p:nvGrpSpPr>
              <p:grpSpPr>
                <a:xfrm>
                  <a:off x="2064" y="2296"/>
                  <a:ext cx="227" cy="1044"/>
                  <a:chOff x="1048" y="1706"/>
                  <a:chExt cx="227" cy="1044"/>
                </a:xfrm>
              </p:grpSpPr>
              <p:sp>
                <p:nvSpPr>
                  <p:cNvPr id="105510" name="流程图: 汇总连接 105509"/>
                  <p:cNvSpPr/>
                  <p:nvPr/>
                </p:nvSpPr>
                <p:spPr>
                  <a:xfrm>
                    <a:off x="1048" y="2115"/>
                    <a:ext cx="227" cy="227"/>
                  </a:xfrm>
                  <a:prstGeom prst="flowChartSummingJunction">
                    <a:avLst/>
                  </a:pr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7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5511" name="直接连接符 105510"/>
                  <p:cNvSpPr/>
                  <p:nvPr/>
                </p:nvSpPr>
                <p:spPr>
                  <a:xfrm>
                    <a:off x="1156" y="1706"/>
                    <a:ext cx="0" cy="409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05512" name="直接连接符 105511"/>
                  <p:cNvSpPr/>
                  <p:nvPr/>
                </p:nvSpPr>
                <p:spPr>
                  <a:xfrm>
                    <a:off x="1156" y="2341"/>
                    <a:ext cx="0" cy="409"/>
                  </a:xfrm>
                  <a:prstGeom prst="line">
                    <a:avLst/>
                  </a:prstGeom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05513" name="组合 105512"/>
                <p:cNvGrpSpPr/>
                <p:nvPr/>
              </p:nvGrpSpPr>
              <p:grpSpPr>
                <a:xfrm>
                  <a:off x="1619" y="2184"/>
                  <a:ext cx="494" cy="227"/>
                  <a:chOff x="930" y="1912"/>
                  <a:chExt cx="494" cy="227"/>
                </a:xfrm>
              </p:grpSpPr>
              <p:sp>
                <p:nvSpPr>
                  <p:cNvPr id="105514" name="椭圆 105513"/>
                  <p:cNvSpPr/>
                  <p:nvPr/>
                </p:nvSpPr>
                <p:spPr>
                  <a:xfrm>
                    <a:off x="930" y="1912"/>
                    <a:ext cx="227" cy="227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700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endParaRPr>
                  </a:p>
                </p:txBody>
              </p:sp>
              <p:sp>
                <p:nvSpPr>
                  <p:cNvPr id="105515" name="文本框 105514"/>
                  <p:cNvSpPr txBox="1"/>
                  <p:nvPr/>
                </p:nvSpPr>
                <p:spPr>
                  <a:xfrm>
                    <a:off x="930" y="1932"/>
                    <a:ext cx="494" cy="206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buClrTx/>
                    </a:pPr>
                    <a:r>
                      <a:rPr lang="en-US" altLang="zh-CN" sz="2700" b="1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A</a:t>
                    </a:r>
                    <a:r>
                      <a:rPr lang="en-US" altLang="zh-CN" sz="2700" b="1" baseline="-25000"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105516" name="直接连接符 105515"/>
                <p:cNvSpPr/>
                <p:nvPr/>
              </p:nvSpPr>
              <p:spPr>
                <a:xfrm flipH="1">
                  <a:off x="1856" y="2296"/>
                  <a:ext cx="317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5517" name="直接连接符 105516"/>
                <p:cNvSpPr/>
                <p:nvPr/>
              </p:nvSpPr>
              <p:spPr>
                <a:xfrm flipH="1">
                  <a:off x="1429" y="2296"/>
                  <a:ext cx="18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5518" name="文本框 105517"/>
              <p:cNvSpPr txBox="1"/>
              <p:nvPr/>
            </p:nvSpPr>
            <p:spPr>
              <a:xfrm>
                <a:off x="3742" y="2659"/>
                <a:ext cx="276" cy="2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buClrTx/>
                </a:pPr>
                <a:r>
                  <a:rPr lang="en-US" altLang="zh-CN" sz="27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L</a:t>
                </a:r>
                <a:r>
                  <a:rPr lang="en-US" altLang="zh-CN" sz="2700" b="1" baseline="-250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3</a:t>
                </a:r>
              </a:p>
            </p:txBody>
          </p:sp>
          <p:sp>
            <p:nvSpPr>
              <p:cNvPr id="105519" name="文本框 105518"/>
              <p:cNvSpPr txBox="1"/>
              <p:nvPr/>
            </p:nvSpPr>
            <p:spPr>
              <a:xfrm>
                <a:off x="2290" y="2659"/>
                <a:ext cx="311" cy="2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Tx/>
                </a:pPr>
                <a:r>
                  <a:rPr lang="en-US" altLang="zh-CN" sz="27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L</a:t>
                </a:r>
                <a:r>
                  <a:rPr lang="en-US" altLang="zh-CN" sz="2700" b="1" baseline="-250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1</a:t>
                </a:r>
              </a:p>
            </p:txBody>
          </p:sp>
          <p:sp>
            <p:nvSpPr>
              <p:cNvPr id="105520" name="文本框 105519"/>
              <p:cNvSpPr txBox="1"/>
              <p:nvPr/>
            </p:nvSpPr>
            <p:spPr>
              <a:xfrm>
                <a:off x="2971" y="2659"/>
                <a:ext cx="311" cy="2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Tx/>
                </a:pPr>
                <a:r>
                  <a:rPr lang="en-US" altLang="zh-CN" sz="27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L</a:t>
                </a:r>
                <a:r>
                  <a:rPr lang="en-US" altLang="zh-CN" sz="2700" b="1" baseline="-250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2</a:t>
                </a:r>
              </a:p>
            </p:txBody>
          </p:sp>
        </p:grpSp>
        <p:sp>
          <p:nvSpPr>
            <p:cNvPr id="45066" name="直接连接符 45065"/>
            <p:cNvSpPr/>
            <p:nvPr/>
          </p:nvSpPr>
          <p:spPr>
            <a:xfrm>
              <a:off x="7236" y="8173"/>
              <a:ext cx="23" cy="210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2" name="直接连接符 1"/>
            <p:cNvSpPr/>
            <p:nvPr/>
          </p:nvSpPr>
          <p:spPr>
            <a:xfrm flipH="1">
              <a:off x="10891" y="8158"/>
              <a:ext cx="11" cy="213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3" name="直接连接符 2"/>
            <p:cNvSpPr/>
            <p:nvPr/>
          </p:nvSpPr>
          <p:spPr>
            <a:xfrm>
              <a:off x="7245" y="4948"/>
              <a:ext cx="23" cy="208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</p:sp>
        <p:sp>
          <p:nvSpPr>
            <p:cNvPr id="4" name="直接连接符 3"/>
            <p:cNvSpPr/>
            <p:nvPr/>
          </p:nvSpPr>
          <p:spPr>
            <a:xfrm flipH="1">
              <a:off x="10903" y="4948"/>
              <a:ext cx="25" cy="208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oval" w="med" len="med"/>
              <a:tailEnd type="none" w="med" len="med"/>
            </a:ln>
          </p:spPr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054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1054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1054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/>
      <p:bldP spid="105476" grpId="0"/>
      <p:bldP spid="105477" grpId="0"/>
      <p:bldP spid="1054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6" name="s7.jpg" descr="id:2147508266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725" y="826135"/>
            <a:ext cx="5477510" cy="30353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3545" y="647065"/>
            <a:ext cx="8708390" cy="435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河流的干流分            </a:t>
            </a: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成两个支流</a:t>
            </a:r>
            <a:r>
              <a:rPr 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那么水     </a:t>
            </a: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流就分成了两个部</a:t>
            </a: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分</a:t>
            </a:r>
            <a:r>
              <a:rPr 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而这两个支流流</a:t>
            </a: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过的水量和干流流</a:t>
            </a: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过的水量是一样的。    </a:t>
            </a: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河流中有水流</a:t>
            </a:r>
            <a:r>
              <a:rPr 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电路中有电流</a:t>
            </a:r>
            <a:r>
              <a:rPr 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串联电路和并联电路中的电流分别有什么规律呢</a:t>
            </a:r>
            <a:r>
              <a:rPr 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endParaRPr lang="en-US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文本框 94210"/>
          <p:cNvSpPr txBox="1"/>
          <p:nvPr/>
        </p:nvSpPr>
        <p:spPr>
          <a:xfrm>
            <a:off x="518160" y="588010"/>
            <a:ext cx="8137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ClrTx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5.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有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两只灯泡串联在电路中，闭合开关后发现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很亮，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很暗，那么 （      ）</a:t>
            </a:r>
          </a:p>
        </p:txBody>
      </p:sp>
      <p:sp>
        <p:nvSpPr>
          <p:cNvPr id="94212" name="文本框 94211"/>
          <p:cNvSpPr txBox="1"/>
          <p:nvPr/>
        </p:nvSpPr>
        <p:spPr>
          <a:xfrm>
            <a:off x="721360" y="1971675"/>
            <a:ext cx="813625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50000"/>
              </a:lnSpc>
              <a:buClrTx/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A.L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中电流较大       </a:t>
            </a:r>
          </a:p>
          <a:p>
            <a:pPr fontAlgn="auto">
              <a:lnSpc>
                <a:spcPct val="150000"/>
              </a:lnSpc>
              <a:buClrTx/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B.L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中电流较大</a:t>
            </a:r>
          </a:p>
          <a:p>
            <a:pPr fontAlgn="auto">
              <a:lnSpc>
                <a:spcPct val="150000"/>
              </a:lnSpc>
              <a:buClrTx/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C.L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中的电流一样大</a:t>
            </a:r>
          </a:p>
          <a:p>
            <a:pPr fontAlgn="auto">
              <a:lnSpc>
                <a:spcPct val="150000"/>
              </a:lnSpc>
              <a:buClrTx/>
            </a:pP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D.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由于灯的亮度不同故无法比较电流的大小 </a:t>
            </a:r>
          </a:p>
        </p:txBody>
      </p:sp>
      <p:sp>
        <p:nvSpPr>
          <p:cNvPr id="94213" name="文本框 94212"/>
          <p:cNvSpPr txBox="1"/>
          <p:nvPr/>
        </p:nvSpPr>
        <p:spPr>
          <a:xfrm>
            <a:off x="5064522" y="1293231"/>
            <a:ext cx="40322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auto">
              <a:lnSpc>
                <a:spcPct val="150000"/>
              </a:lnSpc>
              <a:buClrTx/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942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2" grpId="0"/>
      <p:bldP spid="942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828" y="901197"/>
            <a:ext cx="8713946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在一次实验中，某位同学按照图（甲）所示的电路正确连接。闭合开关S后，他发现两块电流表指针的偏转角度相同，都如图（乙）所示。则通过灯泡L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和L</a:t>
            </a:r>
            <a:r>
              <a:rPr lang="zh-CN" altLang="en-US" sz="2800" b="1" baseline="-2500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的电流分别为 （　　）</a:t>
            </a:r>
          </a:p>
          <a:p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A．0.16A，0.8A             </a:t>
            </a:r>
          </a:p>
          <a:p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B．0.64A，0.8A </a:t>
            </a:r>
          </a:p>
          <a:p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C．0.64A，0.16A           </a:t>
            </a:r>
          </a:p>
          <a:p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D．0.16A，0.64A </a:t>
            </a:r>
          </a:p>
          <a:p>
            <a:endParaRPr lang="zh-CN" altLang="en-US" sz="28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3" name="图片 2" descr="45692a6f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7003" y="2521717"/>
            <a:ext cx="4624388" cy="21235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37059" y="2217235"/>
            <a:ext cx="403225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6" name="组合 1"/>
          <p:cNvGrpSpPr>
            <a:grpSpLocks noChangeAspect="1"/>
          </p:cNvGrpSpPr>
          <p:nvPr/>
        </p:nvGrpSpPr>
        <p:grpSpPr bwMode="auto">
          <a:xfrm>
            <a:off x="3262313" y="469795"/>
            <a:ext cx="2411016" cy="450056"/>
            <a:chOff x="3564387" y="597378"/>
            <a:chExt cx="2247990" cy="419195"/>
          </a:xfrm>
        </p:grpSpPr>
        <p:sp>
          <p:nvSpPr>
            <p:cNvPr id="7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3227785" y="426932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8"/>
          <p:cNvSpPr txBox="1"/>
          <p:nvPr/>
        </p:nvSpPr>
        <p:spPr>
          <a:xfrm>
            <a:off x="606425" y="521335"/>
            <a:ext cx="8276590" cy="1641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在下图所示的电路中，电流表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1.2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，电流表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的示数为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0.5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。求：通过灯泡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和通过灯泡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L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的电流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en-US" altLang="zh-CN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947920" y="1644015"/>
            <a:ext cx="4098290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干路中总电流为   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=1.2A;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通过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的电流为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         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=0.5A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所以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通过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L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的电流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=1.2A-0.5A=0.7A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44035" name="组合 44034"/>
          <p:cNvGrpSpPr/>
          <p:nvPr/>
        </p:nvGrpSpPr>
        <p:grpSpPr>
          <a:xfrm>
            <a:off x="402273" y="2163101"/>
            <a:ext cx="4870133" cy="2954179"/>
            <a:chOff x="0" y="0"/>
            <a:chExt cx="3380" cy="1946"/>
          </a:xfrm>
        </p:grpSpPr>
        <p:pic>
          <p:nvPicPr>
            <p:cNvPr id="44036" name="Picture 3" descr="H:\2\人教教参资源\九\图\铡刀开关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2426" y="255"/>
              <a:ext cx="794" cy="5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4037" name="Picture 10" descr="H:\2\人教教参资源\九\图\电池组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flipH="1">
              <a:off x="1110" y="0"/>
              <a:ext cx="1202" cy="474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44038" name="组合 44037"/>
            <p:cNvGrpSpPr/>
            <p:nvPr/>
          </p:nvGrpSpPr>
          <p:grpSpPr>
            <a:xfrm>
              <a:off x="114" y="1204"/>
              <a:ext cx="748" cy="567"/>
              <a:chOff x="0" y="0"/>
              <a:chExt cx="748" cy="567"/>
            </a:xfrm>
          </p:grpSpPr>
          <p:pic>
            <p:nvPicPr>
              <p:cNvPr id="44039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45"/>
                <a:ext cx="748" cy="5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4040" name="文本框 44039"/>
              <p:cNvSpPr txBox="1"/>
              <p:nvPr/>
            </p:nvSpPr>
            <p:spPr>
              <a:xfrm>
                <a:off x="385" y="0"/>
                <a:ext cx="339" cy="3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sz="1350" b="1">
                    <a:latin typeface="Times New Roman" panose="02020603050405020304" charset="0"/>
                  </a:rPr>
                  <a:t>L</a:t>
                </a:r>
                <a:r>
                  <a:rPr lang="en-US" altLang="zh-CN" sz="1350" b="1" baseline="-25000">
                    <a:latin typeface="Times New Roman" panose="02020603050405020304" charset="0"/>
                  </a:rPr>
                  <a:t>2</a:t>
                </a:r>
                <a:endParaRPr lang="en-US" altLang="zh-CN" sz="1350" b="1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4041" name="组合 44040"/>
            <p:cNvGrpSpPr/>
            <p:nvPr/>
          </p:nvGrpSpPr>
          <p:grpSpPr>
            <a:xfrm>
              <a:off x="114" y="454"/>
              <a:ext cx="748" cy="590"/>
              <a:chOff x="0" y="0"/>
              <a:chExt cx="748" cy="590"/>
            </a:xfrm>
          </p:grpSpPr>
          <p:pic>
            <p:nvPicPr>
              <p:cNvPr id="44042" name="Picture 5" descr="H:\2\人教教参资源\九\图\小灯泡.JP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68"/>
                <a:ext cx="748" cy="5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4043" name="文本框 44042"/>
              <p:cNvSpPr txBox="1"/>
              <p:nvPr/>
            </p:nvSpPr>
            <p:spPr>
              <a:xfrm>
                <a:off x="408" y="0"/>
                <a:ext cx="317" cy="2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sz="1350" b="1">
                    <a:latin typeface="Times New Roman" panose="02020603050405020304" charset="0"/>
                  </a:rPr>
                  <a:t>L</a:t>
                </a:r>
                <a:r>
                  <a:rPr lang="en-US" altLang="zh-CN" sz="1350" b="1" baseline="-25000">
                    <a:latin typeface="Times New Roman" panose="02020603050405020304" charset="0"/>
                  </a:rPr>
                  <a:t>1</a:t>
                </a:r>
                <a:endParaRPr lang="en-US" altLang="zh-CN" sz="1350" b="1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4044" name="组合 44043"/>
            <p:cNvGrpSpPr/>
            <p:nvPr/>
          </p:nvGrpSpPr>
          <p:grpSpPr>
            <a:xfrm>
              <a:off x="1224" y="981"/>
              <a:ext cx="767" cy="907"/>
              <a:chOff x="0" y="0"/>
              <a:chExt cx="767" cy="907"/>
            </a:xfrm>
          </p:grpSpPr>
          <p:sp>
            <p:nvSpPr>
              <p:cNvPr id="44045" name="未知"/>
              <p:cNvSpPr/>
              <p:nvPr/>
            </p:nvSpPr>
            <p:spPr>
              <a:xfrm>
                <a:off x="148" y="324"/>
                <a:ext cx="532" cy="226"/>
              </a:xfrm>
              <a:custGeom>
                <a:avLst/>
                <a:gdLst/>
                <a:ahLst/>
                <a:cxnLst/>
                <a:rect l="0" t="0" r="0" b="0"/>
                <a:pathLst>
                  <a:path w="546" h="234">
                    <a:moveTo>
                      <a:pt x="0" y="0"/>
                    </a:moveTo>
                    <a:cubicBezTo>
                      <a:pt x="68" y="5"/>
                      <a:pt x="136" y="10"/>
                      <a:pt x="174" y="42"/>
                    </a:cubicBezTo>
                    <a:cubicBezTo>
                      <a:pt x="212" y="74"/>
                      <a:pt x="166" y="160"/>
                      <a:pt x="228" y="192"/>
                    </a:cubicBezTo>
                    <a:cubicBezTo>
                      <a:pt x="290" y="224"/>
                      <a:pt x="418" y="229"/>
                      <a:pt x="546" y="234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pic>
            <p:nvPicPr>
              <p:cNvPr id="44046" name="Picture 6" descr="H:\2\人教教参资源\九\图\电流表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0"/>
                <a:ext cx="767" cy="9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4047" name="矩形 44046"/>
              <p:cNvSpPr/>
              <p:nvPr/>
            </p:nvSpPr>
            <p:spPr>
              <a:xfrm>
                <a:off x="340" y="204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4048" name="文本框 44047"/>
              <p:cNvSpPr txBox="1"/>
              <p:nvPr/>
            </p:nvSpPr>
            <p:spPr>
              <a:xfrm>
                <a:off x="295" y="181"/>
                <a:ext cx="227" cy="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sz="1350" b="1">
                    <a:latin typeface="Times New Roman" panose="02020603050405020304" charset="0"/>
                  </a:rPr>
                  <a:t>A</a:t>
                </a:r>
                <a:r>
                  <a:rPr lang="en-US" altLang="zh-CN" sz="1350" b="1" baseline="-25000">
                    <a:latin typeface="Times New Roman" panose="02020603050405020304" charset="0"/>
                  </a:rPr>
                  <a:t>2</a:t>
                </a:r>
                <a:endParaRPr lang="en-US" altLang="zh-CN" sz="1350" b="1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4049" name="组合 44048"/>
            <p:cNvGrpSpPr/>
            <p:nvPr/>
          </p:nvGrpSpPr>
          <p:grpSpPr>
            <a:xfrm>
              <a:off x="2245" y="953"/>
              <a:ext cx="767" cy="907"/>
              <a:chOff x="0" y="0"/>
              <a:chExt cx="767" cy="907"/>
            </a:xfrm>
          </p:grpSpPr>
          <p:pic>
            <p:nvPicPr>
              <p:cNvPr id="44050" name="Picture 6" descr="H:\2\人教教参资源\九\图\电流表.JP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0"/>
                <a:ext cx="767" cy="9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4051" name="矩形 44050"/>
              <p:cNvSpPr/>
              <p:nvPr/>
            </p:nvSpPr>
            <p:spPr>
              <a:xfrm>
                <a:off x="340" y="227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44052" name="文本框 44051"/>
              <p:cNvSpPr txBox="1"/>
              <p:nvPr/>
            </p:nvSpPr>
            <p:spPr>
              <a:xfrm>
                <a:off x="294" y="182"/>
                <a:ext cx="227" cy="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ctr"/>
                <a:r>
                  <a:rPr lang="en-US" altLang="zh-CN" sz="1350" b="1">
                    <a:latin typeface="Times New Roman" panose="02020603050405020304" charset="0"/>
                  </a:rPr>
                  <a:t>A</a:t>
                </a:r>
                <a:r>
                  <a:rPr lang="en-US" altLang="zh-CN" sz="1350" b="1" baseline="-25000">
                    <a:latin typeface="Times New Roman" panose="02020603050405020304" charset="0"/>
                  </a:rPr>
                  <a:t>1</a:t>
                </a:r>
                <a:endParaRPr lang="en-US" altLang="zh-CN" sz="1350" b="1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4053" name="未知"/>
            <p:cNvSpPr/>
            <p:nvPr/>
          </p:nvSpPr>
          <p:spPr>
            <a:xfrm>
              <a:off x="136" y="278"/>
              <a:ext cx="1081" cy="642"/>
            </a:xfrm>
            <a:custGeom>
              <a:avLst/>
              <a:gdLst/>
              <a:ahLst/>
              <a:cxnLst/>
              <a:rect l="0" t="0" r="0" b="0"/>
              <a:pathLst>
                <a:path w="1081" h="642">
                  <a:moveTo>
                    <a:pt x="1081" y="15"/>
                  </a:moveTo>
                  <a:cubicBezTo>
                    <a:pt x="1037" y="7"/>
                    <a:pt x="994" y="0"/>
                    <a:pt x="877" y="15"/>
                  </a:cubicBezTo>
                  <a:cubicBezTo>
                    <a:pt x="760" y="30"/>
                    <a:pt x="514" y="68"/>
                    <a:pt x="378" y="106"/>
                  </a:cubicBezTo>
                  <a:cubicBezTo>
                    <a:pt x="242" y="144"/>
                    <a:pt x="121" y="163"/>
                    <a:pt x="61" y="242"/>
                  </a:cubicBezTo>
                  <a:cubicBezTo>
                    <a:pt x="1" y="321"/>
                    <a:pt x="0" y="522"/>
                    <a:pt x="15" y="582"/>
                  </a:cubicBezTo>
                  <a:cubicBezTo>
                    <a:pt x="30" y="642"/>
                    <a:pt x="90" y="623"/>
                    <a:pt x="151" y="605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54" name="未知"/>
            <p:cNvSpPr/>
            <p:nvPr/>
          </p:nvSpPr>
          <p:spPr>
            <a:xfrm>
              <a:off x="0" y="891"/>
              <a:ext cx="265" cy="744"/>
            </a:xfrm>
            <a:custGeom>
              <a:avLst/>
              <a:gdLst/>
              <a:ahLst/>
              <a:cxnLst/>
              <a:rect l="0" t="0" r="0" b="0"/>
              <a:pathLst>
                <a:path w="265" h="744">
                  <a:moveTo>
                    <a:pt x="242" y="0"/>
                  </a:moveTo>
                  <a:cubicBezTo>
                    <a:pt x="193" y="9"/>
                    <a:pt x="144" y="19"/>
                    <a:pt x="106" y="68"/>
                  </a:cubicBezTo>
                  <a:cubicBezTo>
                    <a:pt x="68" y="117"/>
                    <a:pt x="30" y="230"/>
                    <a:pt x="15" y="294"/>
                  </a:cubicBezTo>
                  <a:cubicBezTo>
                    <a:pt x="0" y="358"/>
                    <a:pt x="7" y="400"/>
                    <a:pt x="15" y="453"/>
                  </a:cubicBezTo>
                  <a:cubicBezTo>
                    <a:pt x="23" y="506"/>
                    <a:pt x="42" y="567"/>
                    <a:pt x="61" y="612"/>
                  </a:cubicBezTo>
                  <a:cubicBezTo>
                    <a:pt x="80" y="657"/>
                    <a:pt x="95" y="706"/>
                    <a:pt x="129" y="725"/>
                  </a:cubicBezTo>
                  <a:cubicBezTo>
                    <a:pt x="163" y="744"/>
                    <a:pt x="214" y="734"/>
                    <a:pt x="265" y="725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55" name="未知"/>
            <p:cNvSpPr/>
            <p:nvPr/>
          </p:nvSpPr>
          <p:spPr>
            <a:xfrm>
              <a:off x="725" y="1600"/>
              <a:ext cx="689" cy="167"/>
            </a:xfrm>
            <a:custGeom>
              <a:avLst/>
              <a:gdLst/>
              <a:ahLst/>
              <a:cxnLst/>
              <a:rect l="0" t="0" r="0" b="0"/>
              <a:pathLst>
                <a:path w="689" h="167">
                  <a:moveTo>
                    <a:pt x="0" y="26"/>
                  </a:moveTo>
                  <a:cubicBezTo>
                    <a:pt x="26" y="50"/>
                    <a:pt x="104" y="163"/>
                    <a:pt x="153" y="165"/>
                  </a:cubicBezTo>
                  <a:cubicBezTo>
                    <a:pt x="202" y="167"/>
                    <a:pt x="249" y="64"/>
                    <a:pt x="297" y="37"/>
                  </a:cubicBezTo>
                  <a:cubicBezTo>
                    <a:pt x="345" y="10"/>
                    <a:pt x="390" y="0"/>
                    <a:pt x="442" y="5"/>
                  </a:cubicBezTo>
                  <a:cubicBezTo>
                    <a:pt x="494" y="10"/>
                    <a:pt x="565" y="64"/>
                    <a:pt x="606" y="70"/>
                  </a:cubicBezTo>
                  <a:cubicBezTo>
                    <a:pt x="647" y="75"/>
                    <a:pt x="668" y="56"/>
                    <a:pt x="689" y="37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56" name="未知"/>
            <p:cNvSpPr/>
            <p:nvPr/>
          </p:nvSpPr>
          <p:spPr>
            <a:xfrm>
              <a:off x="1622" y="1642"/>
              <a:ext cx="832" cy="304"/>
            </a:xfrm>
            <a:custGeom>
              <a:avLst/>
              <a:gdLst/>
              <a:ahLst/>
              <a:cxnLst/>
              <a:rect l="0" t="0" r="0" b="0"/>
              <a:pathLst>
                <a:path w="832" h="304">
                  <a:moveTo>
                    <a:pt x="0" y="42"/>
                  </a:moveTo>
                  <a:cubicBezTo>
                    <a:pt x="6" y="64"/>
                    <a:pt x="13" y="135"/>
                    <a:pt x="37" y="176"/>
                  </a:cubicBezTo>
                  <a:cubicBezTo>
                    <a:pt x="61" y="217"/>
                    <a:pt x="71" y="274"/>
                    <a:pt x="143" y="289"/>
                  </a:cubicBezTo>
                  <a:cubicBezTo>
                    <a:pt x="215" y="304"/>
                    <a:pt x="400" y="303"/>
                    <a:pt x="468" y="269"/>
                  </a:cubicBezTo>
                  <a:cubicBezTo>
                    <a:pt x="536" y="235"/>
                    <a:pt x="508" y="127"/>
                    <a:pt x="554" y="84"/>
                  </a:cubicBezTo>
                  <a:cubicBezTo>
                    <a:pt x="600" y="41"/>
                    <a:pt x="700" y="22"/>
                    <a:pt x="746" y="11"/>
                  </a:cubicBezTo>
                  <a:cubicBezTo>
                    <a:pt x="792" y="0"/>
                    <a:pt x="814" y="17"/>
                    <a:pt x="832" y="1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57" name="未知"/>
            <p:cNvSpPr/>
            <p:nvPr/>
          </p:nvSpPr>
          <p:spPr>
            <a:xfrm>
              <a:off x="710" y="834"/>
              <a:ext cx="1762" cy="828"/>
            </a:xfrm>
            <a:custGeom>
              <a:avLst/>
              <a:gdLst/>
              <a:ahLst/>
              <a:cxnLst/>
              <a:rect l="0" t="0" r="0" b="0"/>
              <a:pathLst>
                <a:path w="1762" h="828">
                  <a:moveTo>
                    <a:pt x="38" y="34"/>
                  </a:moveTo>
                  <a:cubicBezTo>
                    <a:pt x="19" y="36"/>
                    <a:pt x="0" y="38"/>
                    <a:pt x="83" y="34"/>
                  </a:cubicBezTo>
                  <a:cubicBezTo>
                    <a:pt x="166" y="30"/>
                    <a:pt x="344" y="7"/>
                    <a:pt x="537" y="11"/>
                  </a:cubicBezTo>
                  <a:cubicBezTo>
                    <a:pt x="730" y="15"/>
                    <a:pt x="1096" y="0"/>
                    <a:pt x="1240" y="57"/>
                  </a:cubicBezTo>
                  <a:cubicBezTo>
                    <a:pt x="1384" y="114"/>
                    <a:pt x="1380" y="245"/>
                    <a:pt x="1399" y="351"/>
                  </a:cubicBezTo>
                  <a:cubicBezTo>
                    <a:pt x="1418" y="457"/>
                    <a:pt x="1334" y="616"/>
                    <a:pt x="1353" y="692"/>
                  </a:cubicBezTo>
                  <a:cubicBezTo>
                    <a:pt x="1372" y="768"/>
                    <a:pt x="1459" y="786"/>
                    <a:pt x="1512" y="805"/>
                  </a:cubicBezTo>
                  <a:cubicBezTo>
                    <a:pt x="1565" y="824"/>
                    <a:pt x="1629" y="801"/>
                    <a:pt x="1671" y="805"/>
                  </a:cubicBezTo>
                  <a:cubicBezTo>
                    <a:pt x="1713" y="809"/>
                    <a:pt x="1747" y="824"/>
                    <a:pt x="1762" y="82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58" name="未知"/>
            <p:cNvSpPr/>
            <p:nvPr/>
          </p:nvSpPr>
          <p:spPr>
            <a:xfrm>
              <a:off x="2835" y="603"/>
              <a:ext cx="545" cy="1271"/>
            </a:xfrm>
            <a:custGeom>
              <a:avLst/>
              <a:gdLst/>
              <a:ahLst/>
              <a:cxnLst/>
              <a:rect l="0" t="0" r="0" b="0"/>
              <a:pathLst>
                <a:path w="545" h="1271">
                  <a:moveTo>
                    <a:pt x="0" y="1036"/>
                  </a:moveTo>
                  <a:cubicBezTo>
                    <a:pt x="5" y="1117"/>
                    <a:pt x="6" y="1209"/>
                    <a:pt x="68" y="1240"/>
                  </a:cubicBezTo>
                  <a:cubicBezTo>
                    <a:pt x="130" y="1271"/>
                    <a:pt x="299" y="1271"/>
                    <a:pt x="374" y="1222"/>
                  </a:cubicBezTo>
                  <a:cubicBezTo>
                    <a:pt x="449" y="1173"/>
                    <a:pt x="497" y="1074"/>
                    <a:pt x="521" y="945"/>
                  </a:cubicBezTo>
                  <a:cubicBezTo>
                    <a:pt x="545" y="816"/>
                    <a:pt x="536" y="582"/>
                    <a:pt x="521" y="446"/>
                  </a:cubicBezTo>
                  <a:cubicBezTo>
                    <a:pt x="506" y="310"/>
                    <a:pt x="473" y="201"/>
                    <a:pt x="431" y="129"/>
                  </a:cubicBezTo>
                  <a:cubicBezTo>
                    <a:pt x="389" y="57"/>
                    <a:pt x="314" y="30"/>
                    <a:pt x="272" y="15"/>
                  </a:cubicBezTo>
                  <a:cubicBezTo>
                    <a:pt x="230" y="0"/>
                    <a:pt x="205" y="19"/>
                    <a:pt x="181" y="38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44059" name="未知"/>
            <p:cNvSpPr/>
            <p:nvPr/>
          </p:nvSpPr>
          <p:spPr>
            <a:xfrm>
              <a:off x="2245" y="301"/>
              <a:ext cx="363" cy="340"/>
            </a:xfrm>
            <a:custGeom>
              <a:avLst/>
              <a:gdLst/>
              <a:ahLst/>
              <a:cxnLst/>
              <a:rect l="0" t="0" r="0" b="0"/>
              <a:pathLst>
                <a:path w="363" h="340">
                  <a:moveTo>
                    <a:pt x="0" y="0"/>
                  </a:moveTo>
                  <a:cubicBezTo>
                    <a:pt x="5" y="87"/>
                    <a:pt x="11" y="174"/>
                    <a:pt x="45" y="227"/>
                  </a:cubicBezTo>
                  <a:cubicBezTo>
                    <a:pt x="79" y="280"/>
                    <a:pt x="151" y="298"/>
                    <a:pt x="204" y="317"/>
                  </a:cubicBezTo>
                  <a:cubicBezTo>
                    <a:pt x="257" y="336"/>
                    <a:pt x="310" y="338"/>
                    <a:pt x="363" y="3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81033" y="3221355"/>
            <a:ext cx="1544320" cy="73723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2800" b="1" baseline="-2500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14315" y="2166620"/>
            <a:ext cx="2748915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干路电流等于各支路电流之和</a:t>
            </a:r>
            <a:endParaRPr lang="zh-CN" altLang="en-US" sz="3600" b="1"/>
          </a:p>
        </p:txBody>
      </p:sp>
      <p:graphicFrame>
        <p:nvGraphicFramePr>
          <p:cNvPr id="43066" name="表格 43065"/>
          <p:cNvGraphicFramePr/>
          <p:nvPr/>
        </p:nvGraphicFramePr>
        <p:xfrm>
          <a:off x="1014730" y="1114425"/>
          <a:ext cx="7048500" cy="3048889"/>
        </p:xfrm>
        <a:graphic>
          <a:graphicData uri="http://schemas.openxmlformats.org/drawingml/2006/table">
            <a:tbl>
              <a:tblPr/>
              <a:tblGrid>
                <a:gridCol w="1779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079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612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832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串联电路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并联电路</a:t>
                      </a: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86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电流规律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400" b="1">
                        <a:solidFill>
                          <a:schemeClr val="accent2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800" b="1">
                        <a:solidFill>
                          <a:srgbClr val="CC0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800" b="1">
                        <a:solidFill>
                          <a:srgbClr val="CC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0614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表达式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1" baseline="-25000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1" baseline="-25000">
                        <a:latin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986405" y="2236470"/>
            <a:ext cx="232791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电流处处相等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20118" y="3226254"/>
            <a:ext cx="154432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I</a:t>
            </a:r>
            <a:r>
              <a:rPr lang="en-US" altLang="zh-CN" sz="2800" b="1" baseline="-250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2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395753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557961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557961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16033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16033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16033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16033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3"/>
          <p:cNvSpPr txBox="1"/>
          <p:nvPr/>
        </p:nvSpPr>
        <p:spPr>
          <a:xfrm>
            <a:off x="774065" y="1419675"/>
            <a:ext cx="758952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52450" y="2734945"/>
            <a:ext cx="7527925" cy="16230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 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会正确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使用电流表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；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理解串联电路各处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电流关系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和并联电路的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干路和支路电流间的关系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  <a:p>
            <a:pPr eaLnBrk="1" hangingPunct="1">
              <a:lnSpc>
                <a:spcPct val="140000"/>
              </a:lnSpc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888365" y="849630"/>
            <a:ext cx="7753985" cy="1590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在实验探究中，培养提出问题、猜想与假设、制定计划与设计实验，进行实验与收集数据、分析论证、交流与合作的探究能力。</a:t>
            </a:r>
          </a:p>
        </p:txBody>
      </p:sp>
      <p:pic>
        <p:nvPicPr>
          <p:cNvPr id="4102" name="图片 1" descr="水印-状元成才路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6781800" y="4293050"/>
            <a:ext cx="2136775" cy="7858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443230" y="645160"/>
            <a:ext cx="833564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683125" y="2274570"/>
            <a:ext cx="4293235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 defTabSz="685800">
              <a:spcBef>
                <a:spcPct val="50000"/>
              </a:spcBef>
              <a:buClrTx/>
            </a:pPr>
            <a:r>
              <a:rPr lang="en-US" altLang="zh-CN" sz="28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                    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串联电路中各点的电流相等。</a:t>
            </a:r>
            <a:endParaRPr lang="zh-CN" altLang="en-US" sz="3600" b="1"/>
          </a:p>
        </p:txBody>
      </p:sp>
      <p:sp>
        <p:nvSpPr>
          <p:cNvPr id="22531" name="文本框 22530"/>
          <p:cNvSpPr txBox="1"/>
          <p:nvPr/>
        </p:nvSpPr>
        <p:spPr>
          <a:xfrm>
            <a:off x="443865" y="1720665"/>
            <a:ext cx="2000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1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.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提出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问题：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2403475" y="1752600"/>
            <a:ext cx="6573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串联电路中各点的电流之间有什么关系？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4683760" y="2300605"/>
            <a:ext cx="2668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charset="0"/>
              </a:rPr>
              <a:t>2. </a:t>
            </a:r>
            <a:r>
              <a:rPr lang="zh-CN" altLang="en-US" sz="2800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charset="0"/>
              </a:rPr>
              <a:t>猜想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charset="0"/>
              </a:rPr>
              <a:t>或假设：</a:t>
            </a:r>
            <a:endParaRPr lang="en-US" altLang="zh-CN" sz="28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87265" y="4158615"/>
            <a:ext cx="4084955" cy="953135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串联电路中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只有一股电流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依次流经各元件。</a:t>
            </a:r>
          </a:p>
        </p:txBody>
      </p:sp>
      <p:sp>
        <p:nvSpPr>
          <p:cNvPr id="3" name="直接连接符 2"/>
          <p:cNvSpPr/>
          <p:nvPr/>
        </p:nvSpPr>
        <p:spPr>
          <a:xfrm flipH="1">
            <a:off x="577691" y="4380997"/>
            <a:ext cx="1881188" cy="285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4" name="直接连接符 13"/>
          <p:cNvSpPr/>
          <p:nvPr/>
        </p:nvSpPr>
        <p:spPr>
          <a:xfrm>
            <a:off x="2883218" y="4381474"/>
            <a:ext cx="1319213" cy="190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7" name="文本框 16"/>
          <p:cNvSpPr txBox="1"/>
          <p:nvPr/>
        </p:nvSpPr>
        <p:spPr>
          <a:xfrm>
            <a:off x="562451" y="3298720"/>
            <a:ext cx="4006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93331" y="3298957"/>
            <a:ext cx="4006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Tx/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</a:p>
        </p:txBody>
      </p:sp>
      <p:sp>
        <p:nvSpPr>
          <p:cNvPr id="19" name="直接连接符 18"/>
          <p:cNvSpPr/>
          <p:nvPr/>
        </p:nvSpPr>
        <p:spPr>
          <a:xfrm flipV="1">
            <a:off x="510302" y="3274907"/>
            <a:ext cx="1190" cy="702469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0" name="直接连接符 19"/>
          <p:cNvSpPr/>
          <p:nvPr/>
        </p:nvSpPr>
        <p:spPr>
          <a:xfrm flipV="1">
            <a:off x="4256723" y="3050831"/>
            <a:ext cx="1429" cy="926783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21" name="文本框 20"/>
          <p:cNvSpPr txBox="1"/>
          <p:nvPr/>
        </p:nvSpPr>
        <p:spPr>
          <a:xfrm>
            <a:off x="1134904" y="3050831"/>
            <a:ext cx="658178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297079" y="3050831"/>
            <a:ext cx="496253" cy="460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L</a:t>
            </a:r>
            <a:r>
              <a:rPr lang="en-US" altLang="zh-CN" sz="2400" b="1" baseline="-25000"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451928" y="4354804"/>
            <a:ext cx="65817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S</a:t>
            </a:r>
            <a:endParaRPr lang="en-US" altLang="zh-CN" sz="2400" b="1" baseline="-250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9544" y="2278561"/>
            <a:ext cx="4654391" cy="2489151"/>
            <a:chOff x="9947" y="5417"/>
            <a:chExt cx="9773" cy="5226"/>
          </a:xfrm>
        </p:grpSpPr>
        <p:sp>
          <p:nvSpPr>
            <p:cNvPr id="24" name="文本框 23"/>
            <p:cNvSpPr txBox="1"/>
            <p:nvPr/>
          </p:nvSpPr>
          <p:spPr>
            <a:xfrm>
              <a:off x="14206" y="6772"/>
              <a:ext cx="841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ClrTx/>
              </a:pPr>
              <a:r>
                <a:rPr lang="en-US" altLang="zh-CN" sz="2400" b="1" i="1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I</a:t>
              </a:r>
              <a:r>
                <a:rPr lang="en-US" altLang="zh-CN" sz="2400" b="1" baseline="-25000">
                  <a:solidFill>
                    <a:srgbClr val="0000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 rot="10800000">
              <a:off x="9947" y="5417"/>
              <a:ext cx="9773" cy="5226"/>
              <a:chOff x="2696" y="2592"/>
              <a:chExt cx="1670" cy="772"/>
            </a:xfrm>
          </p:grpSpPr>
          <p:sp>
            <p:nvSpPr>
              <p:cNvPr id="26" name="直接连接符 25"/>
              <p:cNvSpPr/>
              <p:nvPr/>
            </p:nvSpPr>
            <p:spPr>
              <a:xfrm>
                <a:off x="3464" y="2592"/>
                <a:ext cx="0" cy="2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7" name="组合 26"/>
              <p:cNvGrpSpPr/>
              <p:nvPr/>
            </p:nvGrpSpPr>
            <p:grpSpPr>
              <a:xfrm>
                <a:off x="2696" y="2666"/>
                <a:ext cx="1670" cy="698"/>
                <a:chOff x="2696" y="2666"/>
                <a:chExt cx="1670" cy="698"/>
              </a:xfrm>
            </p:grpSpPr>
            <p:sp>
              <p:nvSpPr>
                <p:cNvPr id="29" name="直接连接符 28"/>
                <p:cNvSpPr/>
                <p:nvPr/>
              </p:nvSpPr>
              <p:spPr>
                <a:xfrm>
                  <a:off x="3424" y="2666"/>
                  <a:ext cx="0" cy="91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" name="直接连接符 29"/>
                <p:cNvSpPr/>
                <p:nvPr/>
              </p:nvSpPr>
              <p:spPr>
                <a:xfrm>
                  <a:off x="3456" y="2712"/>
                  <a:ext cx="28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1" name="直接连接符 30"/>
                <p:cNvSpPr/>
                <p:nvPr/>
              </p:nvSpPr>
              <p:spPr>
                <a:xfrm>
                  <a:off x="2888" y="2711"/>
                  <a:ext cx="52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" name="椭圆 31"/>
                <p:cNvSpPr/>
                <p:nvPr/>
              </p:nvSpPr>
              <p:spPr>
                <a:xfrm>
                  <a:off x="3760" y="2688"/>
                  <a:ext cx="48" cy="48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3" name="直接连接符 32"/>
                <p:cNvSpPr/>
                <p:nvPr/>
              </p:nvSpPr>
              <p:spPr>
                <a:xfrm>
                  <a:off x="3760" y="2720"/>
                  <a:ext cx="240" cy="10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" name="直接连接符 33"/>
                <p:cNvSpPr/>
                <p:nvPr/>
              </p:nvSpPr>
              <p:spPr>
                <a:xfrm>
                  <a:off x="3952" y="2712"/>
                  <a:ext cx="288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5" name="直接连接符 34"/>
                <p:cNvSpPr/>
                <p:nvPr/>
              </p:nvSpPr>
              <p:spPr>
                <a:xfrm>
                  <a:off x="2896" y="2720"/>
                  <a:ext cx="0" cy="48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" name="直接连接符 35"/>
                <p:cNvSpPr/>
                <p:nvPr/>
              </p:nvSpPr>
              <p:spPr>
                <a:xfrm>
                  <a:off x="4240" y="2720"/>
                  <a:ext cx="0" cy="48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7" name="流程图: 汇总连接 36"/>
                <p:cNvSpPr/>
                <p:nvPr/>
              </p:nvSpPr>
              <p:spPr>
                <a:xfrm>
                  <a:off x="3088" y="3112"/>
                  <a:ext cx="192" cy="173"/>
                </a:xfrm>
                <a:prstGeom prst="flowChartSummingJunction">
                  <a:avLst/>
                </a:prstGeom>
                <a:solidFill>
                  <a:srgbClr val="339966"/>
                </a:solidFill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8" name="流程图: 汇总连接 37"/>
                <p:cNvSpPr/>
                <p:nvPr/>
              </p:nvSpPr>
              <p:spPr>
                <a:xfrm>
                  <a:off x="3856" y="3120"/>
                  <a:ext cx="192" cy="176"/>
                </a:xfrm>
                <a:prstGeom prst="flowChartSummingJunction">
                  <a:avLst/>
                </a:prstGeom>
                <a:solidFill>
                  <a:srgbClr val="339966"/>
                </a:solidFill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39" name="直接连接符 38"/>
                <p:cNvSpPr/>
                <p:nvPr/>
              </p:nvSpPr>
              <p:spPr>
                <a:xfrm>
                  <a:off x="2896" y="3200"/>
                  <a:ext cx="19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1" name="直接连接符 40"/>
                <p:cNvSpPr/>
                <p:nvPr/>
              </p:nvSpPr>
              <p:spPr>
                <a:xfrm>
                  <a:off x="3280" y="3200"/>
                  <a:ext cx="576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2" name="文本框 41"/>
                <p:cNvSpPr txBox="1"/>
                <p:nvPr/>
              </p:nvSpPr>
              <p:spPr>
                <a:xfrm rot="10800000">
                  <a:off x="2696" y="2892"/>
                  <a:ext cx="192" cy="143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ClrTx/>
                  </a:pPr>
                  <a:r>
                    <a:rPr lang="en-US" altLang="zh-CN" sz="2400" b="1" i="1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C</a:t>
                  </a: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 rot="10800000">
                  <a:off x="3541" y="3221"/>
                  <a:ext cx="192" cy="143"/>
                </a:xfrm>
                <a:prstGeom prst="rect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ClrTx/>
                  </a:pPr>
                  <a:r>
                    <a:rPr lang="en-US" altLang="zh-CN" sz="2400" b="1" i="1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B</a:t>
                  </a:r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 rot="10800000">
                  <a:off x="4174" y="2936"/>
                  <a:ext cx="192" cy="143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  <a:buClrTx/>
                  </a:pPr>
                  <a:r>
                    <a:rPr lang="en-US" altLang="zh-CN" sz="2400" b="1" i="1">
                      <a:latin typeface="Times New Roman" panose="02020603050405020304" charset="0"/>
                      <a:ea typeface="宋体" panose="02010600030101010101" pitchFamily="2" charset="-122"/>
                      <a:cs typeface="Times New Roman" panose="02020603050405020304" charset="0"/>
                    </a:rPr>
                    <a:t>A</a:t>
                  </a: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872" y="2936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3541" y="3176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altLang="zh-CN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4216" y="2980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endParaRPr>
                </a:p>
              </p:txBody>
            </p:sp>
            <p:sp>
              <p:nvSpPr>
                <p:cNvPr id="40" name="直接连接符 39"/>
                <p:cNvSpPr/>
                <p:nvPr/>
              </p:nvSpPr>
              <p:spPr>
                <a:xfrm>
                  <a:off x="4048" y="3200"/>
                  <a:ext cx="192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13" name="直接连接符 12"/>
          <p:cNvSpPr/>
          <p:nvPr/>
        </p:nvSpPr>
        <p:spPr>
          <a:xfrm>
            <a:off x="1923574" y="2806515"/>
            <a:ext cx="2032159" cy="476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" name="直接连接符 3"/>
          <p:cNvSpPr/>
          <p:nvPr/>
        </p:nvSpPr>
        <p:spPr>
          <a:xfrm>
            <a:off x="562451" y="2806991"/>
            <a:ext cx="1000125" cy="1429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8200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5" name="圆角矩形 4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73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4281170" y="553720"/>
            <a:ext cx="350202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串联电路的电流规律</a:t>
            </a:r>
          </a:p>
        </p:txBody>
      </p:sp>
      <p:sp>
        <p:nvSpPr>
          <p:cNvPr id="30731" name="矩形 12290"/>
          <p:cNvSpPr>
            <a:spLocks noChangeArrowheads="1"/>
          </p:cNvSpPr>
          <p:nvPr/>
        </p:nvSpPr>
        <p:spPr bwMode="auto">
          <a:xfrm>
            <a:off x="1429" y="1101381"/>
            <a:ext cx="9142810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探究串联电路中各处电流的关系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366510" y="3166745"/>
            <a:ext cx="952500" cy="877570"/>
            <a:chOff x="10026" y="4766"/>
            <a:chExt cx="1500" cy="1382"/>
          </a:xfrm>
        </p:grpSpPr>
        <p:sp>
          <p:nvSpPr>
            <p:cNvPr id="12" name="左右箭头标注 11"/>
            <p:cNvSpPr/>
            <p:nvPr/>
          </p:nvSpPr>
          <p:spPr>
            <a:xfrm rot="5400000">
              <a:off x="9958" y="4970"/>
              <a:ext cx="1383" cy="975"/>
            </a:xfrm>
            <a:prstGeom prst="leftRightArrowCallou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026" y="5095"/>
              <a:ext cx="150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依据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531" grpId="0"/>
      <p:bldP spid="22532" grpId="0"/>
      <p:bldP spid="22533" grpId="0"/>
      <p:bldP spid="11" grpId="0" bldLvl="0" animBg="1"/>
      <p:bldP spid="17" grpId="0"/>
      <p:bldP spid="18" grpId="0"/>
      <p:bldP spid="21" grpId="0" animBg="1"/>
      <p:bldP spid="22" grpId="0" animBg="1"/>
      <p:bldP spid="23" grpId="0"/>
      <p:bldP spid="3073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文本框 22533"/>
          <p:cNvSpPr txBox="1"/>
          <p:nvPr/>
        </p:nvSpPr>
        <p:spPr>
          <a:xfrm>
            <a:off x="157480" y="623570"/>
            <a:ext cx="2259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  <a:cs typeface="黑体" panose="02010609060101010101" pitchFamily="49" charset="-122"/>
              </a:rPr>
              <a:t>设计实验：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157480" y="1259840"/>
            <a:ext cx="6295390" cy="2940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10000"/>
              </a:lnSpc>
              <a:spcBef>
                <a:spcPct val="50000"/>
              </a:spcBef>
              <a:buClrTx/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②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选择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规格不同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的两个小灯泡按</a:t>
            </a:r>
          </a:p>
          <a:p>
            <a:pPr fontAlgn="auto">
              <a:lnSpc>
                <a:spcPct val="110000"/>
              </a:lnSpc>
              <a:spcBef>
                <a:spcPts val="50"/>
              </a:spcBef>
              <a:spcAft>
                <a:spcPts val="0"/>
              </a:spcAft>
              <a:buClrTx/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电路图连接电路；</a:t>
            </a:r>
          </a:p>
          <a:p>
            <a:pPr fontAlgn="auto"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③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分别把电流表接入图中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</a:p>
          <a:p>
            <a:pPr fontAlgn="auto">
              <a:lnSpc>
                <a:spcPct val="110000"/>
              </a:lnSpc>
            </a:pP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三处，并分别测出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三点</a:t>
            </a:r>
          </a:p>
          <a:p>
            <a:pPr fontAlgn="auto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的电流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fontAlgn="auto">
              <a:lnSpc>
                <a:spcPct val="11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④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把实验结果填写在下面的实验记录中；</a:t>
            </a:r>
            <a:r>
              <a:rPr lang="zh-CN" altLang="en-US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417445" y="623702"/>
            <a:ext cx="3400425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①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设计实验电路图。</a:t>
            </a:r>
          </a:p>
        </p:txBody>
      </p:sp>
      <p:grpSp>
        <p:nvGrpSpPr>
          <p:cNvPr id="22537" name="组合 22536"/>
          <p:cNvGrpSpPr/>
          <p:nvPr/>
        </p:nvGrpSpPr>
        <p:grpSpPr>
          <a:xfrm rot="10800000">
            <a:off x="5534660" y="991870"/>
            <a:ext cx="3343330" cy="1967230"/>
            <a:chOff x="2872" y="2592"/>
            <a:chExt cx="1400" cy="704"/>
          </a:xfrm>
        </p:grpSpPr>
        <p:sp>
          <p:nvSpPr>
            <p:cNvPr id="22538" name="直接连接符 22537"/>
            <p:cNvSpPr/>
            <p:nvPr/>
          </p:nvSpPr>
          <p:spPr>
            <a:xfrm>
              <a:off x="3464" y="2592"/>
              <a:ext cx="0" cy="24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2539" name="组合 22538"/>
            <p:cNvGrpSpPr/>
            <p:nvPr/>
          </p:nvGrpSpPr>
          <p:grpSpPr>
            <a:xfrm>
              <a:off x="2872" y="2666"/>
              <a:ext cx="1400" cy="630"/>
              <a:chOff x="2872" y="2666"/>
              <a:chExt cx="1400" cy="630"/>
            </a:xfrm>
          </p:grpSpPr>
          <p:sp>
            <p:nvSpPr>
              <p:cNvPr id="22540" name="直接连接符 22539"/>
              <p:cNvSpPr/>
              <p:nvPr/>
            </p:nvSpPr>
            <p:spPr>
              <a:xfrm>
                <a:off x="3424" y="2666"/>
                <a:ext cx="0" cy="91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1" name="直接连接符 22540"/>
              <p:cNvSpPr/>
              <p:nvPr/>
            </p:nvSpPr>
            <p:spPr>
              <a:xfrm>
                <a:off x="3456" y="2712"/>
                <a:ext cx="28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2" name="直接连接符 22541"/>
              <p:cNvSpPr/>
              <p:nvPr/>
            </p:nvSpPr>
            <p:spPr>
              <a:xfrm>
                <a:off x="2896" y="2712"/>
                <a:ext cx="52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3" name="椭圆 22542"/>
              <p:cNvSpPr/>
              <p:nvPr/>
            </p:nvSpPr>
            <p:spPr>
              <a:xfrm>
                <a:off x="3760" y="2688"/>
                <a:ext cx="48" cy="48"/>
              </a:xfrm>
              <a:prstGeom prst="ellipse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44" name="直接连接符 22543"/>
              <p:cNvSpPr/>
              <p:nvPr/>
            </p:nvSpPr>
            <p:spPr>
              <a:xfrm>
                <a:off x="3760" y="2720"/>
                <a:ext cx="240" cy="104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5" name="直接连接符 22544"/>
              <p:cNvSpPr/>
              <p:nvPr/>
            </p:nvSpPr>
            <p:spPr>
              <a:xfrm>
                <a:off x="3952" y="2712"/>
                <a:ext cx="28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6" name="直接连接符 22545"/>
              <p:cNvSpPr/>
              <p:nvPr/>
            </p:nvSpPr>
            <p:spPr>
              <a:xfrm>
                <a:off x="2896" y="2720"/>
                <a:ext cx="0" cy="48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7" name="直接连接符 22546"/>
              <p:cNvSpPr/>
              <p:nvPr/>
            </p:nvSpPr>
            <p:spPr>
              <a:xfrm>
                <a:off x="4240" y="2720"/>
                <a:ext cx="0" cy="48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8" name="流程图: 汇总连接 22547"/>
              <p:cNvSpPr/>
              <p:nvPr/>
            </p:nvSpPr>
            <p:spPr>
              <a:xfrm>
                <a:off x="3088" y="3112"/>
                <a:ext cx="192" cy="173"/>
              </a:xfrm>
              <a:prstGeom prst="flowChartSummingJunction">
                <a:avLst/>
              </a:prstGeom>
              <a:solidFill>
                <a:srgbClr val="339966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49" name="流程图: 汇总连接 22548"/>
              <p:cNvSpPr/>
              <p:nvPr/>
            </p:nvSpPr>
            <p:spPr>
              <a:xfrm>
                <a:off x="3856" y="3120"/>
                <a:ext cx="192" cy="176"/>
              </a:xfrm>
              <a:prstGeom prst="flowChartSummingJunction">
                <a:avLst/>
              </a:prstGeom>
              <a:solidFill>
                <a:srgbClr val="339966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50" name="直接连接符 22549"/>
              <p:cNvSpPr/>
              <p:nvPr/>
            </p:nvSpPr>
            <p:spPr>
              <a:xfrm>
                <a:off x="2896" y="3200"/>
                <a:ext cx="19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1" name="直接连接符 22550"/>
              <p:cNvSpPr/>
              <p:nvPr/>
            </p:nvSpPr>
            <p:spPr>
              <a:xfrm>
                <a:off x="4048" y="3200"/>
                <a:ext cx="19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2" name="直接连接符 22551"/>
              <p:cNvSpPr/>
              <p:nvPr/>
            </p:nvSpPr>
            <p:spPr>
              <a:xfrm>
                <a:off x="3280" y="3200"/>
                <a:ext cx="57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3" name="文本框 22552"/>
              <p:cNvSpPr txBox="1"/>
              <p:nvPr/>
            </p:nvSpPr>
            <p:spPr>
              <a:xfrm rot="10800000">
                <a:off x="2920" y="2881"/>
                <a:ext cx="192" cy="165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 dirty="0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C</a:t>
                </a:r>
              </a:p>
            </p:txBody>
          </p:sp>
          <p:sp>
            <p:nvSpPr>
              <p:cNvPr id="22554" name="文本框 22553"/>
              <p:cNvSpPr txBox="1"/>
              <p:nvPr/>
            </p:nvSpPr>
            <p:spPr>
              <a:xfrm rot="10800000">
                <a:off x="3472" y="3024"/>
                <a:ext cx="192" cy="165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B</a:t>
                </a:r>
              </a:p>
            </p:txBody>
          </p:sp>
          <p:sp>
            <p:nvSpPr>
              <p:cNvPr id="22555" name="文本框 22554"/>
              <p:cNvSpPr txBox="1"/>
              <p:nvPr/>
            </p:nvSpPr>
            <p:spPr>
              <a:xfrm rot="10800000">
                <a:off x="4032" y="2896"/>
                <a:ext cx="192" cy="165"/>
              </a:xfrm>
              <a:prstGeom prst="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Tx/>
                </a:pPr>
                <a:r>
                  <a:rPr lang="en-US" altLang="zh-CN" sz="24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A</a:t>
                </a:r>
              </a:p>
            </p:txBody>
          </p:sp>
          <p:sp>
            <p:nvSpPr>
              <p:cNvPr id="22556" name="椭圆 22555"/>
              <p:cNvSpPr/>
              <p:nvPr/>
            </p:nvSpPr>
            <p:spPr>
              <a:xfrm>
                <a:off x="2872" y="2949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57" name="椭圆 22556"/>
              <p:cNvSpPr/>
              <p:nvPr/>
            </p:nvSpPr>
            <p:spPr>
              <a:xfrm>
                <a:off x="3568" y="318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 altLang="zh-CN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2558" name="椭圆 22557"/>
              <p:cNvSpPr/>
              <p:nvPr/>
            </p:nvSpPr>
            <p:spPr>
              <a:xfrm>
                <a:off x="4224" y="2976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57639" y="4200816"/>
            <a:ext cx="6975475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⑤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更换不同规格的小灯泡，进行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多次实验</a:t>
            </a: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04888" y="4214863"/>
            <a:ext cx="3756939" cy="338554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点击图片，模拟探究</a:t>
            </a:r>
            <a:r>
              <a:rPr lang="zh-CN" altLang="en-US" sz="1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串联电路电流规律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05137" y="958883"/>
            <a:ext cx="3659137" cy="2868478"/>
          </a:xfrm>
          <a:prstGeom prst="rect">
            <a:avLst/>
          </a:prstGeom>
          <a:ln w="41275" cmpd="tri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 algn="ctr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注意事项</a:t>
            </a:r>
          </a:p>
          <a:p>
            <a:pPr indent="0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 连接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电路前开关应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断开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，闭合开关前要检查电路的连接情况，并进行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试触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，以确保不损坏电流表。</a:t>
            </a:r>
          </a:p>
        </p:txBody>
      </p:sp>
      <p:pic>
        <p:nvPicPr>
          <p:cNvPr id="6" name="图片 5">
            <a:hlinkClick r:id="rId2" action="ppaction://hlinkfile"/>
            <a:extLst>
              <a:ext uri="{FF2B5EF4-FFF2-40B4-BE49-F238E27FC236}">
                <a16:creationId xmlns:a16="http://schemas.microsoft.com/office/drawing/2014/main" xmlns="" id="{1699A164-E42B-47FB-AD33-69BB564996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88" y="1011680"/>
            <a:ext cx="3631623" cy="2887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uiExpand="1" build="allAtOnce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332" name="表格 50331"/>
          <p:cNvGraphicFramePr/>
          <p:nvPr/>
        </p:nvGraphicFramePr>
        <p:xfrm>
          <a:off x="623411" y="1414595"/>
          <a:ext cx="8039100" cy="1737360"/>
        </p:xfrm>
        <a:graphic>
          <a:graphicData uri="http://schemas.openxmlformats.org/drawingml/2006/table">
            <a:tbl>
              <a:tblPr/>
              <a:tblGrid>
                <a:gridCol w="755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235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91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514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latin typeface="Times New Roman" panose="02020603050405020304" charset="0"/>
                        </a:rPr>
                        <a:t>次数</a:t>
                      </a: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solidFill>
                            <a:srgbClr val="0000FF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A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点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电流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I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A</a:t>
                      </a:r>
                      <a:r>
                        <a:rPr lang="en-US" altLang="zh-CN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/A</a:t>
                      </a:r>
                      <a:endParaRPr lang="zh-CN" altLang="en-US" sz="2400" b="1" baseline="-25000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solidFill>
                            <a:srgbClr val="0000FF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B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点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电流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I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B</a:t>
                      </a:r>
                      <a:r>
                        <a:rPr lang="en-US" altLang="zh-CN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/A</a:t>
                      </a:r>
                      <a:endParaRPr lang="zh-CN" altLang="en-US" sz="24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i="1">
                          <a:solidFill>
                            <a:srgbClr val="0000FF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C</a:t>
                      </a:r>
                      <a:r>
                        <a:rPr lang="zh-CN" altLang="en-US" sz="2400" b="1" dirty="0">
                          <a:solidFill>
                            <a:srgbClr val="0000FF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点</a:t>
                      </a:r>
                      <a:r>
                        <a:rPr lang="zh-CN" altLang="en-US" sz="2400" b="1" dirty="0">
                          <a:latin typeface="Times New Roman" panose="02020603050405020304" charset="0"/>
                          <a:cs typeface="Times New Roman" panose="02020603050405020304" charset="0"/>
                        </a:rPr>
                        <a:t>电流</a:t>
                      </a:r>
                      <a:r>
                        <a:rPr lang="en-US" altLang="zh-CN" sz="2400" b="1" i="1">
                          <a:latin typeface="Times New Roman" panose="02020603050405020304" charset="0"/>
                          <a:cs typeface="Times New Roman" panose="02020603050405020304" charset="0"/>
                        </a:rPr>
                        <a:t>I</a:t>
                      </a:r>
                      <a:r>
                        <a:rPr lang="en-US" altLang="zh-CN" sz="2400" b="1" i="1" baseline="-25000">
                          <a:latin typeface="Times New Roman" panose="02020603050405020304" charset="0"/>
                          <a:cs typeface="Times New Roman" panose="02020603050405020304" charset="0"/>
                        </a:rPr>
                        <a:t>C</a:t>
                      </a:r>
                      <a:r>
                        <a:rPr lang="en-US" altLang="zh-CN" sz="24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/A</a:t>
                      </a:r>
                      <a:endParaRPr lang="zh-CN" altLang="en-US" sz="2400" b="1" dirty="0"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434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zh-CN" sz="2400" b="1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0208" name="矩形 50207"/>
          <p:cNvSpPr/>
          <p:nvPr/>
        </p:nvSpPr>
        <p:spPr>
          <a:xfrm>
            <a:off x="623094" y="612749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实验数据表格</a:t>
            </a:r>
          </a:p>
        </p:txBody>
      </p:sp>
      <p:sp>
        <p:nvSpPr>
          <p:cNvPr id="2" name="任意多边形 1"/>
          <p:cNvSpPr/>
          <p:nvPr>
            <p:custDataLst>
              <p:tags r:id="rId1"/>
            </p:custDataLst>
          </p:nvPr>
        </p:nvSpPr>
        <p:spPr bwMode="auto">
          <a:xfrm>
            <a:off x="977900" y="3795395"/>
            <a:ext cx="7023735" cy="1035050"/>
          </a:xfrm>
          <a:custGeom>
            <a:avLst/>
            <a:gdLst>
              <a:gd name="T0" fmla="*/ 3139 w 3139"/>
              <a:gd name="T1" fmla="*/ 301 h 744"/>
              <a:gd name="T2" fmla="*/ 3135 w 3139"/>
              <a:gd name="T3" fmla="*/ 297 h 744"/>
              <a:gd name="T4" fmla="*/ 2925 w 3139"/>
              <a:gd name="T5" fmla="*/ 368 h 744"/>
              <a:gd name="T6" fmla="*/ 2663 w 3139"/>
              <a:gd name="T7" fmla="*/ 0 h 744"/>
              <a:gd name="T8" fmla="*/ 0 w 3139"/>
              <a:gd name="T9" fmla="*/ 0 h 744"/>
              <a:gd name="T10" fmla="*/ 0 w 3139"/>
              <a:gd name="T11" fmla="*/ 744 h 744"/>
              <a:gd name="T12" fmla="*/ 2663 w 3139"/>
              <a:gd name="T13" fmla="*/ 744 h 744"/>
              <a:gd name="T14" fmla="*/ 2925 w 3139"/>
              <a:gd name="T15" fmla="*/ 376 h 744"/>
              <a:gd name="T16" fmla="*/ 3135 w 3139"/>
              <a:gd name="T17" fmla="*/ 447 h 744"/>
              <a:gd name="T18" fmla="*/ 3139 w 3139"/>
              <a:gd name="T19" fmla="*/ 443 h 744"/>
              <a:gd name="T20" fmla="*/ 2929 w 3139"/>
              <a:gd name="T21" fmla="*/ 372 h 744"/>
              <a:gd name="T22" fmla="*/ 3139 w 3139"/>
              <a:gd name="T23" fmla="*/ 301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39" h="744">
                <a:moveTo>
                  <a:pt x="3139" y="301"/>
                </a:moveTo>
                <a:lnTo>
                  <a:pt x="3135" y="297"/>
                </a:lnTo>
                <a:lnTo>
                  <a:pt x="2925" y="368"/>
                </a:lnTo>
                <a:lnTo>
                  <a:pt x="2663" y="0"/>
                </a:lnTo>
                <a:lnTo>
                  <a:pt x="0" y="0"/>
                </a:lnTo>
                <a:lnTo>
                  <a:pt x="0" y="744"/>
                </a:lnTo>
                <a:lnTo>
                  <a:pt x="2663" y="744"/>
                </a:lnTo>
                <a:lnTo>
                  <a:pt x="2925" y="376"/>
                </a:lnTo>
                <a:lnTo>
                  <a:pt x="3135" y="447"/>
                </a:lnTo>
                <a:lnTo>
                  <a:pt x="3139" y="443"/>
                </a:lnTo>
                <a:lnTo>
                  <a:pt x="2929" y="372"/>
                </a:lnTo>
                <a:lnTo>
                  <a:pt x="3139" y="30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>
            <p:custDataLst>
              <p:tags r:id="rId2"/>
            </p:custDataLst>
          </p:nvPr>
        </p:nvSpPr>
        <p:spPr bwMode="auto">
          <a:xfrm>
            <a:off x="6178734" y="4125626"/>
            <a:ext cx="1173" cy="1174"/>
          </a:xfrm>
          <a:prstGeom prst="rect">
            <a:avLst/>
          </a:prstGeom>
          <a:solidFill>
            <a:srgbClr val="00CF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"/>
            </p:custDataLst>
          </p:nvPr>
        </p:nvSpPr>
        <p:spPr bwMode="auto">
          <a:xfrm>
            <a:off x="7967980" y="3860800"/>
            <a:ext cx="910590" cy="898525"/>
          </a:xfrm>
          <a:custGeom>
            <a:avLst/>
            <a:gdLst>
              <a:gd name="T0" fmla="*/ 598 w 598"/>
              <a:gd name="T1" fmla="*/ 377 h 760"/>
              <a:gd name="T2" fmla="*/ 594 w 598"/>
              <a:gd name="T3" fmla="*/ 374 h 760"/>
              <a:gd name="T4" fmla="*/ 593 w 598"/>
              <a:gd name="T5" fmla="*/ 374 h 760"/>
              <a:gd name="T6" fmla="*/ 588 w 598"/>
              <a:gd name="T7" fmla="*/ 371 h 760"/>
              <a:gd name="T8" fmla="*/ 585 w 598"/>
              <a:gd name="T9" fmla="*/ 372 h 760"/>
              <a:gd name="T10" fmla="*/ 582 w 598"/>
              <a:gd name="T11" fmla="*/ 369 h 760"/>
              <a:gd name="T12" fmla="*/ 592 w 598"/>
              <a:gd name="T13" fmla="*/ 320 h 760"/>
              <a:gd name="T14" fmla="*/ 569 w 598"/>
              <a:gd name="T15" fmla="*/ 308 h 760"/>
              <a:gd name="T16" fmla="*/ 566 w 598"/>
              <a:gd name="T17" fmla="*/ 360 h 760"/>
              <a:gd name="T18" fmla="*/ 561 w 598"/>
              <a:gd name="T19" fmla="*/ 361 h 760"/>
              <a:gd name="T20" fmla="*/ 547 w 598"/>
              <a:gd name="T21" fmla="*/ 331 h 760"/>
              <a:gd name="T22" fmla="*/ 446 w 598"/>
              <a:gd name="T23" fmla="*/ 332 h 760"/>
              <a:gd name="T24" fmla="*/ 445 w 598"/>
              <a:gd name="T25" fmla="*/ 325 h 760"/>
              <a:gd name="T26" fmla="*/ 455 w 598"/>
              <a:gd name="T27" fmla="*/ 316 h 760"/>
              <a:gd name="T28" fmla="*/ 470 w 598"/>
              <a:gd name="T29" fmla="*/ 316 h 760"/>
              <a:gd name="T30" fmla="*/ 492 w 598"/>
              <a:gd name="T31" fmla="*/ 304 h 760"/>
              <a:gd name="T32" fmla="*/ 467 w 598"/>
              <a:gd name="T33" fmla="*/ 296 h 760"/>
              <a:gd name="T34" fmla="*/ 444 w 598"/>
              <a:gd name="T35" fmla="*/ 298 h 760"/>
              <a:gd name="T36" fmla="*/ 428 w 598"/>
              <a:gd name="T37" fmla="*/ 8 h 760"/>
              <a:gd name="T38" fmla="*/ 347 w 598"/>
              <a:gd name="T39" fmla="*/ 4 h 760"/>
              <a:gd name="T40" fmla="*/ 332 w 598"/>
              <a:gd name="T41" fmla="*/ 47 h 760"/>
              <a:gd name="T42" fmla="*/ 342 w 598"/>
              <a:gd name="T43" fmla="*/ 47 h 760"/>
              <a:gd name="T44" fmla="*/ 337 w 598"/>
              <a:gd name="T45" fmla="*/ 96 h 760"/>
              <a:gd name="T46" fmla="*/ 324 w 598"/>
              <a:gd name="T47" fmla="*/ 105 h 760"/>
              <a:gd name="T48" fmla="*/ 287 w 598"/>
              <a:gd name="T49" fmla="*/ 341 h 760"/>
              <a:gd name="T50" fmla="*/ 213 w 598"/>
              <a:gd name="T51" fmla="*/ 351 h 760"/>
              <a:gd name="T52" fmla="*/ 85 w 598"/>
              <a:gd name="T53" fmla="*/ 368 h 760"/>
              <a:gd name="T54" fmla="*/ 64 w 598"/>
              <a:gd name="T55" fmla="*/ 241 h 760"/>
              <a:gd name="T56" fmla="*/ 9 w 598"/>
              <a:gd name="T57" fmla="*/ 241 h 760"/>
              <a:gd name="T58" fmla="*/ 0 w 598"/>
              <a:gd name="T59" fmla="*/ 376 h 760"/>
              <a:gd name="T60" fmla="*/ 4 w 598"/>
              <a:gd name="T61" fmla="*/ 377 h 760"/>
              <a:gd name="T62" fmla="*/ 4 w 598"/>
              <a:gd name="T63" fmla="*/ 382 h 760"/>
              <a:gd name="T64" fmla="*/ 0 w 598"/>
              <a:gd name="T65" fmla="*/ 384 h 760"/>
              <a:gd name="T66" fmla="*/ 9 w 598"/>
              <a:gd name="T67" fmla="*/ 518 h 760"/>
              <a:gd name="T68" fmla="*/ 64 w 598"/>
              <a:gd name="T69" fmla="*/ 518 h 760"/>
              <a:gd name="T70" fmla="*/ 85 w 598"/>
              <a:gd name="T71" fmla="*/ 391 h 760"/>
              <a:gd name="T72" fmla="*/ 213 w 598"/>
              <a:gd name="T73" fmla="*/ 408 h 760"/>
              <a:gd name="T74" fmla="*/ 287 w 598"/>
              <a:gd name="T75" fmla="*/ 418 h 760"/>
              <a:gd name="T76" fmla="*/ 324 w 598"/>
              <a:gd name="T77" fmla="*/ 654 h 760"/>
              <a:gd name="T78" fmla="*/ 337 w 598"/>
              <a:gd name="T79" fmla="*/ 663 h 760"/>
              <a:gd name="T80" fmla="*/ 342 w 598"/>
              <a:gd name="T81" fmla="*/ 712 h 760"/>
              <a:gd name="T82" fmla="*/ 332 w 598"/>
              <a:gd name="T83" fmla="*/ 712 h 760"/>
              <a:gd name="T84" fmla="*/ 347 w 598"/>
              <a:gd name="T85" fmla="*/ 755 h 760"/>
              <a:gd name="T86" fmla="*/ 428 w 598"/>
              <a:gd name="T87" fmla="*/ 752 h 760"/>
              <a:gd name="T88" fmla="*/ 444 w 598"/>
              <a:gd name="T89" fmla="*/ 461 h 760"/>
              <a:gd name="T90" fmla="*/ 467 w 598"/>
              <a:gd name="T91" fmla="*/ 463 h 760"/>
              <a:gd name="T92" fmla="*/ 492 w 598"/>
              <a:gd name="T93" fmla="*/ 455 h 760"/>
              <a:gd name="T94" fmla="*/ 470 w 598"/>
              <a:gd name="T95" fmla="*/ 443 h 760"/>
              <a:gd name="T96" fmla="*/ 455 w 598"/>
              <a:gd name="T97" fmla="*/ 443 h 760"/>
              <a:gd name="T98" fmla="*/ 445 w 598"/>
              <a:gd name="T99" fmla="*/ 434 h 760"/>
              <a:gd name="T100" fmla="*/ 446 w 598"/>
              <a:gd name="T101" fmla="*/ 427 h 760"/>
              <a:gd name="T102" fmla="*/ 547 w 598"/>
              <a:gd name="T103" fmla="*/ 429 h 760"/>
              <a:gd name="T104" fmla="*/ 561 w 598"/>
              <a:gd name="T105" fmla="*/ 398 h 760"/>
              <a:gd name="T106" fmla="*/ 566 w 598"/>
              <a:gd name="T107" fmla="*/ 400 h 760"/>
              <a:gd name="T108" fmla="*/ 569 w 598"/>
              <a:gd name="T109" fmla="*/ 452 h 760"/>
              <a:gd name="T110" fmla="*/ 592 w 598"/>
              <a:gd name="T111" fmla="*/ 439 h 760"/>
              <a:gd name="T112" fmla="*/ 582 w 598"/>
              <a:gd name="T113" fmla="*/ 390 h 760"/>
              <a:gd name="T114" fmla="*/ 585 w 598"/>
              <a:gd name="T115" fmla="*/ 387 h 760"/>
              <a:gd name="T116" fmla="*/ 588 w 598"/>
              <a:gd name="T117" fmla="*/ 388 h 760"/>
              <a:gd name="T118" fmla="*/ 593 w 598"/>
              <a:gd name="T119" fmla="*/ 385 h 760"/>
              <a:gd name="T120" fmla="*/ 594 w 598"/>
              <a:gd name="T121" fmla="*/ 385 h 760"/>
              <a:gd name="T122" fmla="*/ 598 w 598"/>
              <a:gd name="T123" fmla="*/ 382 h 760"/>
              <a:gd name="T124" fmla="*/ 598 w 598"/>
              <a:gd name="T125" fmla="*/ 377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8" h="760">
                <a:moveTo>
                  <a:pt x="598" y="377"/>
                </a:moveTo>
                <a:cubicBezTo>
                  <a:pt x="598" y="375"/>
                  <a:pt x="596" y="374"/>
                  <a:pt x="594" y="374"/>
                </a:cubicBezTo>
                <a:cubicBezTo>
                  <a:pt x="594" y="374"/>
                  <a:pt x="593" y="374"/>
                  <a:pt x="593" y="374"/>
                </a:cubicBezTo>
                <a:cubicBezTo>
                  <a:pt x="592" y="372"/>
                  <a:pt x="590" y="371"/>
                  <a:pt x="588" y="371"/>
                </a:cubicBezTo>
                <a:cubicBezTo>
                  <a:pt x="587" y="371"/>
                  <a:pt x="586" y="372"/>
                  <a:pt x="585" y="372"/>
                </a:cubicBezTo>
                <a:cubicBezTo>
                  <a:pt x="584" y="371"/>
                  <a:pt x="583" y="370"/>
                  <a:pt x="582" y="369"/>
                </a:cubicBezTo>
                <a:cubicBezTo>
                  <a:pt x="588" y="356"/>
                  <a:pt x="598" y="329"/>
                  <a:pt x="592" y="320"/>
                </a:cubicBezTo>
                <a:cubicBezTo>
                  <a:pt x="584" y="307"/>
                  <a:pt x="579" y="301"/>
                  <a:pt x="569" y="308"/>
                </a:cubicBezTo>
                <a:cubicBezTo>
                  <a:pt x="563" y="312"/>
                  <a:pt x="564" y="341"/>
                  <a:pt x="566" y="360"/>
                </a:cubicBezTo>
                <a:cubicBezTo>
                  <a:pt x="564" y="360"/>
                  <a:pt x="563" y="360"/>
                  <a:pt x="561" y="361"/>
                </a:cubicBezTo>
                <a:cubicBezTo>
                  <a:pt x="562" y="347"/>
                  <a:pt x="559" y="330"/>
                  <a:pt x="547" y="331"/>
                </a:cubicBezTo>
                <a:cubicBezTo>
                  <a:pt x="526" y="331"/>
                  <a:pt x="446" y="332"/>
                  <a:pt x="446" y="332"/>
                </a:cubicBezTo>
                <a:cubicBezTo>
                  <a:pt x="446" y="332"/>
                  <a:pt x="446" y="330"/>
                  <a:pt x="445" y="325"/>
                </a:cubicBezTo>
                <a:cubicBezTo>
                  <a:pt x="455" y="316"/>
                  <a:pt x="455" y="316"/>
                  <a:pt x="455" y="316"/>
                </a:cubicBezTo>
                <a:cubicBezTo>
                  <a:pt x="470" y="316"/>
                  <a:pt x="470" y="316"/>
                  <a:pt x="470" y="316"/>
                </a:cubicBezTo>
                <a:cubicBezTo>
                  <a:pt x="479" y="316"/>
                  <a:pt x="492" y="311"/>
                  <a:pt x="492" y="304"/>
                </a:cubicBezTo>
                <a:cubicBezTo>
                  <a:pt x="492" y="297"/>
                  <a:pt x="481" y="296"/>
                  <a:pt x="467" y="296"/>
                </a:cubicBezTo>
                <a:cubicBezTo>
                  <a:pt x="460" y="296"/>
                  <a:pt x="451" y="297"/>
                  <a:pt x="444" y="298"/>
                </a:cubicBezTo>
                <a:cubicBezTo>
                  <a:pt x="441" y="216"/>
                  <a:pt x="431" y="13"/>
                  <a:pt x="428" y="8"/>
                </a:cubicBezTo>
                <a:cubicBezTo>
                  <a:pt x="423" y="0"/>
                  <a:pt x="355" y="0"/>
                  <a:pt x="347" y="4"/>
                </a:cubicBezTo>
                <a:cubicBezTo>
                  <a:pt x="339" y="8"/>
                  <a:pt x="332" y="47"/>
                  <a:pt x="332" y="47"/>
                </a:cubicBezTo>
                <a:cubicBezTo>
                  <a:pt x="342" y="47"/>
                  <a:pt x="342" y="47"/>
                  <a:pt x="342" y="47"/>
                </a:cubicBezTo>
                <a:cubicBezTo>
                  <a:pt x="337" y="96"/>
                  <a:pt x="337" y="96"/>
                  <a:pt x="337" y="96"/>
                </a:cubicBezTo>
                <a:cubicBezTo>
                  <a:pt x="324" y="105"/>
                  <a:pt x="324" y="105"/>
                  <a:pt x="324" y="105"/>
                </a:cubicBezTo>
                <a:cubicBezTo>
                  <a:pt x="287" y="341"/>
                  <a:pt x="287" y="341"/>
                  <a:pt x="287" y="341"/>
                </a:cubicBezTo>
                <a:cubicBezTo>
                  <a:pt x="287" y="341"/>
                  <a:pt x="258" y="344"/>
                  <a:pt x="213" y="351"/>
                </a:cubicBezTo>
                <a:cubicBezTo>
                  <a:pt x="191" y="355"/>
                  <a:pt x="136" y="362"/>
                  <a:pt x="85" y="368"/>
                </a:cubicBezTo>
                <a:cubicBezTo>
                  <a:pt x="64" y="241"/>
                  <a:pt x="64" y="241"/>
                  <a:pt x="64" y="241"/>
                </a:cubicBezTo>
                <a:cubicBezTo>
                  <a:pt x="9" y="241"/>
                  <a:pt x="9" y="241"/>
                  <a:pt x="9" y="241"/>
                </a:cubicBezTo>
                <a:cubicBezTo>
                  <a:pt x="0" y="376"/>
                  <a:pt x="0" y="376"/>
                  <a:pt x="0" y="376"/>
                </a:cubicBezTo>
                <a:cubicBezTo>
                  <a:pt x="4" y="377"/>
                  <a:pt x="4" y="377"/>
                  <a:pt x="4" y="377"/>
                </a:cubicBezTo>
                <a:cubicBezTo>
                  <a:pt x="4" y="382"/>
                  <a:pt x="4" y="382"/>
                  <a:pt x="4" y="382"/>
                </a:cubicBezTo>
                <a:cubicBezTo>
                  <a:pt x="0" y="384"/>
                  <a:pt x="0" y="384"/>
                  <a:pt x="0" y="384"/>
                </a:cubicBezTo>
                <a:cubicBezTo>
                  <a:pt x="9" y="518"/>
                  <a:pt x="9" y="518"/>
                  <a:pt x="9" y="518"/>
                </a:cubicBezTo>
                <a:cubicBezTo>
                  <a:pt x="64" y="518"/>
                  <a:pt x="64" y="518"/>
                  <a:pt x="64" y="518"/>
                </a:cubicBezTo>
                <a:cubicBezTo>
                  <a:pt x="85" y="391"/>
                  <a:pt x="85" y="391"/>
                  <a:pt x="85" y="391"/>
                </a:cubicBezTo>
                <a:cubicBezTo>
                  <a:pt x="136" y="397"/>
                  <a:pt x="191" y="404"/>
                  <a:pt x="213" y="408"/>
                </a:cubicBezTo>
                <a:cubicBezTo>
                  <a:pt x="258" y="416"/>
                  <a:pt x="287" y="418"/>
                  <a:pt x="287" y="418"/>
                </a:cubicBezTo>
                <a:cubicBezTo>
                  <a:pt x="324" y="654"/>
                  <a:pt x="324" y="654"/>
                  <a:pt x="324" y="654"/>
                </a:cubicBezTo>
                <a:cubicBezTo>
                  <a:pt x="337" y="663"/>
                  <a:pt x="337" y="663"/>
                  <a:pt x="337" y="663"/>
                </a:cubicBezTo>
                <a:cubicBezTo>
                  <a:pt x="342" y="712"/>
                  <a:pt x="342" y="712"/>
                  <a:pt x="342" y="712"/>
                </a:cubicBezTo>
                <a:cubicBezTo>
                  <a:pt x="332" y="712"/>
                  <a:pt x="332" y="712"/>
                  <a:pt x="332" y="712"/>
                </a:cubicBezTo>
                <a:cubicBezTo>
                  <a:pt x="332" y="712"/>
                  <a:pt x="339" y="751"/>
                  <a:pt x="347" y="755"/>
                </a:cubicBezTo>
                <a:cubicBezTo>
                  <a:pt x="355" y="760"/>
                  <a:pt x="423" y="759"/>
                  <a:pt x="428" y="752"/>
                </a:cubicBezTo>
                <a:cubicBezTo>
                  <a:pt x="431" y="746"/>
                  <a:pt x="441" y="543"/>
                  <a:pt x="444" y="461"/>
                </a:cubicBezTo>
                <a:cubicBezTo>
                  <a:pt x="451" y="462"/>
                  <a:pt x="460" y="463"/>
                  <a:pt x="467" y="463"/>
                </a:cubicBezTo>
                <a:cubicBezTo>
                  <a:pt x="481" y="463"/>
                  <a:pt x="492" y="463"/>
                  <a:pt x="492" y="455"/>
                </a:cubicBezTo>
                <a:cubicBezTo>
                  <a:pt x="492" y="448"/>
                  <a:pt x="479" y="443"/>
                  <a:pt x="470" y="443"/>
                </a:cubicBezTo>
                <a:cubicBezTo>
                  <a:pt x="462" y="443"/>
                  <a:pt x="455" y="443"/>
                  <a:pt x="455" y="443"/>
                </a:cubicBezTo>
                <a:cubicBezTo>
                  <a:pt x="445" y="434"/>
                  <a:pt x="445" y="434"/>
                  <a:pt x="445" y="434"/>
                </a:cubicBezTo>
                <a:cubicBezTo>
                  <a:pt x="446" y="430"/>
                  <a:pt x="446" y="427"/>
                  <a:pt x="446" y="427"/>
                </a:cubicBezTo>
                <a:cubicBezTo>
                  <a:pt x="446" y="427"/>
                  <a:pt x="526" y="428"/>
                  <a:pt x="547" y="429"/>
                </a:cubicBezTo>
                <a:cubicBezTo>
                  <a:pt x="559" y="429"/>
                  <a:pt x="562" y="412"/>
                  <a:pt x="561" y="398"/>
                </a:cubicBezTo>
                <a:cubicBezTo>
                  <a:pt x="563" y="399"/>
                  <a:pt x="564" y="399"/>
                  <a:pt x="566" y="400"/>
                </a:cubicBezTo>
                <a:cubicBezTo>
                  <a:pt x="564" y="418"/>
                  <a:pt x="563" y="447"/>
                  <a:pt x="569" y="452"/>
                </a:cubicBezTo>
                <a:cubicBezTo>
                  <a:pt x="579" y="458"/>
                  <a:pt x="584" y="452"/>
                  <a:pt x="592" y="439"/>
                </a:cubicBezTo>
                <a:cubicBezTo>
                  <a:pt x="598" y="430"/>
                  <a:pt x="588" y="404"/>
                  <a:pt x="582" y="390"/>
                </a:cubicBezTo>
                <a:cubicBezTo>
                  <a:pt x="583" y="390"/>
                  <a:pt x="584" y="388"/>
                  <a:pt x="585" y="387"/>
                </a:cubicBezTo>
                <a:cubicBezTo>
                  <a:pt x="586" y="388"/>
                  <a:pt x="587" y="388"/>
                  <a:pt x="588" y="388"/>
                </a:cubicBezTo>
                <a:cubicBezTo>
                  <a:pt x="590" y="388"/>
                  <a:pt x="592" y="387"/>
                  <a:pt x="593" y="385"/>
                </a:cubicBezTo>
                <a:cubicBezTo>
                  <a:pt x="593" y="385"/>
                  <a:pt x="594" y="385"/>
                  <a:pt x="594" y="385"/>
                </a:cubicBezTo>
                <a:cubicBezTo>
                  <a:pt x="596" y="385"/>
                  <a:pt x="598" y="384"/>
                  <a:pt x="598" y="382"/>
                </a:cubicBezTo>
                <a:lnTo>
                  <a:pt x="598" y="3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4"/>
            </p:custDataLst>
          </p:nvPr>
        </p:nvSpPr>
        <p:spPr bwMode="auto">
          <a:xfrm>
            <a:off x="750135" y="3303392"/>
            <a:ext cx="3918210" cy="426849"/>
          </a:xfrm>
          <a:prstGeom prst="rect">
            <a:avLst/>
          </a:prstGeom>
          <a:noFill/>
        </p:spPr>
        <p:txBody>
          <a:bodyPr wrap="square" lIns="67500" tIns="35100" rIns="67500" bIns="0" anchor="b" anchorCtr="0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实验结论</a:t>
            </a:r>
            <a:endParaRPr lang="zh-CN" altLang="en-US" sz="2800" b="1" spc="3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972820" y="3729990"/>
            <a:ext cx="6611620" cy="1188085"/>
          </a:xfrm>
          <a:prstGeom prst="rect">
            <a:avLst/>
          </a:prstGeom>
          <a:noFill/>
        </p:spPr>
        <p:txBody>
          <a:bodyPr wrap="square" lIns="67500" tIns="0" rIns="67500" bIns="35100" rtlCol="0"/>
          <a:lstStyle/>
          <a:p>
            <a:pPr lvl="0" algn="l" defTabSz="68580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串联电路中，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电流处处相等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28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 algn="l" defTabSz="685800">
              <a:lnSpc>
                <a:spcPct val="100000"/>
              </a:lnSpc>
              <a:buClrTx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表达式：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i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i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=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I</a:t>
            </a:r>
            <a:r>
              <a:rPr lang="en-US" altLang="zh-CN" sz="2400" b="1" i="1" baseline="-25000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＝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……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lvl="0">
              <a:lnSpc>
                <a:spcPct val="120000"/>
              </a:lnSpc>
            </a:pPr>
            <a:endParaRPr lang="en-US" altLang="zh-CN" sz="2800" b="1" spc="15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08" grpId="0"/>
      <p:bldP spid="2" grpId="0" animBg="1"/>
      <p:bldP spid="40" grpId="0" animBg="1"/>
      <p:bldP spid="23" grpId="0"/>
      <p:bldP spid="5" grpId="1" uiExpand="1" build="allAtOnce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Box 8"/>
          <p:cNvSpPr txBox="1"/>
          <p:nvPr/>
        </p:nvSpPr>
        <p:spPr>
          <a:xfrm>
            <a:off x="614045" y="628650"/>
            <a:ext cx="8306435" cy="1641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如图所示，小阳用电流表探究串联电路中的电流关系，他分别用电流表测电路中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三处的电流，得知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＝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0.2 A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，则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＝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en-US" altLang="zh-CN" sz="28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</a:t>
            </a:r>
            <a:r>
              <a:rPr lang="en-US" altLang="zh-CN" sz="2800" b="1" i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＝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 </a:t>
            </a:r>
          </a:p>
        </p:txBody>
      </p:sp>
      <p:sp>
        <p:nvSpPr>
          <p:cNvPr id="46086" name="文本框 46085"/>
          <p:cNvSpPr txBox="1"/>
          <p:nvPr/>
        </p:nvSpPr>
        <p:spPr>
          <a:xfrm>
            <a:off x="7646115" y="1707886"/>
            <a:ext cx="9531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Times New Roman" panose="02020603050405020304" charset="0"/>
              </a:rPr>
              <a:t>0.2 A</a:t>
            </a:r>
          </a:p>
        </p:txBody>
      </p:sp>
      <p:sp>
        <p:nvSpPr>
          <p:cNvPr id="46087" name="文本框 46086"/>
          <p:cNvSpPr txBox="1"/>
          <p:nvPr/>
        </p:nvSpPr>
        <p:spPr>
          <a:xfrm>
            <a:off x="5483066" y="1675025"/>
            <a:ext cx="9531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Times New Roman" panose="02020603050405020304" charset="0"/>
              </a:rPr>
              <a:t>0.2 A</a:t>
            </a:r>
          </a:p>
        </p:txBody>
      </p:sp>
      <p:grpSp>
        <p:nvGrpSpPr>
          <p:cNvPr id="46088" name="组合 46087"/>
          <p:cNvGrpSpPr/>
          <p:nvPr/>
        </p:nvGrpSpPr>
        <p:grpSpPr>
          <a:xfrm>
            <a:off x="3311763" y="2461392"/>
            <a:ext cx="2457450" cy="1835944"/>
            <a:chOff x="0" y="0"/>
            <a:chExt cx="2064" cy="1542"/>
          </a:xfrm>
        </p:grpSpPr>
        <p:sp>
          <p:nvSpPr>
            <p:cNvPr id="46089" name="Rectangle 102"/>
            <p:cNvSpPr/>
            <p:nvPr/>
          </p:nvSpPr>
          <p:spPr>
            <a:xfrm>
              <a:off x="0" y="386"/>
              <a:ext cx="2064" cy="99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6090" name="AutoShape 44"/>
            <p:cNvSpPr/>
            <p:nvPr/>
          </p:nvSpPr>
          <p:spPr>
            <a:xfrm>
              <a:off x="431" y="204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6091" name="AutoShape 44"/>
            <p:cNvSpPr/>
            <p:nvPr/>
          </p:nvSpPr>
          <p:spPr>
            <a:xfrm>
              <a:off x="1293" y="227"/>
              <a:ext cx="317" cy="317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grpSp>
          <p:nvGrpSpPr>
            <p:cNvPr id="46092" name="组合 46091"/>
            <p:cNvGrpSpPr/>
            <p:nvPr/>
          </p:nvGrpSpPr>
          <p:grpSpPr>
            <a:xfrm>
              <a:off x="817" y="1202"/>
              <a:ext cx="85" cy="340"/>
              <a:chOff x="0" y="0"/>
              <a:chExt cx="85" cy="340"/>
            </a:xfrm>
          </p:grpSpPr>
          <p:sp>
            <p:nvSpPr>
              <p:cNvPr id="46093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6094" name="Line 20"/>
              <p:cNvSpPr/>
              <p:nvPr/>
            </p:nvSpPr>
            <p:spPr>
              <a:xfrm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095" name="Line 21"/>
              <p:cNvSpPr/>
              <p:nvPr/>
            </p:nvSpPr>
            <p:spPr>
              <a:xfrm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6096" name="组合 46095"/>
            <p:cNvGrpSpPr/>
            <p:nvPr/>
          </p:nvGrpSpPr>
          <p:grpSpPr>
            <a:xfrm>
              <a:off x="1338" y="1270"/>
              <a:ext cx="283" cy="170"/>
              <a:chOff x="0" y="0"/>
              <a:chExt cx="256" cy="142"/>
            </a:xfrm>
          </p:grpSpPr>
          <p:sp>
            <p:nvSpPr>
              <p:cNvPr id="46097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6098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099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1350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6100" name="Oval 125"/>
            <p:cNvSpPr/>
            <p:nvPr/>
          </p:nvSpPr>
          <p:spPr>
            <a:xfrm rot="-16200000" flipV="1">
              <a:off x="175" y="356"/>
              <a:ext cx="57" cy="57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6101" name="Oval 125"/>
            <p:cNvSpPr/>
            <p:nvPr/>
          </p:nvSpPr>
          <p:spPr>
            <a:xfrm rot="-16200000" flipV="1">
              <a:off x="991" y="344"/>
              <a:ext cx="57" cy="57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6102" name="Oval 125"/>
            <p:cNvSpPr/>
            <p:nvPr/>
          </p:nvSpPr>
          <p:spPr>
            <a:xfrm rot="-16200000" flipV="1">
              <a:off x="1785" y="344"/>
              <a:ext cx="57" cy="57"/>
            </a:xfrm>
            <a:prstGeom prst="ellipse">
              <a:avLst/>
            </a:prstGeom>
            <a:solidFill>
              <a:schemeClr val="tx1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rot="0" vert="eaVert" wrap="none" anchor="ctr"/>
            <a:lstStyle/>
            <a:p>
              <a:endParaRPr lang="zh-CN" altLang="en-US" sz="1350" dirty="0">
                <a:latin typeface="Arial" panose="020B0604020202020204" pitchFamily="34" charset="0"/>
              </a:endParaRPr>
            </a:p>
          </p:txBody>
        </p:sp>
        <p:sp>
          <p:nvSpPr>
            <p:cNvPr id="46103" name="Text Box 116"/>
            <p:cNvSpPr txBox="1"/>
            <p:nvPr/>
          </p:nvSpPr>
          <p:spPr>
            <a:xfrm>
              <a:off x="114" y="408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A</a:t>
              </a:r>
              <a:endParaRPr lang="en-US" altLang="zh-CN" sz="2100" b="1" i="1" baseline="-25000">
                <a:latin typeface="Times New Roman" panose="02020603050405020304" charset="0"/>
              </a:endParaRPr>
            </a:p>
          </p:txBody>
        </p:sp>
        <p:sp>
          <p:nvSpPr>
            <p:cNvPr id="46104" name="Text Box 116"/>
            <p:cNvSpPr txBox="1"/>
            <p:nvPr/>
          </p:nvSpPr>
          <p:spPr>
            <a:xfrm>
              <a:off x="907" y="431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B</a:t>
              </a:r>
              <a:endParaRPr lang="en-US" altLang="zh-CN" sz="2100" b="1" i="1" baseline="-25000">
                <a:latin typeface="Times New Roman" panose="02020603050405020304" charset="0"/>
              </a:endParaRPr>
            </a:p>
          </p:txBody>
        </p:sp>
        <p:sp>
          <p:nvSpPr>
            <p:cNvPr id="46105" name="Text Box 116"/>
            <p:cNvSpPr txBox="1"/>
            <p:nvPr/>
          </p:nvSpPr>
          <p:spPr>
            <a:xfrm>
              <a:off x="1724" y="454"/>
              <a:ext cx="22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charset="0"/>
                </a:rPr>
                <a:t>C</a:t>
              </a:r>
              <a:endParaRPr lang="en-US" altLang="zh-CN" sz="2100" b="1" i="1" baseline="-25000">
                <a:latin typeface="Times New Roman" panose="02020603050405020304" charset="0"/>
              </a:endParaRPr>
            </a:p>
          </p:txBody>
        </p:sp>
        <p:sp>
          <p:nvSpPr>
            <p:cNvPr id="46106" name="Text Box 104"/>
            <p:cNvSpPr txBox="1"/>
            <p:nvPr/>
          </p:nvSpPr>
          <p:spPr>
            <a:xfrm>
              <a:off x="675" y="0"/>
              <a:ext cx="36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1</a:t>
              </a:r>
            </a:p>
          </p:txBody>
        </p:sp>
        <p:sp>
          <p:nvSpPr>
            <p:cNvPr id="46107" name="Text Box 109"/>
            <p:cNvSpPr txBox="1"/>
            <p:nvPr/>
          </p:nvSpPr>
          <p:spPr>
            <a:xfrm>
              <a:off x="1542" y="23"/>
              <a:ext cx="34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charset="0"/>
                </a:rPr>
                <a:t>L</a:t>
              </a:r>
              <a:r>
                <a:rPr lang="en-US" altLang="zh-CN" sz="2100" b="1" baseline="-25000">
                  <a:latin typeface="Times New Roman" panose="02020603050405020304" charset="0"/>
                </a:rPr>
                <a:t>2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8305" y="1064075"/>
            <a:ext cx="8148638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甲是探究串联电路中的电流关系的电路图，开关闭合后电流表A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的示数如图乙，那么电流表A</a:t>
            </a:r>
            <a:r>
              <a:rPr lang="zh-CN" altLang="en-US" sz="2800" b="1" baseline="-250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的示数应是</a:t>
            </a:r>
            <a:r>
              <a:rPr lang="en-US" altLang="zh-CN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A。</a:t>
            </a:r>
          </a:p>
        </p:txBody>
      </p:sp>
      <p:pic>
        <p:nvPicPr>
          <p:cNvPr id="25" name="图片 24" descr="ec8e5403[1]"/>
          <p:cNvPicPr>
            <a:picLocks noChangeAspect="1"/>
          </p:cNvPicPr>
          <p:nvPr/>
        </p:nvPicPr>
        <p:blipFill>
          <a:blip r:embed="rId2" cstate="print">
            <a:lum bright="-36000" contrast="60000"/>
          </a:blip>
          <a:stretch>
            <a:fillRect/>
          </a:stretch>
        </p:blipFill>
        <p:spPr>
          <a:xfrm>
            <a:off x="1087755" y="2564765"/>
            <a:ext cx="2809875" cy="20466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lum bright="-18000" contrast="48000"/>
          </a:blip>
          <a:stretch>
            <a:fillRect/>
          </a:stretch>
        </p:blipFill>
        <p:spPr>
          <a:xfrm>
            <a:off x="4794551" y="2699649"/>
            <a:ext cx="2469515" cy="193611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80264" y="1925770"/>
            <a:ext cx="68818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0.3</a:t>
            </a:r>
          </a:p>
        </p:txBody>
      </p:sp>
      <p:grpSp>
        <p:nvGrpSpPr>
          <p:cNvPr id="28674" name="组合 3"/>
          <p:cNvGrpSpPr/>
          <p:nvPr/>
        </p:nvGrpSpPr>
        <p:grpSpPr bwMode="auto">
          <a:xfrm>
            <a:off x="3371850" y="507736"/>
            <a:ext cx="1879997" cy="474345"/>
            <a:chOff x="497257" y="753279"/>
            <a:chExt cx="1881032" cy="475146"/>
          </a:xfrm>
        </p:grpSpPr>
        <p:grpSp>
          <p:nvGrpSpPr>
            <p:cNvPr id="28693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695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696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697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698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694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112E64B-166F-4AE2-9D41-BA77A5CBE767}"/>
              </a:ext>
            </a:extLst>
          </p:cNvPr>
          <p:cNvSpPr txBox="1"/>
          <p:nvPr/>
        </p:nvSpPr>
        <p:spPr>
          <a:xfrm>
            <a:off x="2319687" y="4516874"/>
            <a:ext cx="86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甲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D3DB37E-161D-4C31-A54A-93A3C500C276}"/>
              </a:ext>
            </a:extLst>
          </p:cNvPr>
          <p:cNvSpPr txBox="1"/>
          <p:nvPr/>
        </p:nvSpPr>
        <p:spPr>
          <a:xfrm>
            <a:off x="5858382" y="4701540"/>
            <a:ext cx="86564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乙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df0a21a-29c2-49dd-b00c-63101ccdc50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7"/>
  <p:tag name="KSO_WM_UNIT_ID" val="diagram20187846_1*l_h_i*1_1_7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87846_1*l_h_a*1_1_1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14"/>
  <p:tag name="KSO_WM_UNIT_TEXT_FILL_TYPE" val="1"/>
  <p:tag name="KSO_WM_UNIT_DIAGRAM_SCHEMECOLOR_ID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28"/>
  <p:tag name="KSO_WM_UNIT_HIGHLIGHT" val="0"/>
  <p:tag name="KSO_WM_UNIT_COMPATIBLE" val="0"/>
  <p:tag name="KSO_WM_DIAGRAM_GROUP_CODE" val="l1-1"/>
  <p:tag name="KSO_WM_UNIT_TYPE" val="l_h_f"/>
  <p:tag name="KSO_WM_UNIT_INDEX" val="1_1_1"/>
  <p:tag name="KSO_WM_UNIT_ID" val="diagram20187846_1*l_h_f*1_1_1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PRESET_TEXT" val="单击此处添加文本具体内容"/>
  <p:tag name="KSO_WM_UNIT_DIAGRAM_ISNUMVISUAL" val="0"/>
  <p:tag name="KSO_WM_UNIT_DIAGRAM_ISREFERUNIT" val="0"/>
  <p:tag name="KSO_WM_UNIT_NOCLEAR" val="0"/>
  <p:tag name="KSO_WM_UNIT_TEXT_FILL_FORE_SCHEMECOLOR_INDEX" val="14"/>
  <p:tag name="KSO_WM_UNIT_TEXT_FILL_TYPE" val="1"/>
  <p:tag name="KSO_WM_UNIT_DIAGRAM_SCHEMECOLOR_ID" val="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10"/>
  <p:tag name="KSO_WM_UNIT_ID" val="diagram20187846_1*l_h_i*1_1_10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8"/>
  <p:tag name="KSO_WM_UNIT_ID" val="diagram20187846_1*l_h_i*1_1_8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7"/>
  <p:tag name="KSO_WM_UNIT_ID" val="diagram20187846_1*l_h_i*1_1_7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8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87846_1*l_h_a*1_1_1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14"/>
  <p:tag name="KSO_WM_UNIT_TEXT_FILL_TYPE" val="1"/>
  <p:tag name="KSO_WM_UNIT_DIAGRAM_SCHEMECOLOR_ID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28"/>
  <p:tag name="KSO_WM_UNIT_HIGHLIGHT" val="0"/>
  <p:tag name="KSO_WM_UNIT_COMPATIBLE" val="0"/>
  <p:tag name="KSO_WM_DIAGRAM_GROUP_CODE" val="l1-1"/>
  <p:tag name="KSO_WM_UNIT_TYPE" val="l_h_f"/>
  <p:tag name="KSO_WM_UNIT_INDEX" val="1_1_1"/>
  <p:tag name="KSO_WM_UNIT_ID" val="diagram20187846_1*l_h_f*1_1_1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PRESET_TEXT" val="单击此处添加文本具体内容"/>
  <p:tag name="KSO_WM_UNIT_DIAGRAM_ISNUMVISUAL" val="0"/>
  <p:tag name="KSO_WM_UNIT_DIAGRAM_ISREFERUNIT" val="0"/>
  <p:tag name="KSO_WM_UNIT_NOCLEAR" val="0"/>
  <p:tag name="KSO_WM_UNIT_TEXT_FILL_FORE_SCHEMECOLOR_INDEX" val="14"/>
  <p:tag name="KSO_WM_UNIT_TEXT_FILL_TYPE" val="1"/>
  <p:tag name="KSO_WM_UNIT_DIAGRAM_SCHEMECOLOR_ID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10"/>
  <p:tag name="KSO_WM_UNIT_ID" val="diagram20187846_1*l_h_i*1_1_10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DIAGRAM_SCHEMECOLOR_ID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l1-1"/>
  <p:tag name="KSO_WM_UNIT_TYPE" val="l_h_i"/>
  <p:tag name="KSO_WM_UNIT_INDEX" val="1_1_8"/>
  <p:tag name="KSO_WM_UNIT_ID" val="diagram20187846_1*l_h_i*1_1_8"/>
  <p:tag name="KSO_WM_TEMPLATE_CATEGORY" val="diagram"/>
  <p:tag name="KSO_WM_TEMPLATE_INDEX" val="20187846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DIAGRAM_SCHEMECOLOR_ID" val="6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1254</Words>
  <Application>Microsoft Office PowerPoint</Application>
  <PresentationFormat>全屏显示(16:9)</PresentationFormat>
  <Paragraphs>196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Times New Roman</vt:lpstr>
      <vt:lpstr>隶书</vt:lpstr>
      <vt:lpstr>楷体</vt:lpstr>
      <vt:lpstr>Arial</vt:lpstr>
      <vt:lpstr>宋体</vt:lpstr>
      <vt:lpstr>微软雅黑</vt:lpstr>
      <vt:lpstr>黑体</vt:lpstr>
      <vt:lpstr>仿宋</vt:lpstr>
      <vt:lpstr>Calibri</vt:lpstr>
      <vt:lpstr>Impact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25</cp:revision>
  <dcterms:created xsi:type="dcterms:W3CDTF">2018-03-01T02:03:00Z</dcterms:created>
  <dcterms:modified xsi:type="dcterms:W3CDTF">2020-04-09T03:25:42Z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