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77" r:id="rId2"/>
  </p:sldMasterIdLst>
  <p:notesMasterIdLst>
    <p:notesMasterId r:id="rId27"/>
  </p:notesMasterIdLst>
  <p:handoutMasterIdLst>
    <p:handoutMasterId r:id="rId28"/>
  </p:handoutMasterIdLst>
  <p:sldIdLst>
    <p:sldId id="320" r:id="rId3"/>
    <p:sldId id="290" r:id="rId4"/>
    <p:sldId id="297" r:id="rId5"/>
    <p:sldId id="308" r:id="rId6"/>
    <p:sldId id="296" r:id="rId7"/>
    <p:sldId id="295" r:id="rId8"/>
    <p:sldId id="324" r:id="rId9"/>
    <p:sldId id="309" r:id="rId10"/>
    <p:sldId id="325" r:id="rId11"/>
    <p:sldId id="312" r:id="rId12"/>
    <p:sldId id="311" r:id="rId13"/>
    <p:sldId id="313" r:id="rId14"/>
    <p:sldId id="328" r:id="rId15"/>
    <p:sldId id="318" r:id="rId16"/>
    <p:sldId id="315" r:id="rId17"/>
    <p:sldId id="317" r:id="rId18"/>
    <p:sldId id="298" r:id="rId19"/>
    <p:sldId id="319" r:id="rId20"/>
    <p:sldId id="274" r:id="rId21"/>
    <p:sldId id="326" r:id="rId22"/>
    <p:sldId id="327" r:id="rId23"/>
    <p:sldId id="322" r:id="rId24"/>
    <p:sldId id="303" r:id="rId25"/>
    <p:sldId id="321" r:id="rId26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A10F"/>
    <a:srgbClr val="0000CC"/>
    <a:srgbClr val="F9B03C"/>
    <a:srgbClr val="F8AF3A"/>
    <a:srgbClr val="CCE4F7"/>
    <a:srgbClr val="FFFFFF"/>
    <a:srgbClr val="026BA5"/>
    <a:srgbClr val="FCAE2A"/>
    <a:srgbClr val="FDC457"/>
    <a:srgbClr val="FDC0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F443B-976B-437E-A35D-B4A3E217EEB3}" v="17" dt="2021-01-14T02:48:37.9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185" autoAdjust="0"/>
  </p:normalViewPr>
  <p:slideViewPr>
    <p:cSldViewPr snapToGrid="0">
      <p:cViewPr varScale="1">
        <p:scale>
          <a:sx n="86" d="100"/>
          <a:sy n="86" d="100"/>
        </p:scale>
        <p:origin x="533" y="62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赵 联庆" userId="73432175d4177085" providerId="LiveId" clId="{5BBF443B-976B-437E-A35D-B4A3E217EEB3}"/>
    <pc:docChg chg="custSel addSld modSld modMainMaster">
      <pc:chgData name="赵 联庆" userId="73432175d4177085" providerId="LiveId" clId="{5BBF443B-976B-437E-A35D-B4A3E217EEB3}" dt="2021-01-14T02:49:38.822" v="53" actId="680"/>
      <pc:docMkLst>
        <pc:docMk/>
      </pc:docMkLst>
      <pc:sldChg chg="new">
        <pc:chgData name="赵 联庆" userId="73432175d4177085" providerId="LiveId" clId="{5BBF443B-976B-437E-A35D-B4A3E217EEB3}" dt="2021-01-14T02:49:22.092" v="52" actId="680"/>
        <pc:sldMkLst>
          <pc:docMk/>
          <pc:sldMk cId="2017025879" sldId="264"/>
        </pc:sldMkLst>
      </pc:sldChg>
      <pc:sldChg chg="new">
        <pc:chgData name="赵 联庆" userId="73432175d4177085" providerId="LiveId" clId="{5BBF443B-976B-437E-A35D-B4A3E217EEB3}" dt="2021-01-14T02:49:38.822" v="53" actId="680"/>
        <pc:sldMkLst>
          <pc:docMk/>
          <pc:sldMk cId="2219447499" sldId="265"/>
        </pc:sldMkLst>
      </pc:sldChg>
      <pc:sldMasterChg chg="addSldLayout delSldLayout modSldLayout">
        <pc:chgData name="赵 联庆" userId="73432175d4177085" providerId="LiveId" clId="{5BBF443B-976B-437E-A35D-B4A3E217EEB3}" dt="2021-01-14T02:48:47.156" v="51" actId="2696"/>
        <pc:sldMasterMkLst>
          <pc:docMk/>
          <pc:sldMasterMk cId="2146158388" sldId="2147483648"/>
        </pc:sldMasterMkLst>
        <pc:sldLayoutChg chg="del">
          <pc:chgData name="赵 联庆" userId="73432175d4177085" providerId="LiveId" clId="{5BBF443B-976B-437E-A35D-B4A3E217EEB3}" dt="2021-01-14T02:44:37.376" v="0" actId="2696"/>
          <pc:sldLayoutMkLst>
            <pc:docMk/>
            <pc:sldMasterMk cId="2146158388" sldId="2147483648"/>
            <pc:sldLayoutMk cId="211254583" sldId="2147483658"/>
          </pc:sldLayoutMkLst>
        </pc:sldLayoutChg>
        <pc:sldLayoutChg chg="addSp delSp modSp add mod modTransition setBg">
          <pc:chgData name="赵 联庆" userId="73432175d4177085" providerId="LiveId" clId="{5BBF443B-976B-437E-A35D-B4A3E217EEB3}" dt="2021-01-14T02:48:37.907" v="50" actId="571"/>
          <pc:sldLayoutMkLst>
            <pc:docMk/>
            <pc:sldMasterMk cId="2146158388" sldId="2147483648"/>
            <pc:sldLayoutMk cId="3249343329" sldId="2147483658"/>
          </pc:sldLayoutMkLst>
          <pc:spChg chg="del">
            <ac:chgData name="赵 联庆" userId="73432175d4177085" providerId="LiveId" clId="{5BBF443B-976B-437E-A35D-B4A3E217EEB3}" dt="2021-01-14T02:46:42.645" v="8"/>
            <ac:spMkLst>
              <pc:docMk/>
              <pc:sldMasterMk cId="2146158388" sldId="2147483648"/>
              <pc:sldLayoutMk cId="3249343329" sldId="2147483658"/>
              <ac:spMk id="2" creationId="{00000000-0000-0000-0000-000000000000}"/>
            </ac:spMkLst>
          </pc:spChg>
          <pc:spChg chg="add del">
            <ac:chgData name="赵 联庆" userId="73432175d4177085" providerId="LiveId" clId="{5BBF443B-976B-437E-A35D-B4A3E217EEB3}" dt="2021-01-14T02:46:53.071" v="9" actId="11529"/>
            <ac:spMkLst>
              <pc:docMk/>
              <pc:sldMasterMk cId="2146158388" sldId="2147483648"/>
              <pc:sldLayoutMk cId="3249343329" sldId="2147483658"/>
              <ac:spMk id="3" creationId="{735687F6-AE52-4FC4-9797-41A56F706282}"/>
            </ac:spMkLst>
          </pc:spChg>
          <pc:spChg chg="mod topLvl">
            <ac:chgData name="赵 联庆" userId="73432175d4177085" providerId="LiveId" clId="{5BBF443B-976B-437E-A35D-B4A3E217EEB3}" dt="2021-01-14T02:46:30.628" v="6" actId="165"/>
            <ac:spMkLst>
              <pc:docMk/>
              <pc:sldMasterMk cId="2146158388" sldId="2147483648"/>
              <pc:sldLayoutMk cId="3249343329" sldId="2147483658"/>
              <ac:spMk id="5" creationId="{64F9BB6C-B13C-4AF1-9209-1E0D379448BD}"/>
            </ac:spMkLst>
          </pc:spChg>
          <pc:spChg chg="del mod topLvl">
            <ac:chgData name="赵 联庆" userId="73432175d4177085" providerId="LiveId" clId="{5BBF443B-976B-437E-A35D-B4A3E217EEB3}" dt="2021-01-14T02:46:35.140" v="7" actId="478"/>
            <ac:spMkLst>
              <pc:docMk/>
              <pc:sldMasterMk cId="2146158388" sldId="2147483648"/>
              <pc:sldLayoutMk cId="3249343329" sldId="2147483658"/>
              <ac:spMk id="6" creationId="{D3B8E9F3-AF3E-450F-B7F6-9247904BF2FC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8" creationId="{DEC85682-1742-492E-B70E-A51D54B6788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9" creationId="{EAC7A002-A7A3-4AA8-B914-35578A817FE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1" creationId="{7C3B4312-2315-4D45-9CE8-031BF4056E3E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2" creationId="{0D450A99-D49C-4EA2-B6CD-C799A37916D5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4" creationId="{2DC11238-6C47-4BED-8289-B8A4A1476F82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5" creationId="{3E7C58D1-9B13-4A1B-9FD6-AD13B01A19D8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7" creationId="{8CC883B0-403B-445F-81D2-FA5396518209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8" creationId="{AB90211D-7943-410F-A397-104E2F666B10}"/>
            </ac:spMkLst>
          </pc:spChg>
          <pc:spChg chg="add mod">
            <ac:chgData name="赵 联庆" userId="73432175d4177085" providerId="LiveId" clId="{5BBF443B-976B-437E-A35D-B4A3E217EEB3}" dt="2021-01-14T02:48:06.938" v="42" actId="14100"/>
            <ac:spMkLst>
              <pc:docMk/>
              <pc:sldMasterMk cId="2146158388" sldId="2147483648"/>
              <pc:sldLayoutMk cId="3249343329" sldId="2147483658"/>
              <ac:spMk id="20" creationId="{44FBF735-0B07-452B-9B5A-260B75D9E226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1" creationId="{2F9B31A4-E342-4C92-89DD-6A2E27333C5E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2" creationId="{CFED223E-1804-4B3C-8015-693464C50493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3" creationId="{D093B6C1-B67A-4575-B3F3-390893A0E5DA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4" creationId="{00A5612A-0267-49DE-B533-E7850543624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5" creationId="{32EF0376-F653-45B6-8944-D2137B6C9C1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6" creationId="{A285249D-51AD-4835-81D6-C78505D43D42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7" creationId="{712650FE-7FFF-4710-BF8B-1B257BCDBA0A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8" creationId="{BECBD0A9-3277-4D68-AE4D-380EECA853D5}"/>
            </ac:spMkLst>
          </pc:spChg>
          <pc:grpChg chg="add del mod">
            <ac:chgData name="赵 联庆" userId="73432175d4177085" providerId="LiveId" clId="{5BBF443B-976B-437E-A35D-B4A3E217EEB3}" dt="2021-01-14T02:46:30.628" v="6" actId="165"/>
            <ac:grpSpMkLst>
              <pc:docMk/>
              <pc:sldMasterMk cId="2146158388" sldId="2147483648"/>
              <pc:sldLayoutMk cId="3249343329" sldId="2147483658"/>
              <ac:grpSpMk id="4" creationId="{C5D17FDC-9B36-4748-ADB6-4463B447F7B8}"/>
            </ac:grpSpMkLst>
          </pc:grpChg>
          <pc:grpChg chg="add del mod">
            <ac:chgData name="赵 联庆" userId="73432175d4177085" providerId="LiveId" clId="{5BBF443B-976B-437E-A35D-B4A3E217EEB3}" dt="2021-01-14T02:48:15.250" v="43" actId="478"/>
            <ac:grpSpMkLst>
              <pc:docMk/>
              <pc:sldMasterMk cId="2146158388" sldId="2147483648"/>
              <pc:sldLayoutMk cId="3249343329" sldId="2147483658"/>
              <ac:grpSpMk id="7" creationId="{7F54821F-5B1E-4E4B-B9C7-FE71D21F3A9B}"/>
            </ac:grpSpMkLst>
          </pc:grpChg>
          <pc:grpChg chg="add del mod">
            <ac:chgData name="赵 联庆" userId="73432175d4177085" providerId="LiveId" clId="{5BBF443B-976B-437E-A35D-B4A3E217EEB3}" dt="2021-01-14T02:48:16.935" v="44" actId="478"/>
            <ac:grpSpMkLst>
              <pc:docMk/>
              <pc:sldMasterMk cId="2146158388" sldId="2147483648"/>
              <pc:sldLayoutMk cId="3249343329" sldId="2147483658"/>
              <ac:grpSpMk id="10" creationId="{CFF60394-29E2-428E-B0D5-10F6C086E3DA}"/>
            </ac:grpSpMkLst>
          </pc:grpChg>
          <pc:grpChg chg="add del mod">
            <ac:chgData name="赵 联庆" userId="73432175d4177085" providerId="LiveId" clId="{5BBF443B-976B-437E-A35D-B4A3E217EEB3}" dt="2021-01-14T02:48:18.814" v="45" actId="478"/>
            <ac:grpSpMkLst>
              <pc:docMk/>
              <pc:sldMasterMk cId="2146158388" sldId="2147483648"/>
              <pc:sldLayoutMk cId="3249343329" sldId="2147483658"/>
              <ac:grpSpMk id="13" creationId="{4388F0CF-4290-4343-A0F2-965126E429A0}"/>
            </ac:grpSpMkLst>
          </pc:grpChg>
          <pc:grpChg chg="add del mod">
            <ac:chgData name="赵 联庆" userId="73432175d4177085" providerId="LiveId" clId="{5BBF443B-976B-437E-A35D-B4A3E217EEB3}" dt="2021-01-14T02:48:20.518" v="46" actId="478"/>
            <ac:grpSpMkLst>
              <pc:docMk/>
              <pc:sldMasterMk cId="2146158388" sldId="2147483648"/>
              <pc:sldLayoutMk cId="3249343329" sldId="2147483658"/>
              <ac:grpSpMk id="16" creationId="{C0CE0056-90F0-4B8F-8D24-15E14AEE0737}"/>
            </ac:grpSpMkLst>
          </pc:grpChg>
        </pc:sldLayoutChg>
        <pc:sldLayoutChg chg="add del mod modTransition">
          <pc:chgData name="赵 联庆" userId="73432175d4177085" providerId="LiveId" clId="{5BBF443B-976B-437E-A35D-B4A3E217EEB3}" dt="2021-01-14T02:48:47.156" v="51" actId="2696"/>
          <pc:sldLayoutMkLst>
            <pc:docMk/>
            <pc:sldMasterMk cId="2146158388" sldId="2147483648"/>
            <pc:sldLayoutMk cId="1734904491" sldId="214748365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2024/2/8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5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2024/2/8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5128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9557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6875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2290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2793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5854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9452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089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2282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513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4285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619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5664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9563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6808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252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8415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7885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0942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004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5816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2024/2/8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32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16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2024/2/8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97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746950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3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337276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627446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392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2024/2/8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388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9" y="172904"/>
            <a:ext cx="1101621" cy="38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548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63978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01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65" r:id="rId8"/>
    <p:sldLayoutId id="2147483649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73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6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7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12.png"/><Relationship Id="rId7" Type="http://schemas.microsoft.com/office/2007/relationships/hdphoto" Target="../media/hdphoto1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38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jpeg"/><Relationship Id="rId5" Type="http://schemas.openxmlformats.org/officeDocument/2006/relationships/image" Target="../media/image38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42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png"/><Relationship Id="rId5" Type="http://schemas.openxmlformats.org/officeDocument/2006/relationships/image" Target="../media/image45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png"/><Relationship Id="rId5" Type="http://schemas.openxmlformats.org/officeDocument/2006/relationships/image" Target="../media/image45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pn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g"/><Relationship Id="rId3" Type="http://schemas.openxmlformats.org/officeDocument/2006/relationships/image" Target="../media/image12.png"/><Relationship Id="rId7" Type="http://schemas.openxmlformats.org/officeDocument/2006/relationships/image" Target="../media/image4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51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1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2.png"/><Relationship Id="rId7" Type="http://schemas.openxmlformats.org/officeDocument/2006/relationships/image" Target="../media/image2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Relationship Id="rId9" Type="http://schemas.openxmlformats.org/officeDocument/2006/relationships/image" Target="../media/image25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image" Target="../media/image26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28.jpg"/><Relationship Id="rId10" Type="http://schemas.openxmlformats.org/officeDocument/2006/relationships/image" Target="../media/image31.jpg"/><Relationship Id="rId4" Type="http://schemas.openxmlformats.org/officeDocument/2006/relationships/image" Target="../media/image27.jp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8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image" Target="../media/image11.png"/><Relationship Id="rId4" Type="http://schemas.openxmlformats.org/officeDocument/2006/relationships/image" Target="../media/image12.png"/><Relationship Id="rId9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80417" y="3856337"/>
            <a:ext cx="5833655" cy="769441"/>
          </a:xfrm>
        </p:spPr>
        <p:txBody>
          <a:bodyPr/>
          <a:lstStyle/>
          <a:p>
            <a:pPr algn="ctr"/>
            <a:r>
              <a:rPr lang="zh-CN" altLang="en-US" sz="4400" dirty="0">
                <a:solidFill>
                  <a:srgbClr val="FF0000"/>
                </a:solidFill>
              </a:rPr>
              <a:t>第</a:t>
            </a:r>
            <a:r>
              <a:rPr lang="en-US" altLang="zh-CN" sz="4400" dirty="0">
                <a:solidFill>
                  <a:srgbClr val="FF0000"/>
                </a:solidFill>
              </a:rPr>
              <a:t>2</a:t>
            </a:r>
            <a:r>
              <a:rPr lang="zh-CN" altLang="en-US" sz="4400" dirty="0">
                <a:solidFill>
                  <a:srgbClr val="FF0000"/>
                </a:solidFill>
              </a:rPr>
              <a:t>节  电功率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247" y="0"/>
            <a:ext cx="5777753" cy="6858000"/>
          </a:xfrm>
          <a:prstGeom prst="rect">
            <a:avLst/>
          </a:prstGeom>
        </p:spPr>
      </p:pic>
      <p:sp>
        <p:nvSpPr>
          <p:cNvPr id="7" name="标题 1"/>
          <p:cNvSpPr txBox="1">
            <a:spLocks/>
          </p:cNvSpPr>
          <p:nvPr/>
        </p:nvSpPr>
        <p:spPr>
          <a:xfrm>
            <a:off x="-1" y="2435310"/>
            <a:ext cx="759449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en-US" sz="72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j-cs"/>
              </a:defRPr>
            </a:lvl1pPr>
          </a:lstStyle>
          <a:p>
            <a:r>
              <a:rPr lang="zh-CN" altLang="en-US" sz="6000">
                <a:solidFill>
                  <a:srgbClr val="026BA5"/>
                </a:solidFill>
              </a:rPr>
              <a:t>第十八章 电功率</a:t>
            </a:r>
            <a:endParaRPr lang="zh-CN" altLang="en-US" sz="6000" dirty="0">
              <a:solidFill>
                <a:srgbClr val="026BA5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4129" y="3644153"/>
            <a:ext cx="7503460" cy="1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12640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997632" y="599387"/>
            <a:ext cx="2547506" cy="637172"/>
            <a:chOff x="2997632" y="594503"/>
            <a:chExt cx="2547506" cy="637172"/>
          </a:xfrm>
        </p:grpSpPr>
        <p:grpSp>
          <p:nvGrpSpPr>
            <p:cNvPr id="52" name="组合 51"/>
            <p:cNvGrpSpPr/>
            <p:nvPr/>
          </p:nvGrpSpPr>
          <p:grpSpPr>
            <a:xfrm>
              <a:off x="3118802" y="598277"/>
              <a:ext cx="2426336" cy="633398"/>
              <a:chOff x="3060879" y="545045"/>
              <a:chExt cx="2426336" cy="633398"/>
            </a:xfrm>
          </p:grpSpPr>
          <p:cxnSp>
            <p:nvCxnSpPr>
              <p:cNvPr id="54" name="直接连接符 53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圆角矩形 56"/>
              <p:cNvSpPr/>
              <p:nvPr/>
            </p:nvSpPr>
            <p:spPr>
              <a:xfrm>
                <a:off x="3060879" y="545045"/>
                <a:ext cx="2426336" cy="567189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3723026" y="562989"/>
                <a:ext cx="1623637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功的计算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3" name="Shape 25434"/>
            <p:cNvSpPr/>
            <p:nvPr/>
          </p:nvSpPr>
          <p:spPr>
            <a:xfrm>
              <a:off x="2997632" y="594503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101163" y="615786"/>
            <a:ext cx="4308166" cy="630557"/>
            <a:chOff x="3043238" y="557670"/>
            <a:chExt cx="4308166" cy="630557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3" name="组合 62"/>
            <p:cNvGrpSpPr/>
            <p:nvPr/>
          </p:nvGrpSpPr>
          <p:grpSpPr>
            <a:xfrm>
              <a:off x="3043238" y="557670"/>
              <a:ext cx="4308166" cy="567189"/>
              <a:chOff x="3345379" y="677663"/>
              <a:chExt cx="3303176" cy="434877"/>
            </a:xfrm>
          </p:grpSpPr>
          <p:sp>
            <p:nvSpPr>
              <p:cNvPr id="65" name="圆角矩形 64"/>
              <p:cNvSpPr/>
              <p:nvPr/>
            </p:nvSpPr>
            <p:spPr>
              <a:xfrm>
                <a:off x="3358905" y="677663"/>
                <a:ext cx="3289650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Shape 2258"/>
              <p:cNvSpPr/>
              <p:nvPr/>
            </p:nvSpPr>
            <p:spPr>
              <a:xfrm flipH="1">
                <a:off x="3345379" y="950495"/>
                <a:ext cx="38981" cy="389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64" name="文本框 63"/>
            <p:cNvSpPr txBox="1"/>
            <p:nvPr/>
          </p:nvSpPr>
          <p:spPr>
            <a:xfrm>
              <a:off x="3657680" y="572773"/>
              <a:ext cx="3693723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lvl="0" latinLnBrk="1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/>
                  <a:sym typeface="+mn-ea"/>
                </a:rPr>
                <a:t>额定电压   额定功率</a:t>
              </a:r>
            </a:p>
          </p:txBody>
        </p:sp>
      </p:grpSp>
      <p:pic>
        <p:nvPicPr>
          <p:cNvPr id="2" name="（定稿）不同电压下的电功率632e899cd9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152004" y="1661417"/>
            <a:ext cx="7793902" cy="4384069"/>
          </a:xfrm>
          <a:prstGeom prst="rect">
            <a:avLst/>
          </a:prstGeom>
        </p:spPr>
      </p:pic>
      <p:sp>
        <p:nvSpPr>
          <p:cNvPr id="41" name="Shape 2248"/>
          <p:cNvSpPr/>
          <p:nvPr/>
        </p:nvSpPr>
        <p:spPr>
          <a:xfrm flipH="1">
            <a:off x="2816464" y="403136"/>
            <a:ext cx="899143" cy="899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26BA5"/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42" name="Shape 25434"/>
          <p:cNvSpPr/>
          <p:nvPr/>
        </p:nvSpPr>
        <p:spPr>
          <a:xfrm>
            <a:off x="2997631" y="566701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645052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3036384" y="5008811"/>
            <a:ext cx="2248310" cy="427602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6055520" y="5533161"/>
            <a:ext cx="2051980" cy="506348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6130491" y="3759954"/>
            <a:ext cx="2028480" cy="500549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818369" y="3277921"/>
            <a:ext cx="2218488" cy="547436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0" name="矩形 14"/>
          <p:cNvSpPr/>
          <p:nvPr/>
        </p:nvSpPr>
        <p:spPr>
          <a:xfrm>
            <a:off x="3218116" y="3287268"/>
            <a:ext cx="7996238" cy="9787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lnSpc>
                <a:spcPct val="12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额定电压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U</a:t>
            </a:r>
            <a:r>
              <a:rPr lang="zh-CN" altLang="en-US" sz="2400" baseline="-25000" dirty="0">
                <a:latin typeface="Times New Roman" panose="02020603050405020304" pitchFamily="18" charset="0"/>
                <a:ea typeface="黑体" panose="02010609060101010101" pitchFamily="49" charset="-122"/>
              </a:rPr>
              <a:t>额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：用电器正常工作时的电压。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额定功率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P</a:t>
            </a:r>
            <a:r>
              <a:rPr lang="zh-CN" altLang="en-US" sz="2400" baseline="-25000" dirty="0">
                <a:latin typeface="Times New Roman" panose="02020603050405020304" pitchFamily="18" charset="0"/>
                <a:ea typeface="黑体" panose="02010609060101010101" pitchFamily="49" charset="-122"/>
              </a:rPr>
              <a:t>额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：用电器在额定电压下工作时的功率。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82868" y="554752"/>
            <a:ext cx="8323728" cy="194422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54188" y="2590066"/>
            <a:ext cx="2178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36V  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正常发光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055520" y="2551785"/>
            <a:ext cx="2178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24V  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发光暗淡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8964428" y="2539080"/>
            <a:ext cx="2178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40V  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发光强烈</a:t>
            </a:r>
          </a:p>
        </p:txBody>
      </p:sp>
      <p:sp>
        <p:nvSpPr>
          <p:cNvPr id="46" name="TextBox 21"/>
          <p:cNvSpPr txBox="1"/>
          <p:nvPr/>
        </p:nvSpPr>
        <p:spPr>
          <a:xfrm>
            <a:off x="3254188" y="4318210"/>
            <a:ext cx="877125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/>
          </a:lstStyle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实际电压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lang="zh-CN" altLang="en-US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kumimoji="0" lang="zh-CN" altLang="zh-CN" sz="2400" kern="1200" cap="none" spc="0" normalizeH="0" baseline="0" noProof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实际使用电器时，加在用电器上的电压，有时略高于或略低于额定电压。</a:t>
            </a:r>
            <a:endParaRPr kumimoji="0" lang="en-US" altLang="zh-CN" sz="2400" kern="1200" cap="none" spc="0" normalizeH="0" baseline="0" noProof="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实际功率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kumimoji="0" lang="zh-CN" altLang="zh-CN" sz="2400" kern="1200" cap="none" spc="0" normalizeH="0" baseline="0" noProof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电器在实际电压下工作时的功率。</a:t>
            </a:r>
          </a:p>
        </p:txBody>
      </p:sp>
    </p:spTree>
    <p:extLst>
      <p:ext uri="{BB962C8B-B14F-4D97-AF65-F5344CB8AC3E}">
        <p14:creationId xmlns:p14="http://schemas.microsoft.com/office/powerpoint/2010/main" val="3289721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0308" y="664353"/>
            <a:ext cx="8323728" cy="1944229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3161628" y="2699667"/>
            <a:ext cx="2178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36V  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正常发光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5962960" y="2661386"/>
            <a:ext cx="2178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24V  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发光暗淡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871868" y="2648681"/>
            <a:ext cx="2178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40V  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发光强烈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9307892"/>
              </p:ext>
            </p:extLst>
          </p:nvPr>
        </p:nvGraphicFramePr>
        <p:xfrm>
          <a:off x="2689442" y="3501050"/>
          <a:ext cx="9160332" cy="24653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534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53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534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35847">
                <a:tc gridSpan="3">
                  <a:txBody>
                    <a:bodyPr/>
                    <a:lstStyle/>
                    <a:p>
                      <a:pPr marR="0" algn="ctr" defTabSz="457200">
                        <a:lnSpc>
                          <a:spcPct val="150000"/>
                        </a:lnSpc>
                        <a:buClrTx/>
                        <a:buSzTx/>
                        <a:buFontTx/>
                        <a:defRPr/>
                      </a:pPr>
                      <a:r>
                        <a:rPr kumimoji="0" lang="zh-CN" altLang="zh-CN" sz="3200" kern="1200" cap="none" spc="0" normalizeH="0" baseline="0" noProof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功率与电压的关系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156">
                <a:tc>
                  <a:txBody>
                    <a:bodyPr/>
                    <a:lstStyle/>
                    <a:p>
                      <a:r>
                        <a:rPr kumimoji="0" lang="en-US" altLang="zh-CN" sz="2400" i="1" kern="1200" cap="none" spc="0" normalizeH="0" baseline="0" noProof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zh-CN" sz="2400" kern="1200" cap="none" spc="0" normalizeH="0" baseline="-25000" noProof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</a:t>
                      </a:r>
                      <a:r>
                        <a:rPr kumimoji="0" lang="zh-CN" altLang="zh-CN" sz="2400" kern="1200" cap="none" spc="0" normalizeH="0" baseline="0" noProof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kumimoji="0" lang="en-US" altLang="zh-CN" sz="2400" i="1" kern="1200" cap="none" spc="0" normalizeH="0" baseline="0" noProof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zh-CN" sz="2400" kern="1200" cap="none" spc="0" normalizeH="0" baseline="-25000" noProof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额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2400" i="1" kern="1200" cap="none" spc="0" normalizeH="0" baseline="0" noProof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kumimoji="0" lang="zh-CN" altLang="zh-CN" sz="2400" kern="1200" cap="none" spc="0" normalizeH="0" baseline="-25000" noProof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</a:t>
                      </a:r>
                      <a:r>
                        <a:rPr kumimoji="0" lang="zh-CN" altLang="zh-CN" sz="2400" kern="1200" cap="none" spc="0" normalizeH="0" baseline="0" noProof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kumimoji="0" lang="en-US" altLang="zh-CN" sz="2400" i="1" kern="1200" cap="none" spc="0" normalizeH="0" baseline="0" noProof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kumimoji="0" lang="zh-CN" altLang="zh-CN" sz="2400" kern="1200" cap="none" spc="0" normalizeH="0" baseline="-25000" noProof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额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en-US" sz="2400" kern="1200" cap="none" spc="0" normalizeH="0" baseline="0" noProof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用电器正常工作</a:t>
                      </a:r>
                      <a:endParaRPr lang="zh-CN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3156">
                <a:tc>
                  <a:txBody>
                    <a:bodyPr/>
                    <a:lstStyle/>
                    <a:p>
                      <a:r>
                        <a:rPr kumimoji="0" lang="en-US" altLang="zh-CN" sz="2400" i="1" kern="1200" cap="none" spc="0" normalizeH="0" baseline="0" noProof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zh-CN" sz="2400" kern="1200" cap="none" spc="0" normalizeH="0" baseline="-25000" noProof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</a:t>
                      </a:r>
                      <a:r>
                        <a:rPr kumimoji="0" lang="zh-CN" altLang="zh-CN" sz="2400" kern="1200" cap="none" spc="0" normalizeH="0" baseline="0" noProof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2400" i="1" kern="1200" cap="none" spc="0" normalizeH="0" baseline="0" noProof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zh-CN" sz="2400" kern="1200" cap="none" spc="0" normalizeH="0" baseline="-25000" noProof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额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2400" i="1" kern="1200" cap="none" spc="0" normalizeH="0" baseline="0" noProof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kumimoji="0" lang="zh-CN" altLang="zh-CN" sz="2400" kern="1200" cap="none" spc="0" normalizeH="0" baseline="-25000" noProof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</a:t>
                      </a:r>
                      <a:r>
                        <a:rPr kumimoji="0" lang="zh-CN" altLang="zh-CN" sz="2400" kern="1200" cap="none" spc="0" normalizeH="0" baseline="0" noProof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altLang="zh-CN" sz="2400" i="1" kern="1200" cap="none" spc="0" normalizeH="0" baseline="0" noProof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kumimoji="0" lang="zh-CN" altLang="zh-CN" sz="2400" kern="1200" cap="none" spc="0" normalizeH="0" baseline="-25000" noProof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额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en-US" sz="2400" kern="1200" cap="none" spc="0" normalizeH="0" baseline="0" noProof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用电器不能正常工作</a:t>
                      </a:r>
                      <a:endParaRPr lang="zh-CN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3156">
                <a:tc>
                  <a:txBody>
                    <a:bodyPr/>
                    <a:lstStyle/>
                    <a:p>
                      <a:r>
                        <a:rPr lang="en-US" altLang="zh-CN" sz="2400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zh-CN" altLang="zh-CN" sz="2400" baseline="-25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</a:t>
                      </a:r>
                      <a:r>
                        <a:rPr lang="zh-CN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＞</a:t>
                      </a:r>
                      <a:r>
                        <a:rPr lang="en-US" altLang="zh-CN" sz="2400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zh-CN" altLang="zh-CN" sz="2400" baseline="-25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额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zh-CN" altLang="zh-CN" sz="2400" baseline="-25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</a:t>
                      </a:r>
                      <a:r>
                        <a:rPr lang="zh-CN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＞</a:t>
                      </a:r>
                      <a:r>
                        <a:rPr lang="en-US" altLang="zh-CN" sz="2400" i="1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zh-CN" altLang="zh-CN" sz="2400" baseline="-25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额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用电器容易损坏</a:t>
                      </a:r>
                      <a:endParaRPr lang="zh-CN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0" name="任意多边形 39"/>
          <p:cNvSpPr/>
          <p:nvPr/>
        </p:nvSpPr>
        <p:spPr>
          <a:xfrm>
            <a:off x="9709591" y="4293388"/>
            <a:ext cx="864120" cy="560769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9750930" y="4911634"/>
            <a:ext cx="864120" cy="560769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10349916" y="5430508"/>
            <a:ext cx="864120" cy="560769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0370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6" grpId="0" animBg="1"/>
      <p:bldP spid="4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45" name="图片 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7842" y="116075"/>
            <a:ext cx="1384672" cy="1701337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8493293" y="2905576"/>
            <a:ext cx="2769260" cy="625684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6793100" y="4093170"/>
            <a:ext cx="2456452" cy="625684"/>
          </a:xfrm>
          <a:prstGeom prst="rect">
            <a:avLst/>
          </a:prstGeom>
        </p:spPr>
      </p:pic>
      <p:pic>
        <p:nvPicPr>
          <p:cNvPr id="55" name="Picture 2" descr="http://epaper.tianjinwe.com/cskb/images/2006-11/29/11647223893902922101681410595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78675" y="1012959"/>
            <a:ext cx="2228850" cy="220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" name="圆角矩形标注 55"/>
          <p:cNvSpPr/>
          <p:nvPr/>
        </p:nvSpPr>
        <p:spPr>
          <a:xfrm>
            <a:off x="5892987" y="2008321"/>
            <a:ext cx="500063" cy="571500"/>
          </a:xfrm>
          <a:prstGeom prst="wedgeRoundRectCallout">
            <a:avLst>
              <a:gd name="adj1" fmla="val -375232"/>
              <a:gd name="adj2" fmla="val 161694"/>
              <a:gd name="adj3" fmla="val 1666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/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7" name="TextBox 3"/>
          <p:cNvSpPr txBox="1">
            <a:spLocks noChangeArrowheads="1"/>
          </p:cNvSpPr>
          <p:nvPr/>
        </p:nvSpPr>
        <p:spPr bwMode="auto">
          <a:xfrm>
            <a:off x="3178362" y="3222759"/>
            <a:ext cx="21431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普通照明灯</a:t>
            </a:r>
          </a:p>
        </p:txBody>
      </p:sp>
      <p:sp>
        <p:nvSpPr>
          <p:cNvPr id="58" name="椭圆形标注 57"/>
          <p:cNvSpPr/>
          <p:nvPr/>
        </p:nvSpPr>
        <p:spPr>
          <a:xfrm>
            <a:off x="6321612" y="2436946"/>
            <a:ext cx="714375" cy="642938"/>
          </a:xfrm>
          <a:prstGeom prst="wedgeEllipseCallout">
            <a:avLst>
              <a:gd name="adj1" fmla="val -16262"/>
              <a:gd name="adj2" fmla="val 221653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/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9" name="TextBox 5"/>
          <p:cNvSpPr txBox="1">
            <a:spLocks noChangeArrowheads="1"/>
          </p:cNvSpPr>
          <p:nvPr/>
        </p:nvSpPr>
        <p:spPr bwMode="auto">
          <a:xfrm>
            <a:off x="4327077" y="4223201"/>
            <a:ext cx="583501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/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220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”表示此灯的额定电压是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220V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TextBox 6"/>
          <p:cNvSpPr txBox="1">
            <a:spLocks noChangeArrowheads="1"/>
          </p:cNvSpPr>
          <p:nvPr/>
        </p:nvSpPr>
        <p:spPr bwMode="auto">
          <a:xfrm>
            <a:off x="8607612" y="2579821"/>
            <a:ext cx="27495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/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”表示此灯的额定功率为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40W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TextBox 19"/>
          <p:cNvSpPr txBox="1"/>
          <p:nvPr/>
        </p:nvSpPr>
        <p:spPr>
          <a:xfrm>
            <a:off x="2700842" y="4794701"/>
            <a:ext cx="8656320" cy="9521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>
              <a:lnSpc>
                <a:spcPct val="125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PZ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是普通照明灯泡中“普”和“照”的汉语拼音的第一个字母，表示灯泡的型号。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椭圆形标注 61"/>
          <p:cNvSpPr/>
          <p:nvPr/>
        </p:nvSpPr>
        <p:spPr>
          <a:xfrm>
            <a:off x="7244584" y="2191456"/>
            <a:ext cx="714375" cy="642938"/>
          </a:xfrm>
          <a:prstGeom prst="wedgeEllipseCallout">
            <a:avLst>
              <a:gd name="adj1" fmla="val 166326"/>
              <a:gd name="adj2" fmla="val 64790"/>
            </a:avLst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/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55572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/>
      <p:bldP spid="58" grpId="0" animBg="1"/>
      <p:bldP spid="59" grpId="0"/>
      <p:bldP spid="60" grpId="0"/>
      <p:bldP spid="61" grpId="0"/>
      <p:bldP spid="6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45" name="图片 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7842" y="116075"/>
            <a:ext cx="1384672" cy="170133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82206" y="2692692"/>
            <a:ext cx="2066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、实验器材：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206" y="3414615"/>
            <a:ext cx="3901440" cy="2194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575" y="3414615"/>
            <a:ext cx="3901440" cy="2194560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3166904" y="1035729"/>
            <a:ext cx="4281274" cy="629332"/>
            <a:chOff x="3043239" y="545045"/>
            <a:chExt cx="4281274" cy="629332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组合 41"/>
            <p:cNvGrpSpPr/>
            <p:nvPr/>
          </p:nvGrpSpPr>
          <p:grpSpPr>
            <a:xfrm>
              <a:off x="3043239" y="545045"/>
              <a:ext cx="3151722" cy="567189"/>
              <a:chOff x="3345379" y="667983"/>
              <a:chExt cx="2416502" cy="434877"/>
            </a:xfrm>
          </p:grpSpPr>
          <p:sp>
            <p:nvSpPr>
              <p:cNvPr id="44" name="圆角矩形 43"/>
              <p:cNvSpPr/>
              <p:nvPr/>
            </p:nvSpPr>
            <p:spPr>
              <a:xfrm>
                <a:off x="3358904" y="667983"/>
                <a:ext cx="2402977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Shape 2258"/>
              <p:cNvSpPr/>
              <p:nvPr/>
            </p:nvSpPr>
            <p:spPr>
              <a:xfrm flipH="1">
                <a:off x="3345379" y="950495"/>
                <a:ext cx="38981" cy="389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3697665" y="558923"/>
              <a:ext cx="3626848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lvl="0" latinLnBrk="1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电功率的测量</a:t>
              </a:r>
              <a:endParaRPr lang="zh-CN" altLang="en-US" sz="28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/>
                <a:sym typeface="+mn-ea"/>
              </a:endParaRPr>
            </a:p>
          </p:txBody>
        </p:sp>
      </p:grpSp>
      <p:sp>
        <p:nvSpPr>
          <p:cNvPr id="47" name="Shape 2248"/>
          <p:cNvSpPr/>
          <p:nvPr/>
        </p:nvSpPr>
        <p:spPr>
          <a:xfrm flipH="1">
            <a:off x="2882206" y="840588"/>
            <a:ext cx="899143" cy="899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26BA5"/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48" name="Shape 25434"/>
          <p:cNvSpPr/>
          <p:nvPr/>
        </p:nvSpPr>
        <p:spPr>
          <a:xfrm>
            <a:off x="3063373" y="1004153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49" name="文本框 48"/>
          <p:cNvSpPr txBox="1"/>
          <p:nvPr/>
        </p:nvSpPr>
        <p:spPr>
          <a:xfrm>
            <a:off x="2882206" y="2212952"/>
            <a:ext cx="15625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、原理：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369887" y="2203580"/>
            <a:ext cx="1073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P=UI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784568" y="2683320"/>
            <a:ext cx="1179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电流表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049580" y="2692691"/>
            <a:ext cx="1169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电压表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1993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14961" y="3706971"/>
            <a:ext cx="2724673" cy="1845926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101161" y="598277"/>
            <a:ext cx="4451238" cy="629332"/>
            <a:chOff x="3043238" y="545045"/>
            <a:chExt cx="4451238" cy="629332"/>
          </a:xfrm>
        </p:grpSpPr>
        <p:cxnSp>
          <p:nvCxnSpPr>
            <p:cNvPr id="57" name="直接连接符 56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8" name="组合 57"/>
            <p:cNvGrpSpPr/>
            <p:nvPr/>
          </p:nvGrpSpPr>
          <p:grpSpPr>
            <a:xfrm>
              <a:off x="3043238" y="545045"/>
              <a:ext cx="4451238" cy="567189"/>
              <a:chOff x="3345379" y="667983"/>
              <a:chExt cx="3412873" cy="434877"/>
            </a:xfrm>
          </p:grpSpPr>
          <p:sp>
            <p:nvSpPr>
              <p:cNvPr id="60" name="圆角矩形 59"/>
              <p:cNvSpPr/>
              <p:nvPr/>
            </p:nvSpPr>
            <p:spPr>
              <a:xfrm>
                <a:off x="3358904" y="667983"/>
                <a:ext cx="3399348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Shape 2258"/>
              <p:cNvSpPr/>
              <p:nvPr/>
            </p:nvSpPr>
            <p:spPr>
              <a:xfrm flipH="1">
                <a:off x="3345379" y="950495"/>
                <a:ext cx="38981" cy="389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59" name="文本框 58"/>
            <p:cNvSpPr txBox="1"/>
            <p:nvPr/>
          </p:nvSpPr>
          <p:spPr>
            <a:xfrm>
              <a:off x="3697665" y="558923"/>
              <a:ext cx="3626848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lvl="0" latinLnBrk="1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电功率的计算</a:t>
              </a:r>
              <a:endParaRPr lang="zh-CN" altLang="en-US" sz="28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/>
                <a:sym typeface="+mn-ea"/>
              </a:endParaRPr>
            </a:p>
          </p:txBody>
        </p:sp>
      </p:grpSp>
      <p:sp>
        <p:nvSpPr>
          <p:cNvPr id="45" name="Shape 2248"/>
          <p:cNvSpPr/>
          <p:nvPr/>
        </p:nvSpPr>
        <p:spPr>
          <a:xfrm flipH="1">
            <a:off x="2816464" y="403136"/>
            <a:ext cx="899143" cy="899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26BA5"/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71" name="Shape 25434"/>
          <p:cNvSpPr/>
          <p:nvPr/>
        </p:nvSpPr>
        <p:spPr>
          <a:xfrm>
            <a:off x="2997631" y="566701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40" name="圆角矩形 39"/>
          <p:cNvSpPr>
            <a:spLocks noChangeArrowheads="1"/>
          </p:cNvSpPr>
          <p:nvPr/>
        </p:nvSpPr>
        <p:spPr bwMode="auto">
          <a:xfrm>
            <a:off x="2816464" y="1583104"/>
            <a:ext cx="1151965" cy="836781"/>
          </a:xfrm>
          <a:prstGeom prst="roundRect">
            <a:avLst>
              <a:gd name="adj" fmla="val 11380"/>
            </a:avLst>
          </a:prstGeom>
          <a:noFill/>
          <a:ln w="19050" algn="ctr">
            <a:noFill/>
            <a:round/>
            <a:headEnd/>
            <a:tailEnd/>
          </a:ln>
          <a:effectLst/>
        </p:spPr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公式：</a:t>
            </a:r>
            <a:endParaRPr kumimoji="1" lang="en-US" altLang="zh-CN" sz="2800" dirty="0">
              <a:solidFill>
                <a:srgbClr val="0D0D0D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39858" y="1241487"/>
            <a:ext cx="1952149" cy="1322552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4534931" y="1573119"/>
            <a:ext cx="1234438" cy="940277"/>
            <a:chOff x="8228444" y="2355746"/>
            <a:chExt cx="1234438" cy="940277"/>
          </a:xfrm>
        </p:grpSpPr>
        <p:sp>
          <p:nvSpPr>
            <p:cNvPr id="44" name="文本框 43"/>
            <p:cNvSpPr txBox="1"/>
            <p:nvPr/>
          </p:nvSpPr>
          <p:spPr>
            <a:xfrm>
              <a:off x="8228444" y="2504130"/>
              <a:ext cx="7795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811867" y="2355746"/>
              <a:ext cx="6186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</a:t>
              </a:r>
              <a:endParaRPr lang="zh-CN" alt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8808475" y="2815686"/>
              <a:ext cx="49100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/>
            <p:cNvSpPr txBox="1"/>
            <p:nvPr/>
          </p:nvSpPr>
          <p:spPr>
            <a:xfrm>
              <a:off x="8844189" y="2711248"/>
              <a:ext cx="6186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endParaRPr lang="zh-CN" alt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92058" y="1241487"/>
            <a:ext cx="1952149" cy="1322552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>
            <a:off x="7198750" y="1797824"/>
            <a:ext cx="1520737" cy="58477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UI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51" name="圆角矩形 50"/>
          <p:cNvSpPr>
            <a:spLocks noChangeArrowheads="1"/>
          </p:cNvSpPr>
          <p:nvPr/>
        </p:nvSpPr>
        <p:spPr bwMode="auto">
          <a:xfrm>
            <a:off x="2816464" y="3101022"/>
            <a:ext cx="2334212" cy="836781"/>
          </a:xfrm>
          <a:prstGeom prst="roundRect">
            <a:avLst>
              <a:gd name="adj" fmla="val 11380"/>
            </a:avLst>
          </a:prstGeom>
          <a:noFill/>
          <a:ln w="19050" algn="ctr">
            <a:noFill/>
            <a:round/>
            <a:headEnd/>
            <a:tailEnd/>
          </a:ln>
          <a:effectLst/>
        </p:spPr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ea typeface="黑体" panose="02010609060101010101" pitchFamily="49" charset="-122"/>
                <a:sym typeface="+mn-ea"/>
              </a:rPr>
              <a:t>推导</a:t>
            </a:r>
            <a:r>
              <a:rPr kumimoji="1"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公式：</a:t>
            </a:r>
            <a:endParaRPr kumimoji="1" lang="en-US" altLang="zh-CN" sz="2800" dirty="0">
              <a:solidFill>
                <a:srgbClr val="0D0D0D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995219" y="3966645"/>
            <a:ext cx="1520737" cy="58477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UI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2967981" y="4588163"/>
            <a:ext cx="1234438" cy="940277"/>
            <a:chOff x="8228444" y="2355746"/>
            <a:chExt cx="1234438" cy="940277"/>
          </a:xfrm>
        </p:grpSpPr>
        <p:sp>
          <p:nvSpPr>
            <p:cNvPr id="56" name="文本框 55"/>
            <p:cNvSpPr txBox="1"/>
            <p:nvPr/>
          </p:nvSpPr>
          <p:spPr>
            <a:xfrm>
              <a:off x="8228444" y="2504130"/>
              <a:ext cx="7795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811867" y="2355746"/>
              <a:ext cx="6186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endParaRPr lang="zh-CN" alt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8808475" y="2815686"/>
              <a:ext cx="49100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文本框 71"/>
            <p:cNvSpPr txBox="1"/>
            <p:nvPr/>
          </p:nvSpPr>
          <p:spPr>
            <a:xfrm>
              <a:off x="8844189" y="2711248"/>
              <a:ext cx="6186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endParaRPr lang="zh-CN" alt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右大括号 2"/>
          <p:cNvSpPr/>
          <p:nvPr/>
        </p:nvSpPr>
        <p:spPr>
          <a:xfrm>
            <a:off x="4327571" y="4168636"/>
            <a:ext cx="721229" cy="106741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3" name="对象 72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6852320"/>
              </p:ext>
            </p:extLst>
          </p:nvPr>
        </p:nvGraphicFramePr>
        <p:xfrm>
          <a:off x="5269620" y="4259032"/>
          <a:ext cx="2282779" cy="1032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927100" imgH="419100" progId="Equation.KSEE3">
                  <p:embed/>
                </p:oleObj>
              </mc:Choice>
              <mc:Fallback>
                <p:oleObj r:id="rId6" imgW="927100" imgH="4191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69620" y="4259032"/>
                        <a:ext cx="2282779" cy="1032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51285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50" grpId="0"/>
      <p:bldP spid="51" grpId="0"/>
      <p:bldP spid="53" grpId="0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46" name="矩形 45"/>
          <p:cNvSpPr/>
          <p:nvPr/>
        </p:nvSpPr>
        <p:spPr>
          <a:xfrm>
            <a:off x="3057259" y="873618"/>
            <a:ext cx="7833939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某电视机的电功率是</a:t>
            </a:r>
            <a:r>
              <a:rPr kumimoji="0" lang="en-US" altLang="zh-CN" sz="240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150W</a:t>
            </a:r>
            <a:r>
              <a:rPr kumimoji="0" lang="zh-CN" altLang="en-US" sz="240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（图</a:t>
            </a:r>
            <a:r>
              <a:rPr kumimoji="0" lang="en-US" altLang="zh-CN" sz="240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18.2-2</a:t>
            </a:r>
            <a:r>
              <a:rPr kumimoji="0" lang="zh-CN" altLang="en-US" sz="240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），每天使用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3h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，一个月用电多少千瓦时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？（按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天计算）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2749957" y="3578248"/>
            <a:ext cx="599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由              变形，得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Pt</a:t>
            </a: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7345" y="1370546"/>
            <a:ext cx="3009900" cy="2619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010" y="166517"/>
            <a:ext cx="1003438" cy="1046660"/>
          </a:xfrm>
          <a:prstGeom prst="rect">
            <a:avLst/>
          </a:prstGeom>
        </p:spPr>
      </p:pic>
      <p:sp>
        <p:nvSpPr>
          <p:cNvPr id="49" name="任意多边形 48"/>
          <p:cNvSpPr/>
          <p:nvPr/>
        </p:nvSpPr>
        <p:spPr>
          <a:xfrm>
            <a:off x="6433928" y="856419"/>
            <a:ext cx="864120" cy="560769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10297773" y="833651"/>
            <a:ext cx="864120" cy="560769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3201244" y="3406748"/>
            <a:ext cx="1328567" cy="878722"/>
            <a:chOff x="8228444" y="2355746"/>
            <a:chExt cx="1328567" cy="878722"/>
          </a:xfrm>
        </p:grpSpPr>
        <p:sp>
          <p:nvSpPr>
            <p:cNvPr id="52" name="文本框 51"/>
            <p:cNvSpPr txBox="1"/>
            <p:nvPr/>
          </p:nvSpPr>
          <p:spPr>
            <a:xfrm>
              <a:off x="8228444" y="2504130"/>
              <a:ext cx="7795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 </a:t>
              </a:r>
              <a:r>
                <a:rPr lang="en-US" altLang="zh-C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8905996" y="2355746"/>
              <a:ext cx="6186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</a:t>
              </a:r>
              <a:endParaRPr lang="zh-CN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8902604" y="2815686"/>
              <a:ext cx="49100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/>
            <p:cNvSpPr txBox="1"/>
            <p:nvPr/>
          </p:nvSpPr>
          <p:spPr>
            <a:xfrm>
              <a:off x="8938318" y="2711248"/>
              <a:ext cx="6186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endParaRPr lang="zh-CN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2749957" y="4135229"/>
            <a:ext cx="5997388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一个月内消耗的电能是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Pt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=0.15kW×90h=13.5kW·h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2749957" y="2108149"/>
            <a:ext cx="5997388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  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=150W=0.15kW   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=3h×30=90h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2749957" y="5688437"/>
            <a:ext cx="599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电视机一个月用电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13.5kW·h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 rot="-60000">
            <a:off x="4135203" y="1703565"/>
            <a:ext cx="209950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60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1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4157288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9" grpId="0" animBg="1"/>
      <p:bldP spid="50" grpId="0" animBg="1"/>
      <p:bldP spid="56" grpId="0"/>
      <p:bldP spid="57" grpId="0"/>
      <p:bldP spid="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96056" y="2609346"/>
            <a:ext cx="1572904" cy="658425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8128" y="1581777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3636915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54208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37395" y="4664484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46" name="任意多边形 45"/>
          <p:cNvSpPr/>
          <p:nvPr/>
        </p:nvSpPr>
        <p:spPr>
          <a:xfrm>
            <a:off x="2995379" y="3383920"/>
            <a:ext cx="6982475" cy="2561128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995379" y="3225957"/>
            <a:ext cx="1543461" cy="2046058"/>
            <a:chOff x="2766138" y="3864422"/>
            <a:chExt cx="1543461" cy="204605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42" name="矩形 41"/>
          <p:cNvSpPr/>
          <p:nvPr/>
        </p:nvSpPr>
        <p:spPr>
          <a:xfrm>
            <a:off x="2896814" y="960632"/>
            <a:ext cx="8242300" cy="1569660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一位电视记者在讲到某工厂上半年共节电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5000kW·h 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的时候，手举一只理发用电吹风说：“我这只电吹风是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500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瓦的，也就是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0.5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千瓦，这个厂节省的电力可以开动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10000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个这样的电吹风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”这位记者错在哪里？</a:t>
            </a:r>
          </a:p>
        </p:txBody>
      </p:sp>
      <p:sp>
        <p:nvSpPr>
          <p:cNvPr id="43" name="矩形 42"/>
          <p:cNvSpPr/>
          <p:nvPr/>
        </p:nvSpPr>
        <p:spPr>
          <a:xfrm>
            <a:off x="4642710" y="4248986"/>
            <a:ext cx="4286137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5000kW·h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”是节约的电能，而不是供电的电功率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5000kW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010" y="166517"/>
            <a:ext cx="1002916" cy="1046116"/>
          </a:xfrm>
          <a:prstGeom prst="rect">
            <a:avLst/>
          </a:prstGeom>
        </p:spPr>
      </p:pic>
      <p:sp>
        <p:nvSpPr>
          <p:cNvPr id="30" name="任意多边形 29"/>
          <p:cNvSpPr/>
          <p:nvPr/>
        </p:nvSpPr>
        <p:spPr>
          <a:xfrm>
            <a:off x="8928846" y="960632"/>
            <a:ext cx="1586753" cy="532385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4379604" y="1679433"/>
            <a:ext cx="1233795" cy="560769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Freeform 334"/>
          <p:cNvSpPr>
            <a:spLocks noEditPoints="1"/>
          </p:cNvSpPr>
          <p:nvPr/>
        </p:nvSpPr>
        <p:spPr bwMode="auto">
          <a:xfrm rot="10740000">
            <a:off x="6116482" y="2495995"/>
            <a:ext cx="1074978" cy="45719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rgbClr val="FBA10F"/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33" name="Freeform 334"/>
          <p:cNvSpPr>
            <a:spLocks noEditPoints="1"/>
          </p:cNvSpPr>
          <p:nvPr/>
        </p:nvSpPr>
        <p:spPr bwMode="auto">
          <a:xfrm rot="10740000">
            <a:off x="9476508" y="2124828"/>
            <a:ext cx="1074978" cy="45719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rgbClr val="FBA10F"/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68808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3" grpId="0"/>
      <p:bldP spid="30" grpId="0" animBg="1"/>
      <p:bldP spid="31" grpId="0" animBg="1"/>
      <p:bldP spid="32" grpId="0" animBg="1"/>
      <p:bldP spid="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96056" y="2609346"/>
            <a:ext cx="1572904" cy="658425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8128" y="1581777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3636915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54208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37395" y="4664484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46" name="任意多边形 45"/>
          <p:cNvSpPr/>
          <p:nvPr/>
        </p:nvSpPr>
        <p:spPr>
          <a:xfrm>
            <a:off x="2464661" y="2637028"/>
            <a:ext cx="9418833" cy="2685881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464661" y="2312155"/>
            <a:ext cx="1543461" cy="2046058"/>
            <a:chOff x="2766138" y="3864422"/>
            <a:chExt cx="1543461" cy="204605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27" name="矩形 26"/>
          <p:cNvSpPr/>
          <p:nvPr/>
        </p:nvSpPr>
        <p:spPr>
          <a:xfrm>
            <a:off x="3236391" y="964719"/>
            <a:ext cx="8242300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kumimoji="0" lang="zh-CN" altLang="en-US" sz="280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一种彩色灯泡的额定电压是</a:t>
            </a:r>
            <a:r>
              <a:rPr kumimoji="0" lang="en-US" altLang="zh-CN" sz="280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36V,</a:t>
            </a:r>
            <a:r>
              <a:rPr kumimoji="0" lang="zh-CN" altLang="en-US" sz="280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要接在</a:t>
            </a:r>
            <a:r>
              <a:rPr kumimoji="0" lang="en-US" altLang="zh-CN" sz="280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220V</a:t>
            </a:r>
            <a:r>
              <a:rPr kumimoji="0" lang="zh-CN" altLang="en-US" sz="280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的电路中</a:t>
            </a:r>
            <a:r>
              <a:rPr kumimoji="0" lang="en-US" altLang="zh-CN" sz="280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要串联多少个这种灯泡才行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010" y="166517"/>
            <a:ext cx="1002916" cy="104611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650926" y="3451893"/>
            <a:ext cx="8350460" cy="906320"/>
            <a:chOff x="4642711" y="4114974"/>
            <a:chExt cx="8350460" cy="906320"/>
          </a:xfrm>
        </p:grpSpPr>
        <p:sp>
          <p:nvSpPr>
            <p:cNvPr id="30" name="矩形 29"/>
            <p:cNvSpPr/>
            <p:nvPr/>
          </p:nvSpPr>
          <p:spPr>
            <a:xfrm>
              <a:off x="4642711" y="4248986"/>
              <a:ext cx="5395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/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由</a:t>
              </a: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5207285" y="4114974"/>
              <a:ext cx="1600068" cy="906320"/>
              <a:chOff x="8228444" y="2355746"/>
              <a:chExt cx="1600068" cy="906320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8228444" y="2504130"/>
                <a:ext cx="77955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n=</a:t>
                </a:r>
                <a:endPara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8811867" y="2355746"/>
                <a:ext cx="101664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220V</a:t>
                </a:r>
                <a:endPara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8877219" y="2738846"/>
                <a:ext cx="9215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36V</a:t>
                </a:r>
                <a:endPara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>
              <a:off x="5815719" y="4582761"/>
              <a:ext cx="72614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6497563" y="4263998"/>
              <a:ext cx="16316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=6.1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（个）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8119244" y="4249571"/>
              <a:ext cx="487392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/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可知，串联</a:t>
              </a:r>
              <a:r>
                <a:rPr kumimoji="0" lang="en-US" altLang="zh-CN" sz="28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7</a:t>
              </a:r>
              <a:r>
                <a:rPr kumimoji="0" lang="zh-CN" altLang="en-US" sz="28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个小灯泡才不会</a:t>
              </a:r>
            </a:p>
          </p:txBody>
        </p:sp>
      </p:grpSp>
      <p:sp>
        <p:nvSpPr>
          <p:cNvPr id="42" name="矩形 41"/>
          <p:cNvSpPr/>
          <p:nvPr/>
        </p:nvSpPr>
        <p:spPr>
          <a:xfrm>
            <a:off x="3650926" y="4372072"/>
            <a:ext cx="5788909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使得灯泡两端的电压超过额定电压。</a:t>
            </a:r>
          </a:p>
        </p:txBody>
      </p:sp>
      <p:sp>
        <p:nvSpPr>
          <p:cNvPr id="43" name="任意多边形 42"/>
          <p:cNvSpPr/>
          <p:nvPr/>
        </p:nvSpPr>
        <p:spPr>
          <a:xfrm>
            <a:off x="8148428" y="964719"/>
            <a:ext cx="864120" cy="560769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9964528" y="970867"/>
            <a:ext cx="864120" cy="560769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334"/>
          <p:cNvSpPr>
            <a:spLocks noEditPoints="1"/>
          </p:cNvSpPr>
          <p:nvPr/>
        </p:nvSpPr>
        <p:spPr bwMode="auto">
          <a:xfrm rot="10740000">
            <a:off x="4864542" y="1974925"/>
            <a:ext cx="1731293" cy="45719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rgbClr val="FBA10F"/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87749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2" grpId="0"/>
      <p:bldP spid="43" grpId="0" animBg="1"/>
      <p:bldP spid="44" grpId="0" animBg="1"/>
      <p:bldP spid="4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96056" y="2609346"/>
            <a:ext cx="1572904" cy="658425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8128" y="1581777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3636915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54208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37395" y="4664484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46" name="任意多边形 45"/>
          <p:cNvSpPr/>
          <p:nvPr/>
        </p:nvSpPr>
        <p:spPr>
          <a:xfrm>
            <a:off x="2773167" y="2575548"/>
            <a:ext cx="9418833" cy="3701663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464661" y="2312155"/>
            <a:ext cx="1543461" cy="2046058"/>
            <a:chOff x="2766138" y="3864422"/>
            <a:chExt cx="1543461" cy="204605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52" name="矩形 51"/>
          <p:cNvSpPr/>
          <p:nvPr/>
        </p:nvSpPr>
        <p:spPr>
          <a:xfrm>
            <a:off x="3370049" y="689575"/>
            <a:ext cx="7681913" cy="119888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一个“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220V  800W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”的电炉，正常工作时电阻丝的电阻有多大？假如电路中的电压降低到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200V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，电阻丝的电阻不变，这时电炉实际的电功率有多大？</a:t>
            </a:r>
          </a:p>
        </p:txBody>
      </p:sp>
      <p:sp>
        <p:nvSpPr>
          <p:cNvPr id="53" name="矩形 52"/>
          <p:cNvSpPr/>
          <p:nvPr/>
        </p:nvSpPr>
        <p:spPr>
          <a:xfrm>
            <a:off x="4639712" y="4609760"/>
            <a:ext cx="7064375" cy="714747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实际电压为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200V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时，实际功率为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708682" y="3195589"/>
            <a:ext cx="1327269" cy="845263"/>
            <a:chOff x="8233681" y="2328141"/>
            <a:chExt cx="1327269" cy="845263"/>
          </a:xfrm>
        </p:grpSpPr>
        <p:sp>
          <p:nvSpPr>
            <p:cNvPr id="30" name="文本框 29"/>
            <p:cNvSpPr txBox="1"/>
            <p:nvPr/>
          </p:nvSpPr>
          <p:spPr>
            <a:xfrm>
              <a:off x="8233681" y="2476568"/>
              <a:ext cx="7795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zh-CN" altLang="en-US" sz="2400" b="1" baseline="-250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额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909935" y="2328141"/>
              <a:ext cx="651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CN" sz="2400" b="1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8909935" y="2734962"/>
              <a:ext cx="49100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8909935" y="2711739"/>
              <a:ext cx="6186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endParaRPr lang="zh-CN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010" y="166517"/>
            <a:ext cx="1002916" cy="104611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864421" y="3925422"/>
            <a:ext cx="3683106" cy="882698"/>
            <a:chOff x="6864421" y="3925422"/>
            <a:chExt cx="3683106" cy="882698"/>
          </a:xfrm>
        </p:grpSpPr>
        <p:grpSp>
          <p:nvGrpSpPr>
            <p:cNvPr id="35" name="组合 34"/>
            <p:cNvGrpSpPr/>
            <p:nvPr/>
          </p:nvGrpSpPr>
          <p:grpSpPr>
            <a:xfrm>
              <a:off x="6864421" y="3947742"/>
              <a:ext cx="1177419" cy="860378"/>
              <a:chOff x="8383531" y="2328141"/>
              <a:chExt cx="1177419" cy="860378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8383531" y="2494524"/>
                <a:ext cx="77955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en-US" altLang="zh-CN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8909935" y="2328141"/>
                <a:ext cx="6510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en-US" altLang="zh-CN" sz="2400" b="1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2400" b="1" baseline="30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>
                <a:off x="8909935" y="2734962"/>
                <a:ext cx="491005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文本框 38"/>
              <p:cNvSpPr txBox="1"/>
              <p:nvPr/>
            </p:nvSpPr>
            <p:spPr>
              <a:xfrm>
                <a:off x="8926095" y="2726854"/>
                <a:ext cx="61869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zh-CN" altLang="en-US" sz="2400" b="1" baseline="-250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额</a:t>
                </a:r>
                <a:endParaRPr lang="zh-CN" alt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7881830" y="4132595"/>
              <a:ext cx="7795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9305746" y="4115173"/>
              <a:ext cx="12417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=60.5</a:t>
              </a:r>
              <a:r>
                <a:rPr lang="el-GR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Ω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8218245" y="3925422"/>
              <a:ext cx="1254644" cy="860377"/>
              <a:chOff x="8009340" y="2288848"/>
              <a:chExt cx="1254644" cy="860377"/>
            </a:xfrm>
          </p:grpSpPr>
          <p:sp>
            <p:nvSpPr>
              <p:cNvPr id="72" name="文本框 71"/>
              <p:cNvSpPr txBox="1"/>
              <p:nvPr/>
            </p:nvSpPr>
            <p:spPr>
              <a:xfrm>
                <a:off x="8009340" y="2288848"/>
                <a:ext cx="12546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(220V)</a:t>
                </a:r>
                <a:r>
                  <a:rPr lang="en-US" altLang="zh-CN" sz="2400" b="1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2400" b="1" baseline="30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3" name="直接连接符 72"/>
              <p:cNvCxnSpPr/>
              <p:nvPr/>
            </p:nvCxnSpPr>
            <p:spPr>
              <a:xfrm flipV="1">
                <a:off x="8009340" y="2727901"/>
                <a:ext cx="1105793" cy="810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文本框 76"/>
              <p:cNvSpPr txBox="1"/>
              <p:nvPr/>
            </p:nvSpPr>
            <p:spPr>
              <a:xfrm>
                <a:off x="8104852" y="2687560"/>
                <a:ext cx="11239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800W</a:t>
                </a:r>
                <a:endPara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921149" y="5318868"/>
            <a:ext cx="3886543" cy="869728"/>
            <a:chOff x="4730291" y="5219535"/>
            <a:chExt cx="3886543" cy="869728"/>
          </a:xfrm>
        </p:grpSpPr>
        <p:grpSp>
          <p:nvGrpSpPr>
            <p:cNvPr id="78" name="组合 77"/>
            <p:cNvGrpSpPr/>
            <p:nvPr/>
          </p:nvGrpSpPr>
          <p:grpSpPr>
            <a:xfrm>
              <a:off x="4730291" y="5219535"/>
              <a:ext cx="1822162" cy="857963"/>
              <a:chOff x="8233681" y="2290041"/>
              <a:chExt cx="1822162" cy="857963"/>
            </a:xfrm>
          </p:grpSpPr>
          <p:sp>
            <p:nvSpPr>
              <p:cNvPr id="79" name="文本框 78"/>
              <p:cNvSpPr txBox="1"/>
              <p:nvPr/>
            </p:nvSpPr>
            <p:spPr>
              <a:xfrm>
                <a:off x="8233681" y="2476568"/>
                <a:ext cx="77955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zh-CN" altLang="en-US" sz="2400" b="1" baseline="-250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实</a:t>
                </a:r>
                <a:r>
                  <a:rPr lang="en-US" altLang="zh-CN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8909935" y="2290041"/>
                <a:ext cx="114590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en-US" altLang="zh-CN" sz="2400" b="1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 </a:t>
                </a:r>
                <a:endParaRPr lang="zh-CN" altLang="en-US" sz="2400" b="1" baseline="30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81" name="直接连接符 80"/>
              <p:cNvCxnSpPr/>
              <p:nvPr/>
            </p:nvCxnSpPr>
            <p:spPr>
              <a:xfrm>
                <a:off x="8909935" y="2734962"/>
                <a:ext cx="491005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2" name="文本框 81"/>
              <p:cNvSpPr txBox="1"/>
              <p:nvPr/>
            </p:nvSpPr>
            <p:spPr>
              <a:xfrm>
                <a:off x="8935335" y="2686339"/>
                <a:ext cx="61869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endParaRPr lang="zh-CN" alt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5922950" y="5228886"/>
              <a:ext cx="2693884" cy="860377"/>
              <a:chOff x="8754238" y="3924374"/>
              <a:chExt cx="2693884" cy="860377"/>
            </a:xfrm>
          </p:grpSpPr>
          <p:sp>
            <p:nvSpPr>
              <p:cNvPr id="86" name="文本框 85"/>
              <p:cNvSpPr txBox="1"/>
              <p:nvPr/>
            </p:nvSpPr>
            <p:spPr>
              <a:xfrm>
                <a:off x="10206341" y="4114125"/>
                <a:ext cx="124178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=661W</a:t>
                </a:r>
                <a:endPara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8754238" y="3924374"/>
                <a:ext cx="1619246" cy="860377"/>
                <a:chOff x="8545333" y="2287800"/>
                <a:chExt cx="1619246" cy="860377"/>
              </a:xfrm>
            </p:grpSpPr>
            <p:sp>
              <p:nvSpPr>
                <p:cNvPr id="88" name="文本框 87"/>
                <p:cNvSpPr txBox="1"/>
                <p:nvPr/>
              </p:nvSpPr>
              <p:spPr>
                <a:xfrm>
                  <a:off x="8545333" y="2496021"/>
                  <a:ext cx="77955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=</a:t>
                  </a:r>
                  <a:endParaRPr lang="zh-CN" alt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9" name="文本框 88"/>
                <p:cNvSpPr txBox="1"/>
                <p:nvPr/>
              </p:nvSpPr>
              <p:spPr>
                <a:xfrm>
                  <a:off x="8909935" y="2287800"/>
                  <a:ext cx="125464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(200V)</a:t>
                  </a:r>
                  <a:r>
                    <a:rPr lang="en-US" altLang="zh-CN" sz="2400" b="1" baseline="30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  <a:endParaRPr lang="zh-CN" altLang="en-US" sz="2400" b="1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90" name="直接连接符 89"/>
                <p:cNvCxnSpPr/>
                <p:nvPr/>
              </p:nvCxnSpPr>
              <p:spPr>
                <a:xfrm flipV="1">
                  <a:off x="8909935" y="2726853"/>
                  <a:ext cx="1105793" cy="810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1" name="文本框 90"/>
                <p:cNvSpPr txBox="1"/>
                <p:nvPr/>
              </p:nvSpPr>
              <p:spPr>
                <a:xfrm>
                  <a:off x="9005447" y="2686512"/>
                  <a:ext cx="112394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60.5</a:t>
                  </a:r>
                  <a:r>
                    <a:rPr lang="el-GR" altLang="zh-CN" sz="24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Ω</a:t>
                  </a:r>
                  <a:endParaRPr lang="zh-CN" alt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00" name="文本框 99"/>
            <p:cNvSpPr txBox="1"/>
            <p:nvPr/>
          </p:nvSpPr>
          <p:spPr>
            <a:xfrm>
              <a:off x="5586034" y="5500964"/>
              <a:ext cx="6510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baseline="300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实</a:t>
              </a:r>
            </a:p>
          </p:txBody>
        </p:sp>
      </p:grpSp>
      <p:sp>
        <p:nvSpPr>
          <p:cNvPr id="101" name="矩形 100"/>
          <p:cNvSpPr/>
          <p:nvPr/>
        </p:nvSpPr>
        <p:spPr>
          <a:xfrm>
            <a:off x="4639713" y="3083087"/>
            <a:ext cx="7064375" cy="714747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解：由                  得 ，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4654613" y="3845951"/>
            <a:ext cx="7064375" cy="830997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正常工作的</a:t>
            </a: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电阻                                                 ，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3" name="任意多边形 102"/>
          <p:cNvSpPr/>
          <p:nvPr/>
        </p:nvSpPr>
        <p:spPr>
          <a:xfrm>
            <a:off x="4832024" y="651864"/>
            <a:ext cx="864120" cy="560769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任意多边形 103"/>
          <p:cNvSpPr/>
          <p:nvPr/>
        </p:nvSpPr>
        <p:spPr>
          <a:xfrm>
            <a:off x="5785291" y="645479"/>
            <a:ext cx="864120" cy="560769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任意多边形 104"/>
          <p:cNvSpPr/>
          <p:nvPr/>
        </p:nvSpPr>
        <p:spPr>
          <a:xfrm>
            <a:off x="8491934" y="1057475"/>
            <a:ext cx="864120" cy="560769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Freeform 334"/>
          <p:cNvSpPr>
            <a:spLocks noEditPoints="1"/>
          </p:cNvSpPr>
          <p:nvPr/>
        </p:nvSpPr>
        <p:spPr bwMode="auto">
          <a:xfrm rot="10740000">
            <a:off x="6063348" y="1858339"/>
            <a:ext cx="2003905" cy="45719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rgbClr val="FBA10F"/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78006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3" grpId="0"/>
      <p:bldP spid="101" grpId="0"/>
      <p:bldP spid="102" grpId="0"/>
      <p:bldP spid="103" grpId="0" animBg="1"/>
      <p:bldP spid="104" grpId="0" animBg="1"/>
      <p:bldP spid="105" grpId="0" animBg="1"/>
      <p:bldP spid="10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内容占位符 1"/>
          <p:cNvSpPr txBox="1">
            <a:spLocks/>
          </p:cNvSpPr>
          <p:nvPr/>
        </p:nvSpPr>
        <p:spPr>
          <a:xfrm>
            <a:off x="2763079" y="2375913"/>
            <a:ext cx="8162806" cy="75616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能说出电功率的物理意义、定义和单位，能利用电功率的公式进行相关计算。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内容占位符 1"/>
          <p:cNvSpPr txBox="1">
            <a:spLocks/>
          </p:cNvSpPr>
          <p:nvPr/>
        </p:nvSpPr>
        <p:spPr>
          <a:xfrm>
            <a:off x="2787657" y="3385550"/>
            <a:ext cx="8789533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能结合实际，说出用电器铭牌上额定电压、额定功率所表示的含义，并能区别额定电压与实际电压、额定功率与实际功率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27" name="内容占位符 1"/>
          <p:cNvSpPr txBox="1">
            <a:spLocks/>
          </p:cNvSpPr>
          <p:nvPr/>
        </p:nvSpPr>
        <p:spPr>
          <a:xfrm>
            <a:off x="2819424" y="5208148"/>
            <a:ext cx="6605970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会利用电流表和电压表测量用电器的电功率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内容占位符 1"/>
          <p:cNvSpPr txBox="1">
            <a:spLocks/>
          </p:cNvSpPr>
          <p:nvPr/>
        </p:nvSpPr>
        <p:spPr>
          <a:xfrm>
            <a:off x="2819424" y="4347547"/>
            <a:ext cx="8586669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能说出“千瓦时”的来历，知道“千瓦时” 与“焦耳”之间的换算关系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89" name="组合 88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4324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63079" y="211570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组合 107"/>
          <p:cNvGrpSpPr/>
          <p:nvPr/>
        </p:nvGrpSpPr>
        <p:grpSpPr>
          <a:xfrm flipV="1">
            <a:off x="2871650" y="3154031"/>
            <a:ext cx="2356471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0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17" name="矩形 116"/>
          <p:cNvSpPr/>
          <p:nvPr/>
        </p:nvSpPr>
        <p:spPr>
          <a:xfrm rot="20913814">
            <a:off x="5531378" y="2805838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3127673" y="2753542"/>
            <a:ext cx="7643421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5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245875" y="4194076"/>
            <a:ext cx="6525219" cy="52075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60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1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62" name="矩形 61"/>
          <p:cNvSpPr/>
          <p:nvPr/>
        </p:nvSpPr>
        <p:spPr>
          <a:xfrm rot="21106913">
            <a:off x="11140448" y="3798007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</a:p>
        </p:txBody>
      </p:sp>
    </p:spTree>
    <p:extLst>
      <p:ext uri="{BB962C8B-B14F-4D97-AF65-F5344CB8AC3E}">
        <p14:creationId xmlns:p14="http://schemas.microsoft.com/office/powerpoint/2010/main" val="332685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 animBg="1"/>
      <p:bldP spid="6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8128" y="3625851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8128" y="1576827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1776" y="2601339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056" y="552315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8128" y="4650363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1776" y="5674877"/>
            <a:ext cx="1572904" cy="658425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3390900" y="669443"/>
            <a:ext cx="85979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某电子式电能表表盘上标有“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3200r/(</a:t>
            </a:r>
            <a:r>
              <a:rPr lang="en-US" altLang="zh-CN" sz="240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kW·h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)”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字样，将某用电器单独接在该电能表上正常工作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30min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，电能表指示灯闪烁了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320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次，该用电器在上述时间内消耗的电能为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en-US" altLang="zh-CN" sz="240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kW·h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，此时该用电器的电功率为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________W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010" y="166517"/>
            <a:ext cx="1002916" cy="1044223"/>
          </a:xfrm>
          <a:prstGeom prst="rect">
            <a:avLst/>
          </a:prstGeom>
        </p:spPr>
      </p:pic>
      <p:sp>
        <p:nvSpPr>
          <p:cNvPr id="32" name="任意多边形 31"/>
          <p:cNvSpPr/>
          <p:nvPr/>
        </p:nvSpPr>
        <p:spPr>
          <a:xfrm>
            <a:off x="2953185" y="3651251"/>
            <a:ext cx="8286316" cy="2940049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3" name="组合 32"/>
          <p:cNvGrpSpPr/>
          <p:nvPr/>
        </p:nvGrpSpPr>
        <p:grpSpPr>
          <a:xfrm>
            <a:off x="2619169" y="2768742"/>
            <a:ext cx="1543461" cy="2046058"/>
            <a:chOff x="2766138" y="3864422"/>
            <a:chExt cx="1543461" cy="2046058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35" name="矩形 34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811222" y="4188548"/>
            <a:ext cx="6096000" cy="791027"/>
            <a:chOff x="4443969" y="2353652"/>
            <a:chExt cx="6096000" cy="791027"/>
          </a:xfrm>
        </p:grpSpPr>
        <p:sp>
          <p:nvSpPr>
            <p:cNvPr id="40" name="矩形 39"/>
            <p:cNvSpPr/>
            <p:nvPr/>
          </p:nvSpPr>
          <p:spPr>
            <a:xfrm>
              <a:off x="4443969" y="2601339"/>
              <a:ext cx="6096000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2400" i="1" dirty="0">
                  <a:solidFill>
                    <a:srgbClr val="333333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</a:t>
              </a:r>
              <a:r>
                <a:rPr lang="en-US" altLang="zh-CN" sz="2400" dirty="0">
                  <a:solidFill>
                    <a:srgbClr val="333333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=320×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667061" y="2683014"/>
              <a:ext cx="83533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333333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3200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5728091" y="2768742"/>
              <a:ext cx="66247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矩形 43"/>
            <p:cNvSpPr/>
            <p:nvPr/>
          </p:nvSpPr>
          <p:spPr>
            <a:xfrm>
              <a:off x="5850495" y="2353652"/>
              <a:ext cx="41767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333333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422502" y="2596002"/>
              <a:ext cx="218809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err="1">
                  <a:solidFill>
                    <a:srgbClr val="333333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kW·h</a:t>
              </a:r>
              <a:r>
                <a:rPr lang="en-US" altLang="zh-CN" sz="2400" dirty="0">
                  <a:solidFill>
                    <a:srgbClr val="333333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=0.1kW·h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4826775" y="4953203"/>
            <a:ext cx="24150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30min=0.5h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4794279" y="5388630"/>
            <a:ext cx="4726477" cy="803559"/>
            <a:chOff x="4811222" y="5359588"/>
            <a:chExt cx="4726477" cy="803559"/>
          </a:xfrm>
        </p:grpSpPr>
        <p:sp>
          <p:nvSpPr>
            <p:cNvPr id="57" name="矩形 56"/>
            <p:cNvSpPr/>
            <p:nvPr/>
          </p:nvSpPr>
          <p:spPr>
            <a:xfrm>
              <a:off x="5977079" y="5359588"/>
              <a:ext cx="126988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333333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0.1kW·h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811222" y="5379595"/>
              <a:ext cx="4726477" cy="783552"/>
              <a:chOff x="4811222" y="5379595"/>
              <a:chExt cx="4726477" cy="783552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5360025" y="5379595"/>
                <a:ext cx="41767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</a:t>
                </a:r>
                <a:endParaRPr lang="zh-CN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4811222" y="5532944"/>
                <a:ext cx="4726477" cy="630203"/>
                <a:chOff x="4811222" y="5444044"/>
                <a:chExt cx="4726477" cy="630203"/>
              </a:xfrm>
            </p:grpSpPr>
            <p:sp>
              <p:nvSpPr>
                <p:cNvPr id="48" name="矩形 47"/>
                <p:cNvSpPr/>
                <p:nvPr/>
              </p:nvSpPr>
              <p:spPr>
                <a:xfrm>
                  <a:off x="4811222" y="5466777"/>
                  <a:ext cx="63707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i="1" dirty="0">
                      <a:solidFill>
                        <a:srgbClr val="333333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P</a:t>
                  </a:r>
                  <a:r>
                    <a:rPr lang="en-US" altLang="zh-CN" sz="2400" dirty="0">
                      <a:solidFill>
                        <a:srgbClr val="333333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=</a:t>
                  </a:r>
                  <a:endParaRPr lang="en-US" altLang="zh-CN" sz="24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9" name="矩形 48"/>
                <p:cNvSpPr/>
                <p:nvPr/>
              </p:nvSpPr>
              <p:spPr>
                <a:xfrm>
                  <a:off x="5420305" y="5596869"/>
                  <a:ext cx="322509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</a:t>
                  </a:r>
                  <a:endParaRPr lang="zh-CN" alt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50" name="直接连接符 49"/>
                <p:cNvCxnSpPr/>
                <p:nvPr/>
              </p:nvCxnSpPr>
              <p:spPr>
                <a:xfrm flipV="1">
                  <a:off x="5326521" y="5674877"/>
                  <a:ext cx="492493" cy="550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3" name="矩形 52"/>
                <p:cNvSpPr/>
                <p:nvPr/>
              </p:nvSpPr>
              <p:spPr>
                <a:xfrm>
                  <a:off x="6159628" y="5612582"/>
                  <a:ext cx="835339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dirty="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0.5h</a:t>
                  </a:r>
                </a:p>
              </p:txBody>
            </p:sp>
            <p:cxnSp>
              <p:nvCxnSpPr>
                <p:cNvPr id="54" name="直接连接符 53"/>
                <p:cNvCxnSpPr/>
                <p:nvPr/>
              </p:nvCxnSpPr>
              <p:spPr>
                <a:xfrm flipV="1">
                  <a:off x="6058133" y="5674877"/>
                  <a:ext cx="1038210" cy="772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6" name="矩形 55"/>
                <p:cNvSpPr/>
                <p:nvPr/>
              </p:nvSpPr>
              <p:spPr>
                <a:xfrm>
                  <a:off x="5773694" y="5454711"/>
                  <a:ext cx="424657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dirty="0">
                      <a:solidFill>
                        <a:srgbClr val="333333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=</a:t>
                  </a:r>
                  <a:endParaRPr lang="zh-CN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9" name="矩形 58"/>
                <p:cNvSpPr/>
                <p:nvPr/>
              </p:nvSpPr>
              <p:spPr>
                <a:xfrm>
                  <a:off x="7208236" y="5444044"/>
                  <a:ext cx="2329463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dirty="0">
                      <a:solidFill>
                        <a:srgbClr val="333333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=0.2kW=200W</a:t>
                  </a:r>
                  <a:endParaRPr lang="zh-CN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63" name="组合 62"/>
          <p:cNvGrpSpPr/>
          <p:nvPr/>
        </p:nvGrpSpPr>
        <p:grpSpPr>
          <a:xfrm>
            <a:off x="8099117" y="1063128"/>
            <a:ext cx="1328352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6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978498" y="1418031"/>
            <a:ext cx="921376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67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8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434321" y="1768530"/>
            <a:ext cx="921376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80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1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9838071" y="1403384"/>
            <a:ext cx="604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7118967" y="1735843"/>
            <a:ext cx="859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199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7" grpId="0"/>
      <p:bldP spid="39" grpId="0"/>
      <p:bldP spid="8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8128" y="3625851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8128" y="1576827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1776" y="2601339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056" y="552315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8128" y="4650363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1776" y="5674877"/>
            <a:ext cx="1572904" cy="658425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76" name="TextBox 19"/>
          <p:cNvSpPr txBox="1"/>
          <p:nvPr/>
        </p:nvSpPr>
        <p:spPr>
          <a:xfrm>
            <a:off x="2802442" y="1308766"/>
            <a:ext cx="8656320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>
              <a:lnSpc>
                <a:spcPct val="125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现在科学发达，日新月异。除在生活上用来照明的普通电灯外，还有霓虹灯，弧光灯、无影灯等，更奇妙的半导体灯和原子能灯也已问世。科学家们还正在研究制造“人造小太阳灯”，将来用不着制造灯泡，只要在地面放出电磁射线，把高空里的氮气和氧气烧着，就能发出一团非常明亮的光，照亮好几个大城市和周围的村庄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795" y="160253"/>
            <a:ext cx="655913" cy="9281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800" y="323811"/>
            <a:ext cx="1854200" cy="601021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3695700" y="370111"/>
            <a:ext cx="163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照明工具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750" y="4207237"/>
            <a:ext cx="3491549" cy="232537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0" y="4628753"/>
            <a:ext cx="4473762" cy="1579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9777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331" y="5119170"/>
            <a:ext cx="1384672" cy="1701337"/>
          </a:xfrm>
          <a:prstGeom prst="rect">
            <a:avLst/>
          </a:prstGeom>
        </p:spPr>
      </p:pic>
      <p:sp>
        <p:nvSpPr>
          <p:cNvPr id="81" name="圆角矩形 80"/>
          <p:cNvSpPr/>
          <p:nvPr/>
        </p:nvSpPr>
        <p:spPr>
          <a:xfrm>
            <a:off x="5896497" y="3919290"/>
            <a:ext cx="3029623" cy="558700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>
              <a:buClrTx/>
              <a:buSzTx/>
              <a:buFontTx/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额定电压和额定功率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4316467" y="3382066"/>
            <a:ext cx="550122" cy="0"/>
          </a:xfrm>
          <a:prstGeom prst="line">
            <a:avLst/>
          </a:prstGeom>
          <a:ln w="57150">
            <a:solidFill>
              <a:srgbClr val="026BA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H="1">
            <a:off x="4863862" y="1536771"/>
            <a:ext cx="10722" cy="3745981"/>
          </a:xfrm>
          <a:prstGeom prst="line">
            <a:avLst/>
          </a:prstGeom>
          <a:gradFill flip="none" rotWithShape="1">
            <a:gsLst>
              <a:gs pos="100000">
                <a:schemeClr val="bg1">
                  <a:lumMod val="76000"/>
                  <a:lumOff val="24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50800">
            <a:solidFill>
              <a:srgbClr val="026BA5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9" name="组合 48"/>
          <p:cNvGrpSpPr/>
          <p:nvPr/>
        </p:nvGrpSpPr>
        <p:grpSpPr>
          <a:xfrm>
            <a:off x="141776" y="4650078"/>
            <a:ext cx="1572904" cy="658425"/>
            <a:chOff x="118542" y="795531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28128" y="1570011"/>
            <a:ext cx="1572904" cy="658425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41776" y="2596700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6056" y="543322"/>
            <a:ext cx="1572904" cy="658425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28128" y="3623389"/>
            <a:ext cx="1572904" cy="658425"/>
            <a:chOff x="3142451" y="548680"/>
            <a:chExt cx="1572904" cy="658425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6" name="文本框 7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41776" y="5676768"/>
            <a:ext cx="1572904" cy="658425"/>
            <a:chOff x="3142451" y="548680"/>
            <a:chExt cx="1572904" cy="658425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2" name="文本框 9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44" name="圆角矩形 43"/>
          <p:cNvSpPr/>
          <p:nvPr/>
        </p:nvSpPr>
        <p:spPr>
          <a:xfrm>
            <a:off x="2909916" y="3050654"/>
            <a:ext cx="1450120" cy="572735"/>
          </a:xfrm>
          <a:prstGeom prst="roundRect">
            <a:avLst/>
          </a:prstGeom>
          <a:solidFill>
            <a:srgbClr val="026BA5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电功率</a:t>
            </a:r>
          </a:p>
        </p:txBody>
      </p:sp>
      <p:sp>
        <p:nvSpPr>
          <p:cNvPr id="46" name="圆角矩形 45"/>
          <p:cNvSpPr/>
          <p:nvPr/>
        </p:nvSpPr>
        <p:spPr>
          <a:xfrm>
            <a:off x="5866074" y="1294479"/>
            <a:ext cx="4001340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>
              <a:buClrTx/>
              <a:buSzTx/>
              <a:buFontTx/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物理意义：电流做功的快慢</a:t>
            </a:r>
          </a:p>
        </p:txBody>
      </p:sp>
      <p:sp>
        <p:nvSpPr>
          <p:cNvPr id="47" name="圆角矩形 46"/>
          <p:cNvSpPr/>
          <p:nvPr/>
        </p:nvSpPr>
        <p:spPr>
          <a:xfrm>
            <a:off x="5852627" y="4988286"/>
            <a:ext cx="2856416" cy="572780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>
              <a:buClrTx/>
              <a:buSzTx/>
              <a:buFontTx/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测量原理：</a:t>
            </a: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UI</a:t>
            </a:r>
            <a:endParaRPr lang="zh-CN" altLang="en-US" sz="2400" i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8" name="直接箭头连接符 47"/>
          <p:cNvCxnSpPr/>
          <p:nvPr/>
        </p:nvCxnSpPr>
        <p:spPr>
          <a:xfrm>
            <a:off x="4853142" y="1551917"/>
            <a:ext cx="961068" cy="5608"/>
          </a:xfrm>
          <a:prstGeom prst="straightConnector1">
            <a:avLst/>
          </a:prstGeom>
          <a:ln w="38100">
            <a:solidFill>
              <a:srgbClr val="026BA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圆角矩形 63"/>
          <p:cNvSpPr/>
          <p:nvPr/>
        </p:nvSpPr>
        <p:spPr>
          <a:xfrm>
            <a:off x="5896497" y="3121921"/>
            <a:ext cx="2558976" cy="558700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>
              <a:buClrTx/>
              <a:buSzTx/>
              <a:buFontTx/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单位：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W    kW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75" name="直接箭头连接符 74"/>
          <p:cNvCxnSpPr/>
          <p:nvPr/>
        </p:nvCxnSpPr>
        <p:spPr>
          <a:xfrm>
            <a:off x="4891559" y="2389051"/>
            <a:ext cx="961068" cy="5608"/>
          </a:xfrm>
          <a:prstGeom prst="straightConnector1">
            <a:avLst/>
          </a:prstGeom>
          <a:ln w="38100">
            <a:solidFill>
              <a:srgbClr val="026BA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9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7502718"/>
              </p:ext>
            </p:extLst>
          </p:nvPr>
        </p:nvGraphicFramePr>
        <p:xfrm>
          <a:off x="6879319" y="2121067"/>
          <a:ext cx="987425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494665" imgH="405765" progId="Equation.DSMT4">
                  <p:embed/>
                </p:oleObj>
              </mc:Choice>
              <mc:Fallback>
                <p:oleObj r:id="rId6" imgW="494665" imgH="405765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79319" y="2121067"/>
                        <a:ext cx="987425" cy="8080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 cap="flat" cmpd="sng">
                        <a:solidFill>
                          <a:schemeClr val="bg1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" name="圆角矩形 79"/>
          <p:cNvSpPr/>
          <p:nvPr/>
        </p:nvSpPr>
        <p:spPr>
          <a:xfrm>
            <a:off x="5896497" y="2121067"/>
            <a:ext cx="4073003" cy="807265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>
              <a:buClrTx/>
              <a:buSzTx/>
              <a:buFontTx/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公式：</a:t>
            </a:r>
          </a:p>
        </p:txBody>
      </p:sp>
      <p:cxnSp>
        <p:nvCxnSpPr>
          <p:cNvPr id="82" name="直接箭头连接符 81"/>
          <p:cNvCxnSpPr/>
          <p:nvPr/>
        </p:nvCxnSpPr>
        <p:spPr>
          <a:xfrm>
            <a:off x="4863862" y="3359096"/>
            <a:ext cx="961068" cy="5608"/>
          </a:xfrm>
          <a:prstGeom prst="straightConnector1">
            <a:avLst/>
          </a:prstGeom>
          <a:ln w="38100">
            <a:solidFill>
              <a:srgbClr val="026BA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箭头连接符 84"/>
          <p:cNvCxnSpPr/>
          <p:nvPr/>
        </p:nvCxnSpPr>
        <p:spPr>
          <a:xfrm>
            <a:off x="4864665" y="4184320"/>
            <a:ext cx="961068" cy="5608"/>
          </a:xfrm>
          <a:prstGeom prst="straightConnector1">
            <a:avLst/>
          </a:prstGeom>
          <a:ln w="38100">
            <a:solidFill>
              <a:srgbClr val="026BA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箭头连接符 92"/>
          <p:cNvCxnSpPr/>
          <p:nvPr/>
        </p:nvCxnSpPr>
        <p:spPr>
          <a:xfrm>
            <a:off x="4863862" y="5255858"/>
            <a:ext cx="961068" cy="5608"/>
          </a:xfrm>
          <a:prstGeom prst="straightConnector1">
            <a:avLst/>
          </a:prstGeom>
          <a:ln w="38100">
            <a:solidFill>
              <a:srgbClr val="026BA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8115868" y="2310089"/>
            <a:ext cx="1186350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UI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9487641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815" y="760351"/>
            <a:ext cx="7048163" cy="535853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30346" y="5670754"/>
            <a:ext cx="1572904" cy="658425"/>
            <a:chOff x="118542" y="795531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8128" y="1568808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1776" y="2594294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056" y="543322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7395" y="4645266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76" y="3619780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27363779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9740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52282" y="4719917"/>
            <a:ext cx="2285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再见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75" y="132319"/>
            <a:ext cx="789537" cy="21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59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35" name="矩形 1"/>
          <p:cNvSpPr/>
          <p:nvPr/>
        </p:nvSpPr>
        <p:spPr>
          <a:xfrm>
            <a:off x="8348569" y="3360937"/>
            <a:ext cx="1741488" cy="211137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pPr eaLnBrk="1" hangingPunct="1">
              <a:buFont typeface="Arial" panose="020B0604020202020204" pitchFamily="34" charset="0"/>
            </a:pPr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3" name="（定稿）电能表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321424" y="1722089"/>
            <a:ext cx="7216588" cy="40593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461" y="228174"/>
            <a:ext cx="957650" cy="135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51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840" y="272728"/>
            <a:ext cx="1166226" cy="121645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1778" y="1876769"/>
            <a:ext cx="4203178" cy="3334252"/>
          </a:xfrm>
          <a:prstGeom prst="rect">
            <a:avLst/>
          </a:prstGeom>
          <a:solidFill>
            <a:srgbClr val="FBA10F"/>
          </a:solidFill>
        </p:spPr>
      </p:pic>
      <p:sp>
        <p:nvSpPr>
          <p:cNvPr id="6" name="圆角矩形 5"/>
          <p:cNvSpPr/>
          <p:nvPr/>
        </p:nvSpPr>
        <p:spPr>
          <a:xfrm>
            <a:off x="4567873" y="3641516"/>
            <a:ext cx="510988" cy="373108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46785" y="1758610"/>
            <a:ext cx="3662363" cy="3401697"/>
          </a:xfrm>
          <a:prstGeom prst="rect">
            <a:avLst/>
          </a:prstGeom>
        </p:spPr>
      </p:pic>
      <p:sp>
        <p:nvSpPr>
          <p:cNvPr id="33" name="圆角矩形 32"/>
          <p:cNvSpPr/>
          <p:nvPr/>
        </p:nvSpPr>
        <p:spPr>
          <a:xfrm>
            <a:off x="8282567" y="2198948"/>
            <a:ext cx="657486" cy="289353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18342133">
            <a:off x="3711157" y="3790762"/>
            <a:ext cx="1242998" cy="252416"/>
          </a:xfrm>
          <a:prstGeom prst="rect">
            <a:avLst/>
          </a:prstGeom>
          <a:solidFill>
            <a:srgbClr val="FBA10F">
              <a:alpha val="90000"/>
            </a:srgbClr>
          </a:solidFill>
          <a:ln>
            <a:noFill/>
          </a:ln>
          <a:effectLst>
            <a:glow>
              <a:schemeClr val="accent1">
                <a:alpha val="68000"/>
              </a:schemeClr>
            </a:glow>
            <a:reflection stA="45000" endPos="650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0439400" y="2241704"/>
            <a:ext cx="596900" cy="3731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636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14" y="3016647"/>
            <a:ext cx="2647472" cy="891569"/>
          </a:xfrm>
          <a:prstGeom prst="rect">
            <a:avLst/>
          </a:prstGeom>
          <a:solidFill>
            <a:srgbClr val="CCE4F7"/>
          </a:solidFill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884" y="3016646"/>
            <a:ext cx="2647472" cy="891569"/>
          </a:xfrm>
          <a:prstGeom prst="rect">
            <a:avLst/>
          </a:prstGeom>
          <a:solidFill>
            <a:srgbClr val="CCE4F7"/>
          </a:solidFill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4589156" y="1774617"/>
            <a:ext cx="2427455" cy="547436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105" name="组合 104"/>
          <p:cNvGrpSpPr/>
          <p:nvPr/>
        </p:nvGrpSpPr>
        <p:grpSpPr>
          <a:xfrm>
            <a:off x="3101163" y="598277"/>
            <a:ext cx="2574127" cy="635596"/>
            <a:chOff x="3043240" y="545045"/>
            <a:chExt cx="2574127" cy="635596"/>
          </a:xfrm>
        </p:grpSpPr>
        <p:cxnSp>
          <p:nvCxnSpPr>
            <p:cNvPr id="108" name="直接连接符 107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9" name="组合 108"/>
            <p:cNvGrpSpPr/>
            <p:nvPr/>
          </p:nvGrpSpPr>
          <p:grpSpPr>
            <a:xfrm>
              <a:off x="3043240" y="545045"/>
              <a:ext cx="2574127" cy="567189"/>
              <a:chOff x="3345379" y="667983"/>
              <a:chExt cx="1973646" cy="434877"/>
            </a:xfrm>
          </p:grpSpPr>
          <p:sp>
            <p:nvSpPr>
              <p:cNvPr id="111" name="圆角矩形 110"/>
              <p:cNvSpPr/>
              <p:nvPr/>
            </p:nvSpPr>
            <p:spPr>
              <a:xfrm>
                <a:off x="3358903" y="667983"/>
                <a:ext cx="1960122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Shape 2258"/>
              <p:cNvSpPr/>
              <p:nvPr/>
            </p:nvSpPr>
            <p:spPr>
              <a:xfrm flipH="1">
                <a:off x="3345379" y="950495"/>
                <a:ext cx="38981" cy="389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110" name="文本框 109"/>
            <p:cNvSpPr txBox="1"/>
            <p:nvPr/>
          </p:nvSpPr>
          <p:spPr>
            <a:xfrm>
              <a:off x="3573147" y="565187"/>
              <a:ext cx="1894341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电功率</a:t>
              </a:r>
            </a:p>
          </p:txBody>
        </p:sp>
      </p:grpSp>
      <p:sp>
        <p:nvSpPr>
          <p:cNvPr id="65" name="TextBox 9"/>
          <p:cNvSpPr txBox="1"/>
          <p:nvPr/>
        </p:nvSpPr>
        <p:spPr>
          <a:xfrm>
            <a:off x="2686047" y="1803843"/>
            <a:ext cx="8649821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>
              <a:lnSpc>
                <a:spcPct val="125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物理意义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表示电流做功快慢的物理量。</a:t>
            </a:r>
          </a:p>
        </p:txBody>
      </p:sp>
      <p:sp>
        <p:nvSpPr>
          <p:cNvPr id="35" name="Shape 2248"/>
          <p:cNvSpPr/>
          <p:nvPr/>
        </p:nvSpPr>
        <p:spPr>
          <a:xfrm flipH="1">
            <a:off x="2816464" y="403136"/>
            <a:ext cx="899143" cy="899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26BA5"/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36" name="Shape 25434"/>
          <p:cNvSpPr/>
          <p:nvPr/>
        </p:nvSpPr>
        <p:spPr>
          <a:xfrm>
            <a:off x="2997631" y="566701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34" name="TextBox 9"/>
          <p:cNvSpPr txBox="1"/>
          <p:nvPr/>
        </p:nvSpPr>
        <p:spPr>
          <a:xfrm>
            <a:off x="2686048" y="2625197"/>
            <a:ext cx="864982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>
              <a:lnSpc>
                <a:spcPct val="125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单位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瓦特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(W)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、千瓦（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kW)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、毫瓦（</a:t>
            </a:r>
            <a:r>
              <a:rPr lang="en-US" altLang="zh-CN" sz="240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mW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1kW=10</a:t>
            </a:r>
            <a:r>
              <a:rPr lang="en-US" altLang="zh-CN" sz="2400" baseline="30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W       1W=10</a:t>
            </a:r>
            <a:r>
              <a:rPr lang="en-US" altLang="zh-CN" sz="2400" baseline="30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mW</a:t>
            </a:r>
            <a:endParaRPr lang="en-US" altLang="zh-CN" sz="2400" baseline="30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97046" y="4043775"/>
            <a:ext cx="31432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2994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0034" y="173263"/>
            <a:ext cx="985159" cy="121045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646928" y="448406"/>
            <a:ext cx="3115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用电器的电功率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4205" y="1208327"/>
            <a:ext cx="2903261" cy="1933572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2882326" y="3166608"/>
            <a:ext cx="31151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天河一号巨型计算机                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4.04×10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711" y="1338155"/>
            <a:ext cx="2903261" cy="1673915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7422711" y="3173298"/>
            <a:ext cx="31151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家用空调约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1000W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850900" y="6246317"/>
            <a:ext cx="31151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吸尘器约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800W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311" y="4113136"/>
            <a:ext cx="2352754" cy="2141006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4110" y="4113136"/>
            <a:ext cx="2072341" cy="2072341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7422710" y="6201985"/>
            <a:ext cx="31151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电吹风机约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500W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6086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9277" y="3853358"/>
            <a:ext cx="1854226" cy="19070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861" y="1179179"/>
            <a:ext cx="2520576" cy="167366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882" y="3634961"/>
            <a:ext cx="2439894" cy="2439894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646928" y="448406"/>
            <a:ext cx="3115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用电器的电功率</a:t>
            </a:r>
          </a:p>
        </p:txBody>
      </p:sp>
      <p:sp>
        <p:nvSpPr>
          <p:cNvPr id="41" name="矩形 40"/>
          <p:cNvSpPr/>
          <p:nvPr/>
        </p:nvSpPr>
        <p:spPr>
          <a:xfrm>
            <a:off x="2613209" y="5906464"/>
            <a:ext cx="31151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手电筒约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0.5W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967567" y="5991277"/>
            <a:ext cx="31151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计算器约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0.5mW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512738" y="3054106"/>
            <a:ext cx="31151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台式计算机约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200W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423" y="3634963"/>
            <a:ext cx="2271501" cy="2271501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8810107" y="5991277"/>
            <a:ext cx="31151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电子表约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0.01mW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107" y="626760"/>
            <a:ext cx="2715182" cy="2715182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098" y="990350"/>
            <a:ext cx="3217811" cy="1838749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5561433" y="3038473"/>
            <a:ext cx="31151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液晶电视机约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100W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610128" y="2902958"/>
            <a:ext cx="31151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排风扇约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20W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5535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3150907" y="1458125"/>
            <a:ext cx="7273925" cy="52322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电功率等于电功与时间之比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21" name="矩形 20"/>
          <p:cNvSpPr/>
          <p:nvPr/>
        </p:nvSpPr>
        <p:spPr>
          <a:xfrm>
            <a:off x="3155670" y="2169325"/>
            <a:ext cx="2990850" cy="523220"/>
          </a:xfrm>
          <a:prstGeom prst="rect">
            <a:avLst/>
          </a:prstGeom>
        </p:spPr>
        <p:txBody>
          <a:bodyPr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公式：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Rectangle 2"/>
          <p:cNvSpPr>
            <a:spLocks noChangeArrowheads="1"/>
          </p:cNvSpPr>
          <p:nvPr/>
        </p:nvSpPr>
        <p:spPr bwMode="auto">
          <a:xfrm>
            <a:off x="3651120" y="4113601"/>
            <a:ext cx="3262313" cy="1099029"/>
          </a:xfrm>
          <a:prstGeom prst="rect">
            <a:avLst/>
          </a:prstGeom>
          <a:noFill/>
          <a:ln>
            <a:noFill/>
          </a:ln>
        </p:spPr>
        <p:txBody>
          <a:bodyPr lIns="18000" tIns="10800" rIns="0" bIns="10800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又因为</a:t>
            </a:r>
            <a:r>
              <a:rPr kumimoji="0" lang="en-US" sz="28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sz="280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UIt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则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58358" y="1914011"/>
            <a:ext cx="1952149" cy="1322552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8846">
            <a:off x="6607266" y="2341604"/>
            <a:ext cx="923952" cy="316190"/>
          </a:xfrm>
          <a:prstGeom prst="rect">
            <a:avLst/>
          </a:prstGeom>
        </p:spPr>
      </p:pic>
      <p:grpSp>
        <p:nvGrpSpPr>
          <p:cNvPr id="73" name="组合 72"/>
          <p:cNvGrpSpPr/>
          <p:nvPr/>
        </p:nvGrpSpPr>
        <p:grpSpPr>
          <a:xfrm>
            <a:off x="6526059" y="2263677"/>
            <a:ext cx="1367647" cy="1151714"/>
            <a:chOff x="7784691" y="1964552"/>
            <a:chExt cx="1367647" cy="1151714"/>
          </a:xfrm>
        </p:grpSpPr>
        <p:sp>
          <p:nvSpPr>
            <p:cNvPr id="74" name="矩形 73"/>
            <p:cNvSpPr/>
            <p:nvPr/>
          </p:nvSpPr>
          <p:spPr>
            <a:xfrm>
              <a:off x="8719057" y="1964552"/>
              <a:ext cx="433281" cy="58477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kumimoji="1"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J</a:t>
              </a:r>
              <a:endParaRPr lang="zh-CN" altLang="en-US" dirty="0"/>
            </a:p>
          </p:txBody>
        </p:sp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7" cstate="print">
              <a:lum bright="-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785684" flipH="1">
              <a:off x="7819231" y="2423652"/>
              <a:ext cx="658074" cy="727154"/>
            </a:xfrm>
            <a:prstGeom prst="rect">
              <a:avLst/>
            </a:prstGeom>
          </p:spPr>
        </p:pic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14407" y="2762876"/>
            <a:ext cx="735740" cy="36148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553431" y="2245643"/>
            <a:ext cx="1234438" cy="940277"/>
            <a:chOff x="8228444" y="2355746"/>
            <a:chExt cx="1234438" cy="940277"/>
          </a:xfrm>
        </p:grpSpPr>
        <p:sp>
          <p:nvSpPr>
            <p:cNvPr id="2" name="文本框 1"/>
            <p:cNvSpPr txBox="1"/>
            <p:nvPr/>
          </p:nvSpPr>
          <p:spPr>
            <a:xfrm>
              <a:off x="8228444" y="2504130"/>
              <a:ext cx="7795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8811867" y="2355746"/>
              <a:ext cx="6186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</a:t>
              </a:r>
              <a:endParaRPr lang="zh-CN" alt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8808475" y="2815686"/>
              <a:ext cx="49100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文本框 83"/>
            <p:cNvSpPr txBox="1"/>
            <p:nvPr/>
          </p:nvSpPr>
          <p:spPr>
            <a:xfrm>
              <a:off x="8844189" y="2711248"/>
              <a:ext cx="6186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endParaRPr lang="zh-CN" alt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7397863" y="2867854"/>
            <a:ext cx="344966" cy="631711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kumimoji="1"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86" name="矩形 85"/>
          <p:cNvSpPr/>
          <p:nvPr/>
        </p:nvSpPr>
        <p:spPr>
          <a:xfrm>
            <a:off x="4425197" y="2776384"/>
            <a:ext cx="595035" cy="683264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kumimoji="1"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</a:t>
            </a:r>
          </a:p>
        </p:txBody>
      </p:sp>
      <p:pic>
        <p:nvPicPr>
          <p:cNvPr id="87" name="图片 8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57387" y="4522567"/>
            <a:ext cx="1952149" cy="1322552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5464079" y="5078904"/>
            <a:ext cx="1520737" cy="58477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UI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</a:p>
        </p:txBody>
      </p:sp>
      <p:grpSp>
        <p:nvGrpSpPr>
          <p:cNvPr id="88" name="组合 87"/>
          <p:cNvGrpSpPr/>
          <p:nvPr/>
        </p:nvGrpSpPr>
        <p:grpSpPr>
          <a:xfrm>
            <a:off x="6347465" y="5485054"/>
            <a:ext cx="688312" cy="975568"/>
            <a:chOff x="6478267" y="2917725"/>
            <a:chExt cx="688312" cy="975568"/>
          </a:xfrm>
        </p:grpSpPr>
        <p:sp>
          <p:nvSpPr>
            <p:cNvPr id="89" name="矩形 88"/>
            <p:cNvSpPr/>
            <p:nvPr/>
          </p:nvSpPr>
          <p:spPr>
            <a:xfrm>
              <a:off x="6685357" y="3261582"/>
              <a:ext cx="481222" cy="631711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kumimoji="1" lang="en-US" altLang="zh-CN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</a:p>
          </p:txBody>
        </p:sp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267" y="2917725"/>
              <a:ext cx="456176" cy="504062"/>
            </a:xfrm>
            <a:prstGeom prst="rect">
              <a:avLst/>
            </a:prstGeom>
          </p:spPr>
        </p:pic>
      </p:grpSp>
      <p:grpSp>
        <p:nvGrpSpPr>
          <p:cNvPr id="91" name="组合 90"/>
          <p:cNvGrpSpPr/>
          <p:nvPr/>
        </p:nvGrpSpPr>
        <p:grpSpPr>
          <a:xfrm>
            <a:off x="4792610" y="5437209"/>
            <a:ext cx="832469" cy="1057044"/>
            <a:chOff x="4543648" y="2937438"/>
            <a:chExt cx="832469" cy="1057044"/>
          </a:xfrm>
        </p:grpSpPr>
        <p:sp>
          <p:nvSpPr>
            <p:cNvPr id="92" name="矩形 91"/>
            <p:cNvSpPr/>
            <p:nvPr/>
          </p:nvSpPr>
          <p:spPr>
            <a:xfrm>
              <a:off x="4543648" y="3409707"/>
              <a:ext cx="433281" cy="58477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kumimoji="1"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W</a:t>
              </a:r>
              <a:endParaRPr lang="zh-CN" altLang="en-US" dirty="0"/>
            </a:p>
          </p:txBody>
        </p:sp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7" cstate="print">
              <a:lum bright="-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919941" y="2937438"/>
              <a:ext cx="456176" cy="504062"/>
            </a:xfrm>
            <a:prstGeom prst="rect">
              <a:avLst/>
            </a:prstGeom>
          </p:spPr>
        </p:pic>
      </p:grpSp>
      <p:grpSp>
        <p:nvGrpSpPr>
          <p:cNvPr id="94" name="组合 93"/>
          <p:cNvGrpSpPr/>
          <p:nvPr/>
        </p:nvGrpSpPr>
        <p:grpSpPr>
          <a:xfrm>
            <a:off x="5499672" y="5469207"/>
            <a:ext cx="688141" cy="1098241"/>
            <a:chOff x="5469197" y="2917725"/>
            <a:chExt cx="688141" cy="1098241"/>
          </a:xfrm>
        </p:grpSpPr>
        <p:sp>
          <p:nvSpPr>
            <p:cNvPr id="95" name="矩形 94"/>
            <p:cNvSpPr/>
            <p:nvPr/>
          </p:nvSpPr>
          <p:spPr>
            <a:xfrm>
              <a:off x="5469197" y="3332702"/>
              <a:ext cx="481222" cy="68326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kumimoji="1" lang="en-US" altLang="zh-CN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V</a:t>
              </a:r>
            </a:p>
          </p:txBody>
        </p:sp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701162" y="2917725"/>
              <a:ext cx="456176" cy="5040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487778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41" grpId="0"/>
      <p:bldP spid="85" grpId="0"/>
      <p:bldP spid="86" grpId="0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图片 9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9154" y="5032942"/>
            <a:ext cx="3495905" cy="876521"/>
          </a:xfrm>
          <a:prstGeom prst="rect">
            <a:avLst/>
          </a:prstGeom>
          <a:solidFill>
            <a:srgbClr val="CCE4F7"/>
          </a:solidFill>
        </p:spPr>
      </p:pic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997632" y="599387"/>
            <a:ext cx="2547506" cy="637172"/>
            <a:chOff x="2997632" y="594503"/>
            <a:chExt cx="2547506" cy="637172"/>
          </a:xfrm>
        </p:grpSpPr>
        <p:grpSp>
          <p:nvGrpSpPr>
            <p:cNvPr id="21" name="组合 20"/>
            <p:cNvGrpSpPr/>
            <p:nvPr/>
          </p:nvGrpSpPr>
          <p:grpSpPr>
            <a:xfrm>
              <a:off x="3118802" y="598277"/>
              <a:ext cx="2426336" cy="633398"/>
              <a:chOff x="3060879" y="545045"/>
              <a:chExt cx="2426336" cy="633398"/>
            </a:xfrm>
          </p:grpSpPr>
          <p:cxnSp>
            <p:nvCxnSpPr>
              <p:cNvPr id="41" name="直接连接符 40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圆角矩形 43"/>
              <p:cNvSpPr/>
              <p:nvPr/>
            </p:nvSpPr>
            <p:spPr>
              <a:xfrm>
                <a:off x="3060879" y="545045"/>
                <a:ext cx="2426336" cy="567189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3723026" y="562989"/>
                <a:ext cx="1623637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功的计算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0" name="Shape 25434"/>
            <p:cNvSpPr/>
            <p:nvPr/>
          </p:nvSpPr>
          <p:spPr>
            <a:xfrm>
              <a:off x="2997632" y="594503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101161" y="610902"/>
            <a:ext cx="3266223" cy="617110"/>
            <a:chOff x="3043238" y="557670"/>
            <a:chExt cx="3266223" cy="61711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组合 49"/>
            <p:cNvGrpSpPr/>
            <p:nvPr/>
          </p:nvGrpSpPr>
          <p:grpSpPr>
            <a:xfrm>
              <a:off x="3043238" y="557670"/>
              <a:ext cx="3266223" cy="567189"/>
              <a:chOff x="3345379" y="677663"/>
              <a:chExt cx="2504293" cy="434877"/>
            </a:xfrm>
          </p:grpSpPr>
          <p:sp>
            <p:nvSpPr>
              <p:cNvPr id="52" name="圆角矩形 51"/>
              <p:cNvSpPr/>
              <p:nvPr/>
            </p:nvSpPr>
            <p:spPr>
              <a:xfrm>
                <a:off x="3358905" y="677663"/>
                <a:ext cx="2490767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Shape 2258"/>
              <p:cNvSpPr/>
              <p:nvPr/>
            </p:nvSpPr>
            <p:spPr>
              <a:xfrm flipH="1">
                <a:off x="3345379" y="950495"/>
                <a:ext cx="38981" cy="389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51" name="文本框 50"/>
            <p:cNvSpPr txBox="1"/>
            <p:nvPr/>
          </p:nvSpPr>
          <p:spPr>
            <a:xfrm>
              <a:off x="3657681" y="559326"/>
              <a:ext cx="2550339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lvl="0" latinLnBrk="1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千瓦时的来历</a:t>
              </a:r>
              <a:endParaRPr lang="zh-CN" altLang="en-US" sz="28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/>
                <a:sym typeface="+mn-ea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7978533" y="5120008"/>
            <a:ext cx="2525050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defPPr/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1kW</a:t>
            </a:r>
            <a:r>
              <a:rPr kumimoji="0" lang="el-GR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·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h=3.6×10</a:t>
            </a:r>
            <a:r>
              <a:rPr kumimoji="0" lang="en-US" altLang="zh-CN" sz="2400" b="1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</a:t>
            </a:r>
          </a:p>
        </p:txBody>
      </p:sp>
      <p:sp>
        <p:nvSpPr>
          <p:cNvPr id="56" name="Shape 2248"/>
          <p:cNvSpPr/>
          <p:nvPr/>
        </p:nvSpPr>
        <p:spPr>
          <a:xfrm flipH="1">
            <a:off x="2816464" y="403136"/>
            <a:ext cx="899143" cy="899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26BA5"/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57" name="Shape 25434"/>
          <p:cNvSpPr/>
          <p:nvPr/>
        </p:nvSpPr>
        <p:spPr>
          <a:xfrm>
            <a:off x="2997631" y="566701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54" name="矩形 53"/>
          <p:cNvSpPr/>
          <p:nvPr/>
        </p:nvSpPr>
        <p:spPr>
          <a:xfrm>
            <a:off x="6178379" y="1508604"/>
            <a:ext cx="298636" cy="60939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kumimoji="1"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60" name="矩形 59"/>
          <p:cNvSpPr/>
          <p:nvPr/>
        </p:nvSpPr>
        <p:spPr>
          <a:xfrm>
            <a:off x="4105944" y="1614604"/>
            <a:ext cx="433281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</a:t>
            </a:r>
            <a:endParaRPr lang="zh-CN" altLang="en-US" sz="2800" dirty="0"/>
          </a:p>
        </p:txBody>
      </p:sp>
      <p:sp>
        <p:nvSpPr>
          <p:cNvPr id="71" name="矩形 70"/>
          <p:cNvSpPr/>
          <p:nvPr/>
        </p:nvSpPr>
        <p:spPr>
          <a:xfrm>
            <a:off x="5172894" y="1546031"/>
            <a:ext cx="543739" cy="609398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kumimoji="1"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</a:t>
            </a:r>
          </a:p>
        </p:txBody>
      </p:sp>
      <p:grpSp>
        <p:nvGrpSpPr>
          <p:cNvPr id="74" name="组合 73"/>
          <p:cNvGrpSpPr/>
          <p:nvPr/>
        </p:nvGrpSpPr>
        <p:grpSpPr>
          <a:xfrm rot="-60000">
            <a:off x="3941805" y="2035509"/>
            <a:ext cx="2800783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75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6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925622" y="1566496"/>
            <a:ext cx="3003034" cy="1011309"/>
            <a:chOff x="5891410" y="4357901"/>
            <a:chExt cx="3003034" cy="1011309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1410" y="4357901"/>
              <a:ext cx="3003034" cy="1011309"/>
            </a:xfrm>
            <a:prstGeom prst="rect">
              <a:avLst/>
            </a:prstGeom>
            <a:solidFill>
              <a:srgbClr val="CCE4F7"/>
            </a:solidFill>
          </p:spPr>
        </p:pic>
        <p:sp>
          <p:nvSpPr>
            <p:cNvPr id="79" name="Text Box 20"/>
            <p:cNvSpPr txBox="1">
              <a:spLocks noChangeArrowheads="1"/>
            </p:cNvSpPr>
            <p:nvPr/>
          </p:nvSpPr>
          <p:spPr bwMode="auto">
            <a:xfrm>
              <a:off x="6137916" y="4491590"/>
              <a:ext cx="1942524" cy="538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8000" tIns="10800" rIns="18000" bIns="10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kumimoji="1"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 J = 1 W∙s</a:t>
              </a:r>
              <a:endParaRPr kumimoji="1"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287291" y="2495921"/>
            <a:ext cx="2081280" cy="1443876"/>
            <a:chOff x="4846411" y="2558363"/>
            <a:chExt cx="2081280" cy="1443876"/>
          </a:xfrm>
        </p:grpSpPr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846411" y="2558363"/>
              <a:ext cx="1952149" cy="962988"/>
            </a:xfrm>
            <a:prstGeom prst="rect">
              <a:avLst/>
            </a:prstGeom>
          </p:spPr>
        </p:pic>
        <p:sp>
          <p:nvSpPr>
            <p:cNvPr id="82" name="矩形 81"/>
            <p:cNvSpPr/>
            <p:nvPr/>
          </p:nvSpPr>
          <p:spPr>
            <a:xfrm>
              <a:off x="4952397" y="2801910"/>
              <a:ext cx="197529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b="1" i="1" kern="100" dirty="0">
                  <a:effectLst>
                    <a:glow>
                      <a:srgbClr val="76B0BF"/>
                    </a:glow>
                    <a:innerShdw blurRad="63500" dist="50800">
                      <a:prstClr val="black"/>
                    </a:innerShdw>
                  </a:effectLst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W</a:t>
              </a:r>
              <a:r>
                <a:rPr lang="en-US" altLang="zh-CN" sz="3600" b="1" kern="100" dirty="0">
                  <a:effectLst>
                    <a:glow>
                      <a:srgbClr val="76B0BF"/>
                    </a:glow>
                    <a:innerShdw blurRad="63500" dist="50800">
                      <a:prstClr val="black"/>
                    </a:innerShdw>
                  </a:effectLst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= </a:t>
              </a:r>
              <a:r>
                <a:rPr lang="en-US" altLang="zh-CN" sz="3600" b="1" i="1" kern="100" dirty="0">
                  <a:effectLst>
                    <a:glow>
                      <a:srgbClr val="76B0BF"/>
                    </a:glow>
                    <a:innerShdw blurRad="63500" dist="50800">
                      <a:prstClr val="black"/>
                    </a:innerShdw>
                  </a:effectLst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Pt</a:t>
              </a:r>
            </a:p>
            <a:p>
              <a:endParaRPr lang="zh-CN" altLang="en-US" sz="3600" b="1" i="1" kern="100" dirty="0">
                <a:effectLst>
                  <a:glow>
                    <a:srgbClr val="76B0BF"/>
                  </a:glow>
                  <a:innerShdw blurRad="63500" dist="50800">
                    <a:prstClr val="black"/>
                  </a:inn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919147" y="3230664"/>
            <a:ext cx="592132" cy="908114"/>
            <a:chOff x="6478267" y="2917725"/>
            <a:chExt cx="592132" cy="908114"/>
          </a:xfrm>
        </p:grpSpPr>
        <p:sp>
          <p:nvSpPr>
            <p:cNvPr id="84" name="矩形 83"/>
            <p:cNvSpPr/>
            <p:nvPr/>
          </p:nvSpPr>
          <p:spPr>
            <a:xfrm>
              <a:off x="6685357" y="3261582"/>
              <a:ext cx="385042" cy="564257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kumimoji="1" lang="en-US" altLang="zh-CN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h</a:t>
              </a:r>
            </a:p>
          </p:txBody>
        </p:sp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267" y="2917725"/>
              <a:ext cx="456176" cy="504062"/>
            </a:xfrm>
            <a:prstGeom prst="rect">
              <a:avLst/>
            </a:prstGeom>
          </p:spPr>
        </p:pic>
      </p:grpSp>
      <p:grpSp>
        <p:nvGrpSpPr>
          <p:cNvPr id="86" name="组合 85"/>
          <p:cNvGrpSpPr/>
          <p:nvPr/>
        </p:nvGrpSpPr>
        <p:grpSpPr>
          <a:xfrm>
            <a:off x="3491070" y="3250377"/>
            <a:ext cx="1325927" cy="1256442"/>
            <a:chOff x="4050190" y="2937438"/>
            <a:chExt cx="1325927" cy="1256442"/>
          </a:xfrm>
        </p:grpSpPr>
        <p:sp>
          <p:nvSpPr>
            <p:cNvPr id="87" name="矩形 86"/>
            <p:cNvSpPr/>
            <p:nvPr/>
          </p:nvSpPr>
          <p:spPr>
            <a:xfrm>
              <a:off x="4050190" y="3393661"/>
              <a:ext cx="1309106" cy="80021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kumimoji="1"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kW ∙h</a:t>
              </a:r>
            </a:p>
            <a:p>
              <a:endParaRPr lang="zh-CN" altLang="en-US" dirty="0"/>
            </a:p>
          </p:txBody>
        </p:sp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8" cstate="print">
              <a:lum bright="-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919941" y="2937438"/>
              <a:ext cx="456176" cy="504062"/>
            </a:xfrm>
            <a:prstGeom prst="rect">
              <a:avLst/>
            </a:prstGeom>
          </p:spPr>
        </p:pic>
      </p:grpSp>
      <p:grpSp>
        <p:nvGrpSpPr>
          <p:cNvPr id="89" name="组合 88"/>
          <p:cNvGrpSpPr/>
          <p:nvPr/>
        </p:nvGrpSpPr>
        <p:grpSpPr>
          <a:xfrm>
            <a:off x="4940929" y="3230664"/>
            <a:ext cx="744114" cy="1024375"/>
            <a:chOff x="5469197" y="2917725"/>
            <a:chExt cx="744114" cy="1024375"/>
          </a:xfrm>
        </p:grpSpPr>
        <p:sp>
          <p:nvSpPr>
            <p:cNvPr id="90" name="矩形 89"/>
            <p:cNvSpPr/>
            <p:nvPr/>
          </p:nvSpPr>
          <p:spPr>
            <a:xfrm>
              <a:off x="5469197" y="3332702"/>
              <a:ext cx="744114" cy="609398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kumimoji="1" lang="en-US" altLang="zh-CN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kW</a:t>
              </a:r>
            </a:p>
          </p:txBody>
        </p:sp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701162" y="2917725"/>
              <a:ext cx="456176" cy="504062"/>
            </a:xfrm>
            <a:prstGeom prst="rect">
              <a:avLst/>
            </a:prstGeom>
          </p:spPr>
        </p:pic>
      </p:grpSp>
      <p:grpSp>
        <p:nvGrpSpPr>
          <p:cNvPr id="92" name="组合 91"/>
          <p:cNvGrpSpPr/>
          <p:nvPr/>
        </p:nvGrpSpPr>
        <p:grpSpPr>
          <a:xfrm rot="-60000">
            <a:off x="3458288" y="4157441"/>
            <a:ext cx="3298964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93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4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pic>
        <p:nvPicPr>
          <p:cNvPr id="95" name="图片 9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547" y="3353751"/>
            <a:ext cx="3549263" cy="1195258"/>
          </a:xfrm>
          <a:prstGeom prst="rect">
            <a:avLst/>
          </a:prstGeom>
          <a:solidFill>
            <a:srgbClr val="CCE4F7"/>
          </a:solidFill>
        </p:spPr>
      </p:pic>
      <p:sp>
        <p:nvSpPr>
          <p:cNvPr id="97" name="Text Box 20"/>
          <p:cNvSpPr txBox="1">
            <a:spLocks noChangeArrowheads="1"/>
          </p:cNvSpPr>
          <p:nvPr/>
        </p:nvSpPr>
        <p:spPr bwMode="auto">
          <a:xfrm>
            <a:off x="7671739" y="3646013"/>
            <a:ext cx="3155692" cy="452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8000" tIns="10800" rIns="1800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1kW</a:t>
            </a:r>
            <a:r>
              <a:rPr lang="en-US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1kW×1h</a:t>
            </a:r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8" cstate="print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63591" flipH="1">
            <a:off x="4333691" y="2220939"/>
            <a:ext cx="510435" cy="588498"/>
          </a:xfrm>
          <a:prstGeom prst="rect">
            <a:avLst/>
          </a:prstGeom>
          <a:ln>
            <a:noFill/>
          </a:ln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43691" flipH="1">
            <a:off x="5206151" y="2166456"/>
            <a:ext cx="570905" cy="630834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36182">
            <a:off x="5835917" y="2236899"/>
            <a:ext cx="561607" cy="6205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161" y="4416656"/>
            <a:ext cx="4208400" cy="21088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51297" y="4931478"/>
            <a:ext cx="27711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千瓦和千瓦时是两个不同的物理量的单位，不能混淆</a:t>
            </a:r>
          </a:p>
        </p:txBody>
      </p:sp>
    </p:spTree>
    <p:extLst>
      <p:ext uri="{BB962C8B-B14F-4D97-AF65-F5344CB8AC3E}">
        <p14:creationId xmlns:p14="http://schemas.microsoft.com/office/powerpoint/2010/main" val="1456425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54" grpId="0"/>
      <p:bldP spid="60" grpId="0"/>
      <p:bldP spid="71" grpId="0"/>
      <p:bldP spid="97" grpId="0"/>
      <p:bldP spid="3" grpId="0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5092</TotalTime>
  <Words>1345</Words>
  <Application>Microsoft Office PowerPoint</Application>
  <PresentationFormat>宽屏</PresentationFormat>
  <Paragraphs>320</Paragraphs>
  <Slides>24</Slides>
  <Notes>20</Notes>
  <HiddenSlides>0</HiddenSlides>
  <MMClips>2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黑体</vt:lpstr>
      <vt:lpstr>楷体</vt:lpstr>
      <vt:lpstr>隶书</vt:lpstr>
      <vt:lpstr>微软雅黑</vt:lpstr>
      <vt:lpstr>Arial</vt:lpstr>
      <vt:lpstr>Calibri</vt:lpstr>
      <vt:lpstr>Times New Roman</vt:lpstr>
      <vt:lpstr>主题1</vt:lpstr>
      <vt:lpstr>Office 主题</vt:lpstr>
      <vt:lpstr>Equation.KSEE3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cp:lastPrinted>2021-03-01T08:24:18Z</cp:lastPrinted>
  <dcterms:created xsi:type="dcterms:W3CDTF">2018-12-13T05:08:29Z</dcterms:created>
  <dcterms:modified xsi:type="dcterms:W3CDTF">2024-02-08T13:47:22Z</dcterms:modified>
</cp:coreProperties>
</file>