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36" r:id="rId4"/>
    <p:sldId id="288" r:id="rId5"/>
    <p:sldId id="322" r:id="rId6"/>
    <p:sldId id="323" r:id="rId7"/>
    <p:sldId id="324" r:id="rId8"/>
    <p:sldId id="372" r:id="rId9"/>
    <p:sldId id="292" r:id="rId10"/>
    <p:sldId id="373" r:id="rId11"/>
    <p:sldId id="312" r:id="rId12"/>
    <p:sldId id="355" r:id="rId13"/>
    <p:sldId id="298" r:id="rId14"/>
    <p:sldId id="325" r:id="rId15"/>
    <p:sldId id="385" r:id="rId16"/>
    <p:sldId id="305" r:id="rId17"/>
    <p:sldId id="306" r:id="rId18"/>
    <p:sldId id="339" r:id="rId19"/>
    <p:sldId id="289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89"/>
        <p:guide pos="29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NULL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01456" y="2396059"/>
            <a:ext cx="236410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第二章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086225"/>
            <a:ext cx="469749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644723" y="3119749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汽化与液化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349440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二、汽化方式二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沸腾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2725" y="1922145"/>
            <a:ext cx="544830" cy="18135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沸腾现象</a:t>
            </a:r>
          </a:p>
        </p:txBody>
      </p:sp>
      <p:grpSp>
        <p:nvGrpSpPr>
          <p:cNvPr id="59429" name="组合 59428"/>
          <p:cNvGrpSpPr/>
          <p:nvPr/>
        </p:nvGrpSpPr>
        <p:grpSpPr>
          <a:xfrm>
            <a:off x="2027555" y="1343025"/>
            <a:ext cx="2438400" cy="2971800"/>
            <a:chOff x="748" y="1298"/>
            <a:chExt cx="1536" cy="1872"/>
          </a:xfrm>
        </p:grpSpPr>
        <p:sp>
          <p:nvSpPr>
            <p:cNvPr id="59397" name="矩形 59396"/>
            <p:cNvSpPr/>
            <p:nvPr/>
          </p:nvSpPr>
          <p:spPr>
            <a:xfrm>
              <a:off x="748" y="1298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398" name="组合 59397"/>
            <p:cNvGrpSpPr/>
            <p:nvPr/>
          </p:nvGrpSpPr>
          <p:grpSpPr>
            <a:xfrm>
              <a:off x="988" y="1394"/>
              <a:ext cx="1008" cy="1773"/>
              <a:chOff x="3504" y="1536"/>
              <a:chExt cx="1008" cy="1773"/>
            </a:xfrm>
          </p:grpSpPr>
          <p:grpSp>
            <p:nvGrpSpPr>
              <p:cNvPr id="59399" name="组合 59398"/>
              <p:cNvGrpSpPr/>
              <p:nvPr/>
            </p:nvGrpSpPr>
            <p:grpSpPr>
              <a:xfrm>
                <a:off x="3504" y="1536"/>
                <a:ext cx="1008" cy="1488"/>
                <a:chOff x="3504" y="1536"/>
                <a:chExt cx="1008" cy="1488"/>
              </a:xfrm>
            </p:grpSpPr>
            <p:sp>
              <p:nvSpPr>
                <p:cNvPr id="59400" name="椭圆 59399"/>
                <p:cNvSpPr/>
                <p:nvPr/>
              </p:nvSpPr>
              <p:spPr>
                <a:xfrm rot="-10392956">
                  <a:off x="4224" y="2736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1" name="椭圆 59400"/>
                <p:cNvSpPr/>
                <p:nvPr/>
              </p:nvSpPr>
              <p:spPr>
                <a:xfrm rot="-10392956">
                  <a:off x="3596" y="2496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2" name="椭圆 59401"/>
                <p:cNvSpPr/>
                <p:nvPr/>
              </p:nvSpPr>
              <p:spPr>
                <a:xfrm rot="-10392956">
                  <a:off x="4032" y="2326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3" name="椭圆 59402"/>
                <p:cNvSpPr/>
                <p:nvPr/>
              </p:nvSpPr>
              <p:spPr>
                <a:xfrm rot="-10392956">
                  <a:off x="3504" y="1968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4" name="椭圆 59403"/>
                <p:cNvSpPr/>
                <p:nvPr/>
              </p:nvSpPr>
              <p:spPr>
                <a:xfrm rot="-10392956">
                  <a:off x="3936" y="193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5" name="椭圆 59404"/>
                <p:cNvSpPr/>
                <p:nvPr/>
              </p:nvSpPr>
              <p:spPr>
                <a:xfrm rot="-10392956">
                  <a:off x="3504" y="1536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06" name="椭圆 59405"/>
                <p:cNvSpPr/>
                <p:nvPr/>
              </p:nvSpPr>
              <p:spPr>
                <a:xfrm rot="-10392956">
                  <a:off x="3936" y="1636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9407" name="椭圆 59406"/>
              <p:cNvSpPr/>
              <p:nvPr/>
            </p:nvSpPr>
            <p:spPr>
              <a:xfrm rot="-10392956">
                <a:off x="3696" y="2976"/>
                <a:ext cx="383" cy="333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9430" name="组合 59429"/>
          <p:cNvGrpSpPr/>
          <p:nvPr/>
        </p:nvGrpSpPr>
        <p:grpSpPr>
          <a:xfrm>
            <a:off x="4812983" y="1325880"/>
            <a:ext cx="2438400" cy="2971800"/>
            <a:chOff x="2835" y="1298"/>
            <a:chExt cx="1536" cy="1872"/>
          </a:xfrm>
        </p:grpSpPr>
        <p:sp>
          <p:nvSpPr>
            <p:cNvPr id="59411" name="矩形 59410"/>
            <p:cNvSpPr/>
            <p:nvPr/>
          </p:nvSpPr>
          <p:spPr>
            <a:xfrm>
              <a:off x="2835" y="1298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412" name="组合 59411"/>
            <p:cNvGrpSpPr/>
            <p:nvPr/>
          </p:nvGrpSpPr>
          <p:grpSpPr>
            <a:xfrm>
              <a:off x="2979" y="1394"/>
              <a:ext cx="1008" cy="1680"/>
              <a:chOff x="1440" y="1536"/>
              <a:chExt cx="1008" cy="1680"/>
            </a:xfrm>
          </p:grpSpPr>
          <p:sp>
            <p:nvSpPr>
              <p:cNvPr id="59413" name="椭圆 59412"/>
              <p:cNvSpPr/>
              <p:nvPr/>
            </p:nvSpPr>
            <p:spPr>
              <a:xfrm>
                <a:off x="1440" y="1536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4" name="椭圆 59413"/>
              <p:cNvSpPr/>
              <p:nvPr/>
            </p:nvSpPr>
            <p:spPr>
              <a:xfrm>
                <a:off x="2064" y="168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5" name="椭圆 59414"/>
              <p:cNvSpPr/>
              <p:nvPr/>
            </p:nvSpPr>
            <p:spPr>
              <a:xfrm>
                <a:off x="1632" y="2160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6" name="椭圆 59415"/>
              <p:cNvSpPr/>
              <p:nvPr/>
            </p:nvSpPr>
            <p:spPr>
              <a:xfrm>
                <a:off x="2160" y="2208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7" name="椭圆 59416"/>
              <p:cNvSpPr/>
              <p:nvPr/>
            </p:nvSpPr>
            <p:spPr>
              <a:xfrm>
                <a:off x="1728" y="2592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8" name="椭圆 59417"/>
              <p:cNvSpPr/>
              <p:nvPr/>
            </p:nvSpPr>
            <p:spPr>
              <a:xfrm>
                <a:off x="2304" y="2640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9" name="椭圆 59418"/>
              <p:cNvSpPr/>
              <p:nvPr/>
            </p:nvSpPr>
            <p:spPr>
              <a:xfrm>
                <a:off x="2400" y="30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0" name="椭圆 59419"/>
              <p:cNvSpPr/>
              <p:nvPr/>
            </p:nvSpPr>
            <p:spPr>
              <a:xfrm>
                <a:off x="1872" y="292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1" name="椭圆 59420"/>
              <p:cNvSpPr/>
              <p:nvPr/>
            </p:nvSpPr>
            <p:spPr>
              <a:xfrm>
                <a:off x="2016" y="31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2143125" y="4389755"/>
            <a:ext cx="22364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沸腾前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43145" y="4297045"/>
            <a:ext cx="25038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沸腾后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二、沸腾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120" y="808990"/>
            <a:ext cx="712724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、沸腾特点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3725" y="1713230"/>
            <a:ext cx="20459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(1)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剧烈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的汽化方式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725" y="2196465"/>
            <a:ext cx="27355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atin typeface="楷体_GB2312" pitchFamily="49" charset="-122"/>
                <a:ea typeface="楷体_GB2312" pitchFamily="49" charset="-122"/>
                <a:sym typeface="+mn-ea"/>
              </a:rPr>
              <a:t>(2)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在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表面和内部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同时发生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725" y="2706370"/>
            <a:ext cx="8084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atin typeface="楷体_GB2312" pitchFamily="49" charset="-122"/>
                <a:ea typeface="楷体_GB2312" pitchFamily="49" charset="-122"/>
                <a:sym typeface="+mn-ea"/>
              </a:rPr>
              <a:t>(3)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沸腾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前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气泡</a:t>
            </a:r>
            <a:r>
              <a:rPr lang="zh-CN" altLang="en-US" sz="1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由大变小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；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沸腾</a:t>
            </a:r>
            <a:r>
              <a:rPr lang="zh-CN" altLang="en-US" sz="1800" b="1" dirty="0">
                <a:solidFill>
                  <a:srgbClr val="000099"/>
                </a:solidFill>
                <a:latin typeface="Arial" panose="020B0604020202020204" pitchFamily="34" charset="0"/>
                <a:sym typeface="+mn-ea"/>
              </a:rPr>
              <a:t>时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气泡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由小变大</a:t>
            </a:r>
            <a:r>
              <a:rPr lang="zh-CN" altLang="en-US" sz="1800" dirty="0">
                <a:latin typeface="Arial" panose="020B0604020202020204" pitchFamily="34" charset="0"/>
                <a:sym typeface="+mn-ea"/>
              </a:rPr>
              <a:t> ；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响声沸腾</a:t>
            </a:r>
            <a:r>
              <a:rPr lang="zh-CN" altLang="en-US" sz="1800" b="1" dirty="0">
                <a:solidFill>
                  <a:srgbClr val="000099"/>
                </a:solidFill>
                <a:latin typeface="Arial" panose="020B0604020202020204" pitchFamily="34" charset="0"/>
                <a:sym typeface="+mn-ea"/>
              </a:rPr>
              <a:t>前较大，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沸腾</a:t>
            </a:r>
            <a:r>
              <a:rPr lang="zh-CN" altLang="en-US" sz="1800" b="1" dirty="0">
                <a:solidFill>
                  <a:srgbClr val="000099"/>
                </a:solidFill>
                <a:latin typeface="Arial" panose="020B0604020202020204" pitchFamily="34" charset="0"/>
                <a:sym typeface="+mn-ea"/>
              </a:rPr>
              <a:t>时变小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3725" y="3195320"/>
            <a:ext cx="66186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>
                <a:latin typeface="Arial" panose="020B0604020202020204" pitchFamily="34" charset="0"/>
                <a:sym typeface="+mn-ea"/>
              </a:rPr>
              <a:t>(4)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沸腾时，</a:t>
            </a:r>
            <a:r>
              <a:rPr lang="zh-CN" altLang="en-US" sz="1800" b="1" dirty="0">
                <a:solidFill>
                  <a:srgbClr val="000099"/>
                </a:solidFill>
                <a:latin typeface="Arial" panose="020B0604020202020204" pitchFamily="34" charset="0"/>
                <a:sym typeface="+mn-ea"/>
              </a:rPr>
              <a:t>温度保持不变，不断吸热。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停止加热，水</a:t>
            </a:r>
            <a:r>
              <a:rPr lang="zh-CN" altLang="en-US" sz="1800" b="1" dirty="0">
                <a:solidFill>
                  <a:srgbClr val="000099"/>
                </a:solidFill>
                <a:latin typeface="Arial" panose="020B0604020202020204" pitchFamily="34" charset="0"/>
                <a:sym typeface="+mn-ea"/>
              </a:rPr>
              <a:t>不能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沸腾。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2570" y="4030345"/>
            <a:ext cx="61194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沸腾条件：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温度达到沸点，持续吸热。</a:t>
            </a: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二、沸腾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6" name="Line 38"/>
          <p:cNvSpPr/>
          <p:nvPr/>
        </p:nvSpPr>
        <p:spPr>
          <a:xfrm>
            <a:off x="3998913" y="1731963"/>
            <a:ext cx="1343025" cy="0"/>
          </a:xfrm>
          <a:prstGeom prst="line">
            <a:avLst/>
          </a:prstGeom>
          <a:ln w="9525">
            <a:noFill/>
          </a:ln>
        </p:spPr>
      </p:sp>
      <p:sp>
        <p:nvSpPr>
          <p:cNvPr id="47" name="Line 39"/>
          <p:cNvSpPr/>
          <p:nvPr/>
        </p:nvSpPr>
        <p:spPr>
          <a:xfrm>
            <a:off x="3867150" y="1847850"/>
            <a:ext cx="1474788" cy="0"/>
          </a:xfrm>
          <a:prstGeom prst="line">
            <a:avLst/>
          </a:prstGeom>
          <a:ln w="9525"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479425" y="633730"/>
            <a:ext cx="788035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沸腾与蒸发区别</a:t>
            </a:r>
          </a:p>
        </p:txBody>
      </p:sp>
      <p:graphicFrame>
        <p:nvGraphicFramePr>
          <p:cNvPr id="70754" name="表格 70753"/>
          <p:cNvGraphicFramePr/>
          <p:nvPr/>
        </p:nvGraphicFramePr>
        <p:xfrm>
          <a:off x="822960" y="1031240"/>
          <a:ext cx="6709410" cy="3705098"/>
        </p:xfrm>
        <a:graphic>
          <a:graphicData uri="http://schemas.openxmlformats.org/drawingml/2006/table">
            <a:tbl>
              <a:tblPr/>
              <a:tblGrid>
                <a:gridCol w="398145"/>
                <a:gridCol w="1195705"/>
                <a:gridCol w="2342515"/>
                <a:gridCol w="2773045"/>
              </a:tblGrid>
              <a:tr h="41275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990000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比较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990000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蒸发</a:t>
                      </a:r>
                      <a:r>
                        <a:rPr lang="zh-CN" altLang="en-US" sz="1600" b="1" dirty="0">
                          <a:solidFill>
                            <a:srgbClr val="990000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990000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沸腾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相同点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 rowSpan="5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solidFill>
                          <a:srgbClr val="990000"/>
                        </a:solidFill>
                        <a:ea typeface="华文细黑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不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同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发生部位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条件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剧烈程度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9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温度变化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3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 dirty="0">
                        <a:solidFill>
                          <a:srgbClr val="990000"/>
                        </a:solidFill>
                        <a:ea typeface="华文细黑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00"/>
                          </a:solidFill>
                          <a:ea typeface="华文细黑" pitchFamily="2" charset="-122"/>
                        </a:rPr>
                        <a:t>影响因素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29" name="矩形 70728"/>
          <p:cNvSpPr/>
          <p:nvPr/>
        </p:nvSpPr>
        <p:spPr>
          <a:xfrm>
            <a:off x="2827338" y="1501775"/>
            <a:ext cx="5689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</a:rPr>
              <a:t>①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都是汽化现象</a:t>
            </a:r>
            <a:r>
              <a:rPr lang="en-US" altLang="zh-CN" sz="2000" b="1"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en-US" altLang="zh-CN" sz="2000" b="1">
                <a:latin typeface="Arial" panose="020B0604020202020204" pitchFamily="34" charset="0"/>
              </a:rPr>
              <a:t>②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都要吸热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89580" y="1976120"/>
            <a:ext cx="111125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液体表面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楷体_GB2312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3300" y="2006600"/>
            <a:ext cx="27190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内部及表面同时进行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楷体_GB2312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7655" y="2404110"/>
            <a:ext cx="10096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任何温度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0" y="2497455"/>
            <a:ext cx="23888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①达到沸点②继续吸热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8170" y="2885440"/>
            <a:ext cx="549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缓慢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2125" y="2885440"/>
            <a:ext cx="549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剧烈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525" y="3378200"/>
            <a:ext cx="549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降低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42255" y="3378200"/>
            <a:ext cx="10096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保持不变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47925" y="3815080"/>
            <a:ext cx="236537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液体的温度、表面积和表面上的空气流动快慢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813300" y="3815080"/>
            <a:ext cx="254000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液面上的气压大小</a:t>
            </a:r>
            <a:endParaRPr lang="zh-CN" altLang="en-US" sz="1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气压高沸点高</a:t>
            </a:r>
            <a:endParaRPr lang="zh-CN" altLang="en-US" sz="1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气压低沸点低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7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29" grpId="0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48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12192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三、液化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230" y="812165"/>
            <a:ext cx="292036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你知道吗？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60" y="1271270"/>
            <a:ext cx="4430395" cy="2773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555" y="1271270"/>
            <a:ext cx="3743325" cy="2762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8830" y="4135120"/>
            <a:ext cx="75330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水哪里来的？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425" y="264795"/>
            <a:ext cx="257746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三、液化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700" y="796925"/>
            <a:ext cx="69653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物质由气态变为液态叫做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液化，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液化过程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放热。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8485" y="1214120"/>
            <a:ext cx="57023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活动：观察水蒸气液化现象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010" y="1749425"/>
            <a:ext cx="1960880" cy="2941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0130" y="1562100"/>
            <a:ext cx="4994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观察瓶口和瓶内的上方，那看到什么现象？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07765" y="1944370"/>
            <a:ext cx="47040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瓶内水沸腾     瓶口上方的金属板上有小水珠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04615" y="3056890"/>
            <a:ext cx="39522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降温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使气体液化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425" y="264795"/>
            <a:ext cx="257746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三、液化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700" y="796925"/>
            <a:ext cx="69653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我们还有什么方法使气体液化呢？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09825" y="4239260"/>
            <a:ext cx="470408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石油汽与打火机中的液体是通过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压缩体积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的方法使气体液化的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1303020"/>
            <a:ext cx="3156585" cy="25253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2595" y="1303020"/>
            <a:ext cx="2251075" cy="25253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457590" y="908641"/>
            <a:ext cx="21475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考点一、汽化与液化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835" y="1414145"/>
            <a:ext cx="751014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>
              <a:buNone/>
            </a:pPr>
            <a:r>
              <a:rPr lang="zh-CN" altLang="zh-CN" sz="1800" dirty="0" smtClean="0"/>
              <a:t>例1、在卫生间里有人洗过热水澡后，室内的玻璃镜面会变得模糊不清，开门通风一段时间后，又变得清晰明亮，其间发生的物态变化过程情况是（   ）</a:t>
            </a:r>
          </a:p>
          <a:p>
            <a:pPr algn="l">
              <a:buNone/>
            </a:pPr>
            <a:r>
              <a:rPr lang="zh-CN" altLang="zh-CN" sz="1800" dirty="0" smtClean="0"/>
              <a:t>A. 先液化后汽化    B. 只有液化    C.先汽化后液化     D.只有汽化 </a:t>
            </a:r>
            <a:endParaRPr kumimoji="0" lang="zh-CN" altLang="en-US" sz="1800" i="0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560" y="3149600"/>
            <a:ext cx="764921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例2、加油站都有这样的提示：请“熄火加油”、“禁止抽烟”、“不要使用手机”等．这是为了防止火花点燃汽油引起火灾，因为常温下液态的汽油容易发生什么物态变化-（　　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A．汽化             B．液化             C．熔化               D．凝固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80920" y="3740785"/>
            <a:ext cx="3244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691515" y="2009140"/>
            <a:ext cx="24638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161" y="853184"/>
            <a:ext cx="8004545" cy="3044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例3、有些饭店在洗手间外安装了热风干手器，打开它就有热风吹到手上，使用上的水很快蒸发掉，使水快速蒸发的原因是（　　）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A. 加快了水面空气的流动并提高了水的温度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B. 提高了水的温度并增大了水的表面积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C. 加快了水面空气的流动并增大了水的表面积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600" dirty="0" smtClean="0">
                <a:sym typeface="+mn-ea"/>
              </a:rPr>
              <a:t>D. 加快了水面空气的流动，提高了水温并增大了水的表面积  </a:t>
            </a:r>
            <a:r>
              <a:rPr lang="zh-CN" altLang="zh-CN" sz="1600" u="sng" dirty="0" smtClean="0">
                <a:sym typeface="+mn-ea"/>
              </a:rPr>
              <a:t>          </a:t>
            </a:r>
            <a:r>
              <a:rPr lang="zh-CN" altLang="zh-CN" sz="1600" dirty="0" smtClean="0">
                <a:sym typeface="+mn-ea"/>
              </a:rPr>
              <a:t>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zh-CN" sz="1600" dirty="0" smtClean="0">
              <a:sym typeface="+mn-ea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zh-CN" sz="160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8333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考点二、蒸发快慢影响因素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9185" y="1306830"/>
            <a:ext cx="4635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7350" y="3103245"/>
            <a:ext cx="7585075" cy="18135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例4、某房间里有甲、乙、丙三支温度计，将甲放在空气中，乙的玻璃泡插入被密封在玻璃瓶内的酒精中，丙玻璃泡用浸有酒精的湿棉花包裹着放在空气中，关于它们的示数，下列说法中正确的是（　　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A．只有甲温度计的示数与室温相同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B．甲的示数为室温，乙、丙的示数相同，并都低于室温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C．甲、乙示数相同，都等于室温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D．甲、乙、丙示数都相同，都等于室温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23335" y="3531235"/>
            <a:ext cx="4171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9406" y="888109"/>
            <a:ext cx="8004545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dirty="0" smtClean="0">
                <a:ea typeface="宋体" panose="02010600030101010101" pitchFamily="2" charset="-122"/>
                <a:sym typeface="+mn-ea"/>
              </a:rPr>
              <a:t>例</a:t>
            </a:r>
            <a:r>
              <a:rPr lang="en-US" altLang="zh-CN" sz="1800" dirty="0" smtClean="0"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1800" dirty="0" smtClean="0">
                <a:ea typeface="宋体" panose="02010600030101010101" pitchFamily="2" charset="-122"/>
                <a:sym typeface="+mn-ea"/>
              </a:rPr>
              <a:t>、在标准大气压下，下列说法中正确的是（　　）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A. 水的温度达到100℃才能沸腾，在沸腾过程中吸收热量，温度升高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B. 水吸收的热量越多沸点就越高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C. 水的温度不论高低，都可以蒸发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D. 水的温度达到100℃才能汽化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15297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考点三、 沸腾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0825" y="982980"/>
            <a:ext cx="4635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0230" y="3092450"/>
            <a:ext cx="7731125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2" indent="0" algn="l" eaLnBrk="1" hangingPunct="1"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例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给一定质量的水加热，其温度随时间变化的关系如图中的a图线所示．若其它条件不变，仅将水的质量增加，则温度随时间变化的图线应该是（　　）</a:t>
            </a:r>
          </a:p>
          <a:p>
            <a:pPr lvl="2" indent="0" algn="l" eaLnBrk="1" hangingPunct="1"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A．a       B．b          C．c      D．d</a:t>
            </a:r>
          </a:p>
        </p:txBody>
      </p:sp>
      <p:sp>
        <p:nvSpPr>
          <p:cNvPr id="24579" name="Text Box 3"/>
          <p:cNvSpPr txBox="1"/>
          <p:nvPr/>
        </p:nvSpPr>
        <p:spPr>
          <a:xfrm>
            <a:off x="799148" y="3620453"/>
            <a:ext cx="425450" cy="418465"/>
          </a:xfrm>
          <a:prstGeom prst="rect">
            <a:avLst/>
          </a:prstGeom>
          <a:noFill/>
          <a:ln w="9525">
            <a:noFill/>
          </a:ln>
        </p:spPr>
        <p:txBody>
          <a:bodyPr lIns="50173" tIns="25087" rIns="50173" bIns="25087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  <p:pic>
        <p:nvPicPr>
          <p:cNvPr id="144" name="图片 14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94058" y="3709988"/>
            <a:ext cx="1647825" cy="109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4" grpId="0" bldLvl="0" animBg="1"/>
      <p:bldP spid="245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4054" y="831969"/>
            <a:ext cx="8268049" cy="4291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（一）汽化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1、汽化是指物质的状态由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液态变为气态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的现象，汽化是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吸热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（1）汽化有两种方式：一是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蒸发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；二是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沸腾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（2）从现象来看，液态是看得见的，而气态是看不见的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（3）汽化进行过程伴随吸热，总体上任何液体在任何温度下，都会发生汽化现象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2、影响蒸发快慢的因素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液体温度的高低、液体表面积大小，液体表面空气流动的快慢是影响液体蒸发快慢的三个因素。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3、沸腾的条件：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①液体温度达到沸点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；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②液体要继续吸热（被不断加热）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（二）液化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1、液化    ：物质由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气态变成液态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的过程叫做液化，液化是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放热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现象。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、液化方式：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降低温度、压缩体积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" y="1100455"/>
            <a:ext cx="3590290" cy="3590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56735" y="1295400"/>
            <a:ext cx="429958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想一想：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湿衣服放在太阳下一会就变干了，上面的水去哪了？发生了什么变化？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5" y="998220"/>
            <a:ext cx="4285615" cy="29146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52060" y="1133475"/>
            <a:ext cx="332613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想一想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放在杯子中的酒精一会就消失了，酒精去哪了呢？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17135" y="2280285"/>
            <a:ext cx="370840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u="sng" dirty="0">
                <a:solidFill>
                  <a:schemeClr val="accent2"/>
                </a:solidFill>
                <a:latin typeface="Times New Roman" panose="02020603050405020304" pitchFamily="18" charset="0"/>
                <a:ea typeface="新宋体" panose="02010609030101010101" charset="-122"/>
                <a:sym typeface="+mn-ea"/>
              </a:rPr>
              <a:t>酒精和水</a:t>
            </a:r>
            <a:r>
              <a:rPr lang="zh-CN" altLang="en-US" sz="1800" dirty="0">
                <a:solidFill>
                  <a:srgbClr val="CC0066"/>
                </a:solidFill>
                <a:latin typeface="Times New Roman" panose="02020603050405020304" pitchFamily="18" charset="0"/>
                <a:ea typeface="新宋体" panose="02010609030101010101" charset="-122"/>
                <a:sym typeface="+mn-ea"/>
              </a:rPr>
              <a:t>都变成看不见的</a:t>
            </a:r>
            <a:r>
              <a:rPr lang="zh-CN" altLang="en-US" sz="1800" u="sng" dirty="0">
                <a:solidFill>
                  <a:schemeClr val="accent2"/>
                </a:solidFill>
                <a:latin typeface="Times New Roman" panose="02020603050405020304" pitchFamily="18" charset="0"/>
                <a:ea typeface="新宋体" panose="02010609030101010101" charset="-122"/>
                <a:sym typeface="+mn-ea"/>
              </a:rPr>
              <a:t>气体</a:t>
            </a:r>
            <a:r>
              <a:rPr lang="zh-CN" altLang="en-US" sz="1800" dirty="0">
                <a:solidFill>
                  <a:srgbClr val="CC0066"/>
                </a:solidFill>
                <a:latin typeface="Times New Roman" panose="02020603050405020304" pitchFamily="18" charset="0"/>
                <a:ea typeface="新宋体" panose="02010609030101010101" charset="-122"/>
                <a:sym typeface="+mn-ea"/>
              </a:rPr>
              <a:t>散在空气中了</a:t>
            </a:r>
            <a:r>
              <a:rPr lang="zh-CN" altLang="en-US" sz="1800" dirty="0">
                <a:solidFill>
                  <a:srgbClr val="FF66FF"/>
                </a:solidFill>
                <a:latin typeface="Times New Roman" panose="02020603050405020304" pitchFamily="18" charset="0"/>
                <a:ea typeface="新宋体" panose="02010609030101010101" charset="-122"/>
                <a:sym typeface="+mn-ea"/>
              </a:rPr>
              <a:t>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434" name="文本框 103433"/>
          <p:cNvSpPr txBox="1"/>
          <p:nvPr/>
        </p:nvSpPr>
        <p:spPr>
          <a:xfrm>
            <a:off x="1203960" y="3804285"/>
            <a:ext cx="689546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物质由液态变为气态叫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汽化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汽化有两种方式：蒸发和沸腾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034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73810" y="1040765"/>
            <a:ext cx="548195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一、观察蒸发现象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51560" y="1570990"/>
            <a:ext cx="64096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1</a:t>
            </a:r>
            <a:r>
              <a:rPr lang="zh-CN" altLang="en-US" sz="1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、</a:t>
            </a:r>
            <a:r>
              <a:rPr lang="zh-CN" altLang="en-US" sz="1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酒精擦在手背上有什么样的</a:t>
            </a:r>
            <a:r>
              <a:rPr lang="zh-CN" altLang="en-US" sz="18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感觉</a:t>
            </a:r>
            <a:r>
              <a:rPr lang="zh-CN" altLang="en-US" sz="1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？为什么会有这样的感觉？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华文新魏" pitchFamily="2" charset="-122"/>
              <a:ea typeface="华文新魏" pitchFamily="2" charset="-122"/>
              <a:cs typeface="Arial" panose="020B06040202020202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3470" y="2289175"/>
            <a:ext cx="70916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这说明酒精蒸发时，要从人的皮肤上</a:t>
            </a:r>
            <a:r>
              <a:rPr lang="zh-CN" altLang="en-US" sz="1800" b="1" u="sng" dirty="0">
                <a:latin typeface="Times New Roman" panose="02020603050405020304" pitchFamily="18" charset="0"/>
                <a:sym typeface="+mn-ea"/>
              </a:rPr>
              <a:t>                     </a:t>
            </a:r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，使皮肤感到</a:t>
            </a:r>
            <a:r>
              <a:rPr lang="zh-CN" altLang="en-US" sz="1800" b="1" u="sng" dirty="0"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7285" name="文本框 97284"/>
          <p:cNvSpPr txBox="1"/>
          <p:nvPr/>
        </p:nvSpPr>
        <p:spPr>
          <a:xfrm>
            <a:off x="4682490" y="2195830"/>
            <a:ext cx="1772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吸收热量</a:t>
            </a:r>
          </a:p>
        </p:txBody>
      </p:sp>
      <p:sp>
        <p:nvSpPr>
          <p:cNvPr id="97287" name="文本框 97286"/>
          <p:cNvSpPr txBox="1"/>
          <p:nvPr/>
        </p:nvSpPr>
        <p:spPr>
          <a:xfrm>
            <a:off x="7310120" y="2195830"/>
            <a:ext cx="12969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更凉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4105" y="2810510"/>
            <a:ext cx="735965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、实验：</a:t>
            </a:r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取一支温度计，先观察温度计示数，然后在温度计的玻璃泡上用湿了酒精的棉花包住，观察温度计 示数的变化。</a:t>
            </a:r>
            <a:endParaRPr lang="zh-CN" altLang="en-US" sz="1800" b="1" dirty="0">
              <a:latin typeface="Times New Roman" panose="02020603050405020304" pitchFamily="18" charset="0"/>
            </a:endParaRPr>
          </a:p>
          <a:p>
            <a:pPr algn="ctr"/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01380" name="图片 101379" descr="wenduj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493" y="3125470"/>
            <a:ext cx="90487" cy="179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1" name="云形标注 101380"/>
          <p:cNvSpPr/>
          <p:nvPr/>
        </p:nvSpPr>
        <p:spPr>
          <a:xfrm>
            <a:off x="1198563" y="4805363"/>
            <a:ext cx="239712" cy="381000"/>
          </a:xfrm>
          <a:prstGeom prst="cloudCallout">
            <a:avLst>
              <a:gd name="adj1" fmla="val -39060"/>
              <a:gd name="adj2" fmla="val 1958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 eaLnBrk="0" hangingPunct="0"/>
            <a:r>
              <a:rPr lang="zh-CN" altLang="en-US" sz="10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72970" y="3731260"/>
            <a:ext cx="6434455" cy="8089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0000CC"/>
                </a:solidFill>
                <a:latin typeface="Times New Roman" panose="02020603050405020304" pitchFamily="18" charset="0"/>
                <a:sym typeface="+mn-ea"/>
              </a:rPr>
              <a:t>结论：液体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蒸发</a:t>
            </a:r>
            <a:r>
              <a:rPr lang="zh-CN" altLang="en-US" sz="1800" b="1" dirty="0">
                <a:solidFill>
                  <a:srgbClr val="0000CC"/>
                </a:solidFill>
                <a:latin typeface="Times New Roman" panose="02020603050405020304" pitchFamily="18" charset="0"/>
                <a:sym typeface="+mn-ea"/>
              </a:rPr>
              <a:t>时，从周围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吸热</a:t>
            </a:r>
            <a:r>
              <a:rPr lang="zh-CN" altLang="en-US" sz="1800" b="1" dirty="0">
                <a:solidFill>
                  <a:srgbClr val="0000CC"/>
                </a:solidFill>
                <a:latin typeface="Times New Roman" panose="02020603050405020304" pitchFamily="18" charset="0"/>
                <a:sym typeface="+mn-ea"/>
              </a:rPr>
              <a:t>，温度下降。所以液体蒸发有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制冷作用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97285" grpId="0"/>
      <p:bldP spid="97287" grpId="0"/>
      <p:bldP spid="12" grpId="0" animBg="1"/>
      <p:bldP spid="101381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5925" y="1087755"/>
            <a:ext cx="441960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indent="0">
              <a:buClr>
                <a:srgbClr val="FF3300"/>
              </a:buClr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一、汽化的方式</a:t>
            </a:r>
            <a:r>
              <a:rPr kumimoji="0" lang="en-US" altLang="zh-CN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-</a:t>
            </a: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蒸发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1528445"/>
            <a:ext cx="2695575" cy="25146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06140" y="1434465"/>
            <a:ext cx="388239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特点：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406140" y="1967865"/>
            <a:ext cx="25400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(1)一种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缓慢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的汽化方式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06140" y="2334895"/>
            <a:ext cx="25400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atin typeface="楷体_GB2312" pitchFamily="49" charset="-122"/>
                <a:ea typeface="楷体_GB2312" pitchFamily="49" charset="-122"/>
                <a:sym typeface="+mn-ea"/>
              </a:rPr>
              <a:t>(2)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只在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液体表面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发生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06140" y="2701925"/>
            <a:ext cx="27603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atin typeface="楷体_GB2312" pitchFamily="49" charset="-122"/>
                <a:ea typeface="楷体_GB2312" pitchFamily="49" charset="-122"/>
                <a:sym typeface="+mn-ea"/>
              </a:rPr>
              <a:t>(3)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在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任何温度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下均可进行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06140" y="3068955"/>
            <a:ext cx="31953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en-US" altLang="zh-CN" sz="1800" b="1">
                <a:latin typeface="楷体_GB2312" pitchFamily="49" charset="-122"/>
                <a:ea typeface="楷体_GB2312" pitchFamily="49" charset="-122"/>
                <a:sym typeface="+mn-ea"/>
              </a:rPr>
              <a:t>4)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蒸发需要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吸热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，有</a:t>
            </a:r>
            <a:r>
              <a:rPr lang="zh-CN" altLang="en-US" sz="1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制冷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  <a:sym typeface="+mn-ea"/>
              </a:rPr>
              <a:t>作用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0260" y="1075055"/>
            <a:ext cx="799655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92D05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92D05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92D05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开动脑筋：如何让湿衣服干的更快呢？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95" y="1542415"/>
            <a:ext cx="3205480" cy="23533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19065" y="1075055"/>
            <a:ext cx="22136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（水蒸发更快）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96995" y="1769745"/>
            <a:ext cx="254000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摊开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晒在太阳下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晾在风大处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4880" y="1769745"/>
            <a:ext cx="3302635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表面积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更大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温度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更高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液体表面空气流动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更快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99338" name="直接连接符 99337"/>
          <p:cNvSpPr/>
          <p:nvPr/>
        </p:nvSpPr>
        <p:spPr>
          <a:xfrm>
            <a:off x="4627245" y="1993900"/>
            <a:ext cx="1553845" cy="12065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4" name="直接连接符 13"/>
          <p:cNvSpPr/>
          <p:nvPr/>
        </p:nvSpPr>
        <p:spPr>
          <a:xfrm>
            <a:off x="5507990" y="2558415"/>
            <a:ext cx="673100" cy="635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5" name="直接连接符 14"/>
          <p:cNvSpPr/>
          <p:nvPr/>
        </p:nvSpPr>
        <p:spPr>
          <a:xfrm>
            <a:off x="5437505" y="3067685"/>
            <a:ext cx="587375" cy="635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1690" y="998220"/>
            <a:ext cx="62585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4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探究：影响蒸发快慢因素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83150" y="1365250"/>
            <a:ext cx="3984625" cy="2675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ym typeface="+mn-ea"/>
              </a:rPr>
              <a:t>①</a:t>
            </a:r>
            <a:r>
              <a:rPr lang="zh-CN" altLang="en-US" sz="2400" dirty="0">
                <a:solidFill>
                  <a:schemeClr val="hlink"/>
                </a:solidFill>
                <a:sym typeface="+mn-ea"/>
              </a:rPr>
              <a:t>温度的高低 ：</a:t>
            </a:r>
            <a:endParaRPr lang="zh-CN" altLang="en-US" sz="2400" dirty="0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chemeClr val="hlink"/>
                </a:solidFill>
                <a:sym typeface="+mn-ea"/>
              </a:rPr>
              <a:t>   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ym typeface="+mn-ea"/>
              </a:rPr>
              <a:t>②</a:t>
            </a:r>
            <a:r>
              <a:rPr lang="zh-CN" altLang="en-US" sz="2400" dirty="0">
                <a:solidFill>
                  <a:schemeClr val="hlink"/>
                </a:solidFill>
                <a:sym typeface="+mn-ea"/>
              </a:rPr>
              <a:t>表面积的大小：</a:t>
            </a:r>
            <a:endParaRPr lang="zh-CN" altLang="en-US" sz="2400" dirty="0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chemeClr val="hlink"/>
                </a:solidFill>
                <a:sym typeface="+mn-ea"/>
              </a:rPr>
              <a:t>   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ym typeface="+mn-ea"/>
              </a:rPr>
              <a:t>③</a:t>
            </a:r>
            <a:r>
              <a:rPr lang="zh-CN" altLang="en-US" sz="2400" dirty="0">
                <a:solidFill>
                  <a:schemeClr val="hlink"/>
                </a:solidFill>
                <a:sym typeface="+mn-ea"/>
              </a:rPr>
              <a:t>液体上方空气流动的快慢：</a:t>
            </a:r>
            <a:endParaRPr lang="zh-CN" altLang="en-US" sz="2400" dirty="0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sym typeface="+mn-ea"/>
              </a:rPr>
              <a:t>   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1925" y="1802130"/>
            <a:ext cx="30594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sym typeface="+mn-ea"/>
              </a:rPr>
              <a:t>温度越高，蒸发越快。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1925" y="2519045"/>
            <a:ext cx="28384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sym typeface="+mn-ea"/>
              </a:rPr>
              <a:t>表面积越大，蒸发越快。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2085" y="3673475"/>
            <a:ext cx="28282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None/>
            </a:pPr>
            <a:r>
              <a:rPr lang="zh-CN" altLang="en-US" sz="1800" b="1" dirty="0">
                <a:solidFill>
                  <a:srgbClr val="FF0000"/>
                </a:solidFill>
                <a:sym typeface="+mn-ea"/>
              </a:rPr>
              <a:t>空气流动越快，蒸发越快。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</p:spTree>
    <p:controls>
      <p:control spid="1027" name="ShockwaveFlash1" r:id="rId2" imgW="6047619" imgH="4608305"/>
    </p:controls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1690" y="998220"/>
            <a:ext cx="62585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、应用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8045" y="1527175"/>
            <a:ext cx="3395980" cy="2305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）吹风机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）晾衣服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）干手器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4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）仙人掌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）坎儿井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6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）洒水车洒水</a:t>
            </a: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349440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二、汽化方式二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沸腾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110" y="855345"/>
            <a:ext cx="38474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探究：水沸腾条件。</a:t>
            </a:r>
          </a:p>
        </p:txBody>
      </p:sp>
      <p:pic>
        <p:nvPicPr>
          <p:cNvPr id="83241" name="图片 83240" descr="2004101318335417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633" y="1099185"/>
            <a:ext cx="1676400" cy="375285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3249" name="矩形 83248"/>
          <p:cNvSpPr/>
          <p:nvPr/>
        </p:nvSpPr>
        <p:spPr>
          <a:xfrm>
            <a:off x="5129848" y="4460558"/>
            <a:ext cx="2849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铁架台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83257" name="Line 18"/>
          <p:cNvSpPr/>
          <p:nvPr/>
        </p:nvSpPr>
        <p:spPr>
          <a:xfrm flipH="1">
            <a:off x="4266248" y="4716145"/>
            <a:ext cx="863600" cy="7937"/>
          </a:xfrm>
          <a:prstGeom prst="line">
            <a:avLst/>
          </a:prstGeom>
          <a:ln w="38100" cap="rnd" cmpd="sng">
            <a:solidFill>
              <a:srgbClr val="333333"/>
            </a:solidFill>
            <a:prstDash val="sysDot"/>
            <a:headEnd type="none" w="med" len="med"/>
            <a:tailEnd type="stealth" w="med" len="med"/>
          </a:ln>
        </p:spPr>
      </p:sp>
      <p:grpSp>
        <p:nvGrpSpPr>
          <p:cNvPr id="83266" name="组合 83265"/>
          <p:cNvGrpSpPr/>
          <p:nvPr/>
        </p:nvGrpSpPr>
        <p:grpSpPr>
          <a:xfrm>
            <a:off x="4266565" y="3440430"/>
            <a:ext cx="3405188" cy="519113"/>
            <a:chOff x="2562" y="2758"/>
            <a:chExt cx="2145" cy="327"/>
          </a:xfrm>
        </p:grpSpPr>
        <p:sp>
          <p:nvSpPr>
            <p:cNvPr id="83253" name="矩形 83252"/>
            <p:cNvSpPr/>
            <p:nvPr/>
          </p:nvSpPr>
          <p:spPr>
            <a:xfrm>
              <a:off x="3091" y="2758"/>
              <a:ext cx="16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石棉网</a:t>
              </a:r>
            </a:p>
          </p:txBody>
        </p:sp>
        <p:sp>
          <p:nvSpPr>
            <p:cNvPr id="83259" name="Line 18"/>
            <p:cNvSpPr/>
            <p:nvPr/>
          </p:nvSpPr>
          <p:spPr>
            <a:xfrm flipH="1">
              <a:off x="2562" y="2944"/>
              <a:ext cx="544" cy="5"/>
            </a:xfrm>
            <a:prstGeom prst="line">
              <a:avLst/>
            </a:prstGeom>
            <a:ln w="38100" cap="rnd" cmpd="sng">
              <a:solidFill>
                <a:srgbClr val="333333"/>
              </a:solidFill>
              <a:prstDash val="sysDot"/>
              <a:headEnd type="none" w="med" len="med"/>
              <a:tailEnd type="stealth" w="med" len="med"/>
            </a:ln>
          </p:spPr>
        </p:sp>
      </p:grpSp>
      <p:grpSp>
        <p:nvGrpSpPr>
          <p:cNvPr id="83267" name="组合 83266"/>
          <p:cNvGrpSpPr/>
          <p:nvPr/>
        </p:nvGrpSpPr>
        <p:grpSpPr>
          <a:xfrm>
            <a:off x="3973513" y="2921000"/>
            <a:ext cx="2736850" cy="519113"/>
            <a:chOff x="2381" y="2414"/>
            <a:chExt cx="1724" cy="327"/>
          </a:xfrm>
        </p:grpSpPr>
        <p:sp>
          <p:nvSpPr>
            <p:cNvPr id="83248" name="矩形 83247"/>
            <p:cNvSpPr/>
            <p:nvPr/>
          </p:nvSpPr>
          <p:spPr>
            <a:xfrm>
              <a:off x="3334" y="2414"/>
              <a:ext cx="77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水</a:t>
              </a:r>
            </a:p>
          </p:txBody>
        </p:sp>
        <p:sp>
          <p:nvSpPr>
            <p:cNvPr id="83261" name="Line 18"/>
            <p:cNvSpPr/>
            <p:nvPr/>
          </p:nvSpPr>
          <p:spPr>
            <a:xfrm flipH="1">
              <a:off x="2381" y="2614"/>
              <a:ext cx="953" cy="0"/>
            </a:xfrm>
            <a:prstGeom prst="line">
              <a:avLst/>
            </a:prstGeom>
            <a:ln w="38100" cap="rnd" cmpd="sng">
              <a:solidFill>
                <a:srgbClr val="333333"/>
              </a:solidFill>
              <a:prstDash val="sysDot"/>
              <a:headEnd type="none" w="med" len="med"/>
              <a:tailEnd type="stealth" w="med" len="med"/>
            </a:ln>
          </p:spPr>
        </p:sp>
      </p:grpSp>
      <p:grpSp>
        <p:nvGrpSpPr>
          <p:cNvPr id="83268" name="组合 83267"/>
          <p:cNvGrpSpPr/>
          <p:nvPr/>
        </p:nvGrpSpPr>
        <p:grpSpPr>
          <a:xfrm>
            <a:off x="4266565" y="2401888"/>
            <a:ext cx="3490913" cy="519112"/>
            <a:chOff x="2562" y="2107"/>
            <a:chExt cx="2199" cy="327"/>
          </a:xfrm>
        </p:grpSpPr>
        <p:sp>
          <p:nvSpPr>
            <p:cNvPr id="83254" name="矩形 83253"/>
            <p:cNvSpPr/>
            <p:nvPr/>
          </p:nvSpPr>
          <p:spPr>
            <a:xfrm>
              <a:off x="3219" y="2107"/>
              <a:ext cx="154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烧杯</a:t>
              </a:r>
            </a:p>
          </p:txBody>
        </p:sp>
        <p:sp>
          <p:nvSpPr>
            <p:cNvPr id="83262" name="Line 18"/>
            <p:cNvSpPr/>
            <p:nvPr/>
          </p:nvSpPr>
          <p:spPr>
            <a:xfrm flipH="1">
              <a:off x="2562" y="2296"/>
              <a:ext cx="635" cy="5"/>
            </a:xfrm>
            <a:prstGeom prst="line">
              <a:avLst/>
            </a:prstGeom>
            <a:ln w="38100" cap="rnd" cmpd="sng">
              <a:solidFill>
                <a:srgbClr val="333333"/>
              </a:solidFill>
              <a:prstDash val="sysDot"/>
              <a:headEnd type="none" w="med" len="med"/>
              <a:tailEnd type="stealth" w="med" len="med"/>
            </a:ln>
          </p:spPr>
        </p:sp>
      </p:grpSp>
      <p:grpSp>
        <p:nvGrpSpPr>
          <p:cNvPr id="83269" name="组合 83268"/>
          <p:cNvGrpSpPr/>
          <p:nvPr/>
        </p:nvGrpSpPr>
        <p:grpSpPr>
          <a:xfrm>
            <a:off x="3690303" y="1768158"/>
            <a:ext cx="3603625" cy="519112"/>
            <a:chOff x="2221" y="1661"/>
            <a:chExt cx="2270" cy="327"/>
          </a:xfrm>
        </p:grpSpPr>
        <p:sp>
          <p:nvSpPr>
            <p:cNvPr id="83256" name="矩形 83255"/>
            <p:cNvSpPr/>
            <p:nvPr/>
          </p:nvSpPr>
          <p:spPr>
            <a:xfrm>
              <a:off x="3128" y="1661"/>
              <a:ext cx="136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温度计</a:t>
              </a:r>
            </a:p>
          </p:txBody>
        </p:sp>
        <p:sp>
          <p:nvSpPr>
            <p:cNvPr id="83263" name="Line 18"/>
            <p:cNvSpPr/>
            <p:nvPr/>
          </p:nvSpPr>
          <p:spPr>
            <a:xfrm flipH="1">
              <a:off x="2221" y="1842"/>
              <a:ext cx="953" cy="0"/>
            </a:xfrm>
            <a:prstGeom prst="line">
              <a:avLst/>
            </a:prstGeom>
            <a:ln w="38100" cap="rnd" cmpd="sng">
              <a:solidFill>
                <a:srgbClr val="333333"/>
              </a:solidFill>
              <a:prstDash val="sysDot"/>
              <a:headEnd type="none" w="med" len="med"/>
              <a:tailEnd type="stealth" w="med" len="med"/>
            </a:ln>
          </p:spPr>
        </p:sp>
      </p:grpSp>
      <p:grpSp>
        <p:nvGrpSpPr>
          <p:cNvPr id="83265" name="组合 83264"/>
          <p:cNvGrpSpPr/>
          <p:nvPr/>
        </p:nvGrpSpPr>
        <p:grpSpPr>
          <a:xfrm>
            <a:off x="3973513" y="3959543"/>
            <a:ext cx="3125787" cy="519112"/>
            <a:chOff x="2381" y="3081"/>
            <a:chExt cx="1969" cy="327"/>
          </a:xfrm>
        </p:grpSpPr>
        <p:sp>
          <p:nvSpPr>
            <p:cNvPr id="83250" name="矩形 83249"/>
            <p:cNvSpPr/>
            <p:nvPr/>
          </p:nvSpPr>
          <p:spPr>
            <a:xfrm>
              <a:off x="2717" y="3081"/>
              <a:ext cx="163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酒精灯、火柴</a:t>
              </a:r>
            </a:p>
          </p:txBody>
        </p:sp>
        <p:sp>
          <p:nvSpPr>
            <p:cNvPr id="83258" name="Line 18"/>
            <p:cNvSpPr/>
            <p:nvPr/>
          </p:nvSpPr>
          <p:spPr>
            <a:xfrm flipH="1">
              <a:off x="2381" y="3262"/>
              <a:ext cx="363" cy="5"/>
            </a:xfrm>
            <a:prstGeom prst="line">
              <a:avLst/>
            </a:prstGeom>
            <a:ln w="38100" cap="rnd" cmpd="sng">
              <a:solidFill>
                <a:srgbClr val="333333"/>
              </a:solidFill>
              <a:prstDash val="sysDot"/>
              <a:headEnd type="none" w="med" len="med"/>
              <a:tailEnd type="stealth" w="med" len="med"/>
            </a:ln>
          </p:spPr>
        </p:sp>
      </p:grpSp>
      <p:grpSp>
        <p:nvGrpSpPr>
          <p:cNvPr id="83290" name="组合 83289"/>
          <p:cNvGrpSpPr/>
          <p:nvPr/>
        </p:nvGrpSpPr>
        <p:grpSpPr>
          <a:xfrm>
            <a:off x="6566218" y="1338580"/>
            <a:ext cx="2397125" cy="2984500"/>
            <a:chOff x="4085" y="1296"/>
            <a:chExt cx="1510" cy="1880"/>
          </a:xfrm>
        </p:grpSpPr>
        <p:sp>
          <p:nvSpPr>
            <p:cNvPr id="83251" name="矩形 83250"/>
            <p:cNvSpPr/>
            <p:nvPr/>
          </p:nvSpPr>
          <p:spPr>
            <a:xfrm>
              <a:off x="4262" y="1296"/>
              <a:ext cx="133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9933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秒表</a:t>
              </a:r>
            </a:p>
          </p:txBody>
        </p:sp>
        <p:grpSp>
          <p:nvGrpSpPr>
            <p:cNvPr id="83287" name="组合 83286"/>
            <p:cNvGrpSpPr/>
            <p:nvPr/>
          </p:nvGrpSpPr>
          <p:grpSpPr>
            <a:xfrm>
              <a:off x="4085" y="1616"/>
              <a:ext cx="1179" cy="1560"/>
              <a:chOff x="4085" y="1616"/>
              <a:chExt cx="1179" cy="1560"/>
            </a:xfrm>
          </p:grpSpPr>
          <p:pic>
            <p:nvPicPr>
              <p:cNvPr id="83282" name="图片 8328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85" y="2053"/>
                <a:ext cx="1179" cy="112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3285" name="Line 18"/>
              <p:cNvSpPr/>
              <p:nvPr/>
            </p:nvSpPr>
            <p:spPr>
              <a:xfrm>
                <a:off x="4649" y="1616"/>
                <a:ext cx="0" cy="407"/>
              </a:xfrm>
              <a:prstGeom prst="line">
                <a:avLst/>
              </a:prstGeom>
              <a:ln w="38100" cap="rnd" cmpd="sng">
                <a:solidFill>
                  <a:srgbClr val="333333"/>
                </a:solidFill>
                <a:prstDash val="sysDot"/>
                <a:headEnd type="none" w="med" len="med"/>
                <a:tailEnd type="stealth" w="med" len="med"/>
              </a:ln>
            </p:spPr>
          </p:sp>
        </p:grpSp>
      </p:grpSp>
      <p:sp>
        <p:nvSpPr>
          <p:cNvPr id="6" name="文本框 5"/>
          <p:cNvSpPr txBox="1"/>
          <p:nvPr/>
        </p:nvSpPr>
        <p:spPr>
          <a:xfrm>
            <a:off x="1482725" y="1922145"/>
            <a:ext cx="544830" cy="18135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实验器材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0205" y="3879850"/>
            <a:ext cx="22250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组装原则：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自下而上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8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3249" grpId="0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WPS 演示</Application>
  <PresentationFormat>自定义</PresentationFormat>
  <Paragraphs>175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65</cp:revision>
  <dcterms:created xsi:type="dcterms:W3CDTF">2019-04-02T02:49:00Z</dcterms:created>
  <dcterms:modified xsi:type="dcterms:W3CDTF">2019-11-13T06:28:40Z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