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12192000"/>
  <p:custDataLst>
    <p:tags r:id="rId3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tags" Target="tags/tag1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0.png" /><Relationship Id="rId4" Type="http://schemas.openxmlformats.org/officeDocument/2006/relationships/image" Target="../media/image21.jpeg" /><Relationship Id="rId5" Type="http://schemas.openxmlformats.org/officeDocument/2006/relationships/image" Target="../media/image2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3.jpeg" /><Relationship Id="rId4" Type="http://schemas.openxmlformats.org/officeDocument/2006/relationships/image" Target="../media/image2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11.xml" TargetMode="Internal" /><Relationship Id="rId7" Type="http://schemas.openxmlformats.org/officeDocument/2006/relationships/slide" Target="slide16.xml" TargetMode="Internal" /><Relationship Id="rId8" Type="http://schemas.openxmlformats.org/officeDocument/2006/relationships/slide" Target="slide27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6.png" /><Relationship Id="rId4" Type="http://schemas.openxmlformats.org/officeDocument/2006/relationships/image" Target="../media/image2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5.jpeg" /><Relationship Id="rId4" Type="http://schemas.openxmlformats.org/officeDocument/2006/relationships/image" Target="../media/image27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28.png" /><Relationship Id="rId4" Type="http://schemas.openxmlformats.org/officeDocument/2006/relationships/image" Target="../media/image25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9.png" /><Relationship Id="rId4" Type="http://schemas.openxmlformats.org/officeDocument/2006/relationships/image" Target="../media/image30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1.jpeg" /><Relationship Id="rId4" Type="http://schemas.openxmlformats.org/officeDocument/2006/relationships/image" Target="../media/image32.png" /><Relationship Id="rId5" Type="http://schemas.openxmlformats.org/officeDocument/2006/relationships/image" Target="../media/image33.png" /><Relationship Id="rId6" Type="http://schemas.openxmlformats.org/officeDocument/2006/relationships/image" Target="../media/image3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35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36.pn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0a0915318.fixed?vcp=1&amp;pid=c26cb4ed5&amp;color=0,0,0&amp;vtp=1&amp;bbb=1" title=""/>
          <p:cNvSpPr/>
          <p:nvPr/>
        </p:nvSpPr>
        <p:spPr>
          <a:xfrm>
            <a:off x="78105" y="1647952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0a0915318.fixed?vcp=1&amp;pid=c26cb4ed5&amp;color=0,0,0&amp;vtp=1&amp;bbb=1" title=""/>
          <p:cNvSpPr/>
          <p:nvPr/>
        </p:nvSpPr>
        <p:spPr>
          <a:xfrm>
            <a:off x="78105" y="2708656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声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光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热</a:t>
            </a:r>
            <a:endParaRPr lang="en-US" altLang="zh-CN" sz="5500"/>
          </a:p>
        </p:txBody>
      </p:sp>
      <p:sp>
        <p:nvSpPr>
          <p:cNvPr id="4" name="C_3_BD#0a0915318.fixed?vcp=1&amp;pid=c26cb4ed5&amp;color=0,0,0&amp;vtp=1&amp;bbb=1" title=""/>
          <p:cNvSpPr/>
          <p:nvPr/>
        </p:nvSpPr>
        <p:spPr>
          <a:xfrm>
            <a:off x="78105" y="3641344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第2讲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光的传播和光的反射</a:t>
            </a:r>
            <a:endParaRPr lang="en-US" altLang="zh-CN" sz="5500"/>
          </a:p>
        </p:txBody>
      </p:sp>
      <p:sp>
        <p:nvSpPr>
          <p:cNvPr id="5" name="C_3#0a0915318" title=""/>
          <p:cNvSpPr/>
          <p:nvPr/>
        </p:nvSpPr>
        <p:spPr>
          <a:xfrm>
            <a:off x="2034921" y="4674616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_6_BD#bb3d38e5f?iti=1&amp;htil=1&amp;vcp=1&amp;pid=e0494746d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8369" y="916432"/>
            <a:ext cx="3813048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P_6_BD#bb3d38e5f?iti=1&amp;htil=1&amp;vcp=1&amp;pid=e0494746d&amp;color=0,0,0&amp;vtp=1&amp;bbb=1" title=""/>
          <p:cNvSpPr/>
          <p:nvPr/>
        </p:nvSpPr>
        <p:spPr>
          <a:xfrm>
            <a:off x="8718486" y="4033520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图2-1</a:t>
            </a:r>
            <a:endParaRPr lang="en-US" altLang="zh-CN" sz="2800"/>
          </a:p>
        </p:txBody>
      </p:sp>
      <p:sp>
        <p:nvSpPr>
          <p:cNvPr id="4" name="P_6_BD#bb3d38e5f?htil=1&amp;vcp=1&amp;pid=e0494746d&amp;color=0,0,0&amp;vtp=1&amp;bt=1&amp;bbb=1&amp;hb=1&amp;hs=1" title=""/>
          <p:cNvSpPr/>
          <p:nvPr/>
        </p:nvSpPr>
        <p:spPr>
          <a:xfrm>
            <a:off x="932688" y="898144"/>
            <a:ext cx="6373368" cy="3792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3.平面镜成像原理。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镜前物体的光线，一部分射向平面镜并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经平面镜反射后进入人的眼睛，引起视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觉。我们就感觉光线好像是从镜后射出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来的，镜后的“物体”就是镜前物体在平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面镜中的像。其实镜后既没有物体也没</a:t>
            </a:r>
            <a:endParaRPr lang="en-US" altLang="zh-CN" sz="2800"/>
          </a:p>
        </p:txBody>
      </p:sp>
      <p:sp>
        <p:nvSpPr>
          <p:cNvPr id="5" name="P_6_BD#bb3d38e5f?htil=1&amp;vcp=1&amp;pid=e0494746d&amp;color=0,0,0&amp;vtp=1&amp;bt=1&amp;bbb=1&amp;hb=1&amp;hs=1" title=""/>
          <p:cNvSpPr/>
          <p:nvPr/>
        </p:nvSpPr>
        <p:spPr>
          <a:xfrm>
            <a:off x="935991" y="4740084"/>
            <a:ext cx="10320018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有光，镜后的像是反射光线反向延长线的交点，因此是虚像。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（如图2-1所示）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c2bb05b69.fixed?vcp=1&amp;pid=0a0915318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c2bb05b69.fixed?vcp=1&amp;pid=0a0915318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c2bb05b69.fixed?vcp=1&amp;pid=0a0915318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cd6a4bb0e?vcp=1&amp;pid=c2bb05b69&amp;color=0,0,0&amp;tib=255,255,255&amp;iip=4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cd6a4bb0e?vcp=1&amp;pid=c2bb05b69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光的传播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光的反射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平面镜成像</a:t>
            </a:r>
            <a:endParaRPr lang="en-US" altLang="zh-CN" sz="100"/>
          </a:p>
        </p:txBody>
      </p:sp>
      <p:pic>
        <p:nvPicPr>
          <p:cNvPr id="4" name="C_5_BD#cd6a4bb0e?vcp=1&amp;pid=c2bb05b69&amp;color=0,0,0&amp;tib=255,255,255&amp;iip=5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940" y="810742"/>
            <a:ext cx="1143000" cy="466344"/>
          </a:xfrm>
          <a:prstGeom prst="rect">
            <a:avLst/>
          </a:prstGeom>
        </p:spPr>
      </p:pic>
      <p:pic>
        <p:nvPicPr>
          <p:cNvPr id="5" name="C_5_BD#cd6a4bb0e?vcp=1&amp;pid=c2bb05b69&amp;color=0,0,0&amp;tib=255,255,255&amp;iip=6&amp;vtp=1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464" y="810742"/>
            <a:ext cx="1143000" cy="466344"/>
          </a:xfrm>
          <a:prstGeom prst="rect">
            <a:avLst/>
          </a:prstGeom>
        </p:spPr>
      </p:pic>
      <p:pic>
        <p:nvPicPr>
          <p:cNvPr id="6" name="QC_6_BD.23_1#ff753cad3?iti=2&amp;htil=2&amp;vcp=1&amp;vop=1&amp;vis=1&amp;pid=cd6a4bb0e&amp;color=0,0,0&amp;tib=255,255,255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7086" y="1369351"/>
            <a:ext cx="3236976" cy="30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6_BD.23_2#ff753cad3?iti=2&amp;htil=2&amp;vcp=1&amp;vop=1&amp;vis=1&amp;pid=cd6a4bb0e&amp;color=0,0,0&amp;vtp=1&amp;bbb=1" title=""/>
          <p:cNvSpPr/>
          <p:nvPr/>
        </p:nvSpPr>
        <p:spPr>
          <a:xfrm>
            <a:off x="9089168" y="4522888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图2-2</a:t>
            </a:r>
            <a:endParaRPr lang="en-US" altLang="zh-CN" sz="2800"/>
          </a:p>
        </p:txBody>
      </p:sp>
      <p:sp>
        <p:nvSpPr>
          <p:cNvPr id="8" name="QC_6_BD.23_3#ff753cad3?htil=2&amp;vcp=1&amp;vop=1&amp;vis=1&amp;pid=cd6a4bb0e&amp;color=0,0,0&amp;vtp=1&amp;bbb=1&amp;hb=1" title=""/>
          <p:cNvSpPr/>
          <p:nvPr/>
        </p:nvSpPr>
        <p:spPr>
          <a:xfrm>
            <a:off x="932688" y="1351063"/>
            <a:ext cx="6949440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传统文化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）如图2-2所示，日晷是我国古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代的一种计时工具，它的计时原理利用的是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9" name="QC_6_AN.24_1#ff753cad3.bracket?vcp=1&amp;vop=1&amp;vis=1&amp;pid=cd6a4bb0e&amp;color=0,0,0&amp;vpa=23&amp;vtp=1" title=""/>
          <p:cNvSpPr/>
          <p:nvPr/>
        </p:nvSpPr>
        <p:spPr>
          <a:xfrm>
            <a:off x="1209707" y="2633128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10" name="QC_6_BD.23_4#ff753cad3.choices?htil=2&amp;vcp=1&amp;vop=1&amp;vis=1&amp;pid=cd6a4bb0e&amp;color=0,0,0&amp;vtp=1&amp;bbb=1" title=""/>
          <p:cNvSpPr/>
          <p:nvPr/>
        </p:nvSpPr>
        <p:spPr>
          <a:xfrm>
            <a:off x="932688" y="3276573"/>
            <a:ext cx="694944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35826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A.光的直线传播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B.光的反射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35826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C.光的折射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D.光的色散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25_1#663a678cb?iti=3&amp;htil=3&amp;vcp=1&amp;vop=1&amp;vis=1&amp;pid=cd6a4bb0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6573" y="1458944"/>
            <a:ext cx="2322576" cy="32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25_2#663a678cb?iti=3&amp;htil=3&amp;vcp=1&amp;vop=1&amp;vis=1&amp;pid=cd6a4bb0e&amp;color=0,0,0&amp;vtp=1&amp;bbb=1" title=""/>
          <p:cNvSpPr/>
          <p:nvPr/>
        </p:nvSpPr>
        <p:spPr>
          <a:xfrm>
            <a:off x="9611454" y="4831937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图2-3</a:t>
            </a:r>
            <a:endParaRPr lang="en-US" altLang="zh-CN" sz="2800"/>
          </a:p>
        </p:txBody>
      </p:sp>
      <p:sp>
        <p:nvSpPr>
          <p:cNvPr id="4" name="QC_6_BD.25_3#663a678cb?htil=3&amp;vcp=1&amp;vop=1&amp;vis=1&amp;pid=cd6a4bb0e&amp;color=0,0,0&amp;vtp=1&amp;bt=1&amp;bbb=1&amp;hb=1" title=""/>
          <p:cNvSpPr/>
          <p:nvPr/>
        </p:nvSpPr>
        <p:spPr>
          <a:xfrm>
            <a:off x="932688" y="1440656"/>
            <a:ext cx="7863840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传统文化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）如图2-3所示，中国名画《妆靓仕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女图》（局部），女子利用铜镜梳妆，铜镜成像的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原理是(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26_1#663a678cb.bracket?vcp=1&amp;vop=1&amp;vis=1&amp;pid=cd6a4bb0e&amp;color=0,0,0&amp;vpa=24&amp;vtp=1" title=""/>
          <p:cNvSpPr/>
          <p:nvPr/>
        </p:nvSpPr>
        <p:spPr>
          <a:xfrm>
            <a:off x="2293969" y="2722721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sp>
        <p:nvSpPr>
          <p:cNvPr id="6" name="QC_6_BD.25_4#663a678cb.choices?htil=3&amp;vcp=1&amp;vop=1&amp;vis=1&amp;pid=cd6a4bb0e&amp;color=0,0,0&amp;vtp=1&amp;bbb=1" title=""/>
          <p:cNvSpPr/>
          <p:nvPr/>
        </p:nvSpPr>
        <p:spPr>
          <a:xfrm>
            <a:off x="932688" y="3364896"/>
            <a:ext cx="786384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40398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A.光的直线传播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B.光的反射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40398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C.光的折射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D.光的色散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27_1#e31530fe8?iti=4&amp;htil=4&amp;vcp=1&amp;vop=1&amp;vis=1&amp;pid=cd6a4bb0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2330" y="1875282"/>
            <a:ext cx="3236976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27_2#e31530fe8?iti=4&amp;htil=4&amp;vcp=1&amp;vop=1&amp;vis=1&amp;pid=cd6a4bb0e&amp;color=0,0,0&amp;vtp=1&amp;bbb=1" title=""/>
          <p:cNvSpPr/>
          <p:nvPr/>
        </p:nvSpPr>
        <p:spPr>
          <a:xfrm>
            <a:off x="9134411" y="4160266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图2-4</a:t>
            </a:r>
            <a:endParaRPr lang="en-US" altLang="zh-CN" sz="2800"/>
          </a:p>
        </p:txBody>
      </p:sp>
      <p:sp>
        <p:nvSpPr>
          <p:cNvPr id="4" name="QC_6_BD.27_3#e31530fe8?htil=4&amp;vcp=1&amp;vop=1&amp;vis=1&amp;pid=cd6a4bb0e&amp;color=0,0,0&amp;vtp=1&amp;bt=1&amp;bbb=1&amp;hb=1" title=""/>
          <p:cNvSpPr/>
          <p:nvPr/>
        </p:nvSpPr>
        <p:spPr>
          <a:xfrm>
            <a:off x="932688" y="1856994"/>
            <a:ext cx="6949440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日常生活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）美丽的自然风光令人赏心悦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目。如图2-4，层峦叠嶂倒映水中，倒影的形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成蕴含的光学规律是(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28_1#e31530fe8.bracket?vcp=1&amp;vop=1&amp;vis=1&amp;pid=cd6a4bb0e&amp;color=0,0,0&amp;vpa=25&amp;vtp=1" title=""/>
          <p:cNvSpPr/>
          <p:nvPr/>
        </p:nvSpPr>
        <p:spPr>
          <a:xfrm>
            <a:off x="4437094" y="3139059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sp>
        <p:nvSpPr>
          <p:cNvPr id="6" name="QC_6_BD.27_4#e31530fe8.choices?htil=4&amp;vcp=1&amp;vop=1&amp;vis=1&amp;pid=cd6a4bb0e&amp;color=0,0,0&amp;vtp=1&amp;bbb=1" title=""/>
          <p:cNvSpPr/>
          <p:nvPr/>
        </p:nvSpPr>
        <p:spPr>
          <a:xfrm>
            <a:off x="932688" y="3781234"/>
            <a:ext cx="694944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35826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A.光的直线传播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B.光的反射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35826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C.光的折射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D.光的色散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29_1#cbd599bd3?iti=5&amp;htil=5&amp;vcp=1&amp;vop=1&amp;vis=1&amp;pid=cd6a4bb0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8392" y="1660112"/>
            <a:ext cx="3008376" cy="28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29_2#cbd599bd3?iti=5&amp;htil=5&amp;vcp=1&amp;vop=1&amp;vis=1&amp;pid=cd6a4bb0e&amp;color=0,0,0&amp;vtp=1&amp;bbb=1" title=""/>
          <p:cNvSpPr/>
          <p:nvPr/>
        </p:nvSpPr>
        <p:spPr>
          <a:xfrm>
            <a:off x="9266174" y="4625054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图2-5</a:t>
            </a:r>
            <a:endParaRPr lang="en-US" altLang="zh-CN" sz="2800"/>
          </a:p>
        </p:txBody>
      </p:sp>
      <p:sp>
        <p:nvSpPr>
          <p:cNvPr id="4" name="QC_6_BD.29_3#cbd599bd3?htil=5&amp;vcp=1&amp;vop=1&amp;vis=1&amp;pid=cd6a4bb0e&amp;color=0,0,0&amp;vtp=1&amp;bt=1&amp;bbb=1&amp;hb=1" title=""/>
          <p:cNvSpPr/>
          <p:nvPr/>
        </p:nvSpPr>
        <p:spPr>
          <a:xfrm>
            <a:off x="932688" y="1641824"/>
            <a:ext cx="717804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日常生活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）如图2-5是2024年发生日全食的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情景。产生这一现象的原因是(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30_1#cbd599bd3.bracket?vcp=1&amp;vop=1&amp;vis=1&amp;pid=cd6a4bb0e&amp;color=0,0,0&amp;vpa=26&amp;vtp=1" title=""/>
          <p:cNvSpPr/>
          <p:nvPr/>
        </p:nvSpPr>
        <p:spPr>
          <a:xfrm>
            <a:off x="5853144" y="2276189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6" name="QC_6_BD.29_4#cbd599bd3.choices?htil=5&amp;vcp=1&amp;vop=1&amp;vis=1&amp;pid=cd6a4bb0e&amp;color=0,0,0&amp;vtp=1&amp;bbb=1" title=""/>
          <p:cNvSpPr/>
          <p:nvPr/>
        </p:nvSpPr>
        <p:spPr>
          <a:xfrm>
            <a:off x="932688" y="2925349"/>
            <a:ext cx="717804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36969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A.光的反射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B.光的色散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36969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C.光的折射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D.光的直线传播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9eeebafaa.fixed?vcp=1&amp;pid=0a0915318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9eeebafaa.fixed?vcp=1&amp;pid=0a0915318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9eeebafaa.fixed?vcp=1&amp;pid=0a0915318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5_BD.31_1#611ab746b?vcp=1&amp;vop=1&amp;vis=1&amp;pid=9eeebafaa&amp;color=0,0,0&amp;vtp=1&amp;bt=1&amp;bbb=1&amp;hb=1" title=""/>
          <p:cNvSpPr/>
          <p:nvPr/>
        </p:nvSpPr>
        <p:spPr>
          <a:xfrm>
            <a:off x="932688" y="1096232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（2025·天津）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如图2-6所示，一只白鹭正在七里海湿地觅食，平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静的水面映出它的身姿。选项中能正确表示人看到白鹭倒影的光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路是(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5_AN.32_1#611ab746b.bracket?vcp=1&amp;vop=1&amp;vis=1&amp;pid=9eeebafaa&amp;color=0,0,0&amp;vpa=27&amp;vtp=1" title=""/>
          <p:cNvSpPr/>
          <p:nvPr/>
        </p:nvSpPr>
        <p:spPr>
          <a:xfrm>
            <a:off x="1924082" y="2378297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pic>
        <p:nvPicPr>
          <p:cNvPr id="4" name="QC_5_BD.31_2#611ab746b?iti=6&amp;htil=6&amp;vcp=1&amp;vop=1&amp;vis=1&amp;pid=9eeebafa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9717" y="3083528"/>
            <a:ext cx="1938528" cy="19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31_3#611ab746b?iti=6&amp;htil=6&amp;vcp=1&amp;vop=1&amp;vis=1&amp;pid=9eeebafaa&amp;color=0,0,0&amp;vtp=1&amp;bbb=1" title=""/>
          <p:cNvSpPr/>
          <p:nvPr/>
        </p:nvSpPr>
        <p:spPr>
          <a:xfrm>
            <a:off x="9422574" y="5190013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图2-6</a:t>
            </a:r>
            <a:endParaRPr lang="en-US" altLang="zh-CN" sz="2800"/>
          </a:p>
        </p:txBody>
      </p:sp>
      <p:sp>
        <p:nvSpPr>
          <p:cNvPr id="6" name="QC_5_BD.31_4#611ab746b.choices?htil=6&amp;vcp=1&amp;vop=1&amp;vis=1&amp;pid=9eeebafaa&amp;color=0,0,0&amp;vtp=1&amp;bbb=1" title=""/>
          <p:cNvSpPr/>
          <p:nvPr/>
        </p:nvSpPr>
        <p:spPr>
          <a:xfrm>
            <a:off x="932688" y="3074384"/>
            <a:ext cx="7598664" cy="135343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2100"/>
              </a:lnSpc>
              <a:tabLst>
                <a:tab pos="2019935"/>
                <a:tab pos="4015105"/>
                <a:tab pos="590804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6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67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67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67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7" name="QC_5_BD.31_4#611ab746b.choice_image?htil=6&amp;vcp=1&amp;vop=1&amp;vis=1&amp;pid=9eeebafaa&amp;color=0,0,0&amp;tib=255,255,255&amp;iip=7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9082" y="3207290"/>
            <a:ext cx="1408176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5_BD.31_4#611ab746b.choice_image?htil=6&amp;vcp=1&amp;vop=1&amp;vis=1&amp;pid=9eeebafaa&amp;color=0,0,0&amp;tib=255,255,255&amp;iip=8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9014" y="3079274"/>
            <a:ext cx="1408176" cy="13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5_BD.31_4#611ab746b.choice_image?htil=6&amp;vcp=1&amp;vop=1&amp;vis=1&amp;pid=9eeebafaa&amp;color=0,0,0&amp;tib=255,255,255&amp;iip=9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1901" y="3134138"/>
            <a:ext cx="1298448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0" name="QC_5_BD.31_4#611ab746b.choice_image?htil=6&amp;vcp=1&amp;vop=1&amp;vis=1&amp;pid=9eeebafaa&amp;color=0,0,0&amp;tib=255,255,255&amp;iip=10&amp;vtp=1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43" y="3106706"/>
            <a:ext cx="1289304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33_1#03f17b538?vcp=1&amp;vop=1&amp;vis=1&amp;pid=9eeebafaa&amp;color=0,0,0&amp;vtp=1&amp;bt=1&amp;bbb=1&amp;hb=1" title=""/>
              <p:cNvSpPr/>
              <p:nvPr/>
            </p:nvSpPr>
            <p:spPr>
              <a:xfrm>
                <a:off x="932688" y="720000"/>
                <a:ext cx="10323576" cy="2611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（2025·成都）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如图2-7，图甲是医生通过平面镜观察患者口腔的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情景。图乙示意图中，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𝑬𝑭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为平面镜，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点为医生眼睛所在位置，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表示医生通过平面镜看到患处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的像点，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点为入射点，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射光线。请在图乙中完成作图：①根据平面镜成像特点画出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置；②画出入射光线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𝑨��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。（保留作图痕迹）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33_1#03f17b538?vcp=1&amp;vop=1&amp;vis=1&amp;pid=9eeebafa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611057"/>
              </a:xfrm>
              <a:prstGeom prst="rect">
                <a:avLst/>
              </a:prstGeom>
              <a:blipFill rotWithShape="1">
                <a:blip r:embed="rId3"/>
                <a:stretch>
                  <a:fillRect l="-5" t="-21" r="-520" b="-1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33_2#03f17b538?iti=7&amp;htil=7&amp;vcp=1&amp;vop=1&amp;vis=1&amp;pid=9eeebafa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8720" y="3463327"/>
            <a:ext cx="4562856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33_3#03f17b538?iti=7&amp;htil=7&amp;vcp=1&amp;vop=1&amp;vis=1&amp;pid=9eeebafaa&amp;color=0,0,0&amp;vtp=1&amp;bbb=1" title=""/>
          <p:cNvSpPr/>
          <p:nvPr/>
        </p:nvSpPr>
        <p:spPr>
          <a:xfrm>
            <a:off x="3013742" y="5556287"/>
            <a:ext cx="912812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图2-7</a:t>
            </a:r>
            <a:endParaRPr lang="en-US" altLang="zh-CN" sz="2800"/>
          </a:p>
        </p:txBody>
      </p:sp>
      <p:sp>
        <p:nvSpPr>
          <p:cNvPr id="5" name="QO_5_AN.34_1#03f17b538?htil=7&amp;vcp=1&amp;vop=1&amp;vis=1&amp;pid=9eeebafaa&amp;color=0,0,0&amp;vtp=1&amp;bbb=1" title=""/>
          <p:cNvSpPr/>
          <p:nvPr/>
        </p:nvSpPr>
        <p:spPr>
          <a:xfrm>
            <a:off x="6089904" y="3509047"/>
            <a:ext cx="5157216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5_AN.34_2#03f17b538?htil=7&amp;vcp=1&amp;vop=1&amp;vis=1&amp;pid=9eeebafaa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4123029"/>
            <a:ext cx="2121408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35_1#d36009308?iti=8&amp;htil=8&amp;vcp=1&amp;vop=1&amp;vis=1&amp;pid=9eeebafaa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856" y="833180"/>
            <a:ext cx="3494561" cy="145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35_2#d36009308?iti=8&amp;htil=8&amp;vcp=1&amp;vop=1&amp;vis=1&amp;pid=9eeebafaa&amp;color=0,0,0&amp;vtp=1&amp;bbb=1" title=""/>
          <p:cNvSpPr/>
          <p:nvPr/>
        </p:nvSpPr>
        <p:spPr>
          <a:xfrm>
            <a:off x="8806730" y="2343765"/>
            <a:ext cx="912812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图2-8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35_3#d36009308?htil=8&amp;vcp=1&amp;vop=1&amp;vis=1&amp;pid=9eeebafaa&amp;color=0,0,0&amp;vtp=1&amp;bt=1&amp;bbb=1&amp;hb=1&amp;hs=1" title=""/>
              <p:cNvSpPr/>
              <p:nvPr/>
            </p:nvSpPr>
            <p:spPr>
              <a:xfrm>
                <a:off x="932688" y="720000"/>
                <a:ext cx="6309360" cy="20507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（2024·福建）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探究光的反射定律，实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验装置如图2-8甲所示。让一束光贴着光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屏射向平面镜的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点，改变入射光线多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次实验，数据记录于表中。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35_3#d36009308?htil=8&amp;vcp=1&amp;vop=1&amp;vis=1&amp;pid=9eeebafa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6309360" cy="2050733"/>
              </a:xfrm>
              <a:prstGeom prst="rect">
                <a:avLst/>
              </a:prstGeom>
              <a:blipFill rotWithShape="1">
                <a:blip r:embed="rId4"/>
                <a:stretch>
                  <a:fillRect l="-8" t="-27" r="8" b="-3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QO_5_BD.35_4#d36009308?colgroup=2,6,11,3,3&amp;vcp=1&amp;vop=1&amp;vis=1&amp;pid=9eeebafaa&amp;color=0,0,0&amp;vtp=1&amp;bbb=1&amp;hb=1&amp;hs=1" title=""/>
          <p:cNvGraphicFramePr>
            <a:graphicFrameLocks noGrp="1"/>
          </p:cNvGraphicFramePr>
          <p:nvPr/>
        </p:nvGraphicFramePr>
        <p:xfrm>
          <a:off x="932688" y="2890760"/>
          <a:ext cx="10268712" cy="2939225"/>
        </p:xfrm>
        <a:graphic>
          <a:graphicData uri="http://schemas.openxmlformats.org/drawingml/2006/table">
            <a:tbl>
              <a:tblPr/>
              <a:tblGrid>
                <a:gridCol w="905256"/>
                <a:gridCol w="2359152"/>
                <a:gridCol w="4160520"/>
                <a:gridCol w="1399032"/>
                <a:gridCol w="1444752"/>
              </a:tblGrid>
              <a:tr h="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序号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入射光线相对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法线的位置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反射光线相对法线的位置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入射角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𝒊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反射角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𝒓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左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右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p>
                              <m:sSup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𝟑𝟎</m:t>
                                </m:r>
                              </m:e>
                              <m:sup>
                                <m:r>
                                  <m:rPr>
                                    <m:sty m:val="b"/>
                                  </m:rPr>
                                  <a:rPr lang="en-US" altLang="zh-CN" sz="2800" b="1" i="0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∘</m:t>
                                </m:r>
                              </m:sup>
                            </m:sSup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p>
                              <m:sSup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𝟑𝟎</m:t>
                                </m:r>
                              </m:e>
                              <m:sup>
                                <m:r>
                                  <m:rPr>
                                    <m:sty m:val="b"/>
                                  </m:rPr>
                                  <a:rPr lang="en-US" altLang="zh-CN" sz="2800" b="1" i="0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∘</m:t>
                                </m:r>
                              </m:sup>
                            </m:sSup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左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右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p>
                              <m:sSup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𝟒𝟓</m:t>
                                </m:r>
                              </m:e>
                              <m:sup>
                                <m:r>
                                  <m:rPr>
                                    <m:sty m:val="b"/>
                                  </m:rPr>
                                  <a:rPr lang="en-US" altLang="zh-CN" sz="2800" b="1" i="0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∘</m:t>
                                </m:r>
                              </m:sup>
                            </m:sSup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p>
                              <m:sSup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𝟒𝟓</m:t>
                                </m:r>
                              </m:e>
                              <m:sup>
                                <m:r>
                                  <m:rPr>
                                    <m:sty m:val="b"/>
                                  </m:rPr>
                                  <a:rPr lang="en-US" altLang="zh-CN" sz="2800" b="1" i="0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∘</m:t>
                                </m:r>
                              </m:sup>
                            </m:sSup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左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右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p>
                              <m:sSup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𝟔𝟎</m:t>
                                </m:r>
                              </m:e>
                              <m:sup>
                                <m:r>
                                  <m:rPr>
                                    <m:sty m:val="b"/>
                                  </m:rPr>
                                  <a:rPr lang="en-US" altLang="zh-CN" sz="2800" b="1" i="0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∘</m:t>
                                </m:r>
                              </m:sup>
                            </m:sSup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p>
                              <m:sSup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𝟔𝟎</m:t>
                                </m:r>
                              </m:e>
                              <m:sup>
                                <m:r>
                                  <m:rPr>
                                    <m:sty m:val="b"/>
                                  </m:rPr>
                                  <a:rPr lang="en-US" altLang="zh-CN" sz="2800" b="1" i="0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∘</m:t>
                                </m:r>
                              </m:sup>
                            </m:sSup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右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左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p>
                              <m:sSup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𝟔𝟎</m:t>
                                </m:r>
                              </m:e>
                              <m:sup>
                                <m:r>
                                  <m:rPr>
                                    <m:sty m:val="b"/>
                                  </m:rPr>
                                  <a:rPr lang="en-US" altLang="zh-CN" sz="2800" b="1" i="0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∘</m:t>
                                </m:r>
                              </m:sup>
                            </m:sSup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p>
                              <m:sSup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𝟔𝟎</m:t>
                                </m:r>
                              </m:e>
                              <m:sup>
                                <m:r>
                                  <m:rPr>
                                    <m:sty m:val="b"/>
                                  </m:rPr>
                                  <a:rPr lang="en-US" altLang="zh-CN" sz="2800" b="1" i="0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∘</m:t>
                                </m:r>
                              </m:sup>
                            </m:sSup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0a0915318?lid=ccac2bf0a&amp;cid=ccac2bf0a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0a0915318?lid=ccac2bf0a&amp;cid=ccac2bf0a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0a0915318?lid=ccac2bf0a&amp;cid=ccac2bf0a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0a0915318?lid=45fe2adcc&amp;cid=45fe2adcc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0a0915318?lid=45fe2adcc&amp;cid=45fe2adcc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0a0915318?lid=45fe2adcc&amp;cid=45fe2adcc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0a0915318?lid=c2bb05b69&amp;cid=c2bb05b69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0a0915318?lid=c2bb05b69&amp;cid=c2bb05b69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0a0915318?lid=c2bb05b69&amp;cid=c2bb05b69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0a0915318?lid=9eeebafaa&amp;cid=9eeebafaa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0a0915318?lid=9eeebafaa&amp;cid=9eeebafaa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0a0915318?lid=9eeebafaa&amp;cid=9eeebafaa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0a0915318?lid=ab414d9a1&amp;cid=ab414d9a1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0a0915318?lid=ab414d9a1&amp;cid=ab414d9a1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0a0915318?lid=ab414d9a1&amp;cid=ab414d9a1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0a0915318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0a0915318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0a0915318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36_1#136eb8985?iti=9&amp;htil=9&amp;vcp=1&amp;vop=1&amp;vis=1&amp;visfb=1&amp;pid=d36009308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4344" y="2286476"/>
            <a:ext cx="3913632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36_2#136eb8985?iti=9&amp;htil=9&amp;vcp=1&amp;vop=1&amp;vis=1&amp;visfb=1&amp;pid=d36009308&amp;color=0,0,0&amp;vtp=1&amp;bbb=1" title=""/>
          <p:cNvSpPr/>
          <p:nvPr/>
        </p:nvSpPr>
        <p:spPr>
          <a:xfrm>
            <a:off x="8824754" y="4017105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图2-8</a:t>
            </a:r>
            <a:endParaRPr lang="en-US" altLang="zh-CN" sz="2800"/>
          </a:p>
        </p:txBody>
      </p:sp>
      <p:sp>
        <p:nvSpPr>
          <p:cNvPr id="4" name="QB_6_BD.36_3#136eb8985?htil=9&amp;vcp=1&amp;vop=1&amp;vis=1&amp;pid=d36009308&amp;color=0,0,0&amp;mp=1&amp;vtp=1&amp;bt=1&amp;bbb=1&amp;hb=1" title=""/>
          <p:cNvSpPr/>
          <p:nvPr/>
        </p:nvSpPr>
        <p:spPr>
          <a:xfrm>
            <a:off x="932688" y="2268188"/>
            <a:ext cx="6272784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能从不同方向观察到光的传播路径，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是因为光在光屏上发生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反射。</a:t>
            </a:r>
            <a:endParaRPr lang="en-US" altLang="zh-CN" sz="2800"/>
          </a:p>
        </p:txBody>
      </p:sp>
      <p:sp>
        <p:nvSpPr>
          <p:cNvPr id="5" name="QB_6_AN.37_1#136eb8985.blank?vcp=1&amp;vop=1&amp;vis=1&amp;pid=d36009308&amp;color=0,0,0&amp;mp=1&amp;vpa=28&amp;vtp=1" title=""/>
          <p:cNvSpPr/>
          <p:nvPr/>
        </p:nvSpPr>
        <p:spPr>
          <a:xfrm>
            <a:off x="4514881" y="2864453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漫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6_BD.38_1#aa00ad691?vcp=1&amp;vop=1&amp;vis=1&amp;pid=d36009308&amp;color=0,0,0&amp;vtp=1&amp;bt=1&amp;bbb=1" title=""/>
          <p:cNvSpPr/>
          <p:nvPr/>
        </p:nvSpPr>
        <p:spPr>
          <a:xfrm>
            <a:off x="932688" y="1114139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分析表中数据得出结论：</a:t>
            </a:r>
            <a:endParaRPr lang="en-US" altLang="zh-CN" sz="2800"/>
          </a:p>
        </p:txBody>
      </p:sp>
      <p:sp>
        <p:nvSpPr>
          <p:cNvPr id="3" name="QB_7_BD.39_1#a6113eebf?vcp=1&amp;vop=1&amp;vis=1&amp;pid=aa00ad691&amp;color=0,0,0&amp;vtp=1&amp;bbb=1" title=""/>
          <p:cNvSpPr/>
          <p:nvPr/>
        </p:nvSpPr>
        <p:spPr>
          <a:xfrm>
            <a:off x="932688" y="1744059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①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反射光线、入射光线分别位于法线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</a:t>
            </a:r>
            <a:endParaRPr lang="en-US" altLang="zh-CN" sz="2800"/>
          </a:p>
        </p:txBody>
      </p:sp>
      <p:sp>
        <p:nvSpPr>
          <p:cNvPr id="4" name="QB_7_AN.40_1#a6113eebf.blank?vcp=1&amp;vop=1&amp;vis=1&amp;pid=aa00ad691&amp;color=0,0,0&amp;vpa=29&amp;vtp=1&amp;bbb=1" title=""/>
          <p:cNvSpPr/>
          <p:nvPr/>
        </p:nvSpPr>
        <p:spPr>
          <a:xfrm>
            <a:off x="6658007" y="1702149"/>
            <a:ext cx="97313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两侧</a:t>
            </a:r>
            <a:endParaRPr lang="en-US" altLang="zh-CN" sz="2800"/>
          </a:p>
        </p:txBody>
      </p:sp>
      <p:pic>
        <p:nvPicPr>
          <p:cNvPr id="5" name="QB_7_BD.39_2#a6113eebf?iti=10&amp;vcp=1&amp;vop=1&amp;vis=1&amp;visfb=1&amp;pid=aa00ad69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6744" y="2436971"/>
            <a:ext cx="4855464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39_3#a6113eebf?iti=10&amp;vcp=1&amp;vop=1&amp;vis=1&amp;visfb=1&amp;pid=aa00ad691&amp;color=0,0,0&amp;vtp=1&amp;bbb=1" title=""/>
          <p:cNvSpPr/>
          <p:nvPr/>
        </p:nvSpPr>
        <p:spPr>
          <a:xfrm>
            <a:off x="5638070" y="4529931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图2-8</a:t>
            </a:r>
            <a:endParaRPr lang="en-US" altLang="zh-CN" sz="2800"/>
          </a:p>
        </p:txBody>
      </p:sp>
      <p:sp>
        <p:nvSpPr>
          <p:cNvPr id="7" name="QB_7_BD.41_1#f7202be2c?vcp=1&amp;vop=1&amp;vis=1&amp;pid=aa00ad691&amp;color=0,0,0&amp;vtp=1&amp;bbb=1" title=""/>
          <p:cNvSpPr/>
          <p:nvPr/>
        </p:nvSpPr>
        <p:spPr>
          <a:xfrm>
            <a:off x="932688" y="5169249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②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反射角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入射角。</a:t>
            </a:r>
            <a:endParaRPr lang="en-US" altLang="zh-CN" sz="2800"/>
          </a:p>
        </p:txBody>
      </p:sp>
      <p:sp>
        <p:nvSpPr>
          <p:cNvPr id="8" name="QB_7_AN.42_1#f7202be2c.blank?vcp=1&amp;vop=1&amp;vis=1&amp;pid=aa00ad691&amp;color=0,0,0&amp;vpa=30&amp;vtp=1&amp;bbb=1" title=""/>
          <p:cNvSpPr/>
          <p:nvPr/>
        </p:nvSpPr>
        <p:spPr>
          <a:xfrm>
            <a:off x="2371757" y="5127339"/>
            <a:ext cx="97313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等于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43_1#584e7cea9?iti=11&amp;htil=10&amp;vcp=1&amp;vop=1&amp;vis=1&amp;visfb=1&amp;pid=d36009308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6976" y="1563592"/>
            <a:ext cx="3913632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43_2#584e7cea9?iti=11&amp;htil=10&amp;vcp=1&amp;vop=1&amp;vis=1&amp;visfb=1&amp;pid=d36009308&amp;color=0,0,0&amp;vtp=1&amp;bbb=1" title=""/>
          <p:cNvSpPr/>
          <p:nvPr/>
        </p:nvSpPr>
        <p:spPr>
          <a:xfrm>
            <a:off x="8807386" y="3299936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图2-8</a:t>
            </a:r>
            <a:endParaRPr lang="en-US" altLang="zh-CN" sz="2800"/>
          </a:p>
        </p:txBody>
      </p:sp>
      <p:sp>
        <p:nvSpPr>
          <p:cNvPr id="4" name="QB_6_BD.43_3#584e7cea9?htil=10&amp;vcp=1&amp;vop=1&amp;vis=1&amp;pid=d36009308&amp;color=0,0,0&amp;mp=1&amp;vtp=1&amp;bt=1&amp;bbb=1&amp;hb=1" title=""/>
          <p:cNvSpPr/>
          <p:nvPr/>
        </p:nvSpPr>
        <p:spPr>
          <a:xfrm>
            <a:off x="932688" y="1545304"/>
            <a:ext cx="6272784" cy="3792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光热电站利用追日镜将太阳光反射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到吸热塔用于发电。如图2-8乙所示为上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 err="1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午某时刻的光路图，根据上述实验结论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 err="1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推断，随着太阳的运动，追日镜应沿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 err="1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时针方向旋转，使反射光线射向吸热塔。</a:t>
            </a:r>
            <a:endParaRPr lang="en-US" altLang="zh-CN" sz="2800"/>
          </a:p>
        </p:txBody>
      </p:sp>
      <p:sp>
        <p:nvSpPr>
          <p:cNvPr id="5" name="QB_6_AN.44_1#584e7cea9.blank?vcp=1&amp;vop=1&amp;vis=1&amp;pid=d36009308&amp;color=0,0,0&amp;mp=1&amp;vpa=31&amp;vtp=1" title=""/>
          <p:cNvSpPr/>
          <p:nvPr/>
        </p:nvSpPr>
        <p:spPr>
          <a:xfrm>
            <a:off x="943007" y="410562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逆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45_1#eac86beaa?vcp=1&amp;vop=1&amp;vis=1&amp;pid=9eeebafaa&amp;color=0,0,0&amp;vtp=1&amp;bt=1&amp;bbb=1" title=""/>
          <p:cNvSpPr/>
          <p:nvPr/>
        </p:nvSpPr>
        <p:spPr>
          <a:xfrm>
            <a:off x="932688" y="1203039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（2025·福建）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探究平面镜成像的特点，实验装置如图2-9甲。</a:t>
            </a:r>
            <a:endParaRPr lang="en-US" altLang="zh-CN" sz="2800"/>
          </a:p>
        </p:txBody>
      </p:sp>
      <p:pic>
        <p:nvPicPr>
          <p:cNvPr id="3" name="QO_5_BD.45_2#eac86beaa?iti=12&amp;vcp=1&amp;vop=1&amp;vis=1&amp;pid=9eeebafa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1894681"/>
            <a:ext cx="10277856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45_3#eac86beaa?iti=12&amp;vcp=1&amp;vop=1&amp;vis=1&amp;pid=9eeebafaa&amp;color=0,0,0&amp;vtp=1&amp;bbb=1" title=""/>
          <p:cNvSpPr/>
          <p:nvPr/>
        </p:nvSpPr>
        <p:spPr>
          <a:xfrm>
            <a:off x="5642642" y="4444841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图2-9</a:t>
            </a:r>
            <a:endParaRPr lang="en-US" altLang="zh-CN" sz="2800"/>
          </a:p>
        </p:txBody>
      </p:sp>
      <p:sp>
        <p:nvSpPr>
          <p:cNvPr id="5" name="QB_6_BD.46_1#a5feb7967?vcp=1&amp;vop=1&amp;vis=1&amp;pid=eac86beaa&amp;color=0,0,0&amp;vtp=1&amp;bbb=1" title=""/>
          <p:cNvSpPr/>
          <p:nvPr/>
        </p:nvSpPr>
        <p:spPr>
          <a:xfrm>
            <a:off x="932688" y="5084159"/>
            <a:ext cx="1070133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实验前，将白纸平铺在水平桌面上，玻璃板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架在纸上。</a:t>
            </a:r>
            <a:endParaRPr lang="en-US" altLang="zh-CN" sz="2800"/>
          </a:p>
        </p:txBody>
      </p:sp>
      <p:sp>
        <p:nvSpPr>
          <p:cNvPr id="6" name="QB_6_AN.47_1#a5feb7967.blank?vcp=1&amp;vop=1&amp;vis=1&amp;pid=eac86beaa&amp;color=0,0,0&amp;vpa=32&amp;vtp=1&amp;bbb=1" title=""/>
          <p:cNvSpPr/>
          <p:nvPr/>
        </p:nvSpPr>
        <p:spPr>
          <a:xfrm>
            <a:off x="8621745" y="5042249"/>
            <a:ext cx="97313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垂直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48_1#3fbf195fe?vcp=1&amp;vop=1&amp;vis=1&amp;pid=eac86beaa&amp;color=0,0,0&amp;vtp=1&amp;bt=1&amp;bbb=1&amp;hb=1" title=""/>
              <p:cNvSpPr/>
              <p:nvPr/>
            </p:nvSpPr>
            <p:spPr>
              <a:xfrm>
                <a:off x="932688" y="883126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在玻璃板前放置点燃的蜡烛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，在玻璃板后移动完全相同但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未点燃的蜡烛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，直到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完全重合，说明像与物的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相等。在纸上描出蜡烛、玻璃板和像的位置，处理数据如图乙。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48_1#3fbf195fe?vcp=1&amp;vop=1&amp;vis=1&amp;pid=eac86bea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83126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26" r="-416" b="-3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49_1#3fbf195fe.blank?vcp=1&amp;vop=1&amp;vis=1&amp;pid=eac86beaa&amp;color=0,0,0&amp;vpa=33&amp;vtp=1&amp;bbb=1" title=""/>
          <p:cNvSpPr/>
          <p:nvPr/>
        </p:nvSpPr>
        <p:spPr>
          <a:xfrm>
            <a:off x="10145745" y="150034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大小</a:t>
            </a:r>
            <a:endParaRPr lang="en-US" altLang="zh-CN" sz="2800"/>
          </a:p>
        </p:txBody>
      </p:sp>
      <p:pic>
        <p:nvPicPr>
          <p:cNvPr id="4" name="QB_6_BD.48_2#3fbf195fe?iti=13&amp;vcp=1&amp;vop=1&amp;vis=1&amp;visfb=1&amp;pid=eac86bea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857722"/>
            <a:ext cx="10277856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48_3#3fbf195fe?iti=13&amp;vcp=1&amp;vop=1&amp;vis=1&amp;visfb=1&amp;pid=eac86beaa&amp;color=0,0,0&amp;vtp=1&amp;bbb=1" title=""/>
          <p:cNvSpPr/>
          <p:nvPr/>
        </p:nvSpPr>
        <p:spPr>
          <a:xfrm>
            <a:off x="5642642" y="5407882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50_1#4de43e58e?vcp=1&amp;vop=1&amp;vis=1&amp;pid=eac86beaa&amp;color=0,0,0&amp;vtp=1&amp;bt=1&amp;bbb=1&amp;hb=1" title=""/>
          <p:cNvSpPr/>
          <p:nvPr/>
        </p:nvSpPr>
        <p:spPr>
          <a:xfrm>
            <a:off x="932688" y="1198848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得出结论：像与物关于平面镜对称。为使该结论具有普遍性，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提出一条改进建议：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6_AN.51_1#4de43e58e.blank?vcp=1&amp;vop=1&amp;vis=1&amp;pid=eac86beaa&amp;color=0,0,0&amp;vpa=34&amp;vtp=1&amp;bbb=1" title=""/>
          <p:cNvSpPr/>
          <p:nvPr/>
        </p:nvSpPr>
        <p:spPr>
          <a:xfrm>
            <a:off x="4157694" y="1795113"/>
            <a:ext cx="490220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改变物体位置，多次进行实验</a:t>
            </a:r>
            <a:endParaRPr lang="en-US" altLang="zh-CN" sz="2800"/>
          </a:p>
        </p:txBody>
      </p:sp>
      <p:pic>
        <p:nvPicPr>
          <p:cNvPr id="4" name="QB_6_BD.50_2#4de43e58e?iti=14&amp;vcp=1&amp;vop=1&amp;vis=1&amp;visfb=1&amp;pid=eac86bea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536285"/>
            <a:ext cx="10277856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50_3#4de43e58e?iti=14&amp;vcp=1&amp;vop=1&amp;vis=1&amp;visfb=1&amp;pid=eac86beaa&amp;color=0,0,0&amp;vtp=1&amp;bbb=1" title=""/>
          <p:cNvSpPr/>
          <p:nvPr/>
        </p:nvSpPr>
        <p:spPr>
          <a:xfrm>
            <a:off x="5642642" y="5086445"/>
            <a:ext cx="9128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图2-9</a:t>
            </a:r>
            <a:endParaRPr lang="en-US" altLang="zh-CN" sz="28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569700" y="11277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52_1#8aef6b3e2?vcp=1&amp;vop=1&amp;vis=1&amp;pid=eac86beaa&amp;color=0,0,0&amp;vtp=1&amp;bt=1&amp;bbb=1&amp;hb=1" title=""/>
              <p:cNvSpPr/>
              <p:nvPr/>
            </p:nvSpPr>
            <p:spPr>
              <a:xfrm>
                <a:off x="932688" y="720000"/>
                <a:ext cx="10323576" cy="21633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利用茶色薄玻璃板制作如图丙的“临摹神器”，可在白纸上临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摹手机画面。如图丁，当手机屏幕与白纸的夹角为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，若要使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手机画面通过玻璃板所成像的位置在白纸上，玻璃板与桌面的夹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角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𝜽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应为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​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，临摹时要在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（选填“①”或“②”）位置观察。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52_1#8aef6b3e2?vcp=1&amp;vop=1&amp;vis=1&amp;pid=eac86bea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163382"/>
              </a:xfrm>
              <a:prstGeom prst="rect">
                <a:avLst/>
              </a:prstGeom>
              <a:blipFill rotWithShape="1">
                <a:blip r:embed="rId3"/>
                <a:stretch>
                  <a:fillRect l="-5" t="-25" r="-1031" b="-2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53_1#8aef6b3e2.blank?vcp=1&amp;vop=1&amp;vis=1&amp;pid=eac86beaa&amp;color=0,0,0&amp;vpa=35&amp;vtp=1&amp;bbb=1" title=""/>
          <p:cNvSpPr/>
          <p:nvPr/>
        </p:nvSpPr>
        <p:spPr>
          <a:xfrm>
            <a:off x="2416207" y="2342298"/>
            <a:ext cx="614363" cy="4916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50</a:t>
            </a:r>
            <a:endParaRPr lang="en-US" altLang="zh-CN" sz="2800"/>
          </a:p>
        </p:txBody>
      </p:sp>
      <p:sp>
        <p:nvSpPr>
          <p:cNvPr id="4" name="QB_6_AN.55_1#8aef6b3e2.blank?vcp=1&amp;vop=1&amp;vis=1&amp;pid=eac86beaa&amp;color=0,0,0&amp;vpa=36&amp;vtp=1" title=""/>
          <p:cNvSpPr/>
          <p:nvPr/>
        </p:nvSpPr>
        <p:spPr>
          <a:xfrm>
            <a:off x="5578951" y="2342298"/>
            <a:ext cx="615950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①</a:t>
            </a:r>
            <a:endParaRPr lang="en-US" altLang="zh-CN" sz="2800"/>
          </a:p>
        </p:txBody>
      </p:sp>
      <p:pic>
        <p:nvPicPr>
          <p:cNvPr id="5" name="QB_6_BD.54_1#8aef6b3e2?iti=15&amp;vcp=1&amp;vop=1&amp;vis=1&amp;visfb=1&amp;pid=eac86bea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3011842"/>
            <a:ext cx="10277856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54_2#8aef6b3e2?iti=15&amp;vcp=1&amp;vop=1&amp;vis=1&amp;visfb=1&amp;pid=eac86beaa&amp;color=0,0,0&amp;vtp=1&amp;bbb=1" title=""/>
          <p:cNvSpPr/>
          <p:nvPr/>
        </p:nvSpPr>
        <p:spPr>
          <a:xfrm>
            <a:off x="5642642" y="5562002"/>
            <a:ext cx="912812" cy="5029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ab414d9a1.fixed?vcp=1&amp;pid=0a0915318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ab414d9a1.fixed?vcp=1&amp;pid=0a0915318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ab414d9a1.fixed?vcp=1&amp;pid=0a0915318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56_1#0280b5ded?vcp=1&amp;vop=1&amp;vis=1&amp;pid=ab414d9a1&amp;color=0,0,0&amp;vtp=1&amp;bt=1&amp;bbb=1&amp;hb=1" title=""/>
              <p:cNvSpPr/>
              <p:nvPr/>
            </p:nvSpPr>
            <p:spPr>
              <a:xfrm>
                <a:off x="932688" y="858488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如图2-10所示，探究光的反射定律实验中，入射角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度；增大入射角，则反射角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；将纸板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𝑵𝑶𝑭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沿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翻折，在纸板上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（选填“能”或“不能”）看到反射光。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BD.56_1#0280b5ded?vcp=1&amp;vop=1&amp;vis=1&amp;pid=ab414d9a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58488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-1000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57_1#0280b5ded.blank?vcp=1&amp;vop=1&amp;vis=1&amp;pid=ab414d9a1&amp;color=0,0,0&amp;vpa=37&amp;vtp=1&amp;bbb=1" title=""/>
          <p:cNvSpPr/>
          <p:nvPr/>
        </p:nvSpPr>
        <p:spPr>
          <a:xfrm>
            <a:off x="1300195" y="1475708"/>
            <a:ext cx="6143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40</a:t>
            </a:r>
            <a:endParaRPr lang="en-US" altLang="zh-CN" sz="2800"/>
          </a:p>
        </p:txBody>
      </p:sp>
      <p:sp>
        <p:nvSpPr>
          <p:cNvPr id="4" name="QB_5_AN.58_1#0280b5ded.blank?vcp=1&amp;vop=1&amp;vis=1&amp;pid=ab414d9a1&amp;color=0,0,0&amp;vpa=38&amp;vtp=1&amp;bbb=1" title=""/>
          <p:cNvSpPr/>
          <p:nvPr/>
        </p:nvSpPr>
        <p:spPr>
          <a:xfrm>
            <a:off x="6297644" y="147570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增大</a:t>
            </a:r>
            <a:endParaRPr lang="en-US" altLang="zh-CN" sz="2800"/>
          </a:p>
        </p:txBody>
      </p:sp>
      <p:sp>
        <p:nvSpPr>
          <p:cNvPr id="5" name="QB_5_AN.60_1#0280b5ded.blank?vcp=1&amp;vop=1&amp;vis=1&amp;pid=ab414d9a1&amp;color=0,0,0&amp;vpa=39&amp;vtp=1&amp;bbb=1" title=""/>
          <p:cNvSpPr/>
          <p:nvPr/>
        </p:nvSpPr>
        <p:spPr>
          <a:xfrm>
            <a:off x="3443319" y="2102453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不能</a:t>
            </a:r>
            <a:endParaRPr lang="en-US" altLang="zh-CN" sz="2800"/>
          </a:p>
        </p:txBody>
      </p:sp>
      <p:pic>
        <p:nvPicPr>
          <p:cNvPr id="6" name="QB_5_BD.59_1#0280b5ded?iti=16&amp;vcp=1&amp;vop=1&amp;vis=1&amp;pid=ab414d9a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2232" y="2836640"/>
            <a:ext cx="390448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5_BD.59_2#0280b5ded?iti=16&amp;vcp=1&amp;vop=1&amp;vis=1&amp;pid=ab414d9a1&amp;color=0,0,0&amp;vtp=1&amp;bbb=1" title=""/>
          <p:cNvSpPr/>
          <p:nvPr/>
        </p:nvSpPr>
        <p:spPr>
          <a:xfrm>
            <a:off x="5549170" y="543252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图2-10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61_1#13505641a?iti=17&amp;htil=11&amp;vcp=1&amp;vop=1&amp;vis=1&amp;pid=ab414d9a1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3568" y="954532"/>
            <a:ext cx="3264408" cy="24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61_2#13505641a?iti=17&amp;htil=11&amp;vcp=1&amp;vop=1&amp;vis=1&amp;pid=ab414d9a1&amp;color=0,0,0&amp;vtp=1&amp;bbb=1" title=""/>
          <p:cNvSpPr/>
          <p:nvPr/>
        </p:nvSpPr>
        <p:spPr>
          <a:xfrm>
            <a:off x="9070277" y="3535553"/>
            <a:ext cx="10709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图2-11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4" name="QO_5_BD.61_3#13505641a?htil=11&amp;vcp=1&amp;vop=1&amp;vis=1&amp;pid=ab414d9a1&amp;color=0,0,0&amp;vtp=1&amp;bt=1&amp;bbb=1&amp;hb=1&amp;hs=1" title=""/>
          <p:cNvSpPr/>
          <p:nvPr/>
        </p:nvSpPr>
        <p:spPr>
          <a:xfrm>
            <a:off x="932688" y="936244"/>
            <a:ext cx="6922008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探究平面镜成像特点的实验，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如图2-11所示。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5" name="QB_6_BD.62_1#7f098bb63?htil=11&amp;vcp=1&amp;vop=1&amp;vis=1&amp;pid=13505641a&amp;color=0,0,0&amp;vtp=1&amp;bbb=1&amp;hb=1&amp;hs=1" title=""/>
              <p:cNvSpPr/>
              <p:nvPr/>
            </p:nvSpPr>
            <p:spPr>
              <a:xfrm>
                <a:off x="932688" y="2146681"/>
                <a:ext cx="6922008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①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点燃蜡烛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，眼睛应在图中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”）处观察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在玻璃板后的像；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移动与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外形相同的蜡烛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，发现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的像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重合，说明平面镜所成像与物的大小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QB_6_BD.62_1#7f098bb63?htil=11&amp;vcp=1&amp;vop=1&amp;vis=1&amp;pid=13505641a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146681"/>
                <a:ext cx="6922008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7" t="-15" r="-4389" b="-27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B_6_AN.63_1#7f098bb63.blank?vcp=1&amp;vop=1&amp;vis=1&amp;pid=13505641a&amp;color=0,0,0&amp;vpa=40&amp;vtp=1&amp;bbb=1" title=""/>
              <p:cNvSpPr/>
              <p:nvPr/>
            </p:nvSpPr>
            <p:spPr>
              <a:xfrm>
                <a:off x="5528500" y="2245931"/>
                <a:ext cx="4016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QB_6_AN.63_1#7f098bb63.blank?vcp=1&amp;vop=1&amp;vis=1&amp;pid=13505641a&amp;color=0,0,0&amp;vpa=4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500" y="2245931"/>
                <a:ext cx="401638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47" t="-138" r="126" b="-7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6_AN.64_1#7f098bb63.blank?vcp=1&amp;vop=1&amp;vis=1&amp;pid=13505641a&amp;color=0,0,0&amp;vpa=41&amp;vtp=1&amp;bbb=1" title=""/>
          <p:cNvSpPr/>
          <p:nvPr/>
        </p:nvSpPr>
        <p:spPr>
          <a:xfrm>
            <a:off x="6658007" y="4038346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相等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8" name="QB_6_BD.65_1#11ea567d2?vcp=1&amp;vop=1&amp;vis=1&amp;pid=13505641a&amp;color=0,0,0&amp;vtp=1&amp;bbb=1&amp;hb=1&amp;hs=1" title=""/>
              <p:cNvSpPr/>
              <p:nvPr/>
            </p:nvSpPr>
            <p:spPr>
              <a:xfrm>
                <a:off x="932688" y="4708969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②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得到平面镜成像规律后，若换用面积较大的玻璃板进行实验，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蜡烛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的像的大小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（选填“变大”“变小”或“不变”）。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QB_6_BD.65_1#11ea567d2?vcp=1&amp;vop=1&amp;vis=1&amp;pid=13505641a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708969"/>
                <a:ext cx="10323576" cy="1201357"/>
              </a:xfrm>
              <a:prstGeom prst="rect">
                <a:avLst/>
              </a:prstGeom>
              <a:blipFill rotWithShape="1">
                <a:blip r:embed="rId6"/>
                <a:stretch>
                  <a:fillRect l="-5" t="-37" r="2" b="-5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QB_6_AN.66_1#11ea567d2.blank?vcp=1&amp;vop=1&amp;vis=1&amp;pid=13505641a&amp;color=0,0,0&amp;vpa=42&amp;vtp=1&amp;bbb=1" title=""/>
          <p:cNvSpPr/>
          <p:nvPr/>
        </p:nvSpPr>
        <p:spPr>
          <a:xfrm>
            <a:off x="3678269" y="5305234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不变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9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ccac2bf0a.fixed?vcp=1&amp;pid=0a0915318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ccac2bf0a.fixed?vcp=1&amp;pid=0a0915318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ccac2bf0a.fixed?vcp=1&amp;pid=0a0915318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67_1#b38fabb43?iti=18&amp;htil=12&amp;vcp=1&amp;vop=1&amp;vis=1&amp;pid=ab414d9a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4504" y="1390364"/>
            <a:ext cx="2633472" cy="34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67_2#b38fabb43?iti=18&amp;htil=12&amp;vcp=1&amp;vop=1&amp;vis=1&amp;pid=ab414d9a1&amp;color=0,0,0&amp;vtp=1&amp;bbb=1" title=""/>
          <p:cNvSpPr/>
          <p:nvPr/>
        </p:nvSpPr>
        <p:spPr>
          <a:xfrm>
            <a:off x="9375934" y="4900517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图2-12</a:t>
            </a:r>
            <a:endParaRPr lang="en-US" altLang="zh-CN" sz="2800"/>
          </a:p>
        </p:txBody>
      </p:sp>
      <p:sp>
        <p:nvSpPr>
          <p:cNvPr id="4" name="QC_5_BD.67_3#b38fabb43?htil=12&amp;vcp=1&amp;vop=1&amp;vis=1&amp;pid=ab414d9a1&amp;color=0,0,0&amp;vtp=1&amp;bt=1&amp;bbb=1&amp;hb=1" title=""/>
          <p:cNvSpPr/>
          <p:nvPr/>
        </p:nvSpPr>
        <p:spPr>
          <a:xfrm>
            <a:off x="932688" y="1372076"/>
            <a:ext cx="7562088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如图2-12所示，在阳光照射下，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广东省南澳岛北回归线标志塔在地面上形成影子。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影子形成的原因是(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5_AN.68_1#b38fabb43.bracket?vcp=1&amp;vop=1&amp;vis=1&amp;pid=ab414d9a1&amp;color=0,0,0&amp;vpa=43&amp;vtp=1" title=""/>
          <p:cNvSpPr/>
          <p:nvPr/>
        </p:nvSpPr>
        <p:spPr>
          <a:xfrm>
            <a:off x="4067206" y="2654141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6" name="QC_5_BD.67_4#b38fabb43.choices?htil=12&amp;vcp=1&amp;vop=1&amp;vis=1&amp;pid=ab414d9a1&amp;color=0,0,0&amp;vtp=1&amp;bbb=1" title=""/>
          <p:cNvSpPr/>
          <p:nvPr/>
        </p:nvSpPr>
        <p:spPr>
          <a:xfrm>
            <a:off x="932688" y="3296316"/>
            <a:ext cx="7562088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388874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A.光沿直线传播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B.光的反射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388874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C.光的折射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D.光的色散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69_1#33b3732fb?vcp=1&amp;vop=1&amp;vis=1&amp;pid=ab414d9a1&amp;color=0,0,0&amp;vtp=1&amp;bt=1&amp;bbb=1&amp;hb=1" title=""/>
              <p:cNvSpPr/>
              <p:nvPr/>
            </p:nvSpPr>
            <p:spPr>
              <a:xfrm>
                <a:off x="932688" y="1484090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如图2-13所示，点光源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𝑺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发出的一束光射向平面镜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点，请画出反射光线（保留作图痕迹）。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69_1#33b3732fb?vcp=1&amp;vop=1&amp;vis=1&amp;pid=ab414d9a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84090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2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69_2#33b3732fb?iti=19&amp;htil=13&amp;vcp=1&amp;vop=1&amp;vis=1&amp;pid=ab414d9a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128" y="2817971"/>
            <a:ext cx="4892040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69_3#33b3732fb?iti=19&amp;htil=13&amp;vcp=1&amp;vop=1&amp;vis=1&amp;pid=ab414d9a1&amp;color=0,0,0&amp;vtp=1&amp;bbb=1" title=""/>
          <p:cNvSpPr/>
          <p:nvPr/>
        </p:nvSpPr>
        <p:spPr>
          <a:xfrm>
            <a:off x="2924842" y="479739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图2-13</a:t>
            </a:r>
            <a:endParaRPr lang="en-US" altLang="zh-CN" sz="2800"/>
          </a:p>
        </p:txBody>
      </p:sp>
      <p:sp>
        <p:nvSpPr>
          <p:cNvPr id="5" name="QO_5_AN.70_1#33b3732fb?htil=13&amp;vcp=1&amp;vop=1&amp;vis=1&amp;pid=ab414d9a1&amp;color=0,0,0&amp;vtp=1&amp;bbb=1" title=""/>
          <p:cNvSpPr/>
          <p:nvPr/>
        </p:nvSpPr>
        <p:spPr>
          <a:xfrm>
            <a:off x="6089904" y="2918555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5_AN.70_2#33b3732fb?htil=13&amp;vcp=1&amp;vop=1&amp;vis=1&amp;pid=ab414d9a1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608737"/>
            <a:ext cx="416966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dd6f5e40f?colgroup=5,22&amp;vcp=1&amp;pid=ccac2bf0a&amp;color=0,0,0&amp;vtp=1&amp;bt=1&amp;bbb=1&amp;hb=1" title=""/>
          <p:cNvGraphicFramePr>
            <a:graphicFrameLocks noGrp="1"/>
          </p:cNvGraphicFramePr>
          <p:nvPr/>
        </p:nvGraphicFramePr>
        <p:xfrm>
          <a:off x="932688" y="1176813"/>
          <a:ext cx="10268712" cy="4504374"/>
        </p:xfrm>
        <a:graphic>
          <a:graphicData uri="http://schemas.openxmlformats.org/drawingml/2006/table">
            <a:tbl>
              <a:tblPr/>
              <a:tblGrid>
                <a:gridCol w="2020824"/>
                <a:gridCol w="1399032"/>
                <a:gridCol w="3026664"/>
                <a:gridCol w="2715768"/>
                <a:gridCol w="1106424"/>
              </a:tblGrid>
              <a:tr h="1701356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2022版课标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1.探究并了解光的反射定律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2.探究并了解平面镜成像时像与物的关系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3.知道平面镜成像的特点及应用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中考考查情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选择题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作图题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光的直线传播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；</a:t>
                      </a:r>
                      <a:endParaRPr lang="en-US" altLang="zh-CN" sz="2800" b="1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光学作图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平面镜成像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光的反射定律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45fe2adcc.fixed?vcp=1&amp;pid=0a0915318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45fe2adcc.fixed?vcp=1&amp;pid=0a0915318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45fe2adcc.fixed?vcp=1&amp;pid=0a0915318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40b9f0fdf?vcp=1&amp;pid=45fe2adcc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40b9f0fdf?vcp=1&amp;pid=45fe2adcc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光的传播</a:t>
            </a:r>
            <a:endParaRPr lang="en-US" altLang="zh-CN" sz="1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P_6_BD#f016e51d5?vcp=1&amp;pid=40b9f0fdf&amp;color=0,0,0&amp;vtp=1&amp;bbb=1&amp;hb=1" title=""/>
              <p:cNvSpPr/>
              <p:nvPr/>
            </p:nvSpPr>
            <p:spPr>
              <a:xfrm>
                <a:off x="932688" y="1351063"/>
                <a:ext cx="1032357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1.自身能够发光的物体叫光源。如太阳、烛焰是光源，而月亮、镜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子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（选填“是”或“不是”）光源。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2.光在同种均匀介质中沿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传播。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中的光速是宇宙间最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快的速度，用字母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表示。计算中，真空或空气中的光速通常取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P_6_BD#f016e51d5?vcp=1&amp;pid=40b9f0fdf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5" t="-13" r="-502" b="-2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1_1#f016e51d5.blank?vcp=1&amp;pid=40b9f0fdf&amp;color=0,0,0&amp;vpa=1&amp;vtp=1&amp;bbb=1" title=""/>
          <p:cNvSpPr/>
          <p:nvPr/>
        </p:nvSpPr>
        <p:spPr>
          <a:xfrm>
            <a:off x="1300195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不是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2_1#f016e51d5.blank?vcp=1&amp;pid=40b9f0fdf&amp;color=0,0,0&amp;vpa=2&amp;vtp=1&amp;bbb=1" title=""/>
          <p:cNvSpPr/>
          <p:nvPr/>
        </p:nvSpPr>
        <p:spPr>
          <a:xfrm>
            <a:off x="4781581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直线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3_1#f016e51d5.blank?vcp=1&amp;pid=40b9f0fdf&amp;color=0,0,0&amp;vpa=3&amp;vtp=1&amp;bbb=1" title=""/>
          <p:cNvSpPr/>
          <p:nvPr/>
        </p:nvSpPr>
        <p:spPr>
          <a:xfrm>
            <a:off x="6919945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真空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8" name="P_6_AN.4_1#f016e51d5.blank?vcp=1&amp;pid=40b9f0fdf&amp;color=0,0,0&amp;vpa=4&amp;vtp=1&amp;bbb=1" title=""/>
              <p:cNvSpPr/>
              <p:nvPr/>
            </p:nvSpPr>
            <p:spPr>
              <a:xfrm>
                <a:off x="1563306" y="3988218"/>
                <a:ext cx="2142808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P_6_AN.4_1#f016e51d5.blank?vcp=1&amp;pid=40b9f0fdf&amp;color=0,0,0&amp;vpa=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06" y="3988218"/>
                <a:ext cx="2142808" cy="431419"/>
              </a:xfrm>
              <a:prstGeom prst="rect">
                <a:avLst/>
              </a:prstGeom>
              <a:blipFill rotWithShape="1">
                <a:blip r:embed="rId5"/>
                <a:stretch>
                  <a:fillRect l="-27" t="-97" r="12" b="-8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58bcd44a0?vcp=1&amp;pid=45fe2adcc&amp;color=0,0,0&amp;tib=255,255,255&amp;iip=2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775563"/>
            <a:ext cx="1143000" cy="466344"/>
          </a:xfrm>
          <a:prstGeom prst="rect">
            <a:avLst/>
          </a:prstGeom>
        </p:spPr>
      </p:pic>
      <p:sp>
        <p:nvSpPr>
          <p:cNvPr id="3" name="C_5_BD#58bcd44a0?vcp=1&amp;pid=45fe2adcc&amp;color=0,0,0&amp;vtp=1&amp;bt=1&amp;bbb=1" title=""/>
          <p:cNvSpPr/>
          <p:nvPr/>
        </p:nvSpPr>
        <p:spPr>
          <a:xfrm>
            <a:off x="932689" y="720000"/>
            <a:ext cx="10323321" cy="5318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6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光的反射</a:t>
            </a:r>
            <a:endParaRPr lang="en-US" altLang="zh-CN" sz="100"/>
          </a:p>
        </p:txBody>
      </p:sp>
      <p:sp>
        <p:nvSpPr>
          <p:cNvPr id="4" name="P_6_BD#0428284cb?vcp=1&amp;pid=58bcd44a0&amp;color=0,0,0&amp;vtp=1&amp;bbb=1&amp;hb=1" title=""/>
          <p:cNvSpPr/>
          <p:nvPr/>
        </p:nvSpPr>
        <p:spPr>
          <a:xfrm>
            <a:off x="932688" y="1319567"/>
            <a:ext cx="10323576" cy="46938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3.光的反射定律：在反射现象中，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光线、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光线和法线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都在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；反射光线、入射光线分别位于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两侧；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7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角等于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角。</a:t>
            </a:r>
            <a:endParaRPr lang="en-US" altLang="zh-CN" sz="2800"/>
          </a:p>
          <a:p>
            <a:pPr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4.在反射现象中，光路是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的。</a:t>
            </a:r>
            <a:endParaRPr lang="en-US" altLang="zh-CN" sz="2800"/>
          </a:p>
          <a:p>
            <a:pPr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5.光在物体表面的反射有两类：一类是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反射，反射表面是光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滑的，如黑板“反光”这一类现象；另一类是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反射，反射表面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是粗糙的，如我们能从各个方向看到本身不发光的物体。镜面反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射、漫反射都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（选填“遵守”或“不遵守”）光的反射定律。</a:t>
            </a:r>
            <a:endParaRPr lang="en-US" altLang="zh-CN" sz="2800"/>
          </a:p>
        </p:txBody>
      </p:sp>
      <p:sp>
        <p:nvSpPr>
          <p:cNvPr id="5" name="P_6_AN.5_1#0428284cb.blank?vcp=1&amp;pid=58bcd44a0&amp;color=0,0,0&amp;vpa=5&amp;vtp=1&amp;bbb=1" title=""/>
          <p:cNvSpPr/>
          <p:nvPr/>
        </p:nvSpPr>
        <p:spPr>
          <a:xfrm>
            <a:off x="6210331" y="12852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反射</a:t>
            </a:r>
            <a:endParaRPr lang="en-US" altLang="zh-CN" sz="2800"/>
          </a:p>
        </p:txBody>
      </p:sp>
      <p:sp>
        <p:nvSpPr>
          <p:cNvPr id="6" name="P_6_AN.6_1#0428284cb.blank?vcp=1&amp;pid=58bcd44a0&amp;color=0,0,0&amp;vpa=6&amp;vtp=1&amp;bbb=1" title=""/>
          <p:cNvSpPr/>
          <p:nvPr/>
        </p:nvSpPr>
        <p:spPr>
          <a:xfrm>
            <a:off x="8348695" y="12852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入射</a:t>
            </a:r>
            <a:endParaRPr lang="en-US" altLang="zh-CN" sz="2800"/>
          </a:p>
        </p:txBody>
      </p:sp>
      <p:sp>
        <p:nvSpPr>
          <p:cNvPr id="7" name="P_6_AN.7_1#0428284cb.blank?vcp=1&amp;pid=58bcd44a0&amp;color=0,0,0&amp;vpa=7&amp;vtp=1&amp;bbb=1" title=""/>
          <p:cNvSpPr/>
          <p:nvPr/>
        </p:nvSpPr>
        <p:spPr>
          <a:xfrm>
            <a:off x="1657382" y="1882114"/>
            <a:ext cx="2044700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同一平面内</a:t>
            </a:r>
            <a:endParaRPr lang="en-US" altLang="zh-CN" sz="2800"/>
          </a:p>
        </p:txBody>
      </p:sp>
      <p:sp>
        <p:nvSpPr>
          <p:cNvPr id="8" name="P_6_AN.8_1#0428284cb.blank?vcp=1&amp;pid=58bcd44a0&amp;color=0,0,0&amp;vpa=8&amp;vtp=1&amp;bbb=1" title=""/>
          <p:cNvSpPr/>
          <p:nvPr/>
        </p:nvSpPr>
        <p:spPr>
          <a:xfrm>
            <a:off x="8791607" y="1882114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法线</a:t>
            </a:r>
            <a:endParaRPr lang="en-US" altLang="zh-CN" sz="2800"/>
          </a:p>
        </p:txBody>
      </p:sp>
      <p:sp>
        <p:nvSpPr>
          <p:cNvPr id="9" name="P_6_AN.9_1#0428284cb.blank?vcp=1&amp;pid=58bcd44a0&amp;color=0,0,0&amp;vpa=9&amp;vtp=1&amp;bbb=1" title=""/>
          <p:cNvSpPr/>
          <p:nvPr/>
        </p:nvSpPr>
        <p:spPr>
          <a:xfrm>
            <a:off x="943007" y="24790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反射</a:t>
            </a:r>
            <a:endParaRPr lang="en-US" altLang="zh-CN" sz="2800"/>
          </a:p>
        </p:txBody>
      </p:sp>
      <p:sp>
        <p:nvSpPr>
          <p:cNvPr id="10" name="P_6_AN.10_1#0428284cb.blank?vcp=1&amp;pid=58bcd44a0&amp;color=0,0,0&amp;vpa=10&amp;vtp=1&amp;bbb=1" title=""/>
          <p:cNvSpPr/>
          <p:nvPr/>
        </p:nvSpPr>
        <p:spPr>
          <a:xfrm>
            <a:off x="3081369" y="24790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入射</a:t>
            </a:r>
            <a:endParaRPr lang="en-US" altLang="zh-CN" sz="2800"/>
          </a:p>
        </p:txBody>
      </p:sp>
      <p:sp>
        <p:nvSpPr>
          <p:cNvPr id="11" name="P_6_AN.11_1#0428284cb.blank?vcp=1&amp;pid=58bcd44a0&amp;color=0,0,0&amp;vpa=11&amp;vtp=1&amp;bbb=1" title=""/>
          <p:cNvSpPr/>
          <p:nvPr/>
        </p:nvSpPr>
        <p:spPr>
          <a:xfrm>
            <a:off x="4781581" y="3075914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可逆</a:t>
            </a:r>
            <a:endParaRPr lang="en-US" altLang="zh-CN" sz="2800"/>
          </a:p>
        </p:txBody>
      </p:sp>
      <p:sp>
        <p:nvSpPr>
          <p:cNvPr id="12" name="P_6_AN.12_1#0428284cb.blank?vcp=1&amp;pid=58bcd44a0&amp;color=0,0,0&amp;vpa=12&amp;vtp=1&amp;bbb=1" title=""/>
          <p:cNvSpPr/>
          <p:nvPr/>
        </p:nvSpPr>
        <p:spPr>
          <a:xfrm>
            <a:off x="6924707" y="3672813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镜面</a:t>
            </a:r>
            <a:endParaRPr lang="en-US" altLang="zh-CN" sz="2800"/>
          </a:p>
        </p:txBody>
      </p:sp>
      <p:sp>
        <p:nvSpPr>
          <p:cNvPr id="13" name="P_6_AN.13_1#0428284cb.blank?vcp=1&amp;pid=58bcd44a0&amp;color=0,0,0&amp;vpa=13&amp;vtp=1" title=""/>
          <p:cNvSpPr/>
          <p:nvPr/>
        </p:nvSpPr>
        <p:spPr>
          <a:xfrm>
            <a:off x="7727982" y="4269714"/>
            <a:ext cx="615950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漫</a:t>
            </a:r>
            <a:endParaRPr lang="en-US" altLang="zh-CN" sz="2800"/>
          </a:p>
        </p:txBody>
      </p:sp>
      <p:sp>
        <p:nvSpPr>
          <p:cNvPr id="14" name="P_6_AN.14_1#0428284cb.blank?vcp=1&amp;pid=58bcd44a0&amp;color=0,0,0&amp;vpa=14&amp;vtp=1&amp;bbb=1" title=""/>
          <p:cNvSpPr/>
          <p:nvPr/>
        </p:nvSpPr>
        <p:spPr>
          <a:xfrm>
            <a:off x="3086131" y="5443512"/>
            <a:ext cx="973138" cy="5155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遵守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e0494746d?vcp=1&amp;pid=45fe2adcc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e0494746d?vcp=1&amp;pid=45fe2adcc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平面镜成像与球面镜</a:t>
            </a:r>
            <a:endParaRPr lang="en-US" altLang="zh-CN" sz="100"/>
          </a:p>
        </p:txBody>
      </p:sp>
      <p:sp>
        <p:nvSpPr>
          <p:cNvPr id="4" name="P_6_BD#bb3d38e5f?vcp=1&amp;pid=e0494746d&amp;color=0,0,0&amp;vtp=1&amp;bbb=1&amp;hb=1" title=""/>
          <p:cNvSpPr/>
          <p:nvPr/>
        </p:nvSpPr>
        <p:spPr>
          <a:xfrm>
            <a:off x="932688" y="1351063"/>
            <a:ext cx="10323576" cy="44398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6.平面镜成像的特点：物体在平面镜里成的像是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像，像和物体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的大小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，像和物体到平面镜的距离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，像和物体的连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线跟镜面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7.球面镜：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面镜，如汽车的后视镜，公路拐弯处的反光镜，主要作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用是扩大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面镜，如太阳灶、手电筒的反光罩，作用是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5" name="P_6_AN.15_1#bb3d38e5f.blank?vcp=1&amp;pid=e0494746d&amp;color=0,0,0&amp;vpa=15&amp;vtp=1" title=""/>
          <p:cNvSpPr/>
          <p:nvPr/>
        </p:nvSpPr>
        <p:spPr>
          <a:xfrm>
            <a:off x="8353457" y="13205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虚</a:t>
            </a:r>
            <a:endParaRPr lang="en-US" altLang="zh-CN" sz="2800"/>
          </a:p>
        </p:txBody>
      </p:sp>
      <p:sp>
        <p:nvSpPr>
          <p:cNvPr id="6" name="P_6_AN.16_1#bb3d38e5f.blank?vcp=1&amp;pid=e0494746d&amp;color=0,0,0&amp;vpa=16&amp;vtp=1&amp;bbb=1" title=""/>
          <p:cNvSpPr/>
          <p:nvPr/>
        </p:nvSpPr>
        <p:spPr>
          <a:xfrm>
            <a:off x="2014569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相等</a:t>
            </a:r>
            <a:endParaRPr lang="en-US" altLang="zh-CN" sz="2800"/>
          </a:p>
        </p:txBody>
      </p:sp>
      <p:sp>
        <p:nvSpPr>
          <p:cNvPr id="7" name="P_6_AN.17_1#bb3d38e5f.blank?vcp=1&amp;pid=e0494746d&amp;color=0,0,0&amp;vpa=17&amp;vtp=1&amp;bbb=1" title=""/>
          <p:cNvSpPr/>
          <p:nvPr/>
        </p:nvSpPr>
        <p:spPr>
          <a:xfrm>
            <a:off x="7367620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相等</a:t>
            </a:r>
            <a:endParaRPr lang="en-US" altLang="zh-CN" sz="2800"/>
          </a:p>
        </p:txBody>
      </p:sp>
      <p:sp>
        <p:nvSpPr>
          <p:cNvPr id="8" name="P_6_AN.18_1#bb3d38e5f.blank?vcp=1&amp;pid=e0494746d&amp;color=0,0,0&amp;vpa=18&amp;vtp=1&amp;bbb=1" title=""/>
          <p:cNvSpPr/>
          <p:nvPr/>
        </p:nvSpPr>
        <p:spPr>
          <a:xfrm>
            <a:off x="2371757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垂直</a:t>
            </a:r>
            <a:endParaRPr lang="en-US" altLang="zh-CN" sz="2800"/>
          </a:p>
        </p:txBody>
      </p:sp>
      <p:sp>
        <p:nvSpPr>
          <p:cNvPr id="9" name="P_6_AN.19_1#bb3d38e5f.blank?vcp=1&amp;pid=e0494746d&amp;color=0,0,0&amp;vpa=19&amp;vtp=1" title=""/>
          <p:cNvSpPr/>
          <p:nvPr/>
        </p:nvSpPr>
        <p:spPr>
          <a:xfrm>
            <a:off x="1835182" y="39113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凸</a:t>
            </a:r>
            <a:endParaRPr lang="en-US" altLang="zh-CN" sz="2800"/>
          </a:p>
        </p:txBody>
      </p:sp>
      <p:sp>
        <p:nvSpPr>
          <p:cNvPr id="10" name="P_6_AN.20_1#bb3d38e5f.blank?vcp=1&amp;pid=e0494746d&amp;color=0,0,0&amp;vpa=20&amp;vtp=1&amp;bbb=1" title=""/>
          <p:cNvSpPr/>
          <p:nvPr/>
        </p:nvSpPr>
        <p:spPr>
          <a:xfrm>
            <a:off x="2371757" y="45590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视野</a:t>
            </a:r>
            <a:endParaRPr lang="en-US" altLang="zh-CN" sz="2800"/>
          </a:p>
        </p:txBody>
      </p:sp>
      <p:sp>
        <p:nvSpPr>
          <p:cNvPr id="11" name="P_6_AN.21_1#bb3d38e5f.blank?vcp=1&amp;pid=e0494746d&amp;color=0,0,0&amp;vpa=21&amp;vtp=1" title=""/>
          <p:cNvSpPr/>
          <p:nvPr/>
        </p:nvSpPr>
        <p:spPr>
          <a:xfrm>
            <a:off x="1835182" y="5185828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凹</a:t>
            </a:r>
            <a:endParaRPr lang="en-US" altLang="zh-CN" sz="2800"/>
          </a:p>
        </p:txBody>
      </p:sp>
      <p:sp>
        <p:nvSpPr>
          <p:cNvPr id="12" name="P_6_AN.22_1#bb3d38e5f.blank?vcp=1&amp;pid=e0494746d&amp;color=0,0,0&amp;vpa=22&amp;vtp=1&amp;bbb=1" title=""/>
          <p:cNvSpPr/>
          <p:nvPr/>
        </p:nvSpPr>
        <p:spPr>
          <a:xfrm>
            <a:off x="9332945" y="5185828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会聚光线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bb3d38e5f?vcp=1&amp;pid=e0494746d&amp;color=0,0,0&amp;vtp=1&amp;bt=1&amp;bbb=1&amp;hb=1" title=""/>
          <p:cNvSpPr/>
          <p:nvPr/>
        </p:nvSpPr>
        <p:spPr>
          <a:xfrm>
            <a:off x="932688" y="1212564"/>
            <a:ext cx="10323576" cy="44398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考点点拨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1.光线：人们用一条带箭头的直线表示光的径迹和方向。它是为描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述光的传播而引进的一个抽象概念，不是实际存在的，只是一种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理想模型。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2.叙述光的反射定律时，不能把“反射角等于入射角”说成“入射角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等于反射角”。因为先有入射光线和入射角，后有反射光线和反射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角，反射角随入射角的变化而变化。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206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2026-02-06T23:36:50Z</cp:lastPrinted>
  <dcterms:created xsi:type="dcterms:W3CDTF">2026-02-06T23:36:50Z</dcterms:created>
  <dcterms:modified xsi:type="dcterms:W3CDTF">2026-02-06T15:36:50Z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