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ctiveX/activeX2.xml" ContentType="application/vnd.ms-office.activeX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ctiveX/activeX3.xml" ContentType="application/vnd.ms-office.activeX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361" r:id="rId3"/>
    <p:sldId id="360" r:id="rId4"/>
    <p:sldId id="363" r:id="rId5"/>
    <p:sldId id="364" r:id="rId6"/>
    <p:sldId id="374" r:id="rId7"/>
    <p:sldId id="367" r:id="rId8"/>
    <p:sldId id="368" r:id="rId9"/>
    <p:sldId id="369" r:id="rId10"/>
    <p:sldId id="373" r:id="rId11"/>
    <p:sldId id="371" r:id="rId12"/>
    <p:sldId id="319" r:id="rId13"/>
    <p:sldId id="327" r:id="rId14"/>
  </p:sldIdLst>
  <p:sldSz cx="9144000" cy="6858000" type="screen4x3"/>
  <p:notesSz cx="9945688" cy="6858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8540" autoAdjust="0"/>
  </p:normalViewPr>
  <p:slideViewPr>
    <p:cSldViewPr>
      <p:cViewPr>
        <p:scale>
          <a:sx n="90" d="100"/>
          <a:sy n="90" d="100"/>
        </p:scale>
        <p:origin x="-2232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740" y="-108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E841-911B-4AEF-B6C9-A8F9EC167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75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807BF76-012C-4EFB-995E-F811C7B8750E}" type="datetimeFigureOut">
              <a:rPr lang="zh-CN" altLang="en-US"/>
              <a:t>2021/8/21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A67D9DE-E5B3-474A-ABB8-245C959B6A7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70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67D9DE-E5B3-474A-ABB8-245C959B6A7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830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A812F-BA3A-4F65-8897-D9F58A0C12E4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20813-707A-45C3-94BB-64B1729E44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053CB0-58A7-452C-9AF7-1F3261CAE823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8B919-2E05-4229-B7FC-171BC49768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D0BB9A-CB88-4A8C-B5ED-67B8E3E17FCC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4C53BC-AC6A-4BA7-A74A-BD977A43D2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EAF984-6BCD-413A-BAAA-ACC72CE5397B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B6BCB-683A-43DE-9FE1-6677784155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830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5CC66A-A527-46DB-AAC5-1890E6E2D64C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FE8A51-6093-4121-A03E-FFB2ADE6DB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F3A4F-5532-4640-98EA-949FCDAA573B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1E6D3-01A3-4503-B63F-A86BB19706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EEE6C1-CB2F-4B66-B57C-0037B0891DF5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045B2-0A39-44D2-AFC3-242BE76330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2A55E-CA3F-431C-ACFC-2C25674D7625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34401-CEE1-4972-92E7-6018F7D2C3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B9A650-770C-41E4-AF47-F31C3EF196E8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415" marR="18415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0E5409-C669-4C16-9F58-33A44B1A6A7E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54246-3F99-4DD1-9607-DD93FFE2E2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59DE9-CAFB-47E4-BC04-B5BE3FA4F11C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E5AE8-7DFF-419D-89C4-F5DB8DABB8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DA5A27A-C411-4F98-A2CF-205D18EAACA2}" type="datetime1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2F09D8-7E41-4034-8BB8-3088DA41CC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430" indent="-265430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 panose="05020102010507070707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295" algn="l" rtl="0" eaLnBrk="1" latinLnBrk="0" hangingPunct="1">
        <a:spcBef>
          <a:spcPts val="250"/>
        </a:spcBef>
        <a:buClr>
          <a:schemeClr val="accent1"/>
        </a:buClr>
        <a:buSzTx/>
        <a:buFont typeface="Verdana" panose="020B0604030504040204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 panose="05020102010507070707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 panose="020B0604030504040204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control" Target="../activeX/activeX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1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video" Target="file:///D:\&#25628;&#29399;&#39640;&#36895;&#19979;&#36733;\&#19979;&#36733;\&#20809;&#30340;&#25240;&#23556;\&#31532;&#19977;&#33410;&#20984;&#36879;&#38236;&#25104;&#20687;\&#24187;&#28783;&#26426;&#19982;&#25237;&#24433;&#22120;.asf" TargetMode="External"/><Relationship Id="rId1" Type="http://schemas.microsoft.com/office/2007/relationships/media" Target="file:///D:\&#25628;&#29399;&#39640;&#36895;&#19979;&#36733;\&#19979;&#36733;\&#20809;&#30340;&#25240;&#23556;\&#31532;&#19977;&#33410;&#20984;&#36879;&#38236;&#25104;&#20687;\&#24187;&#28783;&#26426;&#19982;&#25237;&#24433;&#22120;.asf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6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3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5" descr="图片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12459" r="22157" b="10009"/>
          <a:stretch>
            <a:fillRect/>
          </a:stretch>
        </p:blipFill>
        <p:spPr bwMode="auto">
          <a:xfrm>
            <a:off x="0" y="-57890"/>
            <a:ext cx="9154345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标题 1"/>
          <p:cNvSpPr>
            <a:spLocks noGrp="1"/>
          </p:cNvSpPr>
          <p:nvPr>
            <p:ph type="title" idx="4294967295"/>
          </p:nvPr>
        </p:nvSpPr>
        <p:spPr>
          <a:xfrm>
            <a:off x="5798" y="-75080"/>
            <a:ext cx="8050088" cy="783679"/>
          </a:xfrm>
        </p:spPr>
        <p:txBody>
          <a:bodyPr/>
          <a:lstStyle/>
          <a:p>
            <a:pPr algn="l" eaLnBrk="1" hangingPunct="1"/>
            <a:r>
              <a:rPr lang="zh-CN" altLang="en-US" sz="28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第四章  多彩的光</a:t>
            </a:r>
          </a:p>
        </p:txBody>
      </p:sp>
      <p:sp>
        <p:nvSpPr>
          <p:cNvPr id="3" name="矩形 2"/>
          <p:cNvSpPr/>
          <p:nvPr/>
        </p:nvSpPr>
        <p:spPr>
          <a:xfrm>
            <a:off x="136002" y="1838501"/>
            <a:ext cx="8824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学习目标：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</a:t>
            </a:r>
            <a:r>
              <a:rPr lang="zh-CN" altLang="en-US" sz="2800" b="1" dirty="0">
                <a:solidFill>
                  <a:srgbClr val="002060"/>
                </a:solidFill>
              </a:rPr>
              <a:t>了解放大镜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、照相机、投影仪，知道它们在生活中的应用及使用方法；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、了解显微镜、望远镜的大体构造，了解它们在生产、生活和科技中的应用。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854717"/>
            <a:ext cx="7649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2060"/>
                </a:solidFill>
                <a:latin typeface="华文行楷" pitchFamily="2" charset="-122"/>
                <a:ea typeface="华文行楷" pitchFamily="2" charset="-122"/>
              </a:rPr>
              <a:t>第六节  神奇的眼睛</a:t>
            </a:r>
            <a:endParaRPr lang="zh-CN" altLang="en-US" sz="4400" dirty="0">
              <a:solidFill>
                <a:srgbClr val="00206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12198" y="1733854"/>
            <a:ext cx="5356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第二课时   透镜的应用</a:t>
            </a:r>
            <a:endParaRPr lang="zh-CN" altLang="en-US" sz="2800" b="1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张恒远 - 卑微的荣耀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28859" y="5801643"/>
            <a:ext cx="609600" cy="6096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4" imgW="1655763" imgH="549275"/>
        </mc:Choice>
        <mc:Fallback>
          <p:control name="ShockwaveFlash1" r:id="rId4" imgW="1655763" imgH="54927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8850" y="115888"/>
                  <a:ext cx="1655763" cy="549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10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光学显微镜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24632" y="1237589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显微镜的工作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原理</a:t>
            </a: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524631" y="1772816"/>
            <a:ext cx="6238369" cy="464703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235128" y="1235980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显微世界</a:t>
            </a: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kumimoji="1" lang="en-US" altLang="zh-CN" sz="2800" b="1">
              <a:solidFill>
                <a:srgbClr val="99003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335" y="2060444"/>
            <a:ext cx="1877837" cy="195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098" y="4408183"/>
            <a:ext cx="1879200" cy="139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87335" y="58052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显微镜下的头发</a:t>
            </a:r>
          </a:p>
        </p:txBody>
      </p:sp>
      <p:sp>
        <p:nvSpPr>
          <p:cNvPr id="4" name="矩形 3"/>
          <p:cNvSpPr/>
          <p:nvPr/>
        </p:nvSpPr>
        <p:spPr>
          <a:xfrm>
            <a:off x="514676" y="401255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显微镜下的雪花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ShockwaveFlash1" r:id="rId2" imgW="5975350" imgH="4392613"/>
        </mc:Choice>
        <mc:Fallback>
          <p:control name="ShockwaveFlash1" r:id="rId2" imgW="5975350" imgH="4392613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7313" y="1844675"/>
                  <a:ext cx="5975350" cy="43926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44" b="5272"/>
          <a:stretch>
            <a:fillRect/>
          </a:stretch>
        </p:blipFill>
        <p:spPr bwMode="auto">
          <a:xfrm>
            <a:off x="568595" y="3305924"/>
            <a:ext cx="1453425" cy="305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69"/>
          <a:stretch>
            <a:fillRect/>
          </a:stretch>
        </p:blipFill>
        <p:spPr bwMode="auto">
          <a:xfrm>
            <a:off x="484106" y="1988840"/>
            <a:ext cx="1622402" cy="117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6044" y="2501579"/>
            <a:ext cx="6322193" cy="382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11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望远镜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24632" y="1237589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195737" y="1772816"/>
            <a:ext cx="6567264" cy="464703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558800" y="1311275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望远镜</a:t>
            </a: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kumimoji="1" lang="en-US" altLang="zh-CN" sz="2800" b="1">
              <a:solidFill>
                <a:srgbClr val="99003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5249" y="1783747"/>
            <a:ext cx="62564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 smtClean="0"/>
              <a:t>望远镜由两</a:t>
            </a:r>
            <a:r>
              <a:rPr lang="zh-CN" altLang="en-US" sz="2400" b="1"/>
              <a:t>组</a:t>
            </a:r>
            <a:r>
              <a:rPr lang="zh-CN" altLang="en-US" sz="2400" b="1" smtClean="0"/>
              <a:t>凸透镜：目镜</a:t>
            </a:r>
            <a:r>
              <a:rPr lang="zh-CN" altLang="en-US" sz="2400" b="1"/>
              <a:t>和</a:t>
            </a:r>
            <a:r>
              <a:rPr lang="zh-CN" altLang="en-US" sz="2400" b="1" smtClean="0"/>
              <a:t>物镜组成。</a:t>
            </a:r>
            <a:endParaRPr lang="en-US" altLang="zh-CN" sz="2400" b="1" smtClean="0"/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 smtClean="0">
                <a:solidFill>
                  <a:srgbClr val="FF0000"/>
                </a:solidFill>
              </a:rPr>
              <a:t>物镜</a:t>
            </a:r>
            <a:r>
              <a:rPr lang="zh-CN" altLang="en-US" sz="2400" b="1"/>
              <a:t>的作用相当于照相机，成</a:t>
            </a:r>
            <a:r>
              <a:rPr lang="zh-CN" altLang="en-US" sz="2400" b="1" smtClean="0">
                <a:solidFill>
                  <a:srgbClr val="0000CC"/>
                </a:solidFill>
              </a:rPr>
              <a:t>倒立、缩小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0000CC"/>
                </a:solidFill>
              </a:rPr>
              <a:t>实</a:t>
            </a:r>
            <a:r>
              <a:rPr lang="zh-CN" altLang="en-US" sz="2400" b="1"/>
              <a:t>像。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</a:rPr>
              <a:t>目镜</a:t>
            </a:r>
            <a:r>
              <a:rPr lang="zh-CN" altLang="en-US" sz="2400" b="1"/>
              <a:t>的作用相当于放大镜</a:t>
            </a:r>
            <a:r>
              <a:rPr lang="zh-CN" altLang="en-US" sz="2400" b="1" smtClean="0"/>
              <a:t>，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 </a:t>
            </a:r>
            <a:r>
              <a:rPr lang="zh-CN" altLang="en-US" sz="2400" b="1" smtClean="0">
                <a:solidFill>
                  <a:srgbClr val="0000CC"/>
                </a:solidFill>
              </a:rPr>
              <a:t>成正立、放大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0000CC"/>
                </a:solidFill>
              </a:rPr>
              <a:t>虚</a:t>
            </a:r>
            <a:r>
              <a:rPr lang="zh-CN" altLang="en-US" sz="2400" b="1"/>
              <a:t>像。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/>
              <a:t>物镜的焦距长</a:t>
            </a:r>
            <a:r>
              <a:rPr lang="zh-CN" altLang="en-US" sz="2400" b="1" smtClean="0"/>
              <a:t>而</a:t>
            </a:r>
            <a:endParaRPr lang="en-US" altLang="zh-CN" sz="2400" b="1" smtClean="0"/>
          </a:p>
          <a:p>
            <a:r>
              <a:rPr lang="en-US" altLang="zh-CN" sz="2400" b="1"/>
              <a:t> </a:t>
            </a:r>
            <a:r>
              <a:rPr lang="en-US" altLang="zh-CN" sz="2400" b="1" smtClean="0"/>
              <a:t>   </a:t>
            </a:r>
            <a:r>
              <a:rPr lang="zh-CN" altLang="en-US" sz="2400" b="1" smtClean="0"/>
              <a:t>目镜</a:t>
            </a:r>
            <a:r>
              <a:rPr lang="zh-CN" altLang="en-US" sz="2400" b="1"/>
              <a:t>的焦距短。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P79</a:t>
            </a:r>
          </a:p>
        </p:txBody>
      </p:sp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124744"/>
            <a:ext cx="8275862" cy="5040000"/>
          </a:xfrm>
          <a:prstGeom prst="rect">
            <a:avLst/>
          </a:prstGeom>
        </p:spPr>
      </p:pic>
      <p:sp>
        <p:nvSpPr>
          <p:cNvPr id="117" name="AutoShape 6"/>
          <p:cNvSpPr>
            <a:spLocks noChangeArrowheads="1"/>
          </p:cNvSpPr>
          <p:nvPr/>
        </p:nvSpPr>
        <p:spPr bwMode="auto">
          <a:xfrm>
            <a:off x="2771800" y="332656"/>
            <a:ext cx="2952750" cy="1079500"/>
          </a:xfrm>
          <a:prstGeom prst="cloudCallout">
            <a:avLst>
              <a:gd name="adj1" fmla="val -58120"/>
              <a:gd name="adj2" fmla="val 103384"/>
            </a:avLst>
          </a:prstGeom>
          <a:solidFill>
            <a:srgbClr val="50742F"/>
          </a:solidFill>
          <a:ln w="9525">
            <a:solidFill>
              <a:sysClr val="window" lastClr="FFFFFF"/>
            </a:solidFill>
            <a:rou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作业</a:t>
            </a:r>
          </a:p>
        </p:txBody>
      </p:sp>
      <p:sp>
        <p:nvSpPr>
          <p:cNvPr id="118" name="Text Box 7"/>
          <p:cNvSpPr txBox="1">
            <a:spLocks noChangeArrowheads="1"/>
          </p:cNvSpPr>
          <p:nvPr/>
        </p:nvSpPr>
        <p:spPr bwMode="auto">
          <a:xfrm>
            <a:off x="2339752" y="2420888"/>
            <a:ext cx="432048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P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80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页     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      3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4000" b="1" kern="0">
                <a:solidFill>
                  <a:schemeClr val="bg1"/>
                </a:solidFill>
              </a:rPr>
              <a:t>5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6</a:t>
            </a:r>
          </a:p>
        </p:txBody>
      </p:sp>
      <p:sp>
        <p:nvSpPr>
          <p:cNvPr id="18437" name="灯片编号占位符 184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12</a:t>
            </a:fld>
            <a:endParaRPr lang="zh-CN" altLang="en-US"/>
          </a:p>
        </p:txBody>
      </p:sp>
      <p:pic>
        <p:nvPicPr>
          <p:cNvPr id="3074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87559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302" y="651772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13</a:t>
            </a:fld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21624" y="917431"/>
          <a:ext cx="7896518" cy="60672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6518"/>
              </a:tblGrid>
              <a:tr h="600059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4"/>
          <a:stretch>
            <a:fillRect/>
          </a:stretch>
        </p:blipFill>
        <p:spPr>
          <a:xfrm>
            <a:off x="360363" y="4663441"/>
            <a:ext cx="2389102" cy="1800000"/>
          </a:xfrm>
          <a:prstGeom prst="rect">
            <a:avLst/>
          </a:prstGeom>
        </p:spPr>
      </p:pic>
      <p:sp>
        <p:nvSpPr>
          <p:cNvPr id="17" name="灯片编号占位符 1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13</a:t>
            </a:fld>
            <a:endParaRPr lang="zh-CN" altLang="en-US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11560" y="920462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60647"/>
            <a:ext cx="3035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1560" y="1119484"/>
            <a:ext cx="812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smtClean="0"/>
              <a:t>                                                                                                                    </a:t>
            </a:r>
            <a:endParaRPr lang="zh-CN" altLang="en-US" u="sng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68" y="404664"/>
            <a:ext cx="1350000" cy="1800000"/>
          </a:xfrm>
          <a:prstGeom prst="rect">
            <a:avLst/>
          </a:prstGeom>
        </p:spPr>
      </p:pic>
      <p:pic>
        <p:nvPicPr>
          <p:cNvPr id="25" name="New picture" hidden="1"/>
          <p:cNvPicPr/>
          <p:nvPr/>
        </p:nvPicPr>
        <p:blipFill>
          <a:blip r:embed="rId7"/>
          <a:stretch>
            <a:fillRect/>
          </a:stretch>
        </p:blipFill>
        <p:spPr>
          <a:xfrm>
            <a:off x="10388600" y="12293600"/>
            <a:ext cx="266700" cy="4572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放大镜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14600" y="1128713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0800" y="1752600"/>
            <a:ext cx="5943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4495800"/>
            <a:ext cx="583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2.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成虚像时，物近像近，像变小。</a:t>
            </a:r>
          </a:p>
        </p:txBody>
      </p:sp>
      <p:sp>
        <p:nvSpPr>
          <p:cNvPr id="16" name="Text Box 2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4038600"/>
            <a:ext cx="5589984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1.</a:t>
            </a:r>
            <a:r>
              <a:rPr kumimoji="1" lang="en-US" altLang="zh-CN" sz="2400" b="1" i="1">
                <a:solidFill>
                  <a:srgbClr val="C00000"/>
                </a:solidFill>
                <a:latin typeface="Times New Roman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u&lt;f  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时，成正立放大虚像，物像同侧。</a:t>
            </a: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2511425" y="5329238"/>
            <a:ext cx="678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1</a:t>
            </a:r>
            <a:r>
              <a:rPr kumimoji="1" lang="en-US" altLang="zh-CN" sz="24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制作放大镜应选焦距长还是短的凸透镜</a:t>
            </a:r>
            <a:r>
              <a:rPr kumimoji="1" lang="zh-CN" altLang="en-US" sz="24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？</a:t>
            </a:r>
            <a:endParaRPr kumimoji="1" lang="zh-CN" altLang="en-US" sz="2400" b="1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2286000" y="4876800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使用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2514601" y="5791200"/>
            <a:ext cx="4721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2</a:t>
            </a:r>
            <a:r>
              <a:rPr kumimoji="1" lang="en-US" altLang="zh-CN" sz="24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如何透过放大镜看到更大的像</a:t>
            </a:r>
            <a:r>
              <a:rPr kumimoji="1" lang="zh-CN" altLang="en-US" sz="24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？ </a:t>
            </a:r>
            <a:endParaRPr kumimoji="1" lang="zh-CN" altLang="en-US" sz="2400" b="1">
              <a:latin typeface="楷体_GB2312" pitchFamily="49" charset="-122"/>
              <a:ea typeface="楷体_GB2312" pitchFamily="49" charset="-122"/>
              <a:cs typeface="Arial" pitchFamily="34" charset="0"/>
            </a:endParaRPr>
          </a:p>
        </p:txBody>
      </p:sp>
      <p:sp>
        <p:nvSpPr>
          <p:cNvPr id="20" name="AutoShape 34"/>
          <p:cNvSpPr>
            <a:spLocks noChangeArrowheads="1"/>
          </p:cNvSpPr>
          <p:nvPr/>
        </p:nvSpPr>
        <p:spPr bwMode="auto">
          <a:xfrm>
            <a:off x="2438400" y="1628774"/>
            <a:ext cx="6199188" cy="4841487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" name="组合 19"/>
          <p:cNvGrpSpPr/>
          <p:nvPr/>
        </p:nvGrpSpPr>
        <p:grpSpPr>
          <a:xfrm>
            <a:off x="545684" y="1939925"/>
            <a:ext cx="1689100" cy="4368800"/>
            <a:chOff x="533400" y="1752600"/>
            <a:chExt cx="1689663" cy="4369284"/>
          </a:xfrm>
        </p:grpSpPr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45688" y="1752600"/>
              <a:ext cx="1676400" cy="236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17"/>
            <a:stretch>
              <a:fillRect/>
            </a:stretch>
          </p:blipFill>
          <p:spPr bwMode="auto">
            <a:xfrm>
              <a:off x="533400" y="4267200"/>
              <a:ext cx="1689663" cy="1854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81000" y="1143000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放大镜</a:t>
            </a:r>
            <a:r>
              <a:rPr kumimoji="1" lang="en-US" altLang="zh-CN" sz="2800" b="1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05202" y="4896847"/>
            <a:ext cx="1429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短焦距</a:t>
            </a:r>
            <a:endParaRPr lang="zh-CN" altLang="en-US" sz="32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9592" y="5985302"/>
            <a:ext cx="2433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更靠近焦点</a:t>
            </a:r>
            <a:endParaRPr lang="zh-CN" altLang="en-US" sz="32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1"/>
      <p:bldP spid="17" grpId="2"/>
      <p:bldP spid="18" grpId="3"/>
      <p:bldP spid="19" grpId="4"/>
      <p:bldP spid="2" grpId="5"/>
      <p:bldP spid="27" grpId="6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照相机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2514600" y="1128713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2590800" y="1752600"/>
            <a:ext cx="6172200" cy="4556125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组合 11"/>
          <p:cNvGrpSpPr/>
          <p:nvPr/>
        </p:nvGrpSpPr>
        <p:grpSpPr>
          <a:xfrm>
            <a:off x="558800" y="1139825"/>
            <a:ext cx="2425700" cy="5199063"/>
            <a:chOff x="558800" y="1139825"/>
            <a:chExt cx="2425700" cy="5199063"/>
          </a:xfrm>
        </p:grpSpPr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照相机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19" name="组合 11"/>
            <p:cNvGrpSpPr/>
            <p:nvPr/>
          </p:nvGrpSpPr>
          <p:grpSpPr>
            <a:xfrm>
              <a:off x="609600" y="1905000"/>
              <a:ext cx="1828800" cy="4433888"/>
              <a:chOff x="609600" y="1905000"/>
              <a:chExt cx="1962150" cy="4434226"/>
            </a:xfrm>
          </p:grpSpPr>
          <p:pic>
            <p:nvPicPr>
              <p:cNvPr id="20" name="Picture 7" descr="021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09600" y="1905000"/>
                <a:ext cx="1905000" cy="198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1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09600" y="3964860"/>
                <a:ext cx="1962150" cy="2374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9099" y="1814777"/>
            <a:ext cx="55626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971800" y="5126038"/>
          <a:ext cx="5486400" cy="1036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部件</a:t>
                      </a:r>
                      <a:endParaRPr lang="zh-CN" altLang="en-US" sz="280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镜头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光圈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快门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胶片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作用</a:t>
                      </a:r>
                      <a:endParaRPr lang="zh-CN" altLang="en-US" sz="2800" b="1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照相机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2514600" y="1128713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000" y="1828800"/>
            <a:ext cx="57912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13" y="1874838"/>
            <a:ext cx="5791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34"/>
          <p:cNvSpPr>
            <a:spLocks noChangeArrowheads="1"/>
          </p:cNvSpPr>
          <p:nvPr/>
        </p:nvSpPr>
        <p:spPr bwMode="auto">
          <a:xfrm>
            <a:off x="2514600" y="1752600"/>
            <a:ext cx="6096000" cy="4717662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" name="组合 17"/>
          <p:cNvGrpSpPr/>
          <p:nvPr/>
        </p:nvGrpSpPr>
        <p:grpSpPr>
          <a:xfrm>
            <a:off x="558800" y="1139825"/>
            <a:ext cx="2425700" cy="5122863"/>
            <a:chOff x="558800" y="1139825"/>
            <a:chExt cx="2425700" cy="5122863"/>
          </a:xfrm>
        </p:grpSpPr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照相机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21" name="组合 11"/>
            <p:cNvGrpSpPr/>
            <p:nvPr/>
          </p:nvGrpSpPr>
          <p:grpSpPr>
            <a:xfrm>
              <a:off x="609600" y="1828800"/>
              <a:ext cx="1828800" cy="4433888"/>
              <a:chOff x="609600" y="1905000"/>
              <a:chExt cx="1962150" cy="4434226"/>
            </a:xfrm>
          </p:grpSpPr>
          <p:pic>
            <p:nvPicPr>
              <p:cNvPr id="22" name="Picture 7" descr="021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09600" y="1905000"/>
                <a:ext cx="1905000" cy="1981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10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09600" y="3964860"/>
                <a:ext cx="1962150" cy="2374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4" name="Text Box 24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530475" y="4495800"/>
            <a:ext cx="583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2.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成实像时，物近像远，像变大。</a:t>
            </a:r>
          </a:p>
        </p:txBody>
      </p:sp>
      <p:sp>
        <p:nvSpPr>
          <p:cNvPr id="25" name="Text Box 24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530475" y="4038600"/>
            <a:ext cx="7315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1.</a:t>
            </a:r>
            <a:r>
              <a:rPr kumimoji="1" lang="en-US" altLang="zh-CN" sz="2400" b="1" i="1">
                <a:solidFill>
                  <a:srgbClr val="C00000"/>
                </a:solidFill>
                <a:latin typeface="Times New Roman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u&gt;2f  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时，成倒立缩小实像，物像异侧。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608263" y="5375275"/>
            <a:ext cx="678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1.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如何利用照相机拍出更大的像？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2378075" y="4921250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使用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2606675" y="5791200"/>
            <a:ext cx="6156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2.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如何调节镜头才能拍清楚近处景物？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1"/>
      <p:bldP spid="26" grpId="2"/>
      <p:bldP spid="27" grpId="3"/>
      <p:bldP spid="28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投影仪、幻灯机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2514600" y="1128713"/>
            <a:ext cx="601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grpSp>
        <p:nvGrpSpPr>
          <p:cNvPr id="25" name="组合 12"/>
          <p:cNvGrpSpPr/>
          <p:nvPr/>
        </p:nvGrpSpPr>
        <p:grpSpPr>
          <a:xfrm>
            <a:off x="558800" y="1139825"/>
            <a:ext cx="2425700" cy="4937125"/>
            <a:chOff x="558800" y="1139825"/>
            <a:chExt cx="2425700" cy="4937125"/>
          </a:xfrm>
        </p:grpSpPr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投影仪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27" name="组合 10"/>
            <p:cNvGrpSpPr/>
            <p:nvPr/>
          </p:nvGrpSpPr>
          <p:grpSpPr>
            <a:xfrm>
              <a:off x="641350" y="1828800"/>
              <a:ext cx="1797050" cy="4248150"/>
              <a:chOff x="641556" y="1828800"/>
              <a:chExt cx="1796844" cy="4248150"/>
            </a:xfrm>
          </p:grpSpPr>
          <p:pic>
            <p:nvPicPr>
              <p:cNvPr id="28" name="Picture 6" descr="C:\剪切视频\2003.10第11期\幻灯机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1828800"/>
                <a:ext cx="1793304" cy="236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4343400"/>
                <a:ext cx="1796844" cy="173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2743200" y="1752600"/>
            <a:ext cx="5894388" cy="44196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" name="幻灯机与投影器.asf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5408" y="1844235"/>
            <a:ext cx="5562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6861" y="1130805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882359" y="1142244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幻灯机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2514600" y="1128713"/>
            <a:ext cx="601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grpSp>
        <p:nvGrpSpPr>
          <p:cNvPr id="25" name="组合 12"/>
          <p:cNvGrpSpPr/>
          <p:nvPr/>
        </p:nvGrpSpPr>
        <p:grpSpPr>
          <a:xfrm>
            <a:off x="558800" y="1139825"/>
            <a:ext cx="2425700" cy="4937125"/>
            <a:chOff x="558800" y="1139825"/>
            <a:chExt cx="2425700" cy="4937125"/>
          </a:xfrm>
        </p:grpSpPr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投影仪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27" name="组合 10"/>
            <p:cNvGrpSpPr/>
            <p:nvPr/>
          </p:nvGrpSpPr>
          <p:grpSpPr>
            <a:xfrm>
              <a:off x="641350" y="1828800"/>
              <a:ext cx="1797050" cy="4248150"/>
              <a:chOff x="641556" y="1828800"/>
              <a:chExt cx="1796844" cy="4248150"/>
            </a:xfrm>
          </p:grpSpPr>
          <p:pic>
            <p:nvPicPr>
              <p:cNvPr id="28" name="Picture 6" descr="C:\剪切视频\2003.10第11期\幻灯机1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1828800"/>
                <a:ext cx="1793304" cy="236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4343400"/>
                <a:ext cx="1796844" cy="173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2743200" y="1752600"/>
            <a:ext cx="5894388" cy="48006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5333" y="391786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860831" y="403225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962"/>
          <a:stretch>
            <a:fillRect/>
          </a:stretch>
        </p:blipFill>
        <p:spPr bwMode="auto">
          <a:xfrm>
            <a:off x="5533077" y="1752600"/>
            <a:ext cx="2815251" cy="260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62"/>
          <a:stretch>
            <a:fillRect/>
          </a:stretch>
        </p:blipFill>
        <p:spPr bwMode="auto">
          <a:xfrm>
            <a:off x="2771725" y="1822016"/>
            <a:ext cx="2752775" cy="4395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56"/>
          <p:cNvSpPr>
            <a:spLocks noChangeArrowheads="1"/>
          </p:cNvSpPr>
          <p:nvPr/>
        </p:nvSpPr>
        <p:spPr bwMode="auto">
          <a:xfrm>
            <a:off x="5375436" y="4356530"/>
            <a:ext cx="320149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Arial" pitchFamily="34" charset="0"/>
              </a:rPr>
              <a:t>平面镜</a:t>
            </a:r>
            <a:r>
              <a:rPr lang="zh-CN" altLang="en-US" sz="2000" b="1" smtClean="0">
                <a:latin typeface="Arial" pitchFamily="34" charset="0"/>
              </a:rPr>
              <a:t>的作用：</a:t>
            </a:r>
            <a:r>
              <a:rPr lang="zh-CN" altLang="en-US" sz="2000" b="1" smtClean="0">
                <a:solidFill>
                  <a:srgbClr val="0000CC"/>
                </a:solidFill>
                <a:latin typeface="Arial" pitchFamily="34" charset="0"/>
              </a:rPr>
              <a:t>改变</a:t>
            </a:r>
            <a:r>
              <a:rPr lang="zh-CN" altLang="en-US" sz="2000" b="1">
                <a:solidFill>
                  <a:srgbClr val="0000CC"/>
                </a:solidFill>
                <a:latin typeface="Arial" pitchFamily="34" charset="0"/>
              </a:rPr>
              <a:t>光的传播路径</a:t>
            </a:r>
            <a:r>
              <a:rPr lang="en-US" altLang="zh-CN" sz="2000" b="1">
                <a:latin typeface="Arial" pitchFamily="34" charset="0"/>
              </a:rPr>
              <a:t>,</a:t>
            </a:r>
            <a:r>
              <a:rPr lang="zh-CN" altLang="en-US" sz="2000" b="1">
                <a:latin typeface="Arial" pitchFamily="34" charset="0"/>
              </a:rPr>
              <a:t>使投影片的像出现在投影仪前方的屏幕</a:t>
            </a:r>
            <a:r>
              <a:rPr lang="zh-CN" altLang="en-US" sz="2000" b="1" smtClean="0">
                <a:latin typeface="Arial" pitchFamily="34" charset="0"/>
              </a:rPr>
              <a:t>上</a:t>
            </a:r>
            <a:endParaRPr lang="en-US" altLang="zh-CN" sz="2000" b="1" smtClean="0">
              <a:latin typeface="Arial" panose="020B0604020202020204" pitchFamily="34" charset="0"/>
            </a:endParaRPr>
          </a:p>
          <a:p>
            <a:r>
              <a:rPr lang="zh-CN" altLang="en-US" sz="2000" b="1" smtClean="0">
                <a:solidFill>
                  <a:srgbClr val="FF0000"/>
                </a:solidFill>
                <a:latin typeface="Arial" pitchFamily="34" charset="0"/>
              </a:rPr>
              <a:t>螺纹透镜</a:t>
            </a:r>
            <a:r>
              <a:rPr lang="zh-CN" altLang="en-US" sz="2000" b="1" smtClean="0">
                <a:latin typeface="Arial" pitchFamily="34" charset="0"/>
              </a:rPr>
              <a:t>的</a:t>
            </a:r>
            <a:r>
              <a:rPr lang="zh-CN" altLang="en-US" sz="2000" b="1">
                <a:latin typeface="Arial" pitchFamily="34" charset="0"/>
              </a:rPr>
              <a:t>作用</a:t>
            </a:r>
            <a:r>
              <a:rPr lang="zh-CN" altLang="en-US" sz="2000" b="1" smtClean="0">
                <a:latin typeface="Arial" pitchFamily="34" charset="0"/>
              </a:rPr>
              <a:t>：</a:t>
            </a:r>
            <a:r>
              <a:rPr lang="zh-CN" altLang="en-US" sz="2000" b="1" smtClean="0">
                <a:solidFill>
                  <a:srgbClr val="0000CC"/>
                </a:solidFill>
                <a:latin typeface="Arial" pitchFamily="34" charset="0"/>
              </a:rPr>
              <a:t>聚光</a:t>
            </a:r>
            <a:r>
              <a:rPr lang="zh-CN" altLang="en-US" sz="2000" b="1" smtClean="0">
                <a:latin typeface="Arial" pitchFamily="34" charset="0"/>
              </a:rPr>
              <a:t>（把光源</a:t>
            </a:r>
            <a:r>
              <a:rPr lang="zh-CN" altLang="en-US" sz="2000" b="1">
                <a:latin typeface="Arial" pitchFamily="34" charset="0"/>
              </a:rPr>
              <a:t>射向投影片的光会聚一下，更好的把投影片</a:t>
            </a:r>
            <a:r>
              <a:rPr lang="zh-CN" altLang="en-US" sz="2000" b="1" smtClean="0">
                <a:latin typeface="Arial" pitchFamily="34" charset="0"/>
              </a:rPr>
              <a:t>照亮）</a:t>
            </a:r>
            <a:endParaRPr lang="zh-CN" altLang="en-US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投影仪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370230" cy="5345518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14600" y="1300163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grpSp>
        <p:nvGrpSpPr>
          <p:cNvPr id="14" name="组合 16"/>
          <p:cNvGrpSpPr/>
          <p:nvPr/>
        </p:nvGrpSpPr>
        <p:grpSpPr>
          <a:xfrm>
            <a:off x="558800" y="1311275"/>
            <a:ext cx="2425700" cy="4937125"/>
            <a:chOff x="558800" y="1139825"/>
            <a:chExt cx="2425700" cy="4937125"/>
          </a:xfrm>
        </p:grpSpPr>
        <p:sp>
          <p:nvSpPr>
            <p:cNvPr id="15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投影仪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16" name="组合 10"/>
            <p:cNvGrpSpPr/>
            <p:nvPr/>
          </p:nvGrpSpPr>
          <p:grpSpPr>
            <a:xfrm>
              <a:off x="641350" y="1828800"/>
              <a:ext cx="1720850" cy="4248150"/>
              <a:chOff x="641556" y="1828800"/>
              <a:chExt cx="1796844" cy="4248150"/>
            </a:xfrm>
          </p:grpSpPr>
          <p:pic>
            <p:nvPicPr>
              <p:cNvPr id="17" name="Picture 6" descr="C:\剪切视频\2003.10第11期\幻灯机1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1828800"/>
                <a:ext cx="1793304" cy="236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4343400"/>
                <a:ext cx="1796844" cy="173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590800" y="1924050"/>
            <a:ext cx="6172200" cy="44958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600" y="2076450"/>
            <a:ext cx="5562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762250" y="4622800"/>
            <a:ext cx="5832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2.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成实像时，物近像远，像变大。</a:t>
            </a:r>
          </a:p>
        </p:txBody>
      </p:sp>
      <p:sp>
        <p:nvSpPr>
          <p:cNvPr id="22" name="Text Box 2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762250" y="4165600"/>
            <a:ext cx="618291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1.</a:t>
            </a:r>
            <a:r>
              <a:rPr kumimoji="1" lang="en-US" altLang="zh-CN" sz="2400" b="1" i="1">
                <a:solidFill>
                  <a:srgbClr val="C00000"/>
                </a:solidFill>
                <a:latin typeface="Times New Roman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f&lt;u&lt;2f  </a:t>
            </a:r>
            <a:r>
              <a:rPr kumimoji="1" lang="zh-CN" altLang="en-US" sz="24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时，成倒立放大实像，物像异侧。</a:t>
            </a: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881313" y="5886450"/>
            <a:ext cx="678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2.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如何利用投影仪投出更大的像？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609850" y="5048250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使用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882900" y="5505450"/>
            <a:ext cx="5711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1.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 如何让屏幕上投出来的字是正立的？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  <p:bldP spid="23" grpId="2"/>
      <p:bldP spid="24" grpId="3"/>
      <p:bldP spid="25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投影仪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370230" cy="5345518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14600" y="1300163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投影仪光线原理图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</p:txBody>
      </p:sp>
      <p:grpSp>
        <p:nvGrpSpPr>
          <p:cNvPr id="14" name="组合 16"/>
          <p:cNvGrpSpPr/>
          <p:nvPr/>
        </p:nvGrpSpPr>
        <p:grpSpPr>
          <a:xfrm>
            <a:off x="558800" y="1311275"/>
            <a:ext cx="2425700" cy="4937125"/>
            <a:chOff x="558800" y="1139825"/>
            <a:chExt cx="2425700" cy="4937125"/>
          </a:xfrm>
        </p:grpSpPr>
        <p:sp>
          <p:nvSpPr>
            <p:cNvPr id="15" name="Rectangle 23"/>
            <p:cNvSpPr>
              <a:spLocks noChangeArrowheads="1"/>
            </p:cNvSpPr>
            <p:nvPr/>
          </p:nvSpPr>
          <p:spPr bwMode="auto">
            <a:xfrm>
              <a:off x="558800" y="1139825"/>
              <a:ext cx="24257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kumimoji="1" lang="zh-CN" altLang="en-US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投影仪</a:t>
              </a:r>
              <a:r>
                <a:rPr kumimoji="1" lang="en-US" altLang="zh-CN" sz="2800" b="1">
                  <a:solidFill>
                    <a:srgbClr val="99003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】</a:t>
              </a:r>
            </a:p>
          </p:txBody>
        </p:sp>
        <p:grpSp>
          <p:nvGrpSpPr>
            <p:cNvPr id="16" name="组合 10"/>
            <p:cNvGrpSpPr/>
            <p:nvPr/>
          </p:nvGrpSpPr>
          <p:grpSpPr>
            <a:xfrm>
              <a:off x="641350" y="1828800"/>
              <a:ext cx="1720850" cy="4248150"/>
              <a:chOff x="641556" y="1828800"/>
              <a:chExt cx="1796844" cy="4248150"/>
            </a:xfrm>
          </p:grpSpPr>
          <p:pic>
            <p:nvPicPr>
              <p:cNvPr id="17" name="Picture 6" descr="C:\剪切视频\2003.10第11期\幻灯机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1828800"/>
                <a:ext cx="1793304" cy="236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7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41556" y="4343400"/>
                <a:ext cx="1796844" cy="1733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590800" y="1772816"/>
            <a:ext cx="6172200" cy="464703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5219700" imgH="4465638"/>
        </mc:Choice>
        <mc:Fallback>
          <p:control name="ShockwaveFlash1" r:id="rId2" imgW="5219700" imgH="4465638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9113" y="1844675"/>
                  <a:ext cx="5219700" cy="4465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t>9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2768" y="655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44" y="6470262"/>
            <a:ext cx="3603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298" y="403225"/>
            <a:ext cx="8086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方正姚体" panose="02010601030101010101" pitchFamily="2" charset="-122"/>
              </a:rPr>
              <a:t>三、凸透镜成像的</a:t>
            </a:r>
            <a:r>
              <a:rPr lang="zh-CN" altLang="en-US" sz="3200" b="1" smtClean="0">
                <a:solidFill>
                  <a:srgbClr val="000000"/>
                </a:solidFill>
                <a:ea typeface="方正姚体" panose="02010601030101010101" pitchFamily="2" charset="-122"/>
              </a:rPr>
              <a:t>应用： 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光学显微镜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2524632" y="1237589"/>
            <a:ext cx="6019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  <a:cs typeface="Arial" pitchFamily="34" charset="0"/>
              </a:rPr>
              <a:t>试解析其结构特点和工作原理</a:t>
            </a: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195737" y="1772816"/>
            <a:ext cx="6567264" cy="464703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011" y="3027552"/>
            <a:ext cx="1563993" cy="205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859828"/>
            <a:ext cx="3600400" cy="4308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358945" y="1235981"/>
            <a:ext cx="2425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kumimoji="1" lang="zh-CN" altLang="en-US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显微镜</a:t>
            </a:r>
            <a:r>
              <a:rPr kumimoji="1" lang="en-US" altLang="zh-CN" sz="2800" b="1" smtClean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kumimoji="1" lang="en-US" altLang="zh-CN" sz="2800" b="1">
              <a:solidFill>
                <a:srgbClr val="99003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54402" y="1818961"/>
            <a:ext cx="2708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/>
              <a:t>显微镜上有两组凸透镜，分别称为目镜和物镜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</a:rPr>
              <a:t>物镜</a:t>
            </a:r>
            <a:r>
              <a:rPr lang="zh-CN" altLang="en-US" sz="2400" b="1"/>
              <a:t>的作用相当于投影仪，成</a:t>
            </a:r>
            <a:r>
              <a:rPr lang="zh-CN" altLang="en-US" sz="2400" b="1">
                <a:solidFill>
                  <a:srgbClr val="0000CC"/>
                </a:solidFill>
              </a:rPr>
              <a:t>倒立放大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0000CC"/>
                </a:solidFill>
              </a:rPr>
              <a:t>实</a:t>
            </a:r>
            <a:r>
              <a:rPr lang="zh-CN" altLang="en-US" sz="2400" b="1"/>
              <a:t>像。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>
                <a:solidFill>
                  <a:srgbClr val="FF0000"/>
                </a:solidFill>
              </a:rPr>
              <a:t>目镜</a:t>
            </a:r>
            <a:r>
              <a:rPr lang="zh-CN" altLang="en-US" sz="2400" b="1"/>
              <a:t>的作用相当于放大镜，成</a:t>
            </a:r>
            <a:r>
              <a:rPr lang="zh-CN" altLang="en-US" sz="2400" b="1">
                <a:solidFill>
                  <a:srgbClr val="0000CC"/>
                </a:solidFill>
              </a:rPr>
              <a:t>正立放大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0000CC"/>
                </a:solidFill>
              </a:rPr>
              <a:t>虚</a:t>
            </a:r>
            <a:r>
              <a:rPr lang="zh-CN" altLang="en-US" sz="2400" b="1"/>
              <a:t>像。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zh-CN" altLang="en-US" sz="2400" b="1"/>
              <a:t>用</a:t>
            </a:r>
            <a:r>
              <a:rPr lang="zh-CN" altLang="en-US" sz="2400" b="1">
                <a:solidFill>
                  <a:srgbClr val="FF0000"/>
                </a:solidFill>
              </a:rPr>
              <a:t>凹面镜</a:t>
            </a:r>
            <a:r>
              <a:rPr lang="zh-CN" altLang="en-US" sz="2400" b="1"/>
              <a:t>作为反光镜，起</a:t>
            </a:r>
            <a:r>
              <a:rPr lang="zh-CN" altLang="en-US" sz="2400" b="1">
                <a:solidFill>
                  <a:srgbClr val="0000CC"/>
                </a:solidFill>
              </a:rPr>
              <a:t>聚光</a:t>
            </a:r>
            <a:r>
              <a:rPr lang="zh-CN" altLang="en-US" sz="2400" b="1"/>
              <a:t>作用</a:t>
            </a:r>
            <a:r>
              <a:rPr lang="zh-CN" altLang="en-US" sz="2400" b="1" smtClean="0"/>
              <a:t>。</a:t>
            </a:r>
            <a:endParaRPr lang="zh-CN" altLang="en-US" sz="2400" b="1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"/>
          <a:stretch>
            <a:fillRect/>
          </a:stretch>
        </p:blipFill>
        <p:spPr bwMode="auto">
          <a:xfrm>
            <a:off x="543823" y="1759876"/>
            <a:ext cx="1555741" cy="1246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b="5879"/>
          <a:stretch>
            <a:fillRect/>
          </a:stretch>
        </p:blipFill>
        <p:spPr bwMode="auto">
          <a:xfrm>
            <a:off x="543823" y="5117241"/>
            <a:ext cx="1547678" cy="122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864645" y="405650"/>
            <a:ext cx="931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P78</a:t>
            </a:r>
          </a:p>
        </p:txBody>
      </p:sp>
    </p:spTree>
  </p:cSld>
  <p:clrMapOvr>
    <a:masterClrMapping/>
  </p:clrMapOvr>
  <p:transition>
    <p:push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966</Words>
  <Application>Microsoft Office PowerPoint</Application>
  <PresentationFormat>全屏显示(4:3)</PresentationFormat>
  <Paragraphs>123</Paragraphs>
  <Slides>13</Slides>
  <Notes>12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视点</vt:lpstr>
      <vt:lpstr>第四章  多彩的光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 多彩的光</dc:title>
  <dc:creator>rbm.xkw.com</dc:creator>
  <cp:lastModifiedBy>User</cp:lastModifiedBy>
  <cp:revision>2</cp:revision>
  <cp:lastPrinted>2020-12-15T10:18:01Z</cp:lastPrinted>
  <dcterms:created xsi:type="dcterms:W3CDTF">2020-12-15T10:18:01Z</dcterms:created>
  <dcterms:modified xsi:type="dcterms:W3CDTF">2021-08-21T03:18:22Z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