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6"/>
    <p:sldMasterId id="2147483658" r:id="rId17"/>
  </p:sldMasterIdLst>
  <p:notesMasterIdLst>
    <p:notesMasterId r:id="rId48"/>
  </p:notesMasterIdLst>
  <p:sldIdLst>
    <p:sldId id="256" r:id="rId18"/>
    <p:sldId id="288" r:id="rId19"/>
    <p:sldId id="298" r:id="rId20"/>
    <p:sldId id="290" r:id="rId21"/>
    <p:sldId id="291" r:id="rId22"/>
    <p:sldId id="267" r:id="rId23"/>
    <p:sldId id="297" r:id="rId24"/>
    <p:sldId id="275" r:id="rId25"/>
    <p:sldId id="293" r:id="rId26"/>
    <p:sldId id="296" r:id="rId27"/>
    <p:sldId id="279" r:id="rId28"/>
    <p:sldId id="276" r:id="rId29"/>
    <p:sldId id="294" r:id="rId30"/>
    <p:sldId id="299" r:id="rId31"/>
    <p:sldId id="345" r:id="rId32"/>
    <p:sldId id="300" r:id="rId33"/>
    <p:sldId id="301" r:id="rId34"/>
    <p:sldId id="302" r:id="rId35"/>
    <p:sldId id="303" r:id="rId36"/>
    <p:sldId id="305" r:id="rId37"/>
    <p:sldId id="310" r:id="rId38"/>
    <p:sldId id="311" r:id="rId39"/>
    <p:sldId id="312" r:id="rId40"/>
    <p:sldId id="313" r:id="rId41"/>
    <p:sldId id="315" r:id="rId42"/>
    <p:sldId id="316" r:id="rId43"/>
    <p:sldId id="317" r:id="rId44"/>
    <p:sldId id="319" r:id="rId45"/>
    <p:sldId id="321" r:id="rId46"/>
    <p:sldId id="322" r:id="rId4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DEE8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-120" y="-5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20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50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2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notesMaster" Target="notesMasters/notesMaster1.xml"/><Relationship Id="rId8" Type="http://schemas.openxmlformats.org/officeDocument/2006/relationships/customXml" Target="../customXml/item8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78B2DC-6EB4-42EA-9D38-784F3CAD00DC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zh-CN" altLang="en-US"/>
        </a:p>
      </dgm:t>
    </dgm:pt>
    <dgm:pt modelId="{53EE1C2B-8BD5-4FB4-ADF3-31E53029800D}">
      <dgm:prSet custT="1"/>
      <dgm:spPr/>
      <dgm:t>
        <a:bodyPr/>
        <a:lstStyle/>
        <a:p>
          <a:pPr algn="ctr" rtl="0"/>
          <a:r>
            <a:rPr lang="zh-CN" altLang="en-US" sz="2800" b="1" dirty="0" smtClean="0">
              <a:latin typeface="黑体" pitchFamily="49" charset="-122"/>
              <a:ea typeface="黑体" pitchFamily="49" charset="-122"/>
            </a:rPr>
            <a:t>探究性练习</a:t>
          </a:r>
          <a:endParaRPr lang="zh-CN" altLang="en-US" sz="2800" b="1" dirty="0">
            <a:latin typeface="黑体" pitchFamily="49" charset="-122"/>
            <a:ea typeface="黑体" pitchFamily="49" charset="-122"/>
          </a:endParaRPr>
        </a:p>
      </dgm:t>
    </dgm:pt>
    <dgm:pt modelId="{0BADDB0D-31C2-46C5-8894-F1B1701A4728}" type="parTrans" cxnId="{106D49B0-1355-48A1-8E63-9DFD1107B1CD}">
      <dgm:prSet/>
      <dgm:spPr/>
      <dgm:t>
        <a:bodyPr/>
        <a:lstStyle/>
        <a:p>
          <a:endParaRPr lang="zh-CN" altLang="en-US"/>
        </a:p>
      </dgm:t>
    </dgm:pt>
    <dgm:pt modelId="{E9B4F70A-4A1E-432A-AB58-D72ECECF7382}" type="sibTrans" cxnId="{106D49B0-1355-48A1-8E63-9DFD1107B1CD}">
      <dgm:prSet/>
      <dgm:spPr/>
      <dgm:t>
        <a:bodyPr/>
        <a:lstStyle/>
        <a:p>
          <a:endParaRPr lang="zh-CN" altLang="en-US"/>
        </a:p>
      </dgm:t>
    </dgm:pt>
    <dgm:pt modelId="{B9950984-8671-4D88-A551-2210E47DEF19}" type="pres">
      <dgm:prSet presAssocID="{6778B2DC-6EB4-42EA-9D38-784F3CAD00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1AD047A-F878-4F56-8FEB-A5A83ECA6418}" type="pres">
      <dgm:prSet presAssocID="{53EE1C2B-8BD5-4FB4-ADF3-31E53029800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06D49B0-1355-48A1-8E63-9DFD1107B1CD}" srcId="{6778B2DC-6EB4-42EA-9D38-784F3CAD00DC}" destId="{53EE1C2B-8BD5-4FB4-ADF3-31E53029800D}" srcOrd="0" destOrd="0" parTransId="{0BADDB0D-31C2-46C5-8894-F1B1701A4728}" sibTransId="{E9B4F70A-4A1E-432A-AB58-D72ECECF7382}"/>
    <dgm:cxn modelId="{88B5D68D-0FEC-4E93-A596-C0836ACB7F4A}" type="presOf" srcId="{53EE1C2B-8BD5-4FB4-ADF3-31E53029800D}" destId="{91AD047A-F878-4F56-8FEB-A5A83ECA6418}" srcOrd="0" destOrd="0" presId="urn:microsoft.com/office/officeart/2005/8/layout/vList2"/>
    <dgm:cxn modelId="{92337AE5-980B-4C0E-AD68-ECD283CBB950}" type="presOf" srcId="{6778B2DC-6EB4-42EA-9D38-784F3CAD00DC}" destId="{B9950984-8671-4D88-A551-2210E47DEF19}" srcOrd="0" destOrd="0" presId="urn:microsoft.com/office/officeart/2005/8/layout/vList2"/>
    <dgm:cxn modelId="{91C54170-F8DC-4A2E-A333-A95E8EA1D84A}" type="presParOf" srcId="{B9950984-8671-4D88-A551-2210E47DEF19}" destId="{91AD047A-F878-4F56-8FEB-A5A83ECA641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AD047A-F878-4F56-8FEB-A5A83ECA6418}">
      <dsp:nvSpPr>
        <dsp:cNvPr id="0" name=""/>
        <dsp:cNvSpPr/>
      </dsp:nvSpPr>
      <dsp:spPr>
        <a:xfrm>
          <a:off x="0" y="1"/>
          <a:ext cx="2236510" cy="58477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黑体" pitchFamily="49" charset="-122"/>
              <a:ea typeface="黑体" pitchFamily="49" charset="-122"/>
            </a:rPr>
            <a:t>探究性练习</a:t>
          </a:r>
          <a:endParaRPr lang="zh-CN" altLang="en-US" sz="2800" b="1" kern="1200" dirty="0">
            <a:latin typeface="黑体" pitchFamily="49" charset="-122"/>
            <a:ea typeface="黑体" pitchFamily="49" charset="-122"/>
          </a:endParaRPr>
        </a:p>
      </dsp:txBody>
      <dsp:txXfrm>
        <a:off x="0" y="1"/>
        <a:ext cx="2236510" cy="5847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F46F9E-1C22-4988-B61B-50DB8FCB58CA}" type="datetimeFigureOut">
              <a:rPr lang="zh-CN" altLang="en-US" smtClean="0"/>
              <a:t>2019/5/15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A51BE-7BE2-4400-9CED-1C3864AF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058052"/>
            <a:ext cx="82296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13"/>
            <a:ext cx="9144000" cy="513387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790160"/>
            <a:ext cx="59040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171450"/>
            <a:ext cx="5900752" cy="632210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857238"/>
            <a:ext cx="5900750" cy="3857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857238"/>
            <a:ext cx="2257408" cy="3857652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6400800" cy="51435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857250"/>
            <a:ext cx="7223248" cy="2985129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4057650"/>
            <a:ext cx="5657888" cy="603647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058052"/>
            <a:ext cx="82296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05978"/>
            <a:ext cx="1471594" cy="450891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8"/>
            <a:ext cx="6686568" cy="450891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13"/>
            <a:ext cx="9144000" cy="51338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13"/>
            <a:ext cx="9144000" cy="5133874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10400" y="4869657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303498"/>
            <a:ext cx="9144000" cy="4644516"/>
          </a:xfrm>
          <a:prstGeom prst="rect">
            <a:avLst/>
          </a:prstGeom>
          <a:solidFill>
            <a:srgbClr val="FFFFFF">
              <a:alpha val="3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4155926"/>
            <a:ext cx="3419872" cy="432048"/>
          </a:xfrm>
          <a:prstGeom prst="rect">
            <a:avLst/>
          </a:prstGeom>
          <a:solidFill>
            <a:srgbClr val="FFFFFF">
              <a:alpha val="8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12" descr="栅栏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40002"/>
            <a:ext cx="9144000" cy="303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980860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9432"/>
            <a:ext cx="2895600" cy="27454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79432"/>
            <a:ext cx="2133600" cy="274543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3"/>
          <p:cNvSpPr txBox="1"/>
          <p:nvPr/>
        </p:nvSpPr>
        <p:spPr>
          <a:xfrm>
            <a:off x="0" y="11103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第四节　 做功的快慢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2397515"/>
            <a:ext cx="77724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57301"/>
            <a:ext cx="7772400" cy="1153715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411015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058052"/>
            <a:ext cx="82296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4800600"/>
            <a:ext cx="3200400" cy="21285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4800600"/>
            <a:ext cx="3733800" cy="2128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2357436"/>
            <a:ext cx="77724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2357437"/>
            <a:ext cx="7772400" cy="1021556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232296"/>
            <a:ext cx="7772400" cy="11251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058052"/>
            <a:ext cx="82296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058052"/>
            <a:ext cx="82296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2.xml"/><Relationship Id="rId26" Type="http://schemas.openxmlformats.org/officeDocument/2006/relationships/slideLayout" Target="../slideLayouts/slideLayout30.xml"/><Relationship Id="rId3" Type="http://schemas.openxmlformats.org/officeDocument/2006/relationships/slideLayout" Target="../slideLayouts/slideLayout7.xml"/><Relationship Id="rId21" Type="http://schemas.openxmlformats.org/officeDocument/2006/relationships/slideLayout" Target="../slideLayouts/slideLayout25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5" Type="http://schemas.openxmlformats.org/officeDocument/2006/relationships/slideLayout" Target="../slideLayouts/slideLayout29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2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24" Type="http://schemas.openxmlformats.org/officeDocument/2006/relationships/slideLayout" Target="../slideLayouts/slideLayout28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23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23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26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5008500"/>
            <a:ext cx="9144000" cy="135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51474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4800600"/>
            <a:ext cx="3200400" cy="21285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4800600"/>
            <a:ext cx="3733800" cy="21285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4800600"/>
            <a:ext cx="914400" cy="212598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81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5" r:id="rId16"/>
    <p:sldLayoutId id="2147483679" r:id="rId17"/>
    <p:sldLayoutId id="2147483680" r:id="rId18"/>
    <p:sldLayoutId id="2147483681" r:id="rId19"/>
    <p:sldLayoutId id="2147483682" r:id="rId20"/>
    <p:sldLayoutId id="2147483684" r:id="rId21"/>
    <p:sldLayoutId id="2147483685" r:id="rId22"/>
    <p:sldLayoutId id="2147483686" r:id="rId23"/>
    <p:sldLayoutId id="2147483688" r:id="rId24"/>
    <p:sldLayoutId id="2147483689" r:id="rId25"/>
    <p:sldLayoutId id="2147483690" r:id="rId26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Layout" Target="../slideLayouts/slideLayout17.xml"/><Relationship Id="rId7" Type="http://schemas.openxmlformats.org/officeDocument/2006/relationships/oleObject" Target="../embeddings/oleObject6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0.xml"/><Relationship Id="rId1" Type="http://schemas.openxmlformats.org/officeDocument/2006/relationships/customXml" Target="../../customXml/item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1.xml"/><Relationship Id="rId1" Type="http://schemas.openxmlformats.org/officeDocument/2006/relationships/customXml" Target="../../customXml/item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slideLayout" Target="../slideLayouts/slideLayout22.xml"/><Relationship Id="rId7" Type="http://schemas.openxmlformats.org/officeDocument/2006/relationships/oleObject" Target="../embeddings/oleObject14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16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notesSlide" Target="../notesSlides/notesSlid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4.xml"/><Relationship Id="rId1" Type="http://schemas.openxmlformats.org/officeDocument/2006/relationships/customXml" Target="../../customXml/item9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5.xml"/><Relationship Id="rId1" Type="http://schemas.openxmlformats.org/officeDocument/2006/relationships/customXml" Target="../../customXml/item10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6.xml"/><Relationship Id="rId1" Type="http://schemas.openxmlformats.org/officeDocument/2006/relationships/customXml" Target="../../customXml/item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7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8.xml"/><Relationship Id="rId1" Type="http://schemas.openxmlformats.org/officeDocument/2006/relationships/customXml" Target="../../customXml/item13.xml"/><Relationship Id="rId4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9.xml"/><Relationship Id="rId1" Type="http://schemas.openxmlformats.org/officeDocument/2006/relationships/customXml" Target="../../customXml/item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0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34" t="4976" b="15584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2034A38F-583D-459E-9628-B727AC477646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2098" name="Text Box 50"/>
          <p:cNvSpPr txBox="1">
            <a:spLocks noChangeArrowheads="1"/>
          </p:cNvSpPr>
          <p:nvPr/>
        </p:nvSpPr>
        <p:spPr bwMode="auto">
          <a:xfrm>
            <a:off x="755576" y="1851670"/>
            <a:ext cx="8280920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E327D6">
                    <a:alpha val="58000"/>
                  </a:srgbClr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5400" b="1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第四节  </a:t>
            </a:r>
            <a:r>
              <a:rPr kumimoji="1" lang="zh-CN" altLang="en-US" sz="54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做功的快慢</a:t>
            </a:r>
          </a:p>
        </p:txBody>
      </p:sp>
    </p:spTree>
    <p:extLst>
      <p:ext uri="{BB962C8B-B14F-4D97-AF65-F5344CB8AC3E}">
        <p14:creationId xmlns="" xmlns:p14="http://schemas.microsoft.com/office/powerpoint/2010/main" val="245422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饮水机铭牌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06988" y="1664727"/>
            <a:ext cx="3689348" cy="276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13"/>
          <p:cNvSpPr>
            <a:spLocks noChangeArrowheads="1"/>
          </p:cNvSpPr>
          <p:nvPr/>
        </p:nvSpPr>
        <p:spPr bwMode="auto">
          <a:xfrm>
            <a:off x="3927615" y="3254633"/>
            <a:ext cx="2026391" cy="576064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266" name="Picture 2" descr="C:\Documents and Settings\Administrator\桌面\e3e67145-252a-4dce-90cd-cb99199b51a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740" r="34048"/>
          <a:stretch/>
        </p:blipFill>
        <p:spPr bwMode="auto">
          <a:xfrm>
            <a:off x="1763688" y="1160671"/>
            <a:ext cx="1296144" cy="3427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763688" y="291614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</a:rPr>
              <a:t>“</a:t>
            </a:r>
            <a:r>
              <a:rPr lang="zh-CN" altLang="en-US" sz="3600" dirty="0" smtClean="0">
                <a:solidFill>
                  <a:srgbClr val="0000FF"/>
                </a:solidFill>
              </a:rPr>
              <a:t>信息窗”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饮水机的功率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848472" y="1151960"/>
            <a:ext cx="1371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3300"/>
                </a:solidFill>
              </a:rPr>
              <a:t>铭牌：</a:t>
            </a:r>
          </a:p>
        </p:txBody>
      </p:sp>
    </p:spTree>
    <p:extLst>
      <p:ext uri="{BB962C8B-B14F-4D97-AF65-F5344CB8AC3E}">
        <p14:creationId xmlns="" xmlns:p14="http://schemas.microsoft.com/office/powerpoint/2010/main" val="129884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DCF25-7CEB-4B34-9650-4D91DB0CB75B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252931" name="Text Box 3"/>
          <p:cNvSpPr txBox="1">
            <a:spLocks noChangeArrowheads="1"/>
          </p:cNvSpPr>
          <p:nvPr/>
        </p:nvSpPr>
        <p:spPr bwMode="auto">
          <a:xfrm>
            <a:off x="797141" y="1159300"/>
            <a:ext cx="871296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宋体" pitchFamily="2" charset="-122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</a:rPr>
              <a:t>、关于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功率，下列说法正确的是（      ）</a:t>
            </a:r>
          </a:p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Ａ</a:t>
            </a:r>
            <a:r>
              <a:rPr lang="en-US" altLang="zh-CN" sz="2800" b="1" dirty="0">
                <a:solidFill>
                  <a:srgbClr val="0000FF"/>
                </a:solidFill>
                <a:latin typeface="宋体" pitchFamily="2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做功多的机器，功率一定大      </a:t>
            </a:r>
          </a:p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Ｂ</a:t>
            </a:r>
            <a:r>
              <a:rPr lang="en-US" altLang="zh-CN" sz="2800" b="1" dirty="0">
                <a:solidFill>
                  <a:srgbClr val="0000FF"/>
                </a:solidFill>
                <a:latin typeface="宋体" pitchFamily="2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做功时间短的，功率一定大</a:t>
            </a:r>
          </a:p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Ｃ</a:t>
            </a:r>
            <a:r>
              <a:rPr lang="en-US" altLang="zh-CN" sz="2800" b="1" dirty="0">
                <a:solidFill>
                  <a:srgbClr val="0000FF"/>
                </a:solidFill>
                <a:latin typeface="宋体" pitchFamily="2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做相同的功，所用时间短的，功率一定大    </a:t>
            </a:r>
          </a:p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Ｄ</a:t>
            </a:r>
            <a:r>
              <a:rPr lang="en-US" altLang="zh-CN" sz="2800" b="1" dirty="0">
                <a:solidFill>
                  <a:srgbClr val="0000FF"/>
                </a:solidFill>
                <a:latin typeface="宋体" pitchFamily="2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以上说法都不对</a:t>
            </a:r>
          </a:p>
        </p:txBody>
      </p:sp>
      <p:pic>
        <p:nvPicPr>
          <p:cNvPr id="8" name="Picture 49" descr="课堂练习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275156"/>
            <a:ext cx="2898407" cy="64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7941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9487A-7557-44ED-AC2A-ABD5D96C6102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250884" name="Text Box 4"/>
          <p:cNvSpPr txBox="1">
            <a:spLocks noChangeArrowheads="1"/>
          </p:cNvSpPr>
          <p:nvPr/>
        </p:nvSpPr>
        <p:spPr bwMode="auto">
          <a:xfrm>
            <a:off x="611559" y="1180946"/>
            <a:ext cx="3672409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２、</a:t>
            </a:r>
            <a:r>
              <a:rPr lang="zh-CN" altLang="zh-CN" sz="2800" b="1" dirty="0">
                <a:solidFill>
                  <a:srgbClr val="0000FF"/>
                </a:solidFill>
                <a:latin typeface="宋体" pitchFamily="2" charset="-122"/>
              </a:rPr>
              <a:t>小敏同学想知道自己上楼时的功率，请你帮她设计一个测量方案。</a:t>
            </a:r>
            <a:endParaRPr lang="en-US" altLang="zh-CN" sz="2800" b="1" dirty="0">
              <a:solidFill>
                <a:srgbClr val="0000FF"/>
              </a:solidFill>
              <a:latin typeface="宋体" pitchFamily="2" charset="-122"/>
            </a:endParaRPr>
          </a:p>
          <a:p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zh-CN" sz="2800" dirty="0">
                <a:latin typeface="+mn-ea"/>
              </a:rPr>
              <a:t>）器材</a:t>
            </a:r>
            <a:r>
              <a:rPr lang="zh-CN" altLang="zh-CN" sz="2800" dirty="0" smtClean="0">
                <a:latin typeface="+mn-ea"/>
              </a:rPr>
              <a:t>：</a:t>
            </a:r>
            <a:endParaRPr lang="zh-CN" altLang="zh-CN" sz="2800" dirty="0">
              <a:latin typeface="+mn-ea"/>
            </a:endParaRPr>
          </a:p>
          <a:p>
            <a:r>
              <a:rPr lang="en-US" altLang="zh-CN" sz="2800" dirty="0">
                <a:latin typeface="+mn-ea"/>
              </a:rPr>
              <a:t> </a:t>
            </a:r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2</a:t>
            </a:r>
            <a:r>
              <a:rPr lang="zh-CN" altLang="zh-CN" sz="2800" dirty="0">
                <a:latin typeface="+mn-ea"/>
              </a:rPr>
              <a:t>）实验步骤：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93964" y="1309966"/>
            <a:ext cx="4506007" cy="2690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9" descr="课堂练习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275156"/>
            <a:ext cx="2898407" cy="64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78165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601216" y="2010202"/>
            <a:ext cx="793122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</a:rPr>
              <a:t>   一</a:t>
            </a:r>
            <a:r>
              <a:rPr lang="zh-CN" altLang="en-US" sz="3200" b="1" dirty="0">
                <a:latin typeface="+mn-ea"/>
              </a:rPr>
              <a:t>辆汽车在平直的路面上做</a:t>
            </a:r>
            <a:r>
              <a:rPr lang="zh-CN" altLang="en-US" sz="3200" b="1" dirty="0">
                <a:solidFill>
                  <a:srgbClr val="0070C0"/>
                </a:solidFill>
                <a:latin typeface="+mn-ea"/>
              </a:rPr>
              <a:t>匀速</a:t>
            </a:r>
            <a:r>
              <a:rPr lang="zh-CN" altLang="en-US" sz="3200" b="1" dirty="0">
                <a:latin typeface="+mn-ea"/>
              </a:rPr>
              <a:t>运动</a:t>
            </a:r>
            <a:r>
              <a:rPr lang="zh-CN" altLang="en-US" sz="3200" b="1" dirty="0" smtClean="0">
                <a:latin typeface="+mn-ea"/>
              </a:rPr>
              <a:t>速度</a:t>
            </a:r>
            <a:r>
              <a:rPr lang="en-US" altLang="zh-CN" sz="3200" b="1" dirty="0" smtClean="0">
                <a:latin typeface="+mn-ea"/>
              </a:rPr>
              <a:t>v</a:t>
            </a:r>
            <a:r>
              <a:rPr lang="zh-CN" altLang="en-US" sz="3200" b="1" dirty="0" smtClean="0">
                <a:latin typeface="+mn-ea"/>
              </a:rPr>
              <a:t> </a:t>
            </a:r>
            <a:r>
              <a:rPr lang="zh-CN" altLang="en-US" sz="3200" b="1" dirty="0">
                <a:latin typeface="+mn-ea"/>
              </a:rPr>
              <a:t>，牵引力为</a:t>
            </a:r>
            <a:r>
              <a:rPr lang="en-US" altLang="zh-CN" sz="3200" b="1" dirty="0">
                <a:latin typeface="+mn-ea"/>
              </a:rPr>
              <a:t>F</a:t>
            </a:r>
            <a:r>
              <a:rPr lang="zh-CN" altLang="en-US" sz="3200" b="1" dirty="0" smtClean="0">
                <a:latin typeface="+mn-ea"/>
              </a:rPr>
              <a:t>，试</a:t>
            </a:r>
            <a:r>
              <a:rPr lang="zh-CN" altLang="en-US" sz="3200" b="1" dirty="0">
                <a:latin typeface="+mn-ea"/>
              </a:rPr>
              <a:t>推导出功率</a:t>
            </a:r>
            <a:r>
              <a:rPr lang="en-US" altLang="zh-CN" sz="3200" b="1" dirty="0" smtClean="0">
                <a:latin typeface="+mn-ea"/>
              </a:rPr>
              <a:t>P</a:t>
            </a:r>
            <a:endParaRPr lang="zh-CN" altLang="en-US" sz="3200" b="1" dirty="0">
              <a:latin typeface="+mn-ea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="" xmlns:p14="http://schemas.microsoft.com/office/powerpoint/2010/main" val="3484376477"/>
              </p:ext>
            </p:extLst>
          </p:nvPr>
        </p:nvGraphicFramePr>
        <p:xfrm>
          <a:off x="1327378" y="978863"/>
          <a:ext cx="2236510" cy="5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706602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913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699542"/>
            <a:ext cx="9144000" cy="1815882"/>
          </a:xfrm>
          <a:prstGeom prst="rect">
            <a:avLst/>
          </a:prstGeom>
          <a:solidFill>
            <a:srgbClr val="B7DEE8">
              <a:alpha val="56863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indent="266700" algn="just">
              <a:spcBef>
                <a:spcPct val="0"/>
              </a:spcBef>
            </a:pPr>
            <a:r>
              <a:rPr kumimoji="1" lang="en-US" altLang="zh-CN" sz="2800" b="1" dirty="0" smtClean="0">
                <a:latin typeface="宋体" pitchFamily="2" charset="-122"/>
              </a:rPr>
              <a:t>3</a:t>
            </a:r>
            <a:r>
              <a:rPr kumimoji="1" lang="zh-CN" altLang="en-US" sz="2800" b="1" dirty="0" smtClean="0">
                <a:latin typeface="宋体" pitchFamily="2" charset="-122"/>
              </a:rPr>
              <a:t>、一台拖拉机的牵引力是</a:t>
            </a:r>
            <a:r>
              <a:rPr lang="en-US" altLang="zh-CN" sz="2800" b="1" dirty="0" smtClean="0">
                <a:latin typeface="宋体" pitchFamily="2" charset="-122"/>
              </a:rPr>
              <a:t>8×10</a:t>
            </a:r>
            <a:r>
              <a:rPr lang="en-US" altLang="zh-CN" sz="2800" b="1" baseline="30000" dirty="0" smtClean="0">
                <a:latin typeface="宋体" pitchFamily="2" charset="-122"/>
              </a:rPr>
              <a:t>4 </a:t>
            </a:r>
            <a:r>
              <a:rPr lang="en-US" altLang="zh-CN" sz="2800" b="1" dirty="0" smtClean="0">
                <a:latin typeface="宋体" pitchFamily="2" charset="-122"/>
              </a:rPr>
              <a:t>N</a:t>
            </a:r>
            <a:r>
              <a:rPr lang="zh-CN" altLang="en-US" sz="2800" b="1" dirty="0" smtClean="0">
                <a:latin typeface="宋体" pitchFamily="2" charset="-122"/>
              </a:rPr>
              <a:t>，在平直的农田里以</a:t>
            </a:r>
            <a:r>
              <a:rPr lang="en-US" altLang="zh-CN" sz="2800" b="1" dirty="0" smtClean="0">
                <a:latin typeface="宋体" pitchFamily="2" charset="-122"/>
              </a:rPr>
              <a:t>0.5m/s</a:t>
            </a:r>
            <a:r>
              <a:rPr lang="zh-CN" altLang="en-US" sz="2800" b="1" dirty="0" smtClean="0">
                <a:latin typeface="宋体" pitchFamily="2" charset="-122"/>
              </a:rPr>
              <a:t>的速度匀速耕地，求：</a:t>
            </a:r>
            <a:endParaRPr lang="en-US" altLang="zh-CN" sz="2800" b="1" dirty="0" smtClean="0">
              <a:latin typeface="宋体" pitchFamily="2" charset="-122"/>
            </a:endParaRPr>
          </a:p>
          <a:p>
            <a:pPr indent="266700" algn="just">
              <a:spcBef>
                <a:spcPct val="0"/>
              </a:spcBef>
            </a:pPr>
            <a:r>
              <a:rPr kumimoji="1" lang="zh-CN" altLang="en-US" sz="2800" b="1" dirty="0" smtClean="0">
                <a:latin typeface="宋体" pitchFamily="2" charset="-122"/>
              </a:rPr>
              <a:t>（</a:t>
            </a:r>
            <a:r>
              <a:rPr kumimoji="1" lang="en-US" altLang="zh-CN" sz="2800" b="1" dirty="0" smtClean="0">
                <a:latin typeface="宋体" pitchFamily="2" charset="-122"/>
              </a:rPr>
              <a:t>1</a:t>
            </a:r>
            <a:r>
              <a:rPr kumimoji="1" lang="zh-CN" altLang="en-US" sz="2800" b="1" dirty="0" smtClean="0">
                <a:latin typeface="宋体" pitchFamily="2" charset="-122"/>
              </a:rPr>
              <a:t>）拖拉机耕田</a:t>
            </a:r>
            <a:r>
              <a:rPr kumimoji="1" lang="en-US" altLang="zh-CN" sz="2800" b="1" dirty="0" smtClean="0">
                <a:latin typeface="宋体" pitchFamily="2" charset="-122"/>
              </a:rPr>
              <a:t>1</a:t>
            </a:r>
            <a:r>
              <a:rPr kumimoji="1" lang="zh-CN" altLang="en-US" sz="2800" b="1" dirty="0" smtClean="0">
                <a:latin typeface="宋体" pitchFamily="2" charset="-122"/>
              </a:rPr>
              <a:t>分钟所做的功；</a:t>
            </a:r>
            <a:endParaRPr kumimoji="1" lang="en-US" altLang="zh-CN" sz="2800" b="1" dirty="0" smtClean="0">
              <a:latin typeface="宋体" pitchFamily="2" charset="-122"/>
            </a:endParaRPr>
          </a:p>
          <a:p>
            <a:pPr indent="266700" algn="just">
              <a:spcBef>
                <a:spcPct val="0"/>
              </a:spcBef>
            </a:pPr>
            <a:r>
              <a:rPr kumimoji="1" lang="zh-CN" altLang="en-US" sz="2800" b="1" dirty="0" smtClean="0">
                <a:latin typeface="宋体" pitchFamily="2" charset="-122"/>
              </a:rPr>
              <a:t>（</a:t>
            </a:r>
            <a:r>
              <a:rPr kumimoji="1" lang="en-US" altLang="zh-CN" sz="2800" b="1" dirty="0" smtClean="0">
                <a:latin typeface="宋体" pitchFamily="2" charset="-122"/>
              </a:rPr>
              <a:t>2</a:t>
            </a:r>
            <a:r>
              <a:rPr kumimoji="1" lang="zh-CN" altLang="en-US" sz="2800" b="1" dirty="0" smtClean="0">
                <a:latin typeface="宋体" pitchFamily="2" charset="-122"/>
              </a:rPr>
              <a:t>）拖拉机的功率为多少千瓦？</a:t>
            </a:r>
            <a:endParaRPr kumimoji="1" lang="zh-CN" altLang="en-US" sz="2800" b="1" dirty="0">
              <a:latin typeface="宋体" pitchFamily="2" charset="-122"/>
            </a:endParaRPr>
          </a:p>
        </p:txBody>
      </p:sp>
      <p:pic>
        <p:nvPicPr>
          <p:cNvPr id="5" name="Picture 49" descr="课堂练习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51470"/>
            <a:ext cx="2898407" cy="64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0034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34" t="4976" b="15584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2034A38F-583D-459E-9628-B727AC477646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2098" name="Text Box 50"/>
          <p:cNvSpPr txBox="1">
            <a:spLocks noChangeArrowheads="1"/>
          </p:cNvSpPr>
          <p:nvPr/>
        </p:nvSpPr>
        <p:spPr bwMode="auto">
          <a:xfrm>
            <a:off x="539552" y="411510"/>
            <a:ext cx="8280920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E327D6">
                    <a:alpha val="58000"/>
                  </a:srgbClr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5400" b="1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第四节  </a:t>
            </a:r>
            <a:r>
              <a:rPr kumimoji="1" lang="zh-CN" altLang="en-US" sz="54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做功的快慢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9992" y="185167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习题课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422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552" y="627534"/>
            <a:ext cx="4104456" cy="40568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chemeClr val="bg2">
                    <a:lumMod val="50000"/>
                  </a:schemeClr>
                </a:solidFill>
                <a:latin typeface="Times New Roman" pitchFamily="65" charset="-122"/>
                <a:ea typeface="宋体" pitchFamily="65" charset="-122"/>
              </a:rPr>
              <a:t>知识点    功率的概念及计算</a:t>
            </a:r>
            <a:endParaRPr lang="zh-CN" alt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5" name="表格 2"/>
          <p:cNvGraphicFramePr>
            <a:graphicFrameLocks noGrp="1"/>
          </p:cNvGraphicFramePr>
          <p:nvPr/>
        </p:nvGraphicFramePr>
        <p:xfrm>
          <a:off x="540000" y="1551160"/>
          <a:ext cx="7740000" cy="2199330"/>
        </p:xfrm>
        <a:graphic>
          <a:graphicData uri="http://schemas.openxmlformats.org/drawingml/2006/table">
            <a:tbl>
              <a:tblPr/>
              <a:tblGrid>
                <a:gridCol w="1531670"/>
                <a:gridCol w="6208330"/>
              </a:tblGrid>
              <a:tr h="326587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 marT="34378" marB="34378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功率</a:t>
                      </a:r>
                    </a:p>
                  </a:txBody>
                  <a:tcPr marL="45720" marR="45720" marT="34378" marB="34378"/>
                </a:tc>
              </a:tr>
              <a:tr h="326587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定义</a:t>
                      </a:r>
                    </a:p>
                  </a:txBody>
                  <a:tcPr marL="45720" marR="45720" marT="34378" marB="34378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一段时间内做的功与做功所用的这段时间的比</a:t>
                      </a:r>
                    </a:p>
                  </a:txBody>
                  <a:tcPr marL="45720" marR="45720" marT="34378" marB="34378"/>
                </a:tc>
              </a:tr>
              <a:tr h="36061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公式</a:t>
                      </a:r>
                    </a:p>
                  </a:txBody>
                  <a:tcPr marL="45720" marR="45720" marT="34378" marB="34378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P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400" kern="0" spc="-6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 marT="34378" marB="34378"/>
                </a:tc>
              </a:tr>
              <a:tr h="326587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单位</a:t>
                      </a:r>
                    </a:p>
                  </a:txBody>
                  <a:tcPr marL="45720" marR="45720" marT="34378" marB="34378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W　kW　1 J/s=1 W　1 kW=1 000 W</a:t>
                      </a:r>
                    </a:p>
                  </a:txBody>
                  <a:tcPr marL="45720" marR="45720" marT="34378" marB="34378"/>
                </a:tc>
              </a:tr>
            </a:tbl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483768" y="2643758"/>
          <a:ext cx="414948" cy="537343"/>
        </p:xfrm>
        <a:graphic>
          <a:graphicData uri="http://schemas.openxmlformats.org/presentationml/2006/ole">
            <p:oleObj spid="_x0000_s18434" name="Equation" r:id="rId5" imgW="172800" imgH="2976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9512" y="267494"/>
            <a:ext cx="8496944" cy="45820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65" charset="-122"/>
                <a:ea typeface="宋体" pitchFamily="65" charset="-122"/>
              </a:rPr>
              <a:t>功率的计算应该注意的几点: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(1)应用公式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41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解答实际问题时,一定要注意三个量的对应关系。功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一定是对应的时间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内完成的,这样算出来的功率才是对应时间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内的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功率。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(2)功率的大小由功和时间两个因素共同决定,缺其中之一则无法确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定。在做功相等的情况下,功率大的用的时间少;在做功所用的时间相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等的情况下,功率大的做功多。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(3)功率的计算公式: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41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,用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表示功,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表示时间,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表示功率。当物体在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力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的作用下以速度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做匀速直线运动时,功率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41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100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35696" y="915566"/>
          <a:ext cx="276224" cy="415394"/>
        </p:xfrm>
        <a:graphic>
          <a:graphicData uri="http://schemas.openxmlformats.org/presentationml/2006/ole">
            <p:oleObj spid="_x0000_s19458" name="Equation" r:id="rId5" imgW="278400" imgH="5568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99792" y="3867894"/>
          <a:ext cx="276224" cy="415395"/>
        </p:xfrm>
        <a:graphic>
          <a:graphicData uri="http://schemas.openxmlformats.org/presentationml/2006/ole">
            <p:oleObj spid="_x0000_s19459" name="Equation" r:id="rId6" imgW="278400" imgH="5568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36096" y="4371950"/>
          <a:ext cx="276225" cy="415395"/>
        </p:xfrm>
        <a:graphic>
          <a:graphicData uri="http://schemas.openxmlformats.org/presentationml/2006/ole">
            <p:oleObj spid="_x0000_s19460" name="Equation" r:id="rId7" imgW="278400" imgH="5568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868144" y="4371950"/>
          <a:ext cx="457199" cy="415394"/>
        </p:xfrm>
        <a:graphic>
          <a:graphicData uri="http://schemas.openxmlformats.org/presentationml/2006/ole">
            <p:oleObj spid="_x0000_s19461" name="Equation" r:id="rId8" imgW="460800" imgH="5568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5536" y="339502"/>
            <a:ext cx="8352928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辆汽车重为1.0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N,在水平公路上匀速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行驶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时受到的摩擦力为5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N,在1 h内行驶54 000 m。求: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(1)汽车在1 h内所做的功;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(2)汽车牵引力的功率。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2787774"/>
            <a:ext cx="8712968" cy="14591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FF0000"/>
                </a:solidFill>
                <a:latin typeface="+mn-ea"/>
              </a:rPr>
              <a:t>解析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　(1)汽车在水平公路匀速行驶,所以汽车受到的牵引力: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+mn-ea"/>
              </a:rPr>
              <a:t>F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=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+mn-ea"/>
              </a:rPr>
              <a:t>f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=5×10</a:t>
            </a:r>
            <a:r>
              <a:rPr lang="zh-CN" altLang="en-US" sz="1515" kern="0" baseline="59000" dirty="0" smtClean="0">
                <a:solidFill>
                  <a:srgbClr val="FF0000"/>
                </a:solidFill>
                <a:latin typeface="+mn-ea"/>
              </a:rPr>
              <a:t>3  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 N,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汽车在1 h内做的功: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+mn-ea"/>
              </a:rPr>
              <a:t>W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=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+mn-ea"/>
              </a:rPr>
              <a:t>Fs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=5×10</a:t>
            </a:r>
            <a:r>
              <a:rPr lang="zh-CN" altLang="en-US" sz="1515" kern="0" baseline="59000" dirty="0" smtClean="0">
                <a:solidFill>
                  <a:srgbClr val="FF0000"/>
                </a:solidFill>
                <a:latin typeface="+mn-ea"/>
              </a:rPr>
              <a:t>3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 N×54 000 m=2.7×10</a:t>
            </a:r>
            <a:r>
              <a:rPr lang="zh-CN" altLang="en-US" sz="1515" kern="0" baseline="59000" dirty="0" smtClean="0">
                <a:solidFill>
                  <a:srgbClr val="FF0000"/>
                </a:solidFill>
                <a:latin typeface="+mn-ea"/>
              </a:rPr>
              <a:t>8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 J。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(2)汽车牵引力的功率: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+mn-ea"/>
              </a:rPr>
              <a:t>P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=</a:t>
            </a:r>
            <a:r>
              <a:rPr lang="zh-CN" altLang="en-US" sz="2547" kern="0" spc="-372" dirty="0" smtClean="0">
                <a:solidFill>
                  <a:srgbClr val="FF0000"/>
                </a:solidFill>
                <a:latin typeface="+mn-ea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=</a:t>
            </a:r>
            <a:r>
              <a:rPr lang="zh-CN" altLang="en-US" sz="2722" kern="0" spc="4702" dirty="0" smtClean="0">
                <a:solidFill>
                  <a:srgbClr val="FF0000"/>
                </a:solidFill>
                <a:latin typeface="+mn-ea"/>
              </a:rPr>
              <a:t> 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=7.5×10</a:t>
            </a:r>
            <a:r>
              <a:rPr lang="zh-CN" altLang="en-US" sz="1515" kern="0" baseline="59000" dirty="0" smtClean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2012" kern="0" dirty="0" smtClean="0">
                <a:solidFill>
                  <a:srgbClr val="FF0000"/>
                </a:solidFill>
                <a:latin typeface="+mn-ea"/>
              </a:rPr>
              <a:t> W。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59832" y="3723878"/>
          <a:ext cx="216024" cy="632486"/>
        </p:xfrm>
        <a:graphic>
          <a:graphicData uri="http://schemas.openxmlformats.org/presentationml/2006/ole">
            <p:oleObj spid="_x0000_s20482" name="Equation" r:id="rId5" imgW="278400" imgH="5568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63888" y="3939902"/>
          <a:ext cx="942975" cy="444043"/>
        </p:xfrm>
        <a:graphic>
          <a:graphicData uri="http://schemas.openxmlformats.org/presentationml/2006/ole">
            <p:oleObj spid="_x0000_s20483" name="Equation" r:id="rId6" imgW="950400" imgH="5952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67544" y="1131590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西宁市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湟水河河道改造工程中,装载机5 s内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将一块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重2 000 N的石块匀速举高3 m,装载机的举力对石块做功为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J,举力做功的功率为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683568" y="2211710"/>
            <a:ext cx="8127000" cy="2287602"/>
            <a:chOff x="684016" y="2673878"/>
            <a:chExt cx="8127000" cy="3042369"/>
          </a:xfrm>
        </p:grpSpPr>
        <p:sp>
          <p:nvSpPr>
            <p:cNvPr id="4" name="TextBox 2"/>
            <p:cNvSpPr txBox="1"/>
            <p:nvPr/>
          </p:nvSpPr>
          <p:spPr>
            <a:xfrm>
              <a:off x="684016" y="2673878"/>
              <a:ext cx="8127000" cy="26889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    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石块被匀速举起,石块受到的重力和举力为一对平衡力,所以装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载机的举力:</a:t>
              </a:r>
              <a:r>
                <a:rPr lang="zh-CN" altLang="en-US" sz="2012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=2 000 N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装载机的举力对石块做功:</a:t>
              </a:r>
              <a:r>
                <a:rPr lang="zh-CN" altLang="en-US" sz="2012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W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Fh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=2 000 N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 m=6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10</a:t>
              </a:r>
              <a:r>
                <a:rPr lang="zh-CN" altLang="en-US" sz="1515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J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装载机的举力对石块做功功率:</a:t>
              </a:r>
              <a:r>
                <a:rPr lang="zh-CN" altLang="en-US" sz="2012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47" kern="0" spc="-372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2" kern="0" spc="327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=1.2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10</a:t>
              </a:r>
              <a:r>
                <a:rPr lang="zh-CN" altLang="en-US" sz="1515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012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W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212408" y="5163799"/>
            <a:ext cx="276224" cy="552448"/>
          </p:xfrm>
          <a:graphic>
            <a:graphicData uri="http://schemas.openxmlformats.org/presentationml/2006/ole">
              <p:oleObj spid="_x0000_s21506" name="Equation" r:id="rId5" imgW="278400" imgH="556800" progId="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644456" y="5068033"/>
            <a:ext cx="761999" cy="590548"/>
          </p:xfrm>
          <a:graphic>
            <a:graphicData uri="http://schemas.openxmlformats.org/presentationml/2006/ole">
              <p:oleObj spid="_x0000_s21507" name="Equation" r:id="rId6" imgW="768000" imgH="595200" progId="">
                <p:embed/>
              </p:oleObj>
            </a:graphicData>
          </a:graphic>
        </p:graphicFrame>
      </p:grpSp>
      <p:sp>
        <p:nvSpPr>
          <p:cNvPr id="8" name="矩形 7"/>
          <p:cNvSpPr/>
          <p:nvPr/>
        </p:nvSpPr>
        <p:spPr>
          <a:xfrm>
            <a:off x="755576" y="339502"/>
            <a:ext cx="2972289" cy="45525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b="1" kern="0" dirty="0" smtClean="0">
                <a:solidFill>
                  <a:schemeClr val="bg2">
                    <a:lumMod val="50000"/>
                  </a:schemeClr>
                </a:solidFill>
                <a:latin typeface="Times New Roman" pitchFamily="65" charset="-122"/>
                <a:ea typeface="宋体" pitchFamily="65" charset="-122"/>
              </a:rPr>
              <a:t>题型    功和功率的综合计算</a:t>
            </a:r>
            <a:endParaRPr lang="zh-CN" alt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E:\八年级物理\第十章 机械与人\10.4 做功的快慢\2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43" b="7153"/>
          <a:stretch/>
        </p:blipFill>
        <p:spPr bwMode="auto">
          <a:xfrm>
            <a:off x="1547664" y="591795"/>
            <a:ext cx="5904656" cy="378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797475" y="33933"/>
            <a:ext cx="600677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)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交流</a:t>
            </a:r>
            <a:r>
              <a:rPr lang="zh-CN" altLang="en-US" sz="3200" b="1" dirty="0">
                <a:solidFill>
                  <a:srgbClr val="FF0000"/>
                </a:solidFill>
              </a:rPr>
              <a:t>讨论：</a:t>
            </a:r>
            <a:r>
              <a:rPr lang="zh-CN" altLang="en-US" sz="2400" b="1" dirty="0">
                <a:solidFill>
                  <a:srgbClr val="FF0000"/>
                </a:solidFill>
              </a:rPr>
              <a:t>这两位同学谁做功较快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59800" y="4299942"/>
            <a:ext cx="8208912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a</a:t>
            </a:r>
            <a:r>
              <a:rPr lang="zh-CN" altLang="en-US" sz="2400" b="1" dirty="0"/>
              <a:t>）   </a:t>
            </a:r>
            <a:r>
              <a:rPr lang="zh-CN" altLang="en-US" sz="2400" b="1" dirty="0" smtClean="0"/>
              <a:t>                                          （</a:t>
            </a:r>
            <a:r>
              <a:rPr lang="en-US" altLang="zh-CN" sz="2400" b="1" dirty="0" smtClean="0"/>
              <a:t>b</a:t>
            </a:r>
            <a:r>
              <a:rPr lang="zh-CN" altLang="en-US" sz="2400" b="1" dirty="0" smtClean="0"/>
              <a:t>）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图</a:t>
            </a:r>
            <a:r>
              <a:rPr lang="en-US" altLang="zh-CN" sz="2400" b="1" dirty="0" smtClean="0"/>
              <a:t>10-29      </a:t>
            </a:r>
            <a:r>
              <a:rPr lang="zh-CN" altLang="en-US" sz="2400" b="1" dirty="0" smtClean="0"/>
              <a:t>重物相同，时间不同</a:t>
            </a:r>
            <a:endParaRPr lang="en-US" altLang="zh-CN" sz="24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40227753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552" y="1203598"/>
            <a:ext cx="81270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 在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登山比赛中,体重相同的小明和小刚从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山底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沿同一路线登上山顶,小刚比小明提前到达,则两人在登山过程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A.做功和功率都是相同的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B.做功相同,小明的功率大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C.做功和功率都是不同的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D.做功相同,小刚的功率大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3568" y="411510"/>
            <a:ext cx="2972289" cy="45525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b="1" kern="0" dirty="0" smtClean="0">
                <a:solidFill>
                  <a:schemeClr val="tx1"/>
                </a:solidFill>
                <a:latin typeface="Times New Roman" pitchFamily="65" charset="-122"/>
                <a:ea typeface="宋体" pitchFamily="65" charset="-122"/>
              </a:rPr>
              <a:t>知识点    功率的概念及计算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11560" y="339502"/>
            <a:ext cx="81270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2.关于功和功率的说法正确的是</a:t>
            </a:r>
            <a:r>
              <a:rPr lang="zh-CN" altLang="en-US" sz="1574" kern="0" spc="4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A.做功越多,功率越大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B.功率越大,做功时间越短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C.做功本领越大,功率越大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D.功率越小,做功越慢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2931790"/>
            <a:ext cx="81270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    D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功率为功和时间的比值,做功多,功率不一定大,故A错误;只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有在做功一定时,功率越大,做功时间才越短,故B错误;功率表示做功的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快慢,并不是做功本领大,功率就大,故C错误;功率是表示做功快慢的物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理量,功率越小,做功越慢,故D正确。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5536" y="267494"/>
            <a:ext cx="81270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3.功率相等的两辆汽车,在相等的时间内匀速通过的距离之比是2∶1,则</a:t>
            </a:r>
            <a:r>
              <a:rPr dirty="0"/>
              <a:t/>
            </a:r>
            <a:br>
              <a:rPr dirty="0"/>
            </a:br>
            <a:r>
              <a:rPr lang="zh-CN" altLang="en-US" sz="1574" kern="0" spc="4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A.两辆汽车的牵引力之比是1∶2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B.两辆汽车的牵引力之比是2∶1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C.两辆汽车所做的功之比是1∶2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D.两辆汽车所做的功之比是2∶1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0000" y="2974209"/>
            <a:ext cx="8127000" cy="1590307"/>
            <a:chOff x="540000" y="1080000"/>
            <a:chExt cx="8127000" cy="2115010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21150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    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根据题意,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1515" kern="0" baseline="-15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1515" kern="0" baseline="-15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1515" kern="0" baseline="-15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1515" kern="0" baseline="-15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,由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W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Pt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得,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W</a:t>
              </a:r>
              <a:r>
                <a:rPr lang="zh-CN" altLang="en-US" sz="1515" kern="0" baseline="-15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∶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W</a:t>
              </a:r>
              <a:r>
                <a:rPr lang="zh-CN" altLang="en-US" sz="1515" kern="0" baseline="-15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=1∶1,故C、D错误;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又因为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W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Fs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438" kern="0" spc="-11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877" kern="0" spc="-195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438" kern="0" spc="11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438" kern="0" spc="-41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210" kern="0" spc="-101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210" kern="0" spc="-78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210" kern="0" spc="-78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,所以A正确,B错误。</a:t>
              </a:r>
              <a:endParaRPr lang="zh-CN" altLang="en-US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494184" y="2006859"/>
            <a:ext cx="295275" cy="609600"/>
          </p:xfrm>
          <a:graphic>
            <a:graphicData uri="http://schemas.openxmlformats.org/presentationml/2006/ole">
              <p:oleObj spid="_x0000_s23554" name="Equation" r:id="rId5" imgW="297600" imgH="614400" progId="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933608" y="1683009"/>
            <a:ext cx="371474" cy="1219199"/>
          </p:xfrm>
          <a:graphic>
            <a:graphicData uri="http://schemas.openxmlformats.org/presentationml/2006/ole">
              <p:oleObj spid="_x0000_s23555" name="Equation" r:id="rId6" imgW="374400" imgH="1228800" progId="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449233" y="2006859"/>
            <a:ext cx="323850" cy="609600"/>
          </p:xfrm>
          <a:graphic>
            <a:graphicData uri="http://schemas.openxmlformats.org/presentationml/2006/ole">
              <p:oleObj spid="_x0000_s23556" name="Equation" r:id="rId7" imgW="326400" imgH="614400" progId="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920003" y="2006859"/>
            <a:ext cx="257174" cy="609599"/>
          </p:xfrm>
          <a:graphic>
            <a:graphicData uri="http://schemas.openxmlformats.org/presentationml/2006/ole">
              <p:oleObj spid="_x0000_s23557" name="Equation" r:id="rId8" imgW="259200" imgH="614400" progId="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321327" y="2008794"/>
            <a:ext cx="152400" cy="552450"/>
          </p:xfrm>
          <a:graphic>
            <a:graphicData uri="http://schemas.openxmlformats.org/presentationml/2006/ole">
              <p:oleObj spid="_x0000_s23558" name="Equation" r:id="rId9" imgW="153600" imgH="556800" progId="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620647" y="2008794"/>
            <a:ext cx="180975" cy="552450"/>
          </p:xfrm>
          <a:graphic>
            <a:graphicData uri="http://schemas.openxmlformats.org/presentationml/2006/ole">
              <p:oleObj spid="_x0000_s23559" name="Equation" r:id="rId10" imgW="182400" imgH="556800" progId="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945772" y="2008794"/>
            <a:ext cx="180975" cy="552450"/>
          </p:xfrm>
          <a:graphic>
            <a:graphicData uri="http://schemas.openxmlformats.org/presentationml/2006/ole">
              <p:oleObj spid="_x0000_s23560" name="Equation" r:id="rId11" imgW="182400" imgH="556800" progId="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12068"/>
            <a:ext cx="81270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4.(2017贵州遵义期末)在水平路面上,某人用200 N的水平力推着重为60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 N的车,在5 min内匀速前进480 m,在这个过程中,地面对车的支持力所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做的功是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J,人的推力的功率是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W。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39552" y="2715766"/>
            <a:ext cx="8127000" cy="1557349"/>
            <a:chOff x="540000" y="1080000"/>
            <a:chExt cx="8127000" cy="2071178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080000"/>
              <a:ext cx="8127000" cy="2071178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在支持力的方向上没有移动距离,故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W</a:t>
              </a:r>
              <a:r>
                <a:rPr lang="zh-CN" altLang="en-US" sz="1515" kern="0" baseline="-15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支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1515" kern="0" baseline="-15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支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=600 N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 m=0 J;在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推力作用下物体只移动了480 m,故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W</a:t>
              </a:r>
              <a:r>
                <a:rPr lang="zh-CN" altLang="en-US" sz="1515" kern="0" baseline="-15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推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Fs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=200 N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480 m=9.6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10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J,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=5 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min=300 s,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34" kern="0" spc="44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2" kern="0" spc="462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=320 W。</a:t>
              </a:r>
              <a:endParaRPr lang="zh-CN" altLang="en-US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980160" y="2516493"/>
            <a:ext cx="390524" cy="571498"/>
          </p:xfrm>
          <a:graphic>
            <a:graphicData uri="http://schemas.openxmlformats.org/presentationml/2006/ole">
              <p:oleObj spid="_x0000_s24578" name="Equation" r:id="rId5" imgW="393600" imgH="576000" progId="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556224" y="2516493"/>
            <a:ext cx="933450" cy="590550"/>
          </p:xfrm>
          <a:graphic>
            <a:graphicData uri="http://schemas.openxmlformats.org/presentationml/2006/ole">
              <p:oleObj spid="_x0000_s24579" name="Equation" r:id="rId6" imgW="940800" imgH="595200" progId="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10228"/>
            <a:ext cx="8127000" cy="38981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 如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图10-4-1甲所示,物体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受到力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的作用。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的大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小与时间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的关系和物体速度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与时间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的关系,如图乙所示。从第6 s末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到第9 s,物体受到的推力是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N,推力的功率是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783" kern="0" spc="4704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1924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图10-4-1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3075806"/>
            <a:ext cx="6445620" cy="1438717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552" y="339502"/>
            <a:ext cx="8127000" cy="3974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如图10-4-2所示是使用汽车打捞水下重物的示意图,在重物从水底拉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到井口的过程中,汽车以恒定速度向右运动,忽略水的阻力和滑轮的摩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擦,四位同学画出了汽车功率(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)随时间(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)变化的图像,其中正确的是</a:t>
            </a:r>
            <a:r>
              <a:rPr lang="zh-CN" altLang="en-US" sz="1574" kern="0" spc="4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240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图10-4-2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1851670"/>
            <a:ext cx="1650295" cy="1126473"/>
          </a:xfrm>
          <a:prstGeom prst="rect">
            <a:avLst/>
          </a:prstGeom>
        </p:spPr>
      </p:pic>
      <p:pic>
        <p:nvPicPr>
          <p:cNvPr id="4" name="图片 3" descr="textimage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3936" y="3525703"/>
            <a:ext cx="6962775" cy="1167403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12068"/>
            <a:ext cx="81270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    D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汽车匀速直线运动,重物也匀速直线运动,在重物露出水面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前,浮力不变,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浮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,所以拉力不变,根据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Fv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可知,汽车的功率不变;在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物体露出水面而没完全露出时,浮力减小,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浮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,所以拉力增大,根据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Fv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可知,汽车的功率增大;在物体完全露出水面后,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,拉力不变,根据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Fv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可知,汽车的功率不变;综上所述,汽车的功率先不变,再增大,最后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又不变,故选D。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5536" y="483518"/>
            <a:ext cx="81270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图所示,水平地面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点两侧粗糙程度不同,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物体一直受到沿水平方向5 N的拉力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。物体经过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点开始计时,每经过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相同时间,用虚线框记录物体的位置,物体在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EG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段做匀速直线运动,则</a:t>
            </a:r>
            <a:r>
              <a:rPr lang="zh-CN" altLang="en-US" sz="1574" kern="0" spc="4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395536" y="1930470"/>
            <a:ext cx="8127000" cy="28594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61" kern="0" spc="507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17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A.物体在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段的速度大于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GH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段的速度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B.物体在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段受到的摩擦力等于5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C.拉力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段所做的功大于在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GH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段所做的功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D.拉力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段的功率小于在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GK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段的功率</a:t>
            </a:r>
            <a:endParaRPr lang="zh-CN" altLang="en-US" dirty="0"/>
          </a:p>
        </p:txBody>
      </p:sp>
      <p:pic>
        <p:nvPicPr>
          <p:cNvPr id="5" name="图片 3" descr="textimage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7" y="1894863"/>
            <a:ext cx="6962775" cy="73768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10229"/>
            <a:ext cx="81270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 如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图10-4-3所示是甲、乙两物体做功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与所需时间的关系图像,由图可知,甲物体的功率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甲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与乙物体的功率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乙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的大小关系是</a:t>
            </a:r>
            <a:r>
              <a:rPr lang="zh-CN" altLang="en-US" sz="1574" kern="0" spc="4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en-US" altLang="zh-CN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2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甲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乙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甲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甲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乙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D.无法确定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2283718"/>
            <a:ext cx="2797453" cy="1505278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67544" y="627534"/>
            <a:ext cx="81270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 用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水平的力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拉着大车沿较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平滑的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路面前进一段路程,力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对车做的功为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,功率为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,用相同的力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拉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着小车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沿较粗糙的路面在相同一段时间内前进同样一段路程,力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对车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做的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功为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,功率为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的关系是: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　    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。(选填“&gt;”“&lt;”或“=”)。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2934836"/>
            <a:ext cx="8127000" cy="18579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两次水平拉力相等,通过的路程相等,根据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Fs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知,拉力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所做的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功相等,即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由题知,第2次用相同的力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拉着小车沿较粗糙的路面在相同一段时间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内前进同样一段路程,所用时间相同,所以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797475" y="33933"/>
            <a:ext cx="600677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二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)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交流</a:t>
            </a:r>
            <a:r>
              <a:rPr lang="zh-CN" altLang="en-US" sz="3200" b="1" dirty="0">
                <a:solidFill>
                  <a:srgbClr val="FF0000"/>
                </a:solidFill>
              </a:rPr>
              <a:t>讨论：</a:t>
            </a:r>
            <a:r>
              <a:rPr lang="zh-CN" altLang="en-US" sz="2400" b="1" dirty="0">
                <a:solidFill>
                  <a:srgbClr val="FF0000"/>
                </a:solidFill>
              </a:rPr>
              <a:t>这两位同学谁做功较快</a:t>
            </a: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424756" y="4299942"/>
            <a:ext cx="8467724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a</a:t>
            </a:r>
            <a:r>
              <a:rPr lang="zh-CN" altLang="en-US" sz="2400" b="1" dirty="0"/>
              <a:t>）            </a:t>
            </a:r>
            <a:r>
              <a:rPr lang="zh-CN" altLang="en-US" sz="2400" b="1" dirty="0" smtClean="0"/>
              <a:t>                          （</a:t>
            </a:r>
            <a:r>
              <a:rPr lang="en-US" altLang="zh-CN" sz="2400" b="1" dirty="0" smtClean="0"/>
              <a:t>b</a:t>
            </a:r>
            <a:r>
              <a:rPr lang="zh-CN" altLang="en-US" sz="2400" b="1" dirty="0" smtClean="0"/>
              <a:t>）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图</a:t>
            </a:r>
            <a:r>
              <a:rPr lang="en-US" altLang="zh-CN" sz="2400" b="1" dirty="0" smtClean="0"/>
              <a:t>10-30      </a:t>
            </a:r>
            <a:r>
              <a:rPr lang="zh-CN" altLang="en-US" sz="2400" b="1" dirty="0" smtClean="0"/>
              <a:t>重物不同，时间相同（</a:t>
            </a:r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桌子轻，箱子重）</a:t>
            </a:r>
            <a:endParaRPr lang="zh-CN" altLang="en-US" sz="2400" b="1" dirty="0"/>
          </a:p>
        </p:txBody>
      </p:sp>
      <p:pic>
        <p:nvPicPr>
          <p:cNvPr id="6" name="Picture 2" descr="E:\八年级物理\第十章 机械与人\10.4 做功的快慢\3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25" b="5494"/>
          <a:stretch/>
        </p:blipFill>
        <p:spPr bwMode="auto">
          <a:xfrm>
            <a:off x="1417503" y="577940"/>
            <a:ext cx="6048672" cy="378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946710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5536" y="411510"/>
            <a:ext cx="81270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 甲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、乙两种机械所做的功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随时间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化的图像如图所示,则从图像可以判断</a:t>
            </a:r>
            <a:r>
              <a:rPr lang="zh-CN" altLang="en-US" sz="1574" kern="0" spc="4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A.甲比乙做功多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B.甲比乙做功少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C.甲比乙做功快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D.甲比乙做功慢</a:t>
            </a:r>
            <a:endParaRPr lang="zh-CN" altLang="en-US" dirty="0"/>
          </a:p>
        </p:txBody>
      </p:sp>
      <p:pic>
        <p:nvPicPr>
          <p:cNvPr id="3" name="图片 2" descr="textimage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1534459"/>
            <a:ext cx="2772000" cy="1407584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67544" y="3435846"/>
            <a:ext cx="8127000" cy="13346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    C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机械做功与时间有关,不知道机械做功的时间关系,无法比较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做功大小,故A、B错误;由图像可知,在相同时间内,甲比乙做功多,甲的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功率大,甲比乙做功快,故C正确,D错误。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82425" y="464354"/>
            <a:ext cx="4495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总结比较做功快慢的方法：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0" y="1106184"/>
            <a:ext cx="90027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﹙1﹚</a:t>
            </a:r>
            <a:r>
              <a:rPr lang="zh-CN" altLang="en-US" sz="2400" b="1" dirty="0">
                <a:solidFill>
                  <a:srgbClr val="FF0000"/>
                </a:solidFill>
              </a:rPr>
              <a:t>做相同的功，比较所用的时间多少，时间越少，做功越快；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0" y="1534021"/>
            <a:ext cx="90027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﹙2﹚</a:t>
            </a:r>
            <a:r>
              <a:rPr lang="zh-CN" altLang="en-US" sz="2400" b="1" dirty="0">
                <a:solidFill>
                  <a:srgbClr val="FF0000"/>
                </a:solidFill>
              </a:rPr>
              <a:t>用相同的时间，比较所做的功多少，做功越多，做功越快。</a:t>
            </a:r>
          </a:p>
        </p:txBody>
      </p:sp>
      <p:pic>
        <p:nvPicPr>
          <p:cNvPr id="8" name="Picture 3" descr="E:\八年级物理\第十章 机械与人\10.4 做功的快慢\2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43" b="7153"/>
          <a:stretch/>
        </p:blipFill>
        <p:spPr bwMode="auto">
          <a:xfrm>
            <a:off x="899592" y="2432730"/>
            <a:ext cx="3409805" cy="218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八年级物理\第十章 机械与人\10.4 做功的快慢\3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25" b="5494"/>
          <a:stretch/>
        </p:blipFill>
        <p:spPr bwMode="auto">
          <a:xfrm>
            <a:off x="4751437" y="2418875"/>
            <a:ext cx="3492971" cy="218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564831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71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79040" y="1356905"/>
            <a:ext cx="2438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</a:rPr>
              <a:t>1.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 定义</a:t>
            </a:r>
            <a:r>
              <a:rPr lang="zh-CN" altLang="en-US" sz="3600" b="1" dirty="0">
                <a:solidFill>
                  <a:srgbClr val="0000FF"/>
                </a:solidFill>
              </a:rPr>
              <a:t>：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018778" y="1399990"/>
            <a:ext cx="672968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单位时间内物体做功的多少。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79040" y="2099855"/>
            <a:ext cx="3048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</a:rPr>
              <a:t>2.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 公式</a:t>
            </a:r>
            <a:r>
              <a:rPr lang="zh-CN" altLang="en-US" sz="3600" b="1" dirty="0">
                <a:solidFill>
                  <a:srgbClr val="0000FF"/>
                </a:solidFill>
              </a:rPr>
              <a:t>：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79041" y="2808276"/>
            <a:ext cx="2614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</a:rPr>
              <a:t>3.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 单位</a:t>
            </a:r>
            <a:r>
              <a:rPr lang="zh-CN" altLang="en-US" sz="3600" b="1" dirty="0">
                <a:solidFill>
                  <a:srgbClr val="0000FF"/>
                </a:solidFill>
              </a:rPr>
              <a:t>：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2002904" y="2808276"/>
            <a:ext cx="56654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瓦特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瓦  </a:t>
            </a:r>
            <a:r>
              <a:rPr lang="en-US" altLang="zh-CN" sz="3600" b="1" dirty="0">
                <a:solidFill>
                  <a:srgbClr val="FF0000"/>
                </a:solidFill>
              </a:rPr>
              <a:t>W</a:t>
            </a:r>
            <a:r>
              <a:rPr lang="zh-CN" altLang="en-US" sz="3600" b="1" dirty="0">
                <a:solidFill>
                  <a:srgbClr val="FF0000"/>
                </a:solidFill>
              </a:rPr>
              <a:t>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3600" b="1" dirty="0">
                <a:solidFill>
                  <a:srgbClr val="FF0000"/>
                </a:solidFill>
              </a:rPr>
              <a:t>1W=1J</a:t>
            </a:r>
            <a:r>
              <a:rPr lang="zh-CN" altLang="en-US" sz="3600" b="1" dirty="0">
                <a:solidFill>
                  <a:srgbClr val="FF0000"/>
                </a:solidFill>
              </a:rPr>
              <a:t>／</a:t>
            </a:r>
            <a:r>
              <a:rPr lang="en-US" altLang="zh-CN" sz="3600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841439" y="3499143"/>
            <a:ext cx="69540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2"/>
                </a:solidFill>
              </a:rPr>
              <a:t>常用单位</a:t>
            </a:r>
            <a:r>
              <a:rPr lang="zh-CN" altLang="en-US" sz="3200" dirty="0">
                <a:solidFill>
                  <a:schemeClr val="tx2"/>
                </a:solidFill>
              </a:rPr>
              <a:t>：</a:t>
            </a:r>
            <a:r>
              <a:rPr lang="zh-CN" altLang="en-US" sz="3200" dirty="0">
                <a:solidFill>
                  <a:srgbClr val="00B050"/>
                </a:solidFill>
              </a:rPr>
              <a:t>千瓦</a:t>
            </a:r>
            <a:r>
              <a:rPr lang="en-US" altLang="zh-CN" sz="3200" dirty="0">
                <a:solidFill>
                  <a:srgbClr val="00B050"/>
                </a:solidFill>
              </a:rPr>
              <a:t>﹙</a:t>
            </a:r>
            <a:r>
              <a:rPr lang="en-US" altLang="zh-CN" sz="3200" dirty="0" smtClean="0">
                <a:solidFill>
                  <a:srgbClr val="00B050"/>
                </a:solidFill>
              </a:rPr>
              <a:t>kW﹚1kW=1000W</a:t>
            </a:r>
            <a:endParaRPr lang="en-US" altLang="zh-CN" sz="3200" dirty="0">
              <a:solidFill>
                <a:srgbClr val="00B050"/>
              </a:solidFill>
            </a:endParaRPr>
          </a:p>
        </p:txBody>
      </p:sp>
      <p:graphicFrame>
        <p:nvGraphicFramePr>
          <p:cNvPr id="8212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283057204"/>
              </p:ext>
            </p:extLst>
          </p:nvPr>
        </p:nvGraphicFramePr>
        <p:xfrm>
          <a:off x="3871540" y="2179626"/>
          <a:ext cx="177800" cy="276225"/>
        </p:xfrm>
        <a:graphic>
          <a:graphicData uri="http://schemas.openxmlformats.org/presentationml/2006/ole">
            <p:oleObj spid="_x0000_s9366" name="公式" r:id="rId4" imgW="177723" imgH="368140" progId="">
              <p:embed/>
            </p:oleObj>
          </a:graphicData>
        </a:graphic>
      </p:graphicFrame>
      <p:graphicFrame>
        <p:nvGraphicFramePr>
          <p:cNvPr id="8213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7538538"/>
              </p:ext>
            </p:extLst>
          </p:nvPr>
        </p:nvGraphicFramePr>
        <p:xfrm>
          <a:off x="2166764" y="1952216"/>
          <a:ext cx="1181100" cy="765572"/>
        </p:xfrm>
        <a:graphic>
          <a:graphicData uri="http://schemas.openxmlformats.org/presentationml/2006/ole">
            <p:oleObj spid="_x0000_s9367" name="公式" r:id="rId5" imgW="1058400" imgH="914040" progId="">
              <p:embed/>
            </p:oleObj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2889447" y="285496"/>
            <a:ext cx="2474641" cy="702078"/>
            <a:chOff x="2731913" y="908720"/>
            <a:chExt cx="2416151" cy="936104"/>
          </a:xfrm>
        </p:grpSpPr>
        <p:sp>
          <p:nvSpPr>
            <p:cNvPr id="2" name="圆角矩形 1"/>
            <p:cNvSpPr/>
            <p:nvPr/>
          </p:nvSpPr>
          <p:spPr>
            <a:xfrm>
              <a:off x="2731913" y="908720"/>
              <a:ext cx="2416151" cy="936104"/>
            </a:xfrm>
            <a:prstGeom prst="roundRect">
              <a:avLst>
                <a:gd name="adj" fmla="val 19720"/>
              </a:avLst>
            </a:prstGeom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98" name="Text Box 6"/>
            <p:cNvSpPr txBox="1">
              <a:spLocks noChangeArrowheads="1"/>
            </p:cNvSpPr>
            <p:nvPr/>
          </p:nvSpPr>
          <p:spPr bwMode="auto">
            <a:xfrm>
              <a:off x="3414243" y="959047"/>
              <a:ext cx="1382290" cy="861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</a:rPr>
                <a:t>功率</a:t>
              </a:r>
              <a:endParaRPr lang="zh-CN" altLang="en-US" sz="32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386724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6" grpId="0"/>
      <p:bldP spid="82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7133-8F52-44A4-BF7F-0FB7F3E1CC59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3850705" y="1549117"/>
            <a:ext cx="4321695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Tahoma" pitchFamily="34" charset="0"/>
              </a:rPr>
              <a:t>瓦特</a:t>
            </a:r>
            <a:r>
              <a:rPr lang="zh-CN" altLang="en-US" sz="2800" dirty="0">
                <a:latin typeface="Tahoma" pitchFamily="34" charset="0"/>
              </a:rPr>
              <a:t> </a:t>
            </a:r>
            <a:r>
              <a:rPr lang="en-US" altLang="zh-CN" sz="2800" b="1" dirty="0">
                <a:latin typeface="Tahoma" pitchFamily="34" charset="0"/>
              </a:rPr>
              <a:t>James </a:t>
            </a:r>
            <a:r>
              <a:rPr lang="en-US" altLang="zh-CN" sz="2800" b="1" dirty="0" smtClean="0">
                <a:latin typeface="Tahoma" pitchFamily="34" charset="0"/>
              </a:rPr>
              <a:t>Watt</a:t>
            </a:r>
          </a:p>
          <a:p>
            <a:pPr algn="l">
              <a:spcBef>
                <a:spcPct val="0"/>
              </a:spcBef>
            </a:pPr>
            <a:r>
              <a:rPr lang="zh-CN" altLang="en-US" sz="2800" dirty="0" smtClean="0">
                <a:latin typeface="Tahoma" pitchFamily="34" charset="0"/>
              </a:rPr>
              <a:t>姓</a:t>
            </a:r>
            <a:r>
              <a:rPr lang="zh-CN" altLang="en-US" sz="2800" dirty="0">
                <a:latin typeface="Arial"/>
              </a:rPr>
              <a:t> </a:t>
            </a:r>
            <a:r>
              <a:rPr lang="zh-CN" altLang="en-US" sz="2800" dirty="0">
                <a:latin typeface="Tahoma" pitchFamily="34" charset="0"/>
              </a:rPr>
              <a:t>名</a:t>
            </a:r>
            <a:r>
              <a:rPr lang="en-US" altLang="zh-CN" sz="2800" dirty="0">
                <a:latin typeface="Tahoma" pitchFamily="34" charset="0"/>
              </a:rPr>
              <a:t>:</a:t>
            </a:r>
            <a:r>
              <a:rPr lang="zh-CN" altLang="en-US" sz="2800" dirty="0">
                <a:latin typeface="Tahoma" pitchFamily="34" charset="0"/>
              </a:rPr>
              <a:t>詹姆斯</a:t>
            </a:r>
            <a:r>
              <a:rPr lang="en-US" altLang="zh-CN" sz="2800" dirty="0">
                <a:latin typeface="Arial"/>
              </a:rPr>
              <a:t>·</a:t>
            </a:r>
            <a:r>
              <a:rPr lang="zh-CN" altLang="en-US" sz="2800" dirty="0">
                <a:latin typeface="Tahoma" pitchFamily="34" charset="0"/>
              </a:rPr>
              <a:t>瓦特 </a:t>
            </a:r>
          </a:p>
          <a:p>
            <a:pPr algn="l">
              <a:spcBef>
                <a:spcPct val="0"/>
              </a:spcBef>
            </a:pPr>
            <a:r>
              <a:rPr lang="zh-CN" altLang="en-US" sz="2800" dirty="0">
                <a:latin typeface="Tahoma" pitchFamily="34" charset="0"/>
              </a:rPr>
              <a:t>国</a:t>
            </a:r>
            <a:r>
              <a:rPr lang="zh-CN" altLang="en-US" sz="2800" dirty="0">
                <a:latin typeface="Arial"/>
              </a:rPr>
              <a:t> </a:t>
            </a:r>
            <a:r>
              <a:rPr lang="zh-CN" altLang="en-US" sz="2800" dirty="0">
                <a:latin typeface="Tahoma" pitchFamily="34" charset="0"/>
              </a:rPr>
              <a:t>籍</a:t>
            </a:r>
            <a:r>
              <a:rPr lang="en-US" altLang="zh-CN" sz="2800" dirty="0">
                <a:latin typeface="Tahoma" pitchFamily="34" charset="0"/>
              </a:rPr>
              <a:t>:</a:t>
            </a:r>
            <a:r>
              <a:rPr lang="zh-CN" altLang="en-US" sz="2800" dirty="0">
                <a:latin typeface="Tahoma" pitchFamily="34" charset="0"/>
              </a:rPr>
              <a:t>英国</a:t>
            </a:r>
          </a:p>
          <a:p>
            <a:pPr algn="l">
              <a:spcBef>
                <a:spcPct val="0"/>
              </a:spcBef>
            </a:pPr>
            <a:r>
              <a:rPr lang="zh-CN" altLang="en-US" sz="2800" dirty="0" smtClean="0">
                <a:latin typeface="Tahoma" pitchFamily="34" charset="0"/>
              </a:rPr>
              <a:t>生</a:t>
            </a:r>
            <a:r>
              <a:rPr lang="zh-CN" altLang="en-US" sz="2800" dirty="0">
                <a:latin typeface="Tahoma" pitchFamily="34" charset="0"/>
              </a:rPr>
              <a:t>辰</a:t>
            </a:r>
            <a:r>
              <a:rPr lang="en-US" altLang="zh-CN" sz="2800" dirty="0" smtClean="0">
                <a:latin typeface="Tahoma" pitchFamily="34" charset="0"/>
              </a:rPr>
              <a:t>:1736</a:t>
            </a:r>
            <a:endParaRPr lang="en-US" altLang="zh-CN" sz="2800" dirty="0">
              <a:latin typeface="Tahoma" pitchFamily="34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 sz="2800" dirty="0">
                <a:latin typeface="Tahoma" pitchFamily="34" charset="0"/>
              </a:rPr>
              <a:t>成就：蒸汽机</a:t>
            </a:r>
            <a:r>
              <a:rPr lang="zh-CN" altLang="en-US" sz="2800" dirty="0">
                <a:latin typeface="Arial"/>
              </a:rPr>
              <a:t> </a:t>
            </a:r>
            <a:r>
              <a:rPr lang="zh-CN" altLang="en-US" sz="2800" b="1" dirty="0">
                <a:latin typeface="Arial"/>
              </a:rPr>
              <a:t> </a:t>
            </a:r>
            <a:endParaRPr lang="zh-CN" altLang="en-US" sz="2800" b="1" dirty="0">
              <a:latin typeface="Tahoma" pitchFamily="34" charset="0"/>
            </a:endParaRPr>
          </a:p>
        </p:txBody>
      </p:sp>
      <p:pic>
        <p:nvPicPr>
          <p:cNvPr id="248836" name="Picture 4" descr="w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1347613"/>
            <a:ext cx="2121224" cy="257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89042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4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99792" y="1618803"/>
            <a:ext cx="3312368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是否力气大的人功率就大？</a:t>
            </a:r>
            <a:endParaRPr lang="zh-CN" altLang="en-US" sz="2800" b="1" dirty="0"/>
          </a:p>
        </p:txBody>
      </p:sp>
      <p:sp>
        <p:nvSpPr>
          <p:cNvPr id="3" name="菱形 2"/>
          <p:cNvSpPr/>
          <p:nvPr/>
        </p:nvSpPr>
        <p:spPr>
          <a:xfrm>
            <a:off x="2915816" y="1889924"/>
            <a:ext cx="288032" cy="2497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1926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A56D-E949-43D5-8D20-0384F4150C97}" type="slidenum">
              <a:rPr lang="en-US" altLang="zh-CN"/>
              <a:pPr/>
              <a:t>8</a:t>
            </a:fld>
            <a:endParaRPr lang="en-US" altLang="zh-CN"/>
          </a:p>
        </p:txBody>
      </p:sp>
      <p:pic>
        <p:nvPicPr>
          <p:cNvPr id="2" name="Picture 2" descr="E:\八年级物理\第十章 机械与人\10.4 做功的快慢\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468" b="4468"/>
          <a:stretch/>
        </p:blipFill>
        <p:spPr bwMode="auto">
          <a:xfrm>
            <a:off x="287075" y="1"/>
            <a:ext cx="8591550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82222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20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293"/>
          <a:stretch/>
        </p:blipFill>
        <p:spPr bwMode="auto">
          <a:xfrm>
            <a:off x="1115616" y="1177636"/>
            <a:ext cx="6912768" cy="346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37120" y="269235"/>
            <a:ext cx="8915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</a:rPr>
              <a:t>万吨级远洋货轮的功率为</a:t>
            </a:r>
            <a:r>
              <a:rPr lang="en-US" altLang="zh-CN" sz="3600" dirty="0">
                <a:solidFill>
                  <a:srgbClr val="0000FF"/>
                </a:solidFill>
              </a:rPr>
              <a:t>7000</a:t>
            </a:r>
            <a:r>
              <a:rPr lang="zh-CN" altLang="en-US" sz="3600" dirty="0">
                <a:solidFill>
                  <a:srgbClr val="0000FF"/>
                </a:solidFill>
              </a:rPr>
              <a:t>～</a:t>
            </a:r>
            <a:r>
              <a:rPr lang="en-US" altLang="zh-CN" sz="3600" dirty="0">
                <a:solidFill>
                  <a:srgbClr val="0000FF"/>
                </a:solidFill>
              </a:rPr>
              <a:t>23000kW</a:t>
            </a:r>
          </a:p>
        </p:txBody>
      </p:sp>
    </p:spTree>
    <p:extLst>
      <p:ext uri="{BB962C8B-B14F-4D97-AF65-F5344CB8AC3E}">
        <p14:creationId xmlns="" xmlns:p14="http://schemas.microsoft.com/office/powerpoint/2010/main" val="3922629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3C1B5A40-4C00-4455-B523-EAF66D0790E1}">
  <ds:schemaRefs/>
</ds:datastoreItem>
</file>

<file path=customXml/itemProps10.xml><?xml version="1.0" encoding="utf-8"?>
<ds:datastoreItem xmlns:ds="http://schemas.openxmlformats.org/officeDocument/2006/customXml" ds:itemID="{7BD37298-80BD-4AEC-8D47-C35C1FD22526}">
  <ds:schemaRefs/>
</ds:datastoreItem>
</file>

<file path=customXml/itemProps11.xml><?xml version="1.0" encoding="utf-8"?>
<ds:datastoreItem xmlns:ds="http://schemas.openxmlformats.org/officeDocument/2006/customXml" ds:itemID="{3D75470A-1756-4807-8D80-9069D47D7F9E}">
  <ds:schemaRefs/>
</ds:datastoreItem>
</file>

<file path=customXml/itemProps12.xml><?xml version="1.0" encoding="utf-8"?>
<ds:datastoreItem xmlns:ds="http://schemas.openxmlformats.org/officeDocument/2006/customXml" ds:itemID="{C59980D2-8B34-4F39-BD9C-CF80D6BDC35E}">
  <ds:schemaRefs/>
</ds:datastoreItem>
</file>

<file path=customXml/itemProps13.xml><?xml version="1.0" encoding="utf-8"?>
<ds:datastoreItem xmlns:ds="http://schemas.openxmlformats.org/officeDocument/2006/customXml" ds:itemID="{6300A036-517E-4CC1-82E1-03A40BB17D09}">
  <ds:schemaRefs/>
</ds:datastoreItem>
</file>

<file path=customXml/itemProps14.xml><?xml version="1.0" encoding="utf-8"?>
<ds:datastoreItem xmlns:ds="http://schemas.openxmlformats.org/officeDocument/2006/customXml" ds:itemID="{F85B0AF1-1CAB-4555-B2B4-92B49AB6E1F5}">
  <ds:schemaRefs/>
</ds:datastoreItem>
</file>

<file path=customXml/itemProps15.xml><?xml version="1.0" encoding="utf-8"?>
<ds:datastoreItem xmlns:ds="http://schemas.openxmlformats.org/officeDocument/2006/customXml" ds:itemID="{6E7C1E5C-4536-4E67-BDD1-D156B3C752E9}">
  <ds:schemaRefs/>
</ds:datastoreItem>
</file>

<file path=customXml/itemProps2.xml><?xml version="1.0" encoding="utf-8"?>
<ds:datastoreItem xmlns:ds="http://schemas.openxmlformats.org/officeDocument/2006/customXml" ds:itemID="{EA971C02-B9EA-4DA3-B81D-5BFA2FFA654A}">
  <ds:schemaRefs/>
</ds:datastoreItem>
</file>

<file path=customXml/itemProps3.xml><?xml version="1.0" encoding="utf-8"?>
<ds:datastoreItem xmlns:ds="http://schemas.openxmlformats.org/officeDocument/2006/customXml" ds:itemID="{EED20452-3D71-454E-BE88-F7EFB20CC3E3}">
  <ds:schemaRefs/>
</ds:datastoreItem>
</file>

<file path=customXml/itemProps4.xml><?xml version="1.0" encoding="utf-8"?>
<ds:datastoreItem xmlns:ds="http://schemas.openxmlformats.org/officeDocument/2006/customXml" ds:itemID="{2703736F-6734-4316-A01E-7D3E0BC82B7C}">
  <ds:schemaRefs/>
</ds:datastoreItem>
</file>

<file path=customXml/itemProps5.xml><?xml version="1.0" encoding="utf-8"?>
<ds:datastoreItem xmlns:ds="http://schemas.openxmlformats.org/officeDocument/2006/customXml" ds:itemID="{053FE45A-BBA8-45AD-B18D-31EBEF3D5F63}">
  <ds:schemaRefs/>
</ds:datastoreItem>
</file>

<file path=customXml/itemProps6.xml><?xml version="1.0" encoding="utf-8"?>
<ds:datastoreItem xmlns:ds="http://schemas.openxmlformats.org/officeDocument/2006/customXml" ds:itemID="{245E155E-E759-4A47-B0C3-31AABF810020}">
  <ds:schemaRefs/>
</ds:datastoreItem>
</file>

<file path=customXml/itemProps7.xml><?xml version="1.0" encoding="utf-8"?>
<ds:datastoreItem xmlns:ds="http://schemas.openxmlformats.org/officeDocument/2006/customXml" ds:itemID="{B9A9CAA8-92CB-401F-AB99-5666950C84E6}">
  <ds:schemaRefs/>
</ds:datastoreItem>
</file>

<file path=customXml/itemProps8.xml><?xml version="1.0" encoding="utf-8"?>
<ds:datastoreItem xmlns:ds="http://schemas.openxmlformats.org/officeDocument/2006/customXml" ds:itemID="{F7B56171-E34B-4CEE-81DE-D356151FB697}">
  <ds:schemaRefs/>
</ds:datastoreItem>
</file>

<file path=customXml/itemProps9.xml><?xml version="1.0" encoding="utf-8"?>
<ds:datastoreItem xmlns:ds="http://schemas.openxmlformats.org/officeDocument/2006/customXml" ds:itemID="{A38F5F99-7827-42B8-8953-AFE0ACBB35B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697</Words>
  <Application>Microsoft Office PowerPoint</Application>
  <PresentationFormat>全屏显示(16:9)</PresentationFormat>
  <Paragraphs>125</Paragraphs>
  <Slides>30</Slides>
  <Notes>15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Office 主题</vt:lpstr>
      <vt:lpstr>暗香扑面</vt:lpstr>
      <vt:lpstr>公式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China</cp:lastModifiedBy>
  <cp:revision>72</cp:revision>
  <dcterms:modified xsi:type="dcterms:W3CDTF">2019-05-15T07:40:55Z</dcterms:modified>
</cp:coreProperties>
</file>