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87" r:id="rId34"/>
    <p:sldId id="288" r:id="rId35"/>
    <p:sldId id="289" r:id="rId36"/>
    <p:sldId id="290" r:id="rId37"/>
  </p:sldIdLst>
  <p:sldSz cx="12192000" cy="6858000"/>
  <p:notesSz cx="6858000" cy="12192000"/>
  <p:custDataLst>
    <p:tags r:id="rId3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slide" Target="slides/slide2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13.jpeg" /><Relationship Id="rId7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5.png" /><Relationship Id="rId4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7.png" /><Relationship Id="rId4" Type="http://schemas.openxmlformats.org/officeDocument/2006/relationships/image" Target="../media/image1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2.jpeg" /><Relationship Id="rId4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2.xml" TargetMode="Internal" /><Relationship Id="rId7" Type="http://schemas.openxmlformats.org/officeDocument/2006/relationships/slide" Target="slide19.xml" TargetMode="Internal" /><Relationship Id="rId8" Type="http://schemas.openxmlformats.org/officeDocument/2006/relationships/slide" Target="slide2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1.png" /><Relationship Id="rId4" Type="http://schemas.openxmlformats.org/officeDocument/2006/relationships/image" Target="../media/image22.jpeg" /><Relationship Id="rId5" Type="http://schemas.openxmlformats.org/officeDocument/2006/relationships/image" Target="../media/image2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4.jpeg" /><Relationship Id="rId4" Type="http://schemas.openxmlformats.org/officeDocument/2006/relationships/image" Target="../media/image25.png" /><Relationship Id="rId5" Type="http://schemas.openxmlformats.org/officeDocument/2006/relationships/image" Target="../media/image26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9.jpeg" /><Relationship Id="rId4" Type="http://schemas.openxmlformats.org/officeDocument/2006/relationships/image" Target="../media/image30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9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1.png" /><Relationship Id="rId4" Type="http://schemas.openxmlformats.org/officeDocument/2006/relationships/image" Target="../media/image2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6.pn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7.pn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jpe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6b8a3b02e.fixed?vcp=1&amp;pid=c26cb4ed5&amp;color=0,0,0&amp;vtp=1&amp;bbb=1" title=""/>
          <p:cNvSpPr/>
          <p:nvPr/>
        </p:nvSpPr>
        <p:spPr>
          <a:xfrm>
            <a:off x="0" y="16727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6b8a3b02e.fixed?vcp=1&amp;pid=c26cb4ed5&amp;color=0,0,0&amp;vtp=1&amp;bbb=1" title=""/>
          <p:cNvSpPr/>
          <p:nvPr/>
        </p:nvSpPr>
        <p:spPr>
          <a:xfrm>
            <a:off x="0" y="27334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声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光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热</a:t>
            </a:r>
            <a:endParaRPr lang="en-US" altLang="zh-CN" sz="5500"/>
          </a:p>
        </p:txBody>
      </p:sp>
      <p:sp>
        <p:nvSpPr>
          <p:cNvPr id="4" name="C_3_BD#6b8a3b02e.fixed?vcp=1&amp;pid=c26cb4ed5&amp;color=0,0,0&amp;vtp=1&amp;bbb=1" title=""/>
          <p:cNvSpPr/>
          <p:nvPr/>
        </p:nvSpPr>
        <p:spPr>
          <a:xfrm>
            <a:off x="0" y="36661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第4讲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透镜及其应用</a:t>
            </a:r>
            <a:endParaRPr lang="en-US" altLang="zh-CN" sz="5500"/>
          </a:p>
        </p:txBody>
      </p:sp>
      <p:sp>
        <p:nvSpPr>
          <p:cNvPr id="5" name="C_3#6b8a3b02e" title=""/>
          <p:cNvSpPr/>
          <p:nvPr/>
        </p:nvSpPr>
        <p:spPr>
          <a:xfrm>
            <a:off x="1956816" y="46993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73acdc907?vcp=1&amp;pid=a2753a1de&amp;color=0,0,0&amp;vtp=1&amp;bt=1&amp;bbb=1&amp;hb=1" title=""/>
          <p:cNvSpPr/>
          <p:nvPr/>
        </p:nvSpPr>
        <p:spPr>
          <a:xfrm>
            <a:off x="932688" y="1532604"/>
            <a:ext cx="10323576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考点点拨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1.实像与虚像的区别。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实像是实际光线会聚形成的，可以在光屏上呈现出来，也能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用眼睛观察到，如小孔成像、照相机成像等；而虚像是实际光线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的反向延长线相交形成的，如平面镜、放大镜成的像，只能用眼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睛观察，无法用光屏承接。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73acdc907?vcp=1&amp;pid=a2753a1de&amp;color=0,0,0&amp;vtp=1&amp;bt=1&amp;bbb=1&amp;hb=1" title=""/>
          <p:cNvSpPr/>
          <p:nvPr/>
        </p:nvSpPr>
        <p:spPr>
          <a:xfrm>
            <a:off x="932688" y="898874"/>
            <a:ext cx="10323576" cy="5087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2.影与像。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影是光在直线传播时，遇到不透明的物体形成的黑暗区域，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影比周围暗，它只能反映物体的轮廓，不能反映物体的细节。像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是光经过光学元件而成的，它能反映出物体的细节。如手影、日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食、月食是影，而倒影、电影、投影是像。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3.变大与变小是指后来成的像与原来成的像的比较；放大与缩小是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指物体成的像与物体本身的比较；变大不一定放大，变小也不一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定缩小。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386309808.fixed?vcp=1&amp;pid=6b8a3b02e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386309808.fixed?vcp=1&amp;pid=6b8a3b02e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386309808.fixed?vcp=1&amp;pid=6b8a3b02e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435e0668d?vcp=1&amp;pid=386309808&amp;color=0,0,0&amp;tib=255,255,255&amp;iip=5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06868"/>
            <a:ext cx="1143000" cy="466344"/>
          </a:xfrm>
          <a:prstGeom prst="rect">
            <a:avLst/>
          </a:prstGeom>
        </p:spPr>
      </p:pic>
      <p:sp>
        <p:nvSpPr>
          <p:cNvPr id="3" name="C_5_BD#435e0668d?vcp=1&amp;pid=386309808&amp;color=0,0,0&amp;vtp=1&amp;bt=1&amp;bbb=1&amp;hb=1" title=""/>
          <p:cNvSpPr/>
          <p:nvPr/>
        </p:nvSpPr>
        <p:spPr>
          <a:xfrm>
            <a:off x="932689" y="720000"/>
            <a:ext cx="10323320" cy="12070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凸透镜与凹透镜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生活中的透镜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凸透镜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黑体" panose="02010609060101010101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成像的规律</a:t>
            </a:r>
            <a:endParaRPr lang="en-US" altLang="zh-CN" sz="100"/>
          </a:p>
        </p:txBody>
      </p:sp>
      <p:pic>
        <p:nvPicPr>
          <p:cNvPr id="4" name="C_5_BD#435e0668d?vcp=1&amp;pid=386309808&amp;color=0,0,0&amp;tib=255,255,255&amp;iip=6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503" y="806868"/>
            <a:ext cx="1143000" cy="466344"/>
          </a:xfrm>
          <a:prstGeom prst="rect">
            <a:avLst/>
          </a:prstGeom>
        </p:spPr>
      </p:pic>
      <p:pic>
        <p:nvPicPr>
          <p:cNvPr id="5" name="C_5_BD#435e0668d?vcp=1&amp;pid=386309808&amp;color=0,0,0&amp;tib=255,255,255&amp;iip=7&amp;vtp=1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403" y="806868"/>
            <a:ext cx="1143000" cy="466344"/>
          </a:xfrm>
          <a:prstGeom prst="rect">
            <a:avLst/>
          </a:prstGeom>
        </p:spPr>
      </p:pic>
      <p:pic>
        <p:nvPicPr>
          <p:cNvPr id="6" name="QC_6_BD.48_1#9744cb39e?iti=1&amp;htil=1&amp;vcp=1&amp;vop=1&amp;vis=1&amp;pid=435e0668d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1851" y="2139987"/>
            <a:ext cx="2615184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BD.48_2#9744cb39e?iti=1&amp;htil=1&amp;vcp=1&amp;vop=1&amp;vis=1&amp;pid=435e0668d&amp;color=0,0,0&amp;vtp=1&amp;bbb=1" title=""/>
          <p:cNvSpPr/>
          <p:nvPr/>
        </p:nvSpPr>
        <p:spPr>
          <a:xfrm>
            <a:off x="9313037" y="3466375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</a:t>
            </a:r>
            <a:endParaRPr lang="en-US" altLang="zh-CN" sz="2800"/>
          </a:p>
        </p:txBody>
      </p:sp>
      <p:sp>
        <p:nvSpPr>
          <p:cNvPr id="8" name="QC_6_BD.48_3#9744cb39e?htil=1&amp;vcp=1&amp;vop=1&amp;vis=1&amp;pid=435e0668d&amp;color=0,0,0&amp;vtp=1&amp;bbb=1" title=""/>
          <p:cNvSpPr/>
          <p:nvPr/>
        </p:nvSpPr>
        <p:spPr>
          <a:xfrm>
            <a:off x="932688" y="1993683"/>
            <a:ext cx="7571232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如图4-1所示的眼镜片是(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9" name="QC_6_AN.49_1#9744cb39e.bracket?vcp=1&amp;vop=1&amp;vis=1&amp;pid=435e0668d&amp;color=0,0,0&amp;vpa=48&amp;vtp=1" title=""/>
          <p:cNvSpPr/>
          <p:nvPr/>
        </p:nvSpPr>
        <p:spPr>
          <a:xfrm>
            <a:off x="7424770" y="1989873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10" name="QC_6_BD.48_4#9744cb39e.choices?htil=1&amp;vcp=1&amp;vop=1&amp;vis=1&amp;pid=435e0668d&amp;color=0,0,0&amp;vtp=1&amp;bbb=1" title=""/>
          <p:cNvSpPr/>
          <p:nvPr/>
        </p:nvSpPr>
        <p:spPr>
          <a:xfrm>
            <a:off x="932688" y="2624873"/>
            <a:ext cx="7571232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1955800"/>
                <a:tab pos="3886835"/>
                <a:tab pos="58305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A.凸面镜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B.凹面镜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C.凸透镜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D.凹透镜</a:t>
            </a:r>
            <a:endParaRPr lang="en-US" altLang="zh-CN" sz="28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883900" y="11734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50_1#a74c19d08?vcp=1&amp;vop=1&amp;vis=1&amp;pid=435e0668d&amp;color=0,0,0&amp;vtp=1&amp;bt=1&amp;bbb=1&amp;hb=1" title=""/>
          <p:cNvSpPr/>
          <p:nvPr/>
        </p:nvSpPr>
        <p:spPr>
          <a:xfrm>
            <a:off x="932688" y="1863439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（2025·长沙）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晚上看电视时，小星将一个凸透镜在电视机和对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面墙壁之间来回移动，发现移动到某位置时，墙上清晰地呈现出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电视画面倒立缩小的像。这个像与下列哪种光学器材的成像情况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相同(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51_1#a74c19d08.bracket?vcp=1&amp;vop=1&amp;vis=1&amp;pid=435e0668d&amp;color=0,0,0&amp;vpa=49&amp;vtp=1" title=""/>
          <p:cNvSpPr/>
          <p:nvPr/>
        </p:nvSpPr>
        <p:spPr>
          <a:xfrm>
            <a:off x="1924082" y="3793204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4" name="QC_6_BD.50_2#a74c19d08.choices?vcp=1&amp;vop=1&amp;vis=1&amp;pid=435e0668d&amp;color=0,0,0&amp;vtp=1&amp;bbb=1" title=""/>
          <p:cNvSpPr/>
          <p:nvPr/>
        </p:nvSpPr>
        <p:spPr>
          <a:xfrm>
            <a:off x="932688" y="4427569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643505"/>
                <a:tab pos="5260975"/>
                <a:tab pos="78917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A.放大镜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B.平面镜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C.投影仪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D.照相机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52_1#6a7e23efb?vcp=1&amp;vop=1&amp;vis=1&amp;pid=435e0668d&amp;color=0,0,0&amp;vtp=1&amp;bt=1&amp;bbb=1&amp;hb=1" title=""/>
              <p:cNvSpPr/>
              <p:nvPr/>
            </p:nvSpPr>
            <p:spPr>
              <a:xfrm>
                <a:off x="932688" y="853821"/>
                <a:ext cx="10323576" cy="1464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（2025·德阳）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小刘用焦距为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的凸透镜探究成像规律。当蜡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烛、凸透镜和光屏的位置如图4-2所示时，蜡烛在光屏上所成的像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52_1#6a7e23efb?vcp=1&amp;vop=1&amp;vis=1&amp;pid=435e0668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53821"/>
                <a:ext cx="10323576" cy="1464882"/>
              </a:xfrm>
              <a:prstGeom prst="rect">
                <a:avLst/>
              </a:prstGeom>
              <a:blipFill rotWithShape="1">
                <a:blip r:embed="rId3"/>
                <a:stretch>
                  <a:fillRect l="-5" t="-26" r="-896" b="-2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6_BD.52_2#6a7e23efb?iti=2&amp;vcp=1&amp;vop=1&amp;vis=1&amp;pid=435e0668d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1176" y="2450211"/>
            <a:ext cx="7086600" cy="19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BD.52_3#6a7e23efb?iti=2&amp;vcp=1&amp;vop=1&amp;vis=1&amp;pid=435e0668d&amp;color=0,0,0&amp;vtp=1&amp;bbb=1" title=""/>
          <p:cNvSpPr/>
          <p:nvPr/>
        </p:nvSpPr>
        <p:spPr>
          <a:xfrm>
            <a:off x="5638070" y="4506595"/>
            <a:ext cx="912812" cy="849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图4-2</a:t>
            </a:r>
            <a:endParaRPr lang="en-US" altLang="zh-CN" sz="2800"/>
          </a:p>
        </p:txBody>
      </p:sp>
      <p:sp>
        <p:nvSpPr>
          <p:cNvPr id="5" name="QC_6_AN.53_1#6a7e23efb.bracket?vcp=1&amp;vop=1&amp;vis=1&amp;pid=435e0668d&amp;color=0,0,0&amp;vpa=50&amp;vtp=1" title=""/>
          <p:cNvSpPr/>
          <p:nvPr/>
        </p:nvSpPr>
        <p:spPr>
          <a:xfrm>
            <a:off x="1566894" y="1854073"/>
            <a:ext cx="515938" cy="4535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6" name="QC_6_BD.52_4#6a7e23efb.choices?vcp=1&amp;vop=1&amp;vis=1&amp;pid=435e0668d&amp;color=0,0,0&amp;vtp=1&amp;bbb=1" title=""/>
          <p:cNvSpPr/>
          <p:nvPr/>
        </p:nvSpPr>
        <p:spPr>
          <a:xfrm>
            <a:off x="932688" y="5016436"/>
            <a:ext cx="10323576" cy="956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0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A.倒立、等大的实像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B.倒立、放大的实像</a:t>
            </a:r>
            <a:endParaRPr lang="en-US" altLang="zh-CN" sz="2800"/>
          </a:p>
          <a:p>
            <a:pPr latinLnBrk="1">
              <a:lnSpc>
                <a:spcPts val="38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C.倒立、缩小的实像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D.正立、放大的虚像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54_1#fae67ca0d?vcp=1&amp;vop=1&amp;vis=1&amp;pid=435e0668d&amp;color=0,0,0&amp;vtp=1&amp;bt=1&amp;bbb=1&amp;hb=1" title=""/>
              <p:cNvSpPr/>
              <p:nvPr/>
            </p:nvSpPr>
            <p:spPr>
              <a:xfrm>
                <a:off x="932688" y="120421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某学习小组在探究凸透镜成像规律时，如图4-3所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示，光屏上刚好得到清晰的像，凸透镜的焦距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，下列说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法中正确的是(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54_1#fae67ca0d?vcp=1&amp;vop=1&amp;vis=1&amp;pid=435e0668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04214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-170" b="-3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55_1#fae67ca0d.bracket?vcp=1&amp;vop=1&amp;vis=1&amp;pid=435e0668d&amp;color=0,0,0&amp;vpa=51&amp;vtp=1" title=""/>
          <p:cNvSpPr/>
          <p:nvPr/>
        </p:nvSpPr>
        <p:spPr>
          <a:xfrm>
            <a:off x="3365531" y="2486279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pic>
        <p:nvPicPr>
          <p:cNvPr id="4" name="QC_6_BD.54_2#fae67ca0d?iti=3&amp;htil=2&amp;vcp=1&amp;vop=1&amp;vis=1&amp;pid=435e0668d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5263" y="3146742"/>
            <a:ext cx="3639312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54_3#fae67ca0d?iti=3&amp;htil=2&amp;vcp=1&amp;vop=1&amp;vis=1&amp;pid=435e0668d&amp;color=0,0,0&amp;vtp=1&amp;bbb=1" title=""/>
          <p:cNvSpPr/>
          <p:nvPr/>
        </p:nvSpPr>
        <p:spPr>
          <a:xfrm>
            <a:off x="8668513" y="4288726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图4-3</a:t>
            </a:r>
            <a:endParaRPr lang="en-US" altLang="zh-CN" sz="2800"/>
          </a:p>
        </p:txBody>
      </p:sp>
      <p:sp>
        <p:nvSpPr>
          <p:cNvPr id="6" name="QC_6_BD.54_4#fae67ca0d.choices?htil=2&amp;vcp=1&amp;vop=1&amp;vis=1&amp;pid=435e0668d&amp;color=0,0,0&amp;vtp=1&amp;bbb=1" title=""/>
          <p:cNvSpPr/>
          <p:nvPr/>
        </p:nvSpPr>
        <p:spPr>
          <a:xfrm>
            <a:off x="932688" y="3128454"/>
            <a:ext cx="6547104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A.光屏上的像是倒立、缩小的虚像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B.光屏上的像是倒立、放大的实像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C.凸透镜可用来矫正近视眼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D.照相机的成像原理与此成像原理相同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135880b09?vcp=1&amp;pid=386309808&amp;color=0,0,0&amp;tib=255,255,255&amp;iip=8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135880b09?vcp=1&amp;pid=386309808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眼睛</a:t>
            </a:r>
            <a:endParaRPr lang="en-US" altLang="zh-CN" sz="100"/>
          </a:p>
        </p:txBody>
      </p:sp>
      <p:pic>
        <p:nvPicPr>
          <p:cNvPr id="4" name="QC_6_BD.56_1#c463425a0?iti=4&amp;htil=3&amp;vcp=1&amp;vop=1&amp;vis=1&amp;pid=135880b09&amp;color=0,0,0&amp;tib=255,255,255&amp;vtp=1&amp;hs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9364" y="1377224"/>
            <a:ext cx="2825496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56_2#c463425a0?iti=4&amp;htil=3&amp;vcp=1&amp;vop=1&amp;vis=1&amp;pid=135880b09&amp;color=0,0,0&amp;vtp=1&amp;bbb=1" title=""/>
          <p:cNvSpPr/>
          <p:nvPr/>
        </p:nvSpPr>
        <p:spPr>
          <a:xfrm>
            <a:off x="9325707" y="2802672"/>
            <a:ext cx="912812" cy="8676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图4-4</a:t>
            </a:r>
            <a:endParaRPr lang="en-US" altLang="zh-CN" sz="2800"/>
          </a:p>
        </p:txBody>
      </p:sp>
      <p:sp>
        <p:nvSpPr>
          <p:cNvPr id="6" name="QC_6_BD.56_3#c463425a0?htil=3&amp;vcp=1&amp;vop=1&amp;vis=1&amp;pid=135880b09&amp;color=0,0,0&amp;vtp=1&amp;bbb=1&amp;hb=1&amp;hs=1" title=""/>
          <p:cNvSpPr/>
          <p:nvPr/>
        </p:nvSpPr>
        <p:spPr>
          <a:xfrm>
            <a:off x="932688" y="1285785"/>
            <a:ext cx="7360920" cy="15093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（2024·山西）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如图4-4所示为青少年眼病患者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眼球与正常眼球对比图。关于该患者的晶状体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及视力矫正，下列说法正确的是(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7" name="QC_6_AN.57_1#c463425a0.bracket?vcp=1&amp;vop=1&amp;vis=1&amp;pid=135880b09&amp;color=0,0,0&amp;vpa=52&amp;vtp=1" title=""/>
          <p:cNvSpPr/>
          <p:nvPr/>
        </p:nvSpPr>
        <p:spPr>
          <a:xfrm>
            <a:off x="6210331" y="2320899"/>
            <a:ext cx="515938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8" name="QC_6_BD.56_4#c463425a0.choices?vcp=1&amp;vop=1&amp;vis=1&amp;pid=135880b09&amp;color=0,0,0&amp;vtp=1&amp;bbb=1&amp;hs=1" title=""/>
          <p:cNvSpPr/>
          <p:nvPr/>
        </p:nvSpPr>
        <p:spPr>
          <a:xfrm>
            <a:off x="932688" y="2834741"/>
            <a:ext cx="10323576" cy="2030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A.对光的会聚能力太强，需佩戴近视眼镜</a:t>
            </a:r>
            <a:endParaRPr lang="en-US" altLang="zh-CN" sz="2800"/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B.对光的会聚能力太强，需佩戴远视眼镜</a:t>
            </a:r>
            <a:endParaRPr lang="en-US" altLang="zh-CN" sz="2800"/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C.对光的会聚能力太弱，需佩戴近视眼镜</a:t>
            </a:r>
            <a:endParaRPr lang="en-US" altLang="zh-CN" sz="2800"/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D.对光的会聚能力太弱，需佩戴远视眼镜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58_1#a38b5f934?vcp=1&amp;vop=1&amp;vis=1&amp;pid=135880b09&amp;color=0,0,0&amp;vtp=1&amp;bt=1&amp;bbb=1&amp;hb=1" title=""/>
          <p:cNvSpPr/>
          <p:nvPr/>
        </p:nvSpPr>
        <p:spPr>
          <a:xfrm>
            <a:off x="932688" y="863346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（2025·成都）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机器人跳秧歌舞、跑马拉松、做家务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……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人形机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器人用“眼睛”感知获取信息，如图4-5。人形机器人“眼睛”的光学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成像与人眼相似，是通过镜头使物体在图像传感器成像面上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（相当于人眼的视网膜）成清晰的像。下列说法正确的是(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59_1#a38b5f934.bracket?vcp=1&amp;vop=1&amp;vis=1&amp;pid=135880b09&amp;color=0,0,0&amp;vpa=53&amp;vtp=1" title=""/>
          <p:cNvSpPr/>
          <p:nvPr/>
        </p:nvSpPr>
        <p:spPr>
          <a:xfrm>
            <a:off x="10139395" y="2793111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6_BD.58_2#a38b5f934?iti=5&amp;htil=4&amp;vcp=1&amp;vop=1&amp;vis=1&amp;pid=135880b09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4305" y="3462718"/>
            <a:ext cx="1883664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58_3#a38b5f934?iti=5&amp;htil=4&amp;vcp=1&amp;vop=1&amp;vis=1&amp;pid=135880b09&amp;color=0,0,0&amp;vtp=1&amp;bbb=1" title=""/>
          <p:cNvSpPr/>
          <p:nvPr/>
        </p:nvSpPr>
        <p:spPr>
          <a:xfrm>
            <a:off x="9779731" y="5427662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图4-5</a:t>
            </a:r>
            <a:endParaRPr lang="en-US" altLang="zh-CN" sz="2800"/>
          </a:p>
        </p:txBody>
      </p:sp>
      <p:sp>
        <p:nvSpPr>
          <p:cNvPr id="6" name="QC_6_BD.58_4#a38b5f934.choices?htil=4&amp;vcp=1&amp;vop=1&amp;vis=1&amp;pid=135880b09&amp;color=0,0,0&amp;vtp=1&amp;bbb=1" title=""/>
          <p:cNvSpPr/>
          <p:nvPr/>
        </p:nvSpPr>
        <p:spPr>
          <a:xfrm>
            <a:off x="932688" y="3435286"/>
            <a:ext cx="830275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A.物体在成像面上成放大的虚像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B.机器人“眼睛”的镜头对光有发散作用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C.机器人“眼睛”光学成像原理与照相机成像原理相同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D.机器人“眼睛”只能“看见”自身正在发光的物体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b2696da53.fixed?vcp=1&amp;pid=6b8a3b02e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b2696da53.fixed?vcp=1&amp;pid=6b8a3b02e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b2696da53.fixed?vcp=1&amp;pid=6b8a3b02e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6b8a3b02e?lid=c53abb491&amp;cid=c53abb491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6b8a3b02e?lid=c53abb491&amp;cid=c53abb491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6b8a3b02e?lid=c53abb491&amp;cid=c53abb491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6b8a3b02e?lid=5adcf0d49&amp;cid=5adcf0d49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6b8a3b02e?lid=5adcf0d49&amp;cid=5adcf0d49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6b8a3b02e?lid=5adcf0d49&amp;cid=5adcf0d49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6b8a3b02e?lid=386309808&amp;cid=386309808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6b8a3b02e?lid=386309808&amp;cid=386309808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6b8a3b02e?lid=386309808&amp;cid=386309808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6b8a3b02e?lid=b2696da53&amp;cid=b2696da53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6b8a3b02e?lid=b2696da53&amp;cid=b2696da53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6b8a3b02e?lid=b2696da53&amp;cid=b2696da53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6b8a3b02e?lid=48e83a8b5&amp;cid=48e83a8b5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6b8a3b02e?lid=48e83a8b5&amp;cid=48e83a8b5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6b8a3b02e?lid=48e83a8b5&amp;cid=48e83a8b5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6b8a3b02e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6b8a3b02e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6b8a3b02e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60_1#de90f7984?vcp=1&amp;vop=1&amp;vis=1&amp;pid=b2696da53&amp;color=0,0,0&amp;vtp=1&amp;bt=1&amp;bbb=1&amp;hb=1" title=""/>
              <p:cNvSpPr/>
              <p:nvPr/>
            </p:nvSpPr>
            <p:spPr>
              <a:xfrm>
                <a:off x="932688" y="1040892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日常生活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）如图4-6所示是超市安装的一种刷脸自助储物柜。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某顾客站在屏幕前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处，按下“存”按钮，屏幕上方的摄像头启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动，出现人脸缩小的像，柜门打开。下列说法正确的是(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5_BD.60_1#de90f7984?vcp=1&amp;vop=1&amp;vis=1&amp;pid=b2696da5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40892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7" r="-643" b="-3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61_1#de90f7984.bracket?vcp=1&amp;vop=1&amp;vis=1&amp;pid=b2696da53&amp;color=0,0,0&amp;vpa=54&amp;vtp=1" title=""/>
          <p:cNvSpPr/>
          <p:nvPr/>
        </p:nvSpPr>
        <p:spPr>
          <a:xfrm>
            <a:off x="9782207" y="2322957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5_BD.60_2#de90f7984?iti=6&amp;htil=5&amp;vcp=1&amp;vop=1&amp;vis=1&amp;pid=b2696da5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6909" y="2983420"/>
            <a:ext cx="2724912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60_3#de90f7984?iti=6&amp;htil=5&amp;vcp=1&amp;vop=1&amp;vis=1&amp;pid=b2696da53&amp;color=0,0,0&amp;vtp=1&amp;bbb=1" title=""/>
          <p:cNvSpPr/>
          <p:nvPr/>
        </p:nvSpPr>
        <p:spPr>
          <a:xfrm>
            <a:off x="8182959" y="5250116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图4-6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60_4#de90f7984.choices?htil=5&amp;vcp=1&amp;vop=1&amp;vis=1&amp;pid=b2696da53&amp;color=0,0,0&amp;vtp=1&amp;bbb=1" title=""/>
              <p:cNvSpPr/>
              <p:nvPr/>
            </p:nvSpPr>
            <p:spPr>
              <a:xfrm>
                <a:off x="932688" y="2965132"/>
                <a:ext cx="7461504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A.该摄像头相当于一个凹透镜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B.该摄像头对光线具有发散作用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C.该摄像头的焦距可能是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D.该摄像头成像原理是光的反射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60_4#de90f7984.choices?htil=5&amp;vcp=1&amp;vop=1&amp;vis=1&amp;pid=b2696da5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965132"/>
                <a:ext cx="7461504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7" t="-13" r="2" b="-2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62_1#a5f0cade8?iti=7&amp;htil=6&amp;vcp=1&amp;vop=1&amp;vis=1&amp;pid=b2696da5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2287" y="1591945"/>
            <a:ext cx="4553712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62_2#a5f0cade8?iti=7&amp;htil=6&amp;vcp=1&amp;vop=1&amp;vis=1&amp;pid=b2696da53&amp;color=0,0,0&amp;vtp=1&amp;bbb=1" title=""/>
          <p:cNvSpPr/>
          <p:nvPr/>
        </p:nvSpPr>
        <p:spPr>
          <a:xfrm>
            <a:off x="8432737" y="4288409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62_3#a5f0cade8?htil=6&amp;vcp=1&amp;vop=1&amp;vis=1&amp;pid=b2696da53&amp;color=0,0,0&amp;vtp=1&amp;bt=1&amp;bbb=1&amp;hb=1" title=""/>
              <p:cNvSpPr/>
              <p:nvPr/>
            </p:nvSpPr>
            <p:spPr>
              <a:xfrm>
                <a:off x="932688" y="1573657"/>
                <a:ext cx="5632704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如图4-7，蜡烛距凸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透镜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时，烛焰在光屏上成清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晰的倒立缩小的像，则该凸透镜的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焦距可能是(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62_3#a5f0cade8?htil=6&amp;vcp=1&amp;vop=1&amp;vis=1&amp;pid=b2696da5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73657"/>
                <a:ext cx="5632704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9" t="-5" r="2" b="-2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63_1#a5f0cade8.bracket?vcp=1&amp;vop=1&amp;vis=1&amp;pid=b2696da53&amp;color=0,0,0&amp;vpa=55&amp;vtp=1" title=""/>
          <p:cNvSpPr/>
          <p:nvPr/>
        </p:nvSpPr>
        <p:spPr>
          <a:xfrm>
            <a:off x="2995644" y="3503422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62_4#a5f0cade8.choices?htil=6&amp;vcp=1&amp;vop=1&amp;vis=1&amp;pid=b2696da53&amp;color=0,0,0&amp;vtp=1&amp;bbb=1" title=""/>
              <p:cNvSpPr/>
              <p:nvPr/>
            </p:nvSpPr>
            <p:spPr>
              <a:xfrm>
                <a:off x="932688" y="4072509"/>
                <a:ext cx="5632704" cy="1202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292417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  <a:tabLst>
                    <a:tab pos="292417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62_4#a5f0cade8.choices?htil=6&amp;vcp=1&amp;vop=1&amp;vis=1&amp;pid=b2696da5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72509"/>
                <a:ext cx="5632704" cy="1202944"/>
              </a:xfrm>
              <a:prstGeom prst="rect">
                <a:avLst/>
              </a:prstGeom>
              <a:blipFill rotWithShape="1">
                <a:blip r:embed="rId5"/>
                <a:stretch>
                  <a:fillRect l="-9" t="-21" r="2" b="-6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64_1#a244ee1d6?vcp=1&amp;vop=1&amp;vis=1&amp;pid=b2696da53&amp;color=0,0,0&amp;vtp=1&amp;bt=1&amp;bbb=1&amp;hb=1" title=""/>
          <p:cNvSpPr/>
          <p:nvPr/>
        </p:nvSpPr>
        <p:spPr>
          <a:xfrm>
            <a:off x="932688" y="105254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（2023·山东）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如图4-8所示，光通过透镜会发生折射，请将图中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的入射光线或折射光线补画完整。</a:t>
            </a:r>
            <a:endParaRPr lang="en-US" altLang="zh-CN" sz="2800"/>
          </a:p>
        </p:txBody>
      </p:sp>
      <p:pic>
        <p:nvPicPr>
          <p:cNvPr id="3" name="QO_5_BD.64_2#a244ee1d6?iti=8&amp;htil=7&amp;vcp=1&amp;vop=1&amp;vis=1&amp;pid=b2696da5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2184" y="2389981"/>
            <a:ext cx="4005072" cy="2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64_3#a244ee1d6?iti=8&amp;htil=7&amp;vcp=1&amp;vop=1&amp;vis=1&amp;pid=b2696da53&amp;color=0,0,0&amp;vtp=1&amp;bbb=1" title=""/>
          <p:cNvSpPr/>
          <p:nvPr/>
        </p:nvSpPr>
        <p:spPr>
          <a:xfrm>
            <a:off x="3018314" y="5228939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图4-8</a:t>
            </a:r>
            <a:endParaRPr lang="en-US" altLang="zh-CN" sz="2800"/>
          </a:p>
        </p:txBody>
      </p:sp>
      <p:sp>
        <p:nvSpPr>
          <p:cNvPr id="5" name="QO_5_AN.65_1#a244ee1d6?htil=7&amp;vcp=1&amp;vop=1&amp;vis=1&amp;pid=b2696da53&amp;color=0,0,0&amp;vtp=1&amp;bbb=1" title=""/>
          <p:cNvSpPr/>
          <p:nvPr/>
        </p:nvSpPr>
        <p:spPr>
          <a:xfrm>
            <a:off x="6089904" y="3139789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5_AN.65_2#a244ee1d6?htil=7&amp;vcp=1&amp;vop=1&amp;vis=1&amp;pid=b2696da5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896" y="3829971"/>
            <a:ext cx="2990088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66_1#8bbddce3c?vcp=1&amp;vop=1&amp;vis=1&amp;pid=b2696da53&amp;color=0,0,0&amp;vtp=1&amp;bt=1&amp;bbb=1&amp;hb=1" title=""/>
          <p:cNvSpPr/>
          <p:nvPr/>
        </p:nvSpPr>
        <p:spPr>
          <a:xfrm>
            <a:off x="932688" y="72000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（2024·眉山）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小龙在“探究凸透镜成像的规律”实验中，进行了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如下探究：</a:t>
            </a:r>
            <a:endParaRPr lang="en-US" altLang="zh-CN" sz="2800"/>
          </a:p>
        </p:txBody>
      </p:sp>
      <p:pic>
        <p:nvPicPr>
          <p:cNvPr id="3" name="QO_5_BD.66_2#8bbddce3c?iti=9&amp;vcp=1&amp;vop=1&amp;vis=1&amp;pid=b2696da5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057437"/>
            <a:ext cx="10277856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66_3#8bbddce3c?iti=9&amp;vcp=1&amp;vop=1&amp;vis=1&amp;pid=b2696da53&amp;color=0,0,0&amp;vtp=1&amp;bbb=1" title=""/>
          <p:cNvSpPr/>
          <p:nvPr/>
        </p:nvSpPr>
        <p:spPr>
          <a:xfrm>
            <a:off x="5642642" y="4214405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图4-9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B_6_BD.67_1#e6ff932cd?vcp=1&amp;vop=1&amp;vis=1&amp;pid=8bbddce3c&amp;color=0,0,0&amp;vtp=1&amp;bbb=1&amp;hb=1" title=""/>
              <p:cNvSpPr/>
              <p:nvPr/>
            </p:nvSpPr>
            <p:spPr>
              <a:xfrm>
                <a:off x="932688" y="4861025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如图4-9甲所示，平行光正对着凸透镜照射，光屏上出现一个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最小、最亮的光斑，则凸透镜的焦距是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B_6_BD.67_1#e6ff932cd?vcp=1&amp;vop=1&amp;vis=1&amp;pid=8bbddce3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861025"/>
                <a:ext cx="10323576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5" t="-8" r="-766" b="-5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68_1#e6ff932cd.blank?vcp=1&amp;vop=1&amp;vis=1&amp;pid=8bbddce3c&amp;color=0,0,0&amp;vpa=56&amp;vtp=1&amp;bbb=1" title=""/>
          <p:cNvSpPr/>
          <p:nvPr/>
        </p:nvSpPr>
        <p:spPr>
          <a:xfrm>
            <a:off x="6977095" y="5457290"/>
            <a:ext cx="881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10.0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69_1#025a91d06?vcp=1&amp;vop=1&amp;vis=1&amp;pid=8bbddce3c&amp;color=0,0,0&amp;vtp=1&amp;bt=1&amp;bbb=1&amp;hb=1" title=""/>
          <p:cNvSpPr/>
          <p:nvPr/>
        </p:nvSpPr>
        <p:spPr>
          <a:xfrm>
            <a:off x="932688" y="107794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2）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将蜡烛、凸透镜和光屏放在光具座上。点燃蜡烛，发现烛焰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在光屏上所成的像如图4-9乙所示，产生这一现象的原因是烛焰中心、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凸透镜光心和光屏中心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（选填“在”或“不在”）同一高度。</a:t>
            </a:r>
            <a:endParaRPr lang="en-US" altLang="zh-CN" sz="2800" spc="-50"/>
          </a:p>
        </p:txBody>
      </p:sp>
      <p:sp>
        <p:nvSpPr>
          <p:cNvPr id="3" name="QB_6_AN.70_1#025a91d06.blank?vcp=1&amp;vop=1&amp;vis=1&amp;pid=8bbddce3c&amp;color=0,0,0&amp;vpa=57&amp;vtp=1&amp;bbb=1" title=""/>
          <p:cNvSpPr/>
          <p:nvPr/>
        </p:nvSpPr>
        <p:spPr>
          <a:xfrm>
            <a:off x="4441856" y="2321909"/>
            <a:ext cx="9540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不在</a:t>
            </a:r>
            <a:endParaRPr lang="en-US" altLang="zh-CN" sz="2800" spc="-50"/>
          </a:p>
        </p:txBody>
      </p:sp>
      <p:pic>
        <p:nvPicPr>
          <p:cNvPr id="4" name="QB_6_BD.69_2#025a91d06?iti=10&amp;vcp=1&amp;vop=1&amp;vis=1&amp;visfb=1&amp;pid=8bbddce3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3056096"/>
            <a:ext cx="10277856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69_3#025a91d06?iti=10&amp;vcp=1&amp;vop=1&amp;vis=1&amp;visfb=1&amp;pid=8bbddce3c&amp;color=0,0,0&amp;vtp=1&amp;bbb=1" title=""/>
          <p:cNvSpPr/>
          <p:nvPr/>
        </p:nvSpPr>
        <p:spPr>
          <a:xfrm>
            <a:off x="5642642" y="5213064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71_1#527fbcfee?vcp=1&amp;vop=1&amp;vis=1&amp;pid=8bbddce3c&amp;color=0,0,0&amp;vtp=1&amp;bt=1&amp;bbb=1&amp;hb=1" title=""/>
              <p:cNvSpPr/>
              <p:nvPr/>
            </p:nvSpPr>
            <p:spPr>
              <a:xfrm>
                <a:off x="932688" y="777208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如图4-9丙所示，光屏上呈现清晰的像，与生活中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（选填“放大镜”“照相机”或“投影仪”）原理相同。凸透镜位置不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动，将蜡烛向凸透镜方向移动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，为了在光屏上呈现清晰的像，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应将光屏向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（选填“左”或“右”）移动，像将变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71_1#527fbcfee?vcp=1&amp;vop=1&amp;vis=1&amp;pid=8bbddce3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77208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24" r="-4125"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72_1#527fbcfee.blank?vcp=1&amp;vop=1&amp;vis=1&amp;pid=8bbddce3c&amp;color=0,0,0&amp;vpa=58&amp;vtp=1&amp;bbb=1" title=""/>
          <p:cNvSpPr/>
          <p:nvPr/>
        </p:nvSpPr>
        <p:spPr>
          <a:xfrm>
            <a:off x="9453595" y="746728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照相机</a:t>
            </a:r>
            <a:endParaRPr lang="en-US" altLang="zh-CN" sz="2800"/>
          </a:p>
        </p:txBody>
      </p:sp>
      <p:sp>
        <p:nvSpPr>
          <p:cNvPr id="4" name="QB_6_AN.73_1#527fbcfee.blank?vcp=1&amp;vop=1&amp;vis=1&amp;pid=8bbddce3c&amp;color=0,0,0&amp;vpa=59&amp;vtp=1" title=""/>
          <p:cNvSpPr/>
          <p:nvPr/>
        </p:nvSpPr>
        <p:spPr>
          <a:xfrm>
            <a:off x="2728944" y="266887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  <p:sp>
        <p:nvSpPr>
          <p:cNvPr id="5" name="QB_6_AN.75_1#527fbcfee.blank?vcp=1&amp;vop=1&amp;vis=1&amp;pid=8bbddce3c&amp;color=0,0,0&amp;vpa=60&amp;vtp=1" title=""/>
          <p:cNvSpPr/>
          <p:nvPr/>
        </p:nvSpPr>
        <p:spPr>
          <a:xfrm>
            <a:off x="8794782" y="266887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</a:t>
            </a:r>
            <a:endParaRPr lang="en-US" altLang="zh-CN" sz="2800"/>
          </a:p>
        </p:txBody>
      </p:sp>
      <p:pic>
        <p:nvPicPr>
          <p:cNvPr id="6" name="QB_6_BD.74_1#527fbcfee?iti=11&amp;vcp=1&amp;vop=1&amp;vis=1&amp;visfb=1&amp;pid=8bbddce3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3394932"/>
            <a:ext cx="10277856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74_2#527fbcfee?iti=11&amp;vcp=1&amp;vop=1&amp;vis=1&amp;visfb=1&amp;pid=8bbddce3c&amp;color=0,0,0&amp;vtp=1&amp;bbb=1" title=""/>
          <p:cNvSpPr/>
          <p:nvPr/>
        </p:nvSpPr>
        <p:spPr>
          <a:xfrm>
            <a:off x="5642642" y="5551900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76_1#063d73a61?vcp=1&amp;vop=1&amp;vis=1&amp;pid=8bbddce3c&amp;color=0,0,0&amp;vtp=1&amp;bt=1&amp;bbb=1&amp;hb=1" title=""/>
          <p:cNvSpPr/>
          <p:nvPr/>
        </p:nvSpPr>
        <p:spPr>
          <a:xfrm>
            <a:off x="932688" y="139544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手机的摄像头相当于凸透镜，在日常生活中该类透镜可以用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来矫正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（选填“近视眼”或“远视眼”）。</a:t>
            </a:r>
            <a:endParaRPr lang="en-US" altLang="zh-CN" sz="2800"/>
          </a:p>
        </p:txBody>
      </p:sp>
      <p:sp>
        <p:nvSpPr>
          <p:cNvPr id="3" name="QB_6_AN.77_1#063d73a61.blank?vcp=1&amp;vop=1&amp;vis=1&amp;pid=8bbddce3c&amp;color=0,0,0&amp;vpa=61&amp;vtp=1&amp;bbb=1" title=""/>
          <p:cNvSpPr/>
          <p:nvPr/>
        </p:nvSpPr>
        <p:spPr>
          <a:xfrm>
            <a:off x="2014569" y="1991709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远视眼</a:t>
            </a:r>
            <a:endParaRPr lang="en-US" altLang="zh-CN" sz="2800"/>
          </a:p>
        </p:txBody>
      </p:sp>
      <p:pic>
        <p:nvPicPr>
          <p:cNvPr id="4" name="QB_6_BD.76_2#063d73a61?iti=12&amp;vcp=1&amp;vop=1&amp;vis=1&amp;visfb=1&amp;pid=8bbddce3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732881"/>
            <a:ext cx="10277856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76_3#063d73a61?iti=12&amp;vcp=1&amp;vop=1&amp;vis=1&amp;visfb=1&amp;pid=8bbddce3c&amp;color=0,0,0&amp;vtp=1&amp;bbb=1" title=""/>
          <p:cNvSpPr/>
          <p:nvPr/>
        </p:nvSpPr>
        <p:spPr>
          <a:xfrm>
            <a:off x="5642642" y="4889849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48e83a8b5.fixed?vcp=1&amp;pid=6b8a3b02e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48e83a8b5.fixed?vcp=1&amp;pid=6b8a3b02e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48e83a8b5.fixed?vcp=1&amp;pid=6b8a3b02e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78_1#65fa2638b?vcp=1&amp;vop=1&amp;vis=1&amp;pid=48e83a8b5&amp;color=0,0,0&amp;vtp=1&amp;bt=1&amp;bbb=1&amp;hb=1" title=""/>
          <p:cNvSpPr/>
          <p:nvPr/>
        </p:nvSpPr>
        <p:spPr>
          <a:xfrm>
            <a:off x="932688" y="771988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放大镜属于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（选填“凸”或“凹”）透镜，如图4-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10，邮票通过透镜所成的像是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（选填“实”或“虚”）像，邮票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到透镜的距离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（选填“大于”或“小于”）透镜的焦距。</a:t>
            </a:r>
            <a:endParaRPr lang="en-US" altLang="zh-CN" sz="2800"/>
          </a:p>
        </p:txBody>
      </p:sp>
      <p:sp>
        <p:nvSpPr>
          <p:cNvPr id="3" name="QB_5_AN.79_1#65fa2638b.blank?vcp=1&amp;vop=1&amp;vis=1&amp;pid=48e83a8b5&amp;color=0,0,0&amp;vpa=62&amp;vtp=1" title=""/>
          <p:cNvSpPr/>
          <p:nvPr/>
        </p:nvSpPr>
        <p:spPr>
          <a:xfrm>
            <a:off x="5254656" y="741508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凸</a:t>
            </a:r>
            <a:endParaRPr lang="en-US" altLang="zh-CN" sz="2800"/>
          </a:p>
        </p:txBody>
      </p:sp>
      <p:sp>
        <p:nvSpPr>
          <p:cNvPr id="4" name="QB_5_AN.80_1#65fa2638b.blank?vcp=1&amp;vop=1&amp;vis=1&amp;pid=48e83a8b5&amp;color=0,0,0&amp;vpa=63&amp;vtp=1" title=""/>
          <p:cNvSpPr/>
          <p:nvPr/>
        </p:nvSpPr>
        <p:spPr>
          <a:xfrm>
            <a:off x="5584856" y="1389208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虚</a:t>
            </a:r>
            <a:endParaRPr lang="en-US" altLang="zh-CN" sz="2800"/>
          </a:p>
        </p:txBody>
      </p:sp>
      <p:sp>
        <p:nvSpPr>
          <p:cNvPr id="5" name="QB_5_AN.82_1#65fa2638b.blank?vcp=1&amp;vop=1&amp;vis=1&amp;pid=48e83a8b5&amp;color=0,0,0&amp;vpa=64&amp;vtp=1&amp;bbb=1" title=""/>
          <p:cNvSpPr/>
          <p:nvPr/>
        </p:nvSpPr>
        <p:spPr>
          <a:xfrm>
            <a:off x="3086131" y="2015953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小于</a:t>
            </a:r>
            <a:endParaRPr lang="en-US" altLang="zh-CN" sz="2800"/>
          </a:p>
        </p:txBody>
      </p:sp>
      <p:pic>
        <p:nvPicPr>
          <p:cNvPr id="6" name="QB_5_BD.81_1#65fa2638b?iti=13&amp;vcp=1&amp;vop=1&amp;vis=1&amp;pid=48e83a8b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2564" y="2754712"/>
            <a:ext cx="2303824" cy="26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5_BD.81_2#65fa2638b?iti=13&amp;vcp=1&amp;vop=1&amp;vis=1&amp;pid=48e83a8b5&amp;color=0,0,0&amp;vtp=1&amp;bbb=1" title=""/>
          <p:cNvSpPr/>
          <p:nvPr/>
        </p:nvSpPr>
        <p:spPr>
          <a:xfrm>
            <a:off x="5549170" y="555712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83_1#716c07cce?iti=14&amp;htil=8&amp;vcp=1&amp;vop=1&amp;vis=1&amp;pid=48e83a8b5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1156" y="1240282"/>
            <a:ext cx="3127248" cy="19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83_2#716c07cce?iti=14&amp;htil=8&amp;vcp=1&amp;vop=1&amp;vis=1&amp;pid=48e83a8b5&amp;color=0,0,0&amp;vtp=1&amp;bbb=1" title=""/>
          <p:cNvSpPr/>
          <p:nvPr/>
        </p:nvSpPr>
        <p:spPr>
          <a:xfrm>
            <a:off x="9009285" y="3296666"/>
            <a:ext cx="10709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图4-11</a:t>
            </a:r>
            <a:endParaRPr lang="en-US" altLang="zh-CN" sz="2800"/>
          </a:p>
        </p:txBody>
      </p:sp>
      <p:sp>
        <p:nvSpPr>
          <p:cNvPr id="4" name="QB_5_BD.83_3#716c07cce?htil=8&amp;vcp=1&amp;vop=1&amp;vis=1&amp;pid=48e83a8b5&amp;color=0,0,0&amp;vtp=1&amp;bt=1&amp;bbb=1&amp;hb=1&amp;hs=1" title=""/>
          <p:cNvSpPr/>
          <p:nvPr/>
        </p:nvSpPr>
        <p:spPr>
          <a:xfrm>
            <a:off x="932688" y="1221994"/>
            <a:ext cx="7059168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广东生产的无人驾驶电动垂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直起降航空器首飞成功，彰显了我国科技在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城市空中交通领域的领先地位。如图4-11所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示航空器可用于高空摄影、旅游观光等，航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空器的摄像头相当于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透镜，远处的物体</a:t>
            </a:r>
            <a:endParaRPr lang="en-US" altLang="zh-CN" sz="2800"/>
          </a:p>
        </p:txBody>
      </p:sp>
      <p:sp>
        <p:nvSpPr>
          <p:cNvPr id="5" name="QB_5_AN.84_1#716c07cce.blank?vcp=1&amp;vop=1&amp;vis=1&amp;pid=48e83a8b5&amp;color=0,0,0&amp;vpa=65&amp;vtp=1" title=""/>
          <p:cNvSpPr/>
          <p:nvPr/>
        </p:nvSpPr>
        <p:spPr>
          <a:xfrm>
            <a:off x="4157694" y="376135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凸</a:t>
            </a:r>
            <a:endParaRPr lang="en-US" altLang="zh-CN" sz="2800"/>
          </a:p>
        </p:txBody>
      </p:sp>
      <p:sp>
        <p:nvSpPr>
          <p:cNvPr id="6" name="QB_5_AN.85_1#716c07cce.blank?vcp=1&amp;vop=1&amp;vis=1&amp;pid=48e83a8b5&amp;color=0,0,0&amp;vpa=66&amp;vtp=1" title=""/>
          <p:cNvSpPr/>
          <p:nvPr/>
        </p:nvSpPr>
        <p:spPr>
          <a:xfrm>
            <a:off x="4875372" y="439845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</a:t>
            </a:r>
            <a:endParaRPr lang="en-US" altLang="zh-CN" sz="2800"/>
          </a:p>
        </p:txBody>
      </p:sp>
      <p:sp>
        <p:nvSpPr>
          <p:cNvPr id="7" name="QB_5_AN.86_1#716c07cce.blank?vcp=1&amp;vop=1&amp;vis=1&amp;pid=48e83a8b5&amp;color=0,0,0&amp;vpa=67&amp;vtp=1" title=""/>
          <p:cNvSpPr/>
          <p:nvPr/>
        </p:nvSpPr>
        <p:spPr>
          <a:xfrm>
            <a:off x="6304122" y="502519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</a:t>
            </a:r>
            <a:endParaRPr lang="en-US" altLang="zh-CN" sz="2800"/>
          </a:p>
        </p:txBody>
      </p:sp>
      <p:sp>
        <p:nvSpPr>
          <p:cNvPr id="8" name="QB_5_BD.83_3#716c07cce?htil=8&amp;vcp=1&amp;vop=1&amp;vis=1&amp;pid=48e83a8b5&amp;color=0,0,0&amp;vtp=1&amp;bt=1&amp;bbb=1&amp;hb=1&amp;hs=1" title=""/>
          <p:cNvSpPr/>
          <p:nvPr/>
        </p:nvSpPr>
        <p:spPr>
          <a:xfrm>
            <a:off x="935991" y="4428934"/>
            <a:ext cx="1032001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通过摄像头成倒立缩小的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（选填“实”或 “虚”）像。在摄像头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远离物体的过程中，像的大小将变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53abb491.fixed?vcp=1&amp;pid=6b8a3b02e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c53abb491.fixed?vcp=1&amp;pid=6b8a3b02e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c53abb491.fixed?vcp=1&amp;pid=6b8a3b02e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87_1#55b83a3bc?vcp=1&amp;vop=1&amp;vis=1&amp;pid=48e83a8b5&amp;color=0,0,0&amp;vtp=1&amp;bt=1&amp;bbb=1&amp;hb=1" title=""/>
          <p:cNvSpPr/>
          <p:nvPr/>
        </p:nvSpPr>
        <p:spPr>
          <a:xfrm>
            <a:off x="932688" y="814647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小明在学习了凸透镜成像的规律后，继续深入探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究。选用表中某一规格的凸透镜做实验，调整好器材后如图4-12甲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 err="1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所示，此时烛焰在光屏上成放大的像。</a:t>
            </a:r>
            <a:endParaRPr lang="en-US" altLang="zh-CN" sz="2800"/>
          </a:p>
        </p:txBody>
      </p:sp>
      <p:pic>
        <p:nvPicPr>
          <p:cNvPr id="3" name="QO_5_BD.87_3#55b83a3bc?iti=15&amp;htil=1&amp;vcp=1&amp;vop=1&amp;vis=1&amp;pid=48e83a8b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431" y="3251437"/>
            <a:ext cx="3454017" cy="158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QO_5_BD.87_4#55b83a3bc?iti=16&amp;htil=1&amp;vcp=1&amp;vop=1&amp;vis=1&amp;pid=48e83a8b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4554" y="3056289"/>
            <a:ext cx="3073419" cy="17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5_BD.87_5#55b83a3bc?iti=15&amp;htil=1&amp;vcp=1&amp;vop=1&amp;vis=1&amp;pid=48e83a8b5&amp;color=0,0,0&amp;vtp=1&amp;bbb=1" title=""/>
          <p:cNvSpPr/>
          <p:nvPr/>
        </p:nvSpPr>
        <p:spPr>
          <a:xfrm>
            <a:off x="2975134" y="4840285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图4-12</a:t>
            </a:r>
            <a:endParaRPr lang="en-US" altLang="zh-CN" sz="2800"/>
          </a:p>
        </p:txBody>
      </p:sp>
      <p:sp>
        <p:nvSpPr>
          <p:cNvPr id="6" name="QO_5_BD.87_6#55b83a3bc?iti=16&amp;htil=1&amp;vcp=1&amp;vop=1&amp;vis=1&amp;pid=48e83a8b5&amp;color=0,0,0&amp;vtp=1&amp;bbb=1" title=""/>
          <p:cNvSpPr/>
          <p:nvPr/>
        </p:nvSpPr>
        <p:spPr>
          <a:xfrm>
            <a:off x="8132350" y="4831141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QO_5_BD.87_7#55b83a3bc?colgroup=6,8,12&amp;vcp=1&amp;vop=1&amp;vis=1&amp;pid=48e83a8b5&amp;color=0,0,0&amp;vtp=1&amp;bbb=1" title=""/>
          <p:cNvGraphicFramePr>
            <a:graphicFrameLocks noGrp="1"/>
          </p:cNvGraphicFramePr>
          <p:nvPr/>
        </p:nvGraphicFramePr>
        <p:xfrm>
          <a:off x="932688" y="775383"/>
          <a:ext cx="10287000" cy="2462975"/>
        </p:xfrm>
        <a:graphic>
          <a:graphicData uri="http://schemas.openxmlformats.org/drawingml/2006/table">
            <a:tbl>
              <a:tblPr/>
              <a:tblGrid>
                <a:gridCol w="2359152"/>
                <a:gridCol w="3392424"/>
                <a:gridCol w="4535424"/>
              </a:tblGrid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凸透镜编号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焦距/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直径/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①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②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③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④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QO_5_BD.87_3#55b83a3bc?iti=15&amp;htil=1&amp;vcp=1&amp;vop=1&amp;vis=1&amp;pid=48e83a8b5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431" y="3524613"/>
            <a:ext cx="3454017" cy="158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O_5_BD.87_4#55b83a3bc?iti=16&amp;htil=1&amp;vcp=1&amp;vop=1&amp;vis=1&amp;pid=48e83a8b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4554" y="3329465"/>
            <a:ext cx="3073419" cy="17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O_5_BD.87_5#55b83a3bc?iti=15&amp;htil=1&amp;vcp=1&amp;vop=1&amp;vis=1&amp;pid=48e83a8b5&amp;color=0,0,0&amp;vtp=1&amp;bbb=1" title=""/>
          <p:cNvSpPr/>
          <p:nvPr/>
        </p:nvSpPr>
        <p:spPr>
          <a:xfrm>
            <a:off x="2975134" y="5113461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图4-12</a:t>
            </a:r>
            <a:endParaRPr lang="en-US" altLang="zh-CN" sz="2800"/>
          </a:p>
        </p:txBody>
      </p:sp>
      <p:sp>
        <p:nvSpPr>
          <p:cNvPr id="10" name="QO_5_BD.87_6#55b83a3bc?iti=16&amp;htil=1&amp;vcp=1&amp;vop=1&amp;vis=1&amp;pid=48e83a8b5&amp;color=0,0,0&amp;vtp=1&amp;bbb=1" title=""/>
          <p:cNvSpPr/>
          <p:nvPr/>
        </p:nvSpPr>
        <p:spPr>
          <a:xfrm>
            <a:off x="8132350" y="5104317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88_1#c1925b0cd?vcp=1&amp;vop=1&amp;vis=1&amp;pid=55b83a3bc&amp;color=0,0,0&amp;mp=1&amp;vtp=1&amp;bt=1&amp;bbb=1" title=""/>
              <p:cNvSpPr/>
              <p:nvPr/>
            </p:nvSpPr>
            <p:spPr>
              <a:xfrm>
                <a:off x="932688" y="95094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光屏上的像是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（选填“实”或“虚”）像。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一段时间后，小明发现烛焰的像如图4-12乙所示，此时将蜡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烛向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调节可以使烛焰的像移到光屏中央。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小明选的凸透镜焦距为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88_1#c1925b0cd?vcp=1&amp;vop=1&amp;vis=1&amp;pid=55b83a3bc&amp;color=0,0,0&amp;mp=1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50944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2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89_1#c1925b0cd.blank?vcp=1&amp;vop=1&amp;vis=1&amp;pid=55b83a3bc&amp;color=0,0,0&amp;mp=1&amp;vpa=68&amp;vtp=1" title=""/>
          <p:cNvSpPr/>
          <p:nvPr/>
        </p:nvSpPr>
        <p:spPr>
          <a:xfrm>
            <a:off x="3978306" y="92046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</a:t>
            </a:r>
            <a:endParaRPr lang="en-US" altLang="zh-CN" sz="2800"/>
          </a:p>
        </p:txBody>
      </p:sp>
      <p:sp>
        <p:nvSpPr>
          <p:cNvPr id="5" name="QB_6_AN.91_1#c1925b0cd.blank?vcp=1&amp;vop=1&amp;vis=1&amp;pid=55b83a3bc&amp;color=0,0,0&amp;vpa=69&amp;vtp=1" title=""/>
          <p:cNvSpPr/>
          <p:nvPr/>
        </p:nvSpPr>
        <p:spPr>
          <a:xfrm>
            <a:off x="1657382" y="221586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上</a:t>
            </a:r>
            <a:endParaRPr lang="en-US" altLang="zh-CN" sz="2800"/>
          </a:p>
        </p:txBody>
      </p:sp>
      <p:sp>
        <p:nvSpPr>
          <p:cNvPr id="7" name="QB_6_AN.93_1#c1925b0cd.blank?vcp=1&amp;vop=1&amp;vis=1&amp;pid=55b83a3bc&amp;color=0,0,0&amp;vpa=70&amp;vtp=1&amp;bbb=1" title=""/>
          <p:cNvSpPr/>
          <p:nvPr/>
        </p:nvSpPr>
        <p:spPr>
          <a:xfrm>
            <a:off x="5407056" y="2842609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</a:t>
            </a:r>
            <a:endParaRPr lang="en-US" altLang="zh-CN" sz="2800"/>
          </a:p>
        </p:txBody>
      </p:sp>
      <p:pic>
        <p:nvPicPr>
          <p:cNvPr id="8" name="QB_6_BD.92_3#ebd756746?iti=17&amp;htil=1&amp;vcp=1&amp;vop=1&amp;vis=1&amp;visfb=1&amp;pid=55b83a3b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784" y="3568668"/>
            <a:ext cx="3639312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B_6_BD.92_4#ebd756746?iti=18&amp;htil=1&amp;vcp=1&amp;vop=1&amp;vis=1&amp;visfb=1&amp;pid=55b83a3bc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2904" y="3568668"/>
            <a:ext cx="2889504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0" name="QB_6_BD.92_5#ebd756746?iti=17&amp;htil=1&amp;vcp=1&amp;vop=1&amp;vis=1&amp;visfb=1&amp;pid=55b83a3bc&amp;color=0,0,0&amp;vtp=1&amp;bbb=1" title=""/>
          <p:cNvSpPr/>
          <p:nvPr/>
        </p:nvSpPr>
        <p:spPr>
          <a:xfrm>
            <a:off x="2975134" y="537816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图4-12</a:t>
            </a:r>
            <a:endParaRPr lang="en-US" altLang="zh-CN" sz="2800"/>
          </a:p>
        </p:txBody>
      </p:sp>
      <p:sp>
        <p:nvSpPr>
          <p:cNvPr id="11" name="QB_6_BD.92_6#ebd756746?iti=18&amp;htil=1&amp;vcp=1&amp;vop=1&amp;vis=1&amp;visfb=1&amp;pid=55b83a3bc&amp;color=0,0,0&amp;vtp=1&amp;bbb=1" title=""/>
          <p:cNvSpPr/>
          <p:nvPr/>
        </p:nvSpPr>
        <p:spPr>
          <a:xfrm>
            <a:off x="8132350" y="536902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7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94_1#22ee57ac6?vcp=1&amp;vop=1&amp;vis=1&amp;pid=55b83a3bc&amp;color=0,0,0&amp;mp=1&amp;vtp=1&amp;bt=1&amp;bbb=1&amp;hb=1" title=""/>
              <p:cNvSpPr/>
              <p:nvPr/>
            </p:nvSpPr>
            <p:spPr>
              <a:xfrm>
                <a:off x="932688" y="125345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小明将蜡烛换成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𝐅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字光源，调整了光源和光屏的位置，在光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屏上仍可观察到清晰的像，如图4-13所示，则小明看到的像应是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（选填字母）。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94_1#22ee57ac6?vcp=1&amp;vop=1&amp;vis=1&amp;pid=55b83a3bc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345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2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95_1#22ee57ac6.blank?vcp=1&amp;vop=1&amp;vis=1&amp;pid=55b83a3bc&amp;color=0,0,0&amp;mp=1&amp;vpa=71&amp;vtp=1" title=""/>
          <p:cNvSpPr/>
          <p:nvPr/>
        </p:nvSpPr>
        <p:spPr>
          <a:xfrm>
            <a:off x="904907" y="249742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pic>
        <p:nvPicPr>
          <p:cNvPr id="4" name="QB_6_BD.94_3#22ee57ac6?iti=19&amp;htil=1&amp;vcp=1&amp;vop=1&amp;vis=1&amp;visfb=1&amp;pid=55b83a3b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784" y="3228054"/>
            <a:ext cx="3639312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B_6_BD.94_4#22ee57ac6?iti=20&amp;htil=1&amp;vcp=1&amp;vop=1&amp;vis=1&amp;visfb=1&amp;pid=55b83a3bc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2904" y="3237198"/>
            <a:ext cx="2889504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94_5#22ee57ac6?iti=19&amp;htil=1&amp;vcp=1&amp;vop=1&amp;vis=1&amp;visfb=1&amp;pid=55b83a3bc&amp;color=0,0,0&amp;vtp=1&amp;bbb=1" title=""/>
          <p:cNvSpPr/>
          <p:nvPr/>
        </p:nvSpPr>
        <p:spPr>
          <a:xfrm>
            <a:off x="2975134" y="503755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图4-12</a:t>
            </a:r>
            <a:endParaRPr lang="en-US" altLang="zh-CN" sz="2800"/>
          </a:p>
        </p:txBody>
      </p:sp>
      <p:sp>
        <p:nvSpPr>
          <p:cNvPr id="7" name="QB_6_BD.94_6#22ee57ac6?iti=20&amp;htil=1&amp;vcp=1&amp;vop=1&amp;vis=1&amp;visfb=1&amp;pid=55b83a3bc&amp;color=0,0,0&amp;vtp=1&amp;bbb=1" title=""/>
          <p:cNvSpPr/>
          <p:nvPr/>
        </p:nvSpPr>
        <p:spPr>
          <a:xfrm>
            <a:off x="8132350" y="503755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96_1#bfd1ab712?vcp=1&amp;vop=1&amp;vis=1&amp;pid=55b83a3bc&amp;color=0,0,0&amp;mp=1&amp;vtp=1&amp;bt=1&amp;bbb=1&amp;hb=1" title=""/>
          <p:cNvSpPr/>
          <p:nvPr/>
        </p:nvSpPr>
        <p:spPr>
          <a:xfrm>
            <a:off x="932688" y="1251680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（5）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小明认为凸透镜成像的规律还可能与凸透镜的直径有关。若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要验证其猜想，则可在表中选取编号为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两个凸透镜进行实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验验证。</a:t>
            </a:r>
            <a:endParaRPr lang="en-US" altLang="zh-CN" sz="2800"/>
          </a:p>
        </p:txBody>
      </p:sp>
      <p:sp>
        <p:nvSpPr>
          <p:cNvPr id="3" name="QB_6_AN.97_1#bfd1ab712.blank?vcp=1&amp;vop=1&amp;vis=1&amp;pid=55b83a3bc&amp;color=0,0,0&amp;mp=1&amp;vpa=72&amp;vtp=1&amp;bbb=1" title=""/>
          <p:cNvSpPr/>
          <p:nvPr/>
        </p:nvSpPr>
        <p:spPr>
          <a:xfrm>
            <a:off x="7015195" y="186890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①②</a:t>
            </a:r>
            <a:endParaRPr lang="en-US" altLang="zh-CN" sz="2800"/>
          </a:p>
        </p:txBody>
      </p:sp>
      <p:pic>
        <p:nvPicPr>
          <p:cNvPr id="4" name="QB_6_BD.96_3#bfd1ab712?iti=21&amp;htil=1&amp;vcp=1&amp;vop=1&amp;vis=1&amp;visfb=1&amp;pid=55b83a3b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784" y="3229832"/>
            <a:ext cx="3639312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B_6_BD.96_4#bfd1ab712?iti=22&amp;htil=1&amp;vcp=1&amp;vop=1&amp;vis=1&amp;visfb=1&amp;pid=55b83a3b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2904" y="3238976"/>
            <a:ext cx="2889504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96_5#bfd1ab712?iti=21&amp;htil=1&amp;vcp=1&amp;vop=1&amp;vis=1&amp;visfb=1&amp;pid=55b83a3bc&amp;color=0,0,0&amp;vtp=1&amp;bbb=1" title=""/>
          <p:cNvSpPr/>
          <p:nvPr/>
        </p:nvSpPr>
        <p:spPr>
          <a:xfrm>
            <a:off x="2975134" y="503932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图4-12</a:t>
            </a:r>
            <a:endParaRPr lang="en-US" altLang="zh-CN" sz="2800"/>
          </a:p>
        </p:txBody>
      </p:sp>
      <p:sp>
        <p:nvSpPr>
          <p:cNvPr id="7" name="QB_6_BD.96_6#bfd1ab712?iti=22&amp;htil=1&amp;vcp=1&amp;vop=1&amp;vis=1&amp;visfb=1&amp;pid=55b83a3bc&amp;color=0,0,0&amp;vtp=1&amp;bbb=1" title=""/>
          <p:cNvSpPr/>
          <p:nvPr/>
        </p:nvSpPr>
        <p:spPr>
          <a:xfrm>
            <a:off x="8132350" y="503932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图4-13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ac1752b7d?colgroup=5,22&amp;vcp=1&amp;pid=c53abb491&amp;color=0,0,0&amp;vtp=1&amp;bt=1&amp;bbb=1&amp;hb=1" title=""/>
          <p:cNvGraphicFramePr>
            <a:graphicFrameLocks noGrp="1"/>
          </p:cNvGraphicFramePr>
          <p:nvPr/>
        </p:nvGraphicFramePr>
        <p:xfrm>
          <a:off x="932688" y="720000"/>
          <a:ext cx="10287000" cy="5469257"/>
        </p:xfrm>
        <a:graphic>
          <a:graphicData uri="http://schemas.openxmlformats.org/drawingml/2006/table">
            <a:tbl>
              <a:tblPr/>
              <a:tblGrid>
                <a:gridCol w="2011680"/>
                <a:gridCol w="1271016"/>
                <a:gridCol w="1801368"/>
                <a:gridCol w="3913632"/>
                <a:gridCol w="1289304"/>
              </a:tblGrid>
              <a:tr h="3267393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1.了解凸透镜对光的会聚作用和凹透镜对光的发散作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2.探究并了解凸透镜成像的规律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了解凸透镜成像规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律的应用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3.了解人眼成像的原理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了解近视眼和远视眼的成因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与矫正方法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具有保护视力的意识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26796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56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凸透镜成像规律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56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凸透镜成像规律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56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凸透镜成像规律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5adcf0d49.fixed?vcp=1&amp;pid=6b8a3b02e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5adcf0d49.fixed?vcp=1&amp;pid=6b8a3b02e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5adcf0d49.fixed?vcp=1&amp;pid=6b8a3b02e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206f84c3d?vcp=1&amp;pid=5adcf0d49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75563"/>
            <a:ext cx="1143000" cy="466344"/>
          </a:xfrm>
          <a:prstGeom prst="rect">
            <a:avLst/>
          </a:prstGeom>
        </p:spPr>
      </p:pic>
      <p:sp>
        <p:nvSpPr>
          <p:cNvPr id="3" name="C_5_BD#206f84c3d?vcp=1&amp;pid=5adcf0d49&amp;color=0,0,0&amp;vtp=1&amp;bt=1&amp;bbb=1" title=""/>
          <p:cNvSpPr/>
          <p:nvPr/>
        </p:nvSpPr>
        <p:spPr>
          <a:xfrm>
            <a:off x="932689" y="720000"/>
            <a:ext cx="10323321" cy="5318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6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凸透镜与凹透镜</a:t>
            </a:r>
            <a:endParaRPr lang="en-US" altLang="zh-CN" sz="100"/>
          </a:p>
        </p:txBody>
      </p:sp>
      <mc:AlternateContent>
        <mc:Choice Requires="a14">
          <p:sp>
            <p:nvSpPr>
              <p:cNvPr id="4" name="P_6_BD#1bfa29375?vcp=1&amp;pid=206f84c3d&amp;color=0,0,0&amp;vtp=1&amp;bbb=1&amp;hb=1" title=""/>
              <p:cNvSpPr/>
              <p:nvPr/>
            </p:nvSpPr>
            <p:spPr>
              <a:xfrm>
                <a:off x="932688" y="1319567"/>
                <a:ext cx="10323576" cy="4693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1.中间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、边缘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的透镜叫凸透镜，如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（选填“远视”或 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“近视”）镜片是凸透镜。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中间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、边缘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的透镜叫凹透镜，如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（选填“远视”或 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“近视”）镜片是凹透镜。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2.凸透镜对光有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作用；凹透镜对光有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作用。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3.凸透镜能使平行于主光轴的光线通过它折射后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在一点，这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个点叫作焦点，用字母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表示；焦点到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的距离叫作焦距，用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字母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P_6_BD#1bfa29375?vcp=1&amp;pid=206f84c3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19567"/>
                <a:ext cx="10323576" cy="4693857"/>
              </a:xfrm>
              <a:prstGeom prst="rect">
                <a:avLst/>
              </a:prstGeom>
              <a:blipFill rotWithShape="1">
                <a:blip r:embed="rId4"/>
                <a:stretch>
                  <a:fillRect l="-5" t="-1" r="-2077" b="-1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_1#1bfa29375.blank?vcp=1&amp;pid=206f84c3d&amp;color=0,0,0&amp;vpa=1&amp;vtp=1" title=""/>
          <p:cNvSpPr/>
          <p:nvPr/>
        </p:nvSpPr>
        <p:spPr>
          <a:xfrm>
            <a:off x="1924082" y="1285213"/>
            <a:ext cx="615950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厚</a:t>
            </a:r>
            <a:endParaRPr lang="en-US" altLang="zh-CN" sz="2800"/>
          </a:p>
        </p:txBody>
      </p:sp>
      <p:sp>
        <p:nvSpPr>
          <p:cNvPr id="6" name="P_6_AN.2_1#1bfa29375.blank?vcp=1&amp;pid=206f84c3d&amp;color=0,0,0&amp;vpa=2&amp;vtp=1" title=""/>
          <p:cNvSpPr/>
          <p:nvPr/>
        </p:nvSpPr>
        <p:spPr>
          <a:xfrm>
            <a:off x="3706844" y="1285213"/>
            <a:ext cx="615950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薄</a:t>
            </a:r>
            <a:endParaRPr lang="en-US" altLang="zh-CN" sz="2800"/>
          </a:p>
        </p:txBody>
      </p:sp>
      <p:sp>
        <p:nvSpPr>
          <p:cNvPr id="7" name="P_6_AN.3_1#1bfa29375.blank?vcp=1&amp;pid=206f84c3d&amp;color=0,0,0&amp;vpa=3&amp;vtp=1&amp;bbb=1" title=""/>
          <p:cNvSpPr/>
          <p:nvPr/>
        </p:nvSpPr>
        <p:spPr>
          <a:xfrm>
            <a:off x="7632732" y="12852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远视</a:t>
            </a:r>
            <a:endParaRPr lang="en-US" altLang="zh-CN" sz="2800"/>
          </a:p>
        </p:txBody>
      </p:sp>
      <p:sp>
        <p:nvSpPr>
          <p:cNvPr id="8" name="P_6_AN.4_1#1bfa29375.blank?vcp=1&amp;pid=206f84c3d&amp;color=0,0,0&amp;vpa=4&amp;vtp=1" title=""/>
          <p:cNvSpPr/>
          <p:nvPr/>
        </p:nvSpPr>
        <p:spPr>
          <a:xfrm>
            <a:off x="1657382" y="2479013"/>
            <a:ext cx="615950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薄</a:t>
            </a:r>
            <a:endParaRPr lang="en-US" altLang="zh-CN" sz="2800"/>
          </a:p>
        </p:txBody>
      </p:sp>
      <p:sp>
        <p:nvSpPr>
          <p:cNvPr id="9" name="P_6_AN.5_1#1bfa29375.blank?vcp=1&amp;pid=206f84c3d&amp;color=0,0,0&amp;vpa=5&amp;vtp=1" title=""/>
          <p:cNvSpPr/>
          <p:nvPr/>
        </p:nvSpPr>
        <p:spPr>
          <a:xfrm>
            <a:off x="3440144" y="2479013"/>
            <a:ext cx="615950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厚</a:t>
            </a:r>
            <a:endParaRPr lang="en-US" altLang="zh-CN" sz="2800"/>
          </a:p>
        </p:txBody>
      </p:sp>
      <p:sp>
        <p:nvSpPr>
          <p:cNvPr id="10" name="P_6_AN.6_1#1bfa29375.blank?vcp=1&amp;pid=206f84c3d&amp;color=0,0,0&amp;vpa=6&amp;vtp=1&amp;bbb=1" title=""/>
          <p:cNvSpPr/>
          <p:nvPr/>
        </p:nvSpPr>
        <p:spPr>
          <a:xfrm>
            <a:off x="7366032" y="24790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近视</a:t>
            </a:r>
            <a:endParaRPr lang="en-US" altLang="zh-CN" sz="2800"/>
          </a:p>
        </p:txBody>
      </p:sp>
      <p:sp>
        <p:nvSpPr>
          <p:cNvPr id="11" name="P_6_AN.7_1#1bfa29375.blank?vcp=1&amp;pid=206f84c3d&amp;color=0,0,0&amp;vpa=7&amp;vtp=1&amp;bbb=1" title=""/>
          <p:cNvSpPr/>
          <p:nvPr/>
        </p:nvSpPr>
        <p:spPr>
          <a:xfrm>
            <a:off x="3352831" y="36728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会聚</a:t>
            </a:r>
            <a:endParaRPr lang="en-US" altLang="zh-CN" sz="2800"/>
          </a:p>
        </p:txBody>
      </p:sp>
      <p:sp>
        <p:nvSpPr>
          <p:cNvPr id="12" name="P_6_AN.8_1#1bfa29375.blank?vcp=1&amp;pid=206f84c3d&amp;color=0,0,0&amp;vpa=8&amp;vtp=1&amp;bbb=1" title=""/>
          <p:cNvSpPr/>
          <p:nvPr/>
        </p:nvSpPr>
        <p:spPr>
          <a:xfrm>
            <a:off x="7634320" y="36728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发散</a:t>
            </a:r>
            <a:endParaRPr lang="en-US" altLang="zh-CN" sz="2800"/>
          </a:p>
        </p:txBody>
      </p:sp>
      <p:sp>
        <p:nvSpPr>
          <p:cNvPr id="13" name="P_6_AN.9_1#1bfa29375.blank?vcp=1&amp;pid=206f84c3d&amp;color=0,0,0&amp;vpa=9&amp;vtp=1&amp;bbb=1" title=""/>
          <p:cNvSpPr/>
          <p:nvPr/>
        </p:nvSpPr>
        <p:spPr>
          <a:xfrm>
            <a:off x="8353457" y="4269714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会聚</a:t>
            </a:r>
            <a:endParaRPr lang="en-US" altLang="zh-CN" sz="2800"/>
          </a:p>
        </p:txBody>
      </p:sp>
      <p:sp>
        <p:nvSpPr>
          <p:cNvPr id="14" name="P_6_AN.10_1#1bfa29375.blank?vcp=1&amp;pid=206f84c3d&amp;color=0,0,0&amp;vpa=10&amp;vtp=1&amp;bbb=1" title=""/>
          <p:cNvSpPr/>
          <p:nvPr/>
        </p:nvSpPr>
        <p:spPr>
          <a:xfrm>
            <a:off x="6885020" y="48666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光心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76ddc6f71?vcp=1&amp;pid=5adcf0d49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76ddc6f71?vcp=1&amp;pid=5adcf0d49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生活中的透镜</a:t>
            </a:r>
            <a:endParaRPr lang="en-US" altLang="zh-CN" sz="100"/>
          </a:p>
        </p:txBody>
      </p:sp>
      <p:sp>
        <p:nvSpPr>
          <p:cNvPr id="4" name="P_6_BD#70f60d8f3?vcp=1&amp;pid=76ddc6f71&amp;color=0,0,0&amp;vtp=1&amp;bbb=1&amp;hb=1" title=""/>
          <p:cNvSpPr/>
          <p:nvPr/>
        </p:nvSpPr>
        <p:spPr>
          <a:xfrm>
            <a:off x="932688" y="1351063"/>
            <a:ext cx="10323576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4.照相机的镜头相当于一个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，来自物体的光线经过镜头会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聚在胶卷上，形成一个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的实像。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5.来自投影仪上的物体的光线通过凸透镜形成一个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的实像。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6.放大镜所成的像是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的虚像。</a:t>
            </a:r>
            <a:endParaRPr lang="en-US" altLang="zh-CN" sz="2800"/>
          </a:p>
        </p:txBody>
      </p:sp>
      <p:sp>
        <p:nvSpPr>
          <p:cNvPr id="5" name="P_6_AN.11_1#70f60d8f3.blank?vcp=1&amp;pid=76ddc6f71&amp;color=0,0,0&amp;vpa=11&amp;vtp=1&amp;bbb=1" title=""/>
          <p:cNvSpPr/>
          <p:nvPr/>
        </p:nvSpPr>
        <p:spPr>
          <a:xfrm>
            <a:off x="5138769" y="13205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凸透镜</a:t>
            </a:r>
            <a:endParaRPr lang="en-US" altLang="zh-CN" sz="2800"/>
          </a:p>
        </p:txBody>
      </p:sp>
      <p:sp>
        <p:nvSpPr>
          <p:cNvPr id="6" name="P_6_AN.12_1#70f60d8f3.blank?vcp=1&amp;pid=76ddc6f71&amp;color=0,0,0&amp;vpa=12&amp;vtp=1&amp;bbb=1" title=""/>
          <p:cNvSpPr/>
          <p:nvPr/>
        </p:nvSpPr>
        <p:spPr>
          <a:xfrm>
            <a:off x="4514881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倒立</a:t>
            </a:r>
            <a:endParaRPr lang="en-US" altLang="zh-CN" sz="2800"/>
          </a:p>
        </p:txBody>
      </p:sp>
      <p:sp>
        <p:nvSpPr>
          <p:cNvPr id="7" name="P_6_AN.13_1#70f60d8f3.blank?vcp=1&amp;pid=76ddc6f71&amp;color=0,0,0&amp;vpa=13&amp;vtp=1&amp;bbb=1" title=""/>
          <p:cNvSpPr/>
          <p:nvPr/>
        </p:nvSpPr>
        <p:spPr>
          <a:xfrm>
            <a:off x="5938869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缩小</a:t>
            </a:r>
            <a:endParaRPr lang="en-US" altLang="zh-CN" sz="2800"/>
          </a:p>
        </p:txBody>
      </p:sp>
      <p:sp>
        <p:nvSpPr>
          <p:cNvPr id="8" name="P_6_AN.14_1#70f60d8f3.blank?vcp=1&amp;pid=76ddc6f71&amp;color=0,0,0&amp;vpa=14&amp;vtp=1&amp;bbb=1" title=""/>
          <p:cNvSpPr/>
          <p:nvPr/>
        </p:nvSpPr>
        <p:spPr>
          <a:xfrm>
            <a:off x="8710645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倒立</a:t>
            </a:r>
            <a:endParaRPr lang="en-US" altLang="zh-CN" sz="2800"/>
          </a:p>
        </p:txBody>
      </p:sp>
      <p:sp>
        <p:nvSpPr>
          <p:cNvPr id="9" name="P_6_AN.15_1#70f60d8f3.blank?vcp=1&amp;pid=76ddc6f71&amp;color=0,0,0&amp;vpa=15&amp;vtp=1&amp;bbb=1" title=""/>
          <p:cNvSpPr/>
          <p:nvPr/>
        </p:nvSpPr>
        <p:spPr>
          <a:xfrm>
            <a:off x="10134632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放大</a:t>
            </a:r>
            <a:endParaRPr lang="en-US" altLang="zh-CN" sz="2800"/>
          </a:p>
        </p:txBody>
      </p:sp>
      <p:sp>
        <p:nvSpPr>
          <p:cNvPr id="10" name="P_6_AN.16_1#70f60d8f3.blank?vcp=1&amp;pid=76ddc6f71&amp;color=0,0,0&amp;vpa=16&amp;vtp=1&amp;bbb=1" title=""/>
          <p:cNvSpPr/>
          <p:nvPr/>
        </p:nvSpPr>
        <p:spPr>
          <a:xfrm>
            <a:off x="4067206" y="38904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正立</a:t>
            </a:r>
            <a:endParaRPr lang="en-US" altLang="zh-CN" sz="2800"/>
          </a:p>
        </p:txBody>
      </p:sp>
      <p:sp>
        <p:nvSpPr>
          <p:cNvPr id="11" name="P_6_AN.17_1#70f60d8f3.blank?vcp=1&amp;pid=76ddc6f71&amp;color=0,0,0&amp;vpa=17&amp;vtp=1&amp;bbb=1" title=""/>
          <p:cNvSpPr/>
          <p:nvPr/>
        </p:nvSpPr>
        <p:spPr>
          <a:xfrm>
            <a:off x="5491194" y="38904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放大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66611a834?vcp=1&amp;pid=5adcf0d49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66611a834?vcp=1&amp;pid=5adcf0d49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凸透镜成像的规律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a9a00a6b3?vcp=1&amp;pid=66611a834&amp;color=0,0,0&amp;vtp=1&amp;bbb=1&amp;hb=1" title=""/>
              <p:cNvSpPr/>
              <p:nvPr/>
            </p:nvSpPr>
            <p:spPr>
              <a:xfrm>
                <a:off x="932688" y="1351063"/>
                <a:ext cx="1032357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7.物距用字母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表示，是指物体到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的距离；像距用字母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示，是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到光心的距离。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8.（1）当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𝒖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，成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像。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（2）当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，成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像。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（3）当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，成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像。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（4）当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时，成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像。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a9a00a6b3?vcp=1&amp;pid=66611a83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5" t="-11" r="-2193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8_1#a9a00a6b3.blank?vcp=1&amp;pid=66611a834&amp;color=0,0,0&amp;vpa=18&amp;vtp=1&amp;bbb=1" title=""/>
          <p:cNvSpPr/>
          <p:nvPr/>
        </p:nvSpPr>
        <p:spPr>
          <a:xfrm>
            <a:off x="6083331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光心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19_1#a9a00a6b3.blank?vcp=1&amp;pid=66611a834&amp;color=0,0,0&amp;vpa=19&amp;vtp=1" title=""/>
          <p:cNvSpPr/>
          <p:nvPr/>
        </p:nvSpPr>
        <p:spPr>
          <a:xfrm>
            <a:off x="2014569" y="19682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像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P_6_AN.20_1#a9a00a6b3.blank?vcp=1&amp;pid=66611a834&amp;color=0,0,0&amp;vpa=20&amp;vtp=1&amp;bbb=1" title=""/>
              <p:cNvSpPr/>
              <p:nvPr/>
            </p:nvSpPr>
            <p:spPr>
              <a:xfrm>
                <a:off x="2728151" y="2744697"/>
                <a:ext cx="4476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20_1#a9a00a6b3.blank?vcp=1&amp;pid=66611a834&amp;color=0,0,0&amp;vpa=2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51" y="2744697"/>
                <a:ext cx="447675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3" t="-55" r="43" b="-7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_6_AN.21_1#a9a00a6b3.blank?vcp=1&amp;pid=66611a834&amp;color=0,0,0&amp;vpa=21&amp;vtp=1&amp;bbb=1" title=""/>
          <p:cNvSpPr/>
          <p:nvPr/>
        </p:nvSpPr>
        <p:spPr>
          <a:xfrm>
            <a:off x="7123081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倒立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22_1#a9a00a6b3.blank?vcp=1&amp;pid=66611a834&amp;color=0,0,0&amp;vpa=22&amp;vtp=1&amp;bbb=1" title=""/>
          <p:cNvSpPr/>
          <p:nvPr/>
        </p:nvSpPr>
        <p:spPr>
          <a:xfrm>
            <a:off x="8547069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缩小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23_1#a9a00a6b3.blank?vcp=1&amp;pid=66611a834&amp;color=0,0,0&amp;vpa=23&amp;vtp=1" title=""/>
          <p:cNvSpPr/>
          <p:nvPr/>
        </p:nvSpPr>
        <p:spPr>
          <a:xfrm>
            <a:off x="9971056" y="26159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1" name="P_6_AN.24_1#a9a00a6b3.blank?vcp=1&amp;pid=66611a834&amp;color=0,0,0&amp;vpa=24&amp;vtp=1&amp;bbb=1" title=""/>
              <p:cNvSpPr/>
              <p:nvPr/>
            </p:nvSpPr>
            <p:spPr>
              <a:xfrm>
                <a:off x="4264025" y="3391127"/>
                <a:ext cx="44608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1" name="P_6_AN.24_1#a9a00a6b3.blank?vcp=1&amp;pid=66611a834&amp;color=0,0,0&amp;vpa=2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025" y="3391127"/>
                <a:ext cx="446088" cy="412369"/>
              </a:xfrm>
              <a:prstGeom prst="rect">
                <a:avLst/>
              </a:prstGeom>
              <a:blipFill rotWithShape="1">
                <a:blip r:embed="rId6"/>
                <a:stretch>
                  <a:fillRect t="-55" r="71" b="-7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_6_AN.25_1#a9a00a6b3.blank?vcp=1&amp;pid=66611a834&amp;color=0,0,0&amp;vpa=25&amp;vtp=1&amp;bbb=1" title=""/>
          <p:cNvSpPr/>
          <p:nvPr/>
        </p:nvSpPr>
        <p:spPr>
          <a:xfrm>
            <a:off x="5885656" y="32636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倒立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3" name="P_6_AN.26_1#a9a00a6b3.blank?vcp=1&amp;pid=66611a834&amp;color=0,0,0&amp;vpa=26&amp;vtp=1&amp;bbb=1" title=""/>
          <p:cNvSpPr/>
          <p:nvPr/>
        </p:nvSpPr>
        <p:spPr>
          <a:xfrm>
            <a:off x="7309644" y="32636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等大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4" name="P_6_AN.27_1#a9a00a6b3.blank?vcp=1&amp;pid=66611a834&amp;color=0,0,0&amp;vpa=27&amp;vtp=1" title=""/>
          <p:cNvSpPr/>
          <p:nvPr/>
        </p:nvSpPr>
        <p:spPr>
          <a:xfrm>
            <a:off x="8733632" y="32636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5" name="P_6_AN.28_1#a9a00a6b3.blank?vcp=1&amp;pid=66611a834&amp;color=0,0,0&amp;vpa=28&amp;vtp=1&amp;bbb=1" title=""/>
              <p:cNvSpPr/>
              <p:nvPr/>
            </p:nvSpPr>
            <p:spPr>
              <a:xfrm>
                <a:off x="5234749" y="4030699"/>
                <a:ext cx="4476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5" name="P_6_AN.28_1#a9a00a6b3.blank?vcp=1&amp;pid=66611a834&amp;color=0,0,0&amp;vpa=2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49" y="4030699"/>
                <a:ext cx="447675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99" t="-86" r="99" b="-7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_6_AN.29_1#a9a00a6b3.blank?vcp=1&amp;pid=66611a834&amp;color=0,0,0&amp;vpa=29&amp;vtp=1&amp;bbb=1" title=""/>
          <p:cNvSpPr/>
          <p:nvPr/>
        </p:nvSpPr>
        <p:spPr>
          <a:xfrm>
            <a:off x="6856381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倒立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7" name="P_6_AN.30_1#a9a00a6b3.blank?vcp=1&amp;pid=66611a834&amp;color=0,0,0&amp;vpa=30&amp;vtp=1&amp;bbb=1" title=""/>
          <p:cNvSpPr/>
          <p:nvPr/>
        </p:nvSpPr>
        <p:spPr>
          <a:xfrm>
            <a:off x="8280369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放大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8" name="P_6_AN.31_1#a9a00a6b3.blank?vcp=1&amp;pid=66611a834&amp;color=0,0,0&amp;vpa=31&amp;vtp=1" title=""/>
          <p:cNvSpPr/>
          <p:nvPr/>
        </p:nvSpPr>
        <p:spPr>
          <a:xfrm>
            <a:off x="9704356" y="39113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9" name="P_6_AN.32_1#a9a00a6b3.blank?vcp=1&amp;pid=66611a834&amp;color=0,0,0&amp;vpa=32&amp;vtp=1&amp;bbb=1" title=""/>
          <p:cNvSpPr/>
          <p:nvPr/>
        </p:nvSpPr>
        <p:spPr>
          <a:xfrm>
            <a:off x="4310856" y="45381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正立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0" name="P_6_AN.33_1#a9a00a6b3.blank?vcp=1&amp;pid=66611a834&amp;color=0,0,0&amp;vpa=33&amp;vtp=1&amp;bbb=1" title=""/>
          <p:cNvSpPr/>
          <p:nvPr/>
        </p:nvSpPr>
        <p:spPr>
          <a:xfrm>
            <a:off x="5734843" y="45381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放大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1" name="P_6_AN.34_1#a9a00a6b3.blank?vcp=1&amp;pid=66611a834&amp;color=0,0,0&amp;vpa=34&amp;vtp=1" title=""/>
          <p:cNvSpPr/>
          <p:nvPr/>
        </p:nvSpPr>
        <p:spPr>
          <a:xfrm>
            <a:off x="7158832" y="4538128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虚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  <p:bldP spid="16" grpId="0" uiExpand="1" build="p" animBg="1"/>
      <p:bldP spid="17" grpId="0" uiExpand="1" build="p" animBg="1"/>
      <p:bldP spid="18" grpId="0" uiExpand="1" build="p" animBg="1"/>
      <p:bldP spid="19" grpId="0" uiExpand="1" build="p" animBg="1"/>
      <p:bldP spid="20" grpId="0" uiExpand="1" build="p" animBg="1"/>
      <p:bldP spid="2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a2753a1de?vcp=1&amp;pid=5adcf0d49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a2753a1de?vcp=1&amp;pid=5adcf0d49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眼睛</a:t>
            </a:r>
            <a:endParaRPr lang="en-US" altLang="zh-CN" sz="100"/>
          </a:p>
        </p:txBody>
      </p:sp>
      <p:sp>
        <p:nvSpPr>
          <p:cNvPr id="4" name="P_6_BD#73acdc907?vcp=1&amp;pid=a2753a1de&amp;color=0,0,0&amp;vtp=1&amp;bbb=1&amp;hb=1" title=""/>
          <p:cNvSpPr/>
          <p:nvPr/>
        </p:nvSpPr>
        <p:spPr>
          <a:xfrm>
            <a:off x="932688" y="1351063"/>
            <a:ext cx="10323576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9.眼球好像一架照相机，晶状体和角膜的共同作用相当于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透镜，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来自物体的光会聚在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上，形成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像。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10.产生近视眼的原因是晶状体太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，折光能力太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，将光会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聚在视网膜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，需要在眼睛前面放一个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透镜来矫正。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11.产生远视眼的原因是晶状体太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，折光能力太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，将光会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聚在视网膜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，需要在眼睛前面放一个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透镜来矫正。</a:t>
            </a:r>
            <a:endParaRPr lang="en-US" altLang="zh-CN" sz="2800"/>
          </a:p>
        </p:txBody>
      </p:sp>
      <p:sp>
        <p:nvSpPr>
          <p:cNvPr id="5" name="P_6_AN.35_1#73acdc907.blank?vcp=1&amp;pid=a2753a1de&amp;color=0,0,0&amp;vpa=35&amp;vtp=1" title=""/>
          <p:cNvSpPr/>
          <p:nvPr/>
        </p:nvSpPr>
        <p:spPr>
          <a:xfrm>
            <a:off x="9782207" y="13205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凸</a:t>
            </a:r>
            <a:endParaRPr lang="en-US" altLang="zh-CN" sz="2800"/>
          </a:p>
        </p:txBody>
      </p:sp>
      <p:sp>
        <p:nvSpPr>
          <p:cNvPr id="6" name="P_6_AN.36_1#73acdc907.blank?vcp=1&amp;pid=a2753a1de&amp;color=0,0,0&amp;vpa=36&amp;vtp=1&amp;bbb=1" title=""/>
          <p:cNvSpPr/>
          <p:nvPr/>
        </p:nvSpPr>
        <p:spPr>
          <a:xfrm>
            <a:off x="4157694" y="19682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视网膜</a:t>
            </a:r>
            <a:endParaRPr lang="en-US" altLang="zh-CN" sz="2800"/>
          </a:p>
        </p:txBody>
      </p:sp>
      <p:sp>
        <p:nvSpPr>
          <p:cNvPr id="7" name="P_6_AN.37_1#73acdc907.blank?vcp=1&amp;pid=a2753a1de&amp;color=0,0,0&amp;vpa=37&amp;vtp=1&amp;bbb=1" title=""/>
          <p:cNvSpPr/>
          <p:nvPr/>
        </p:nvSpPr>
        <p:spPr>
          <a:xfrm>
            <a:off x="7008845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倒立</a:t>
            </a:r>
            <a:endParaRPr lang="en-US" altLang="zh-CN" sz="2800"/>
          </a:p>
        </p:txBody>
      </p:sp>
      <p:sp>
        <p:nvSpPr>
          <p:cNvPr id="8" name="P_6_AN.38_1#73acdc907.blank?vcp=1&amp;pid=a2753a1de&amp;color=0,0,0&amp;vpa=38&amp;vtp=1&amp;bbb=1" title=""/>
          <p:cNvSpPr/>
          <p:nvPr/>
        </p:nvSpPr>
        <p:spPr>
          <a:xfrm>
            <a:off x="8432832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缩小</a:t>
            </a:r>
            <a:endParaRPr lang="en-US" altLang="zh-CN" sz="2800"/>
          </a:p>
        </p:txBody>
      </p:sp>
      <p:sp>
        <p:nvSpPr>
          <p:cNvPr id="9" name="P_6_AN.39_1#73acdc907.blank?vcp=1&amp;pid=a2753a1de&amp;color=0,0,0&amp;vpa=39&amp;vtp=1" title=""/>
          <p:cNvSpPr/>
          <p:nvPr/>
        </p:nvSpPr>
        <p:spPr>
          <a:xfrm>
            <a:off x="9856820" y="19682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</a:t>
            </a:r>
            <a:endParaRPr lang="en-US" altLang="zh-CN" sz="2800"/>
          </a:p>
        </p:txBody>
      </p:sp>
      <p:sp>
        <p:nvSpPr>
          <p:cNvPr id="11" name="P_6_AN.40_1#73acdc907.blank?vcp=1&amp;pid=a2753a1de&amp;color=0,0,0&amp;vpa=40&amp;vtp=1" title=""/>
          <p:cNvSpPr/>
          <p:nvPr/>
        </p:nvSpPr>
        <p:spPr>
          <a:xfrm>
            <a:off x="6030944" y="26159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厚</a:t>
            </a:r>
            <a:endParaRPr lang="en-US" altLang="zh-CN" sz="2800"/>
          </a:p>
        </p:txBody>
      </p:sp>
      <p:sp>
        <p:nvSpPr>
          <p:cNvPr id="12" name="P_6_AN.41_1#73acdc907.blank?vcp=1&amp;pid=a2753a1de&amp;color=0,0,0&amp;vpa=41&amp;vtp=1" title=""/>
          <p:cNvSpPr/>
          <p:nvPr/>
        </p:nvSpPr>
        <p:spPr>
          <a:xfrm>
            <a:off x="8885270" y="26159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强</a:t>
            </a:r>
            <a:endParaRPr lang="en-US" altLang="zh-CN" sz="2800"/>
          </a:p>
        </p:txBody>
      </p:sp>
      <p:sp>
        <p:nvSpPr>
          <p:cNvPr id="13" name="P_6_AN.42_1#73acdc907.blank?vcp=1&amp;pid=a2753a1de&amp;color=0,0,0&amp;vpa=42&amp;vtp=1" title=""/>
          <p:cNvSpPr/>
          <p:nvPr/>
        </p:nvSpPr>
        <p:spPr>
          <a:xfrm>
            <a:off x="2728944" y="32636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前</a:t>
            </a:r>
            <a:endParaRPr lang="en-US" altLang="zh-CN" sz="2800"/>
          </a:p>
        </p:txBody>
      </p:sp>
      <p:sp>
        <p:nvSpPr>
          <p:cNvPr id="14" name="P_6_AN.43_1#73acdc907.blank?vcp=1&amp;pid=a2753a1de&amp;color=0,0,0&amp;vpa=43&amp;vtp=1" title=""/>
          <p:cNvSpPr/>
          <p:nvPr/>
        </p:nvSpPr>
        <p:spPr>
          <a:xfrm>
            <a:off x="7369207" y="32636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凹</a:t>
            </a:r>
            <a:endParaRPr lang="en-US" altLang="zh-CN" sz="2800"/>
          </a:p>
        </p:txBody>
      </p:sp>
      <p:sp>
        <p:nvSpPr>
          <p:cNvPr id="16" name="P_6_AN.44_1#73acdc907.blank?vcp=1&amp;pid=a2753a1de&amp;color=0,0,0&amp;vpa=44&amp;vtp=1" title=""/>
          <p:cNvSpPr/>
          <p:nvPr/>
        </p:nvSpPr>
        <p:spPr>
          <a:xfrm>
            <a:off x="6011322" y="39113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薄</a:t>
            </a:r>
            <a:endParaRPr lang="en-US" altLang="zh-CN" sz="2800"/>
          </a:p>
        </p:txBody>
      </p:sp>
      <p:sp>
        <p:nvSpPr>
          <p:cNvPr id="17" name="P_6_AN.45_1#73acdc907.blank?vcp=1&amp;pid=a2753a1de&amp;color=0,0,0&amp;vpa=45&amp;vtp=1" title=""/>
          <p:cNvSpPr/>
          <p:nvPr/>
        </p:nvSpPr>
        <p:spPr>
          <a:xfrm>
            <a:off x="8865648" y="39113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弱</a:t>
            </a:r>
            <a:endParaRPr lang="en-US" altLang="zh-CN" sz="2800"/>
          </a:p>
        </p:txBody>
      </p:sp>
      <p:sp>
        <p:nvSpPr>
          <p:cNvPr id="18" name="P_6_AN.46_1#73acdc907.blank?vcp=1&amp;pid=a2753a1de&amp;color=0,0,0&amp;vpa=46&amp;vtp=1" title=""/>
          <p:cNvSpPr/>
          <p:nvPr/>
        </p:nvSpPr>
        <p:spPr>
          <a:xfrm>
            <a:off x="2728944" y="4538128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后</a:t>
            </a:r>
            <a:endParaRPr lang="en-US" altLang="zh-CN" sz="2800"/>
          </a:p>
        </p:txBody>
      </p:sp>
      <p:sp>
        <p:nvSpPr>
          <p:cNvPr id="19" name="P_6_AN.47_1#73acdc907.blank?vcp=1&amp;pid=a2753a1de&amp;color=0,0,0&amp;vpa=47&amp;vtp=1" title=""/>
          <p:cNvSpPr/>
          <p:nvPr/>
        </p:nvSpPr>
        <p:spPr>
          <a:xfrm>
            <a:off x="7369207" y="4538128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凸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6" grpId="0" uiExpand="1" build="p" animBg="1"/>
      <p:bldP spid="17" grpId="0" uiExpand="1" build="p" animBg="1"/>
      <p:bldP spid="18" grpId="0" uiExpand="1" build="p" animBg="1"/>
      <p:bldP spid="19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260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2026-02-06T23:36:53Z</cp:lastPrinted>
  <dcterms:created xsi:type="dcterms:W3CDTF">2026-02-06T23:36:53Z</dcterms:created>
  <dcterms:modified xsi:type="dcterms:W3CDTF">2026-02-06T15:36:53Z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