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3.3-->
<p:presentation xmlns:r="http://schemas.openxmlformats.org/officeDocument/2006/relationships" xmlns:a="http://schemas.openxmlformats.org/drawingml/2006/main" xmlns:p="http://schemas.openxmlformats.org/presentationml/2006/main" autoCompressPictures="0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12192000"/>
  <p:custDataLst>
    <p:tags r:id="rId24"/>
  </p:custDataLst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65" d="100"/>
          <a:sy n="65" d="100"/>
        </p:scale>
        <p:origin x="72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6200" cy="7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8.xml" /><Relationship Id="rId11" Type="http://schemas.openxmlformats.org/officeDocument/2006/relationships/slide" Target="slides/slide9.xml" /><Relationship Id="rId12" Type="http://schemas.openxmlformats.org/officeDocument/2006/relationships/slide" Target="slides/slide10.xml" /><Relationship Id="rId13" Type="http://schemas.openxmlformats.org/officeDocument/2006/relationships/slide" Target="slides/slide11.xml" /><Relationship Id="rId14" Type="http://schemas.openxmlformats.org/officeDocument/2006/relationships/slide" Target="slides/slide12.xml" /><Relationship Id="rId15" Type="http://schemas.openxmlformats.org/officeDocument/2006/relationships/slide" Target="slides/slide13.xml" /><Relationship Id="rId16" Type="http://schemas.openxmlformats.org/officeDocument/2006/relationships/slide" Target="slides/slide14.xml" /><Relationship Id="rId17" Type="http://schemas.openxmlformats.org/officeDocument/2006/relationships/slide" Target="slides/slide15.xml" /><Relationship Id="rId18" Type="http://schemas.openxmlformats.org/officeDocument/2006/relationships/slide" Target="slides/slide16.xml" /><Relationship Id="rId19" Type="http://schemas.openxmlformats.org/officeDocument/2006/relationships/slide" Target="slides/slide17.xml" /><Relationship Id="rId2" Type="http://schemas.openxmlformats.org/officeDocument/2006/relationships/notesMaster" Target="notesMasters/notesMaster1.xml" /><Relationship Id="rId20" Type="http://schemas.openxmlformats.org/officeDocument/2006/relationships/slide" Target="slides/slide18.xml" /><Relationship Id="rId21" Type="http://schemas.openxmlformats.org/officeDocument/2006/relationships/slide" Target="slides/slide19.xml" /><Relationship Id="rId22" Type="http://schemas.openxmlformats.org/officeDocument/2006/relationships/slide" Target="slides/slide20.xml" /><Relationship Id="rId23" Type="http://schemas.openxmlformats.org/officeDocument/2006/relationships/slide" Target="slides/slide21.xml" /><Relationship Id="rId24" Type="http://schemas.openxmlformats.org/officeDocument/2006/relationships/tags" Target="tags/tag1.xml" /><Relationship Id="rId25" Type="http://schemas.openxmlformats.org/officeDocument/2006/relationships/presProps" Target="presProps.xml" /><Relationship Id="rId26" Type="http://schemas.openxmlformats.org/officeDocument/2006/relationships/viewProps" Target="viewProps.xml" /><Relationship Id="rId27" Type="http://schemas.openxmlformats.org/officeDocument/2006/relationships/theme" Target="theme/theme1.xml" /><Relationship Id="rId28" Type="http://schemas.openxmlformats.org/officeDocument/2006/relationships/tableStyles" Target="tableStyles.xml" /><Relationship Id="rId3" Type="http://schemas.openxmlformats.org/officeDocument/2006/relationships/slide" Target="slides/slide1.xml" /><Relationship Id="rId4" Type="http://schemas.openxmlformats.org/officeDocument/2006/relationships/slide" Target="slides/slide2.xml" /><Relationship Id="rId5" Type="http://schemas.openxmlformats.org/officeDocument/2006/relationships/slide" Target="slides/slide3.xml" /><Relationship Id="rId6" Type="http://schemas.openxmlformats.org/officeDocument/2006/relationships/slide" Target="slides/slide4.xml" /><Relationship Id="rId7" Type="http://schemas.openxmlformats.org/officeDocument/2006/relationships/slide" Target="slides/slide5.xml" /><Relationship Id="rId8" Type="http://schemas.openxmlformats.org/officeDocument/2006/relationships/slide" Target="slides/slide6.xml" /><Relationship Id="rId9" Type="http://schemas.openxmlformats.org/officeDocument/2006/relationships/slide" Target="slides/slide7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1.xml" /><Relationship Id="rId2" Type="http://schemas.openxmlformats.org/officeDocument/2006/relationships/notesMaster" Target="../notesMasters/notesMaster1.xml" /></Relationships>
</file>

<file path=ppt/notesSlides/_rels/notesSlide1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2.xml" /><Relationship Id="rId2" Type="http://schemas.openxmlformats.org/officeDocument/2006/relationships/notesMaster" Target="../notesMasters/notesMaster1.xml" /></Relationships>
</file>

<file path=ppt/notesSlides/_rels/notesSlide1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3.xml" /><Relationship Id="rId2" Type="http://schemas.openxmlformats.org/officeDocument/2006/relationships/notesMaster" Target="../notesMasters/notesMaster1.xml" /></Relationships>
</file>

<file path=ppt/notesSlides/_rels/notesSlide1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4.xml" /><Relationship Id="rId2" Type="http://schemas.openxmlformats.org/officeDocument/2006/relationships/notesMaster" Target="../notesMasters/notesMaster1.xml" /></Relationships>
</file>

<file path=ppt/notesSlides/_rels/notesSlide1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5.xml" /><Relationship Id="rId2" Type="http://schemas.openxmlformats.org/officeDocument/2006/relationships/notesMaster" Target="../notesMasters/notesMaster1.xml" /></Relationships>
</file>

<file path=ppt/notesSlides/_rels/notesSlide1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6.xml" /><Relationship Id="rId2" Type="http://schemas.openxmlformats.org/officeDocument/2006/relationships/notesMaster" Target="../notesMasters/notesMaster1.xml" /></Relationships>
</file>

<file path=ppt/notesSlides/_rels/notesSlide1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7.xml" /><Relationship Id="rId2" Type="http://schemas.openxmlformats.org/officeDocument/2006/relationships/notesMaster" Target="../notesMasters/notesMaster1.xml" /></Relationships>
</file>

<file path=ppt/notesSlides/_rels/notesSlide1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8.xml" /><Relationship Id="rId2" Type="http://schemas.openxmlformats.org/officeDocument/2006/relationships/notesMaster" Target="../notesMasters/notesMaster1.xml" /></Relationships>
</file>

<file path=ppt/notesSlides/_rels/notesSlide1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9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0.xml" /><Relationship Id="rId2" Type="http://schemas.openxmlformats.org/officeDocument/2006/relationships/notesMaster" Target="../notesMasters/notesMaster1.xml" /></Relationships>
</file>

<file path=ppt/notesSlides/_rels/notesSlide2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1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" Target="../slides/slide1.xml" TargetMode="Internal" /><Relationship Id="rId4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MasterShapeName" descr="preencoded.png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0" y="-17462"/>
            <a:ext cx="12260263" cy="6856412"/>
          </a:xfrm>
          <a:prstGeom prst="rect">
            <a:avLst/>
          </a:prstGeom>
          <a:gradFill rotWithShape="1">
            <a:gsLst>
              <a:gs pos="0">
                <a:srgbClr val="00D1E7"/>
              </a:gs>
              <a:gs pos="100000">
                <a:srgbClr val="96C0B8"/>
              </a:gs>
            </a:gsLst>
            <a:lin ang="2700000"/>
          </a:gradFill>
          <a:ln w="9525">
            <a:noFill/>
          </a:ln>
        </p:spPr>
      </p:pic>
      <p:pic>
        <p:nvPicPr>
          <p:cNvPr id="4" name="MasterShapeName?linknodeid=back_to_first_catalog" descr="preencoded.png">
            <a:hlinkClick r:id="rId3" action="ppaction://hlinksldjump"/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82100" y="136525"/>
            <a:ext cx="2851150" cy="257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MasterShapeName?linknodeid=back_to_first_catalog&amp;color=RGB(210,24,24)">
            <a:hlinkClick r:id="rId3" action="ppaction://hlinksldjump"/>
          </p:cNvPr>
          <p:cNvSpPr/>
          <p:nvPr userDrawn="1"/>
        </p:nvSpPr>
        <p:spPr>
          <a:xfrm>
            <a:off x="9164955" y="136525"/>
            <a:ext cx="2868295" cy="257175"/>
          </a:xfrm>
          <a:prstGeom prst="rect">
            <a:avLst/>
          </a:prstGeom>
          <a:noFill/>
          <a:ln w="9525">
            <a:noFill/>
          </a:ln>
        </p:spPr>
        <p:txBody>
          <a:bodyPr wrap="square" lIns="0" tIns="0" rIns="0" bIns="0" anchor="ctr" anchorCtr="0"/>
          <a:lstStyle/>
          <a:p>
            <a:pPr lvl="0" algn="ctr"/>
            <a:r>
              <a:rPr lang="zh-CN" altLang="zh-CN" sz="1600">
                <a:solidFill>
                  <a:srgbClr val="D25A18"/>
                </a:solidFill>
                <a:latin typeface="Times New Roman" panose="02020603050405020304" pitchFamily="34" charset="0"/>
                <a:ea typeface="黑体" panose="02010609060101010101" charset="-122"/>
              </a:rPr>
              <a:t>广东中考物理解读课件</a:t>
            </a:r>
            <a:endParaRPr lang="zh-CN" altLang="zh-CN" sz="1600">
              <a:solidFill>
                <a:srgbClr val="D25A18"/>
              </a:solidFill>
              <a:latin typeface="Times New Roman" panose="02020603050405020304" pitchFamily="34" charset="0"/>
              <a:ea typeface="黑体" panose="02010609060101010101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file:///D:\qq&#25991;&#20214;\712321467\Image\C2C\Image2\%7b75232B38-A165-1FB7-499C-2E1C792CACB5%7d.png" TargetMode="External" /><Relationship Id="rId3" Type="http://schemas.openxmlformats.org/officeDocument/2006/relationships/image" Target="../media/image3.png" /><Relationship Id="rId4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图片 1073743875" descr="学科网 zxxk.com" title=""/>
          <p:cNvPicPr>
            <a:picLocks noChangeAspect="1"/>
          </p:cNvPicPr>
          <p:nvPr/>
        </p:nvPicPr>
        <p:blipFill>
          <a:blip r:embed="rId3" r:link="rId2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0.xml" /><Relationship Id="rId3" Type="http://schemas.openxmlformats.org/officeDocument/2006/relationships/image" Target="../media/image6.jpeg" /><Relationship Id="rId4" Type="http://schemas.openxmlformats.org/officeDocument/2006/relationships/image" Target="../media/image7.jpeg" /><Relationship Id="rId5" Type="http://schemas.openxmlformats.org/officeDocument/2006/relationships/image" Target="../media/image8.jpe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1.xml" /><Relationship Id="rId3" Type="http://schemas.openxmlformats.org/officeDocument/2006/relationships/image" Target="../media/image9.jpeg" /><Relationship Id="rId4" Type="http://schemas.openxmlformats.org/officeDocument/2006/relationships/image" Target="../media/image10.jpeg" /><Relationship Id="rId5" Type="http://schemas.openxmlformats.org/officeDocument/2006/relationships/image" Target="../media/image11.jpeg" /><Relationship Id="rId6" Type="http://schemas.openxmlformats.org/officeDocument/2006/relationships/image" Target="../media/image12.jpe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2.xml" /><Relationship Id="rId3" Type="http://schemas.openxmlformats.org/officeDocument/2006/relationships/image" Target="../media/image13.jpe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3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4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5.xml" /><Relationship Id="rId3" Type="http://schemas.openxmlformats.org/officeDocument/2006/relationships/image" Target="../media/image14.jpeg" /><Relationship Id="rId4" Type="http://schemas.openxmlformats.org/officeDocument/2006/relationships/image" Target="../media/image15.jpeg" /><Relationship Id="rId5" Type="http://schemas.openxmlformats.org/officeDocument/2006/relationships/image" Target="../media/image16.jpeg" /><Relationship Id="rId6" Type="http://schemas.openxmlformats.org/officeDocument/2006/relationships/image" Target="../media/image17.jpeg" /><Relationship Id="rId7" Type="http://schemas.openxmlformats.org/officeDocument/2006/relationships/image" Target="../media/image18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6.xml" /><Relationship Id="rId3" Type="http://schemas.openxmlformats.org/officeDocument/2006/relationships/image" Target="../media/image19.jpe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7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8.x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9.xml" /><Relationship Id="rId3" Type="http://schemas.openxmlformats.org/officeDocument/2006/relationships/image" Target="../media/image20.jpeg" /><Relationship Id="rId4" Type="http://schemas.openxmlformats.org/officeDocument/2006/relationships/image" Target="../media/image2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4.png" /><Relationship Id="rId4" Type="http://schemas.openxmlformats.org/officeDocument/2006/relationships/slide" Target="slide3.xml" TargetMode="Internal" /><Relationship Id="rId5" Type="http://schemas.openxmlformats.org/officeDocument/2006/relationships/slide" Target="slide5.xml" TargetMode="Internal" /><Relationship Id="rId6" Type="http://schemas.openxmlformats.org/officeDocument/2006/relationships/slide" Target="slide9.xml" TargetMode="Internal" /><Relationship Id="rId7" Type="http://schemas.openxmlformats.org/officeDocument/2006/relationships/slide" Target="slide14.xml" TargetMode="Internal" /><Relationship Id="rId8" Type="http://schemas.openxmlformats.org/officeDocument/2006/relationships/slide" Target="slide18.xml" TargetMode="Internal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0.xml" /><Relationship Id="rId3" Type="http://schemas.openxmlformats.org/officeDocument/2006/relationships/image" Target="../media/image22.png" /><Relationship Id="rId4" Type="http://schemas.openxmlformats.org/officeDocument/2006/relationships/image" Target="../media/image23.jpeg" /><Relationship Id="rId5" Type="http://schemas.openxmlformats.org/officeDocument/2006/relationships/image" Target="../media/image24.jpeg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21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3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4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5.xml" /><Relationship Id="rId3" Type="http://schemas.openxmlformats.org/officeDocument/2006/relationships/image" Target="../media/image5.pn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7.jpeg" /><Relationship Id="rId4" Type="http://schemas.openxmlformats.org/officeDocument/2006/relationships/image" Target="../media/image8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8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9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3#29383a428.fixed?vcp=1&amp;pid=c26cb4ed5&amp;color=0,0,0&amp;vtp=1&amp;bbb=1" title=""/>
          <p:cNvSpPr/>
          <p:nvPr/>
        </p:nvSpPr>
        <p:spPr>
          <a:xfrm>
            <a:off x="-78740" y="1774317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第一轮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考点过关</a:t>
            </a:r>
            <a:endParaRPr lang="en-US" altLang="zh-CN" sz="5500"/>
          </a:p>
        </p:txBody>
      </p:sp>
      <p:sp>
        <p:nvSpPr>
          <p:cNvPr id="3" name="C_3#29383a428.fixed?vcp=1&amp;pid=c26cb4ed5&amp;color=0,0,0&amp;vtp=1&amp;bbb=1" title=""/>
          <p:cNvSpPr/>
          <p:nvPr/>
        </p:nvSpPr>
        <p:spPr>
          <a:xfrm>
            <a:off x="-78740" y="2835021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第一部分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声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光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热</a:t>
            </a:r>
            <a:endParaRPr lang="en-US" altLang="zh-CN" sz="5500"/>
          </a:p>
        </p:txBody>
      </p:sp>
      <p:sp>
        <p:nvSpPr>
          <p:cNvPr id="4" name="C_3_BD#29383a428.fixed?vcp=1&amp;pid=c26cb4ed5&amp;color=0,0,0&amp;vtp=1&amp;bbb=1" title=""/>
          <p:cNvSpPr/>
          <p:nvPr/>
        </p:nvSpPr>
        <p:spPr>
          <a:xfrm>
            <a:off x="-78740" y="3767709"/>
            <a:ext cx="12188952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7000"/>
              </a:lnSpc>
            </a:pP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第3讲</a:t>
            </a:r>
            <a:r>
              <a:rPr lang="en-US" altLang="zh-CN" sz="55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500" b="1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光的折射与色散</a:t>
            </a:r>
            <a:endParaRPr lang="en-US" altLang="zh-CN" sz="5500"/>
          </a:p>
        </p:txBody>
      </p:sp>
      <p:sp>
        <p:nvSpPr>
          <p:cNvPr id="5" name="C_3#29383a428" title=""/>
          <p:cNvSpPr/>
          <p:nvPr/>
        </p:nvSpPr>
        <p:spPr>
          <a:xfrm>
            <a:off x="1878076" y="4800981"/>
            <a:ext cx="8284464" cy="9144"/>
          </a:xfrm>
          <a:prstGeom prst="line">
            <a:avLst/>
          </a:prstGeom>
          <a:noFill/>
          <a:ln w="101600">
            <a:solidFill>
              <a:srgbClr val="FFC611"/>
            </a:solidFill>
            <a:prstDash val="solid"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>
    <p:split dir="in"/>
  </p:transition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aa4e03fb9?vcp=1&amp;pid=fbbfefe98&amp;color=0,0,0&amp;tib=255,255,255&amp;iip=4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810742"/>
            <a:ext cx="1143000" cy="466344"/>
          </a:xfrm>
          <a:prstGeom prst="rect">
            <a:avLst/>
          </a:prstGeom>
        </p:spPr>
      </p:pic>
      <p:sp>
        <p:nvSpPr>
          <p:cNvPr id="3" name="C_5_BD#aa4e03fb9?vcp=1&amp;pid=fbbfefe98&amp;color=0,0,0&amp;vtp=1&amp;bt=1&amp;bbb=1" title=""/>
          <p:cNvSpPr/>
          <p:nvPr/>
        </p:nvSpPr>
        <p:spPr>
          <a:xfrm>
            <a:off x="932689" y="720000"/>
            <a:ext cx="10323320" cy="7487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9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光的折射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光的色散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看不见的光</a:t>
            </a:r>
            <a:endParaRPr lang="en-US" altLang="zh-CN" sz="100"/>
          </a:p>
        </p:txBody>
      </p:sp>
      <p:pic>
        <p:nvPicPr>
          <p:cNvPr id="4" name="C_5_BD#aa4e03fb9?vcp=1&amp;pid=fbbfefe98&amp;color=0,0,0&amp;tib=255,255,255&amp;iip=5&amp;vtp=1" title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2940" y="810742"/>
            <a:ext cx="1143000" cy="466344"/>
          </a:xfrm>
          <a:prstGeom prst="rect">
            <a:avLst/>
          </a:prstGeom>
        </p:spPr>
      </p:pic>
      <p:pic>
        <p:nvPicPr>
          <p:cNvPr id="5" name="C_5_BD#aa4e03fb9?vcp=1&amp;pid=fbbfefe98&amp;color=0,0,0&amp;tib=255,255,255&amp;iip=6&amp;vtp=1" title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83464" y="810742"/>
            <a:ext cx="1143000" cy="466344"/>
          </a:xfrm>
          <a:prstGeom prst="rect">
            <a:avLst/>
          </a:prstGeom>
        </p:spPr>
      </p:pic>
      <p:sp>
        <p:nvSpPr>
          <p:cNvPr id="6" name="QC_6_BD.17_1#80b791fbe?vcp=1&amp;vop=1&amp;vis=1&amp;pid=aa4e03fb9&amp;color=0,0,0&amp;vtp=1&amp;bbb=1&amp;hb=1" title=""/>
          <p:cNvSpPr/>
          <p:nvPr/>
        </p:nvSpPr>
        <p:spPr>
          <a:xfrm>
            <a:off x="932688" y="1351063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1.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（2024·吉林）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清澈见底的池水看起来比实际浅，这种现象产生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原因是光的(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7" name="QC_6_AN.18_1#80b791fbe.bracket?vcp=1&amp;vop=1&amp;vis=1&amp;pid=aa4e03fb9&amp;color=0,0,0&amp;vpa=17&amp;vtp=1" title=""/>
          <p:cNvSpPr/>
          <p:nvPr/>
        </p:nvSpPr>
        <p:spPr>
          <a:xfrm>
            <a:off x="2995644" y="1985428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/>
          </a:p>
        </p:txBody>
      </p:sp>
      <p:sp>
        <p:nvSpPr>
          <p:cNvPr id="8" name="QC_6_BD.17_2#80b791fbe.choices?vcp=1&amp;vop=1&amp;vis=1&amp;pid=aa4e03fb9&amp;color=0,0,0&amp;vtp=1&amp;bbb=1" title=""/>
          <p:cNvSpPr/>
          <p:nvPr/>
        </p:nvSpPr>
        <p:spPr>
          <a:xfrm>
            <a:off x="932688" y="2628048"/>
            <a:ext cx="1032357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000"/>
              </a:lnSpc>
              <a:tabLst>
                <a:tab pos="2465705"/>
                <a:tab pos="5616575"/>
                <a:tab pos="8069580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A.反射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B.直线传播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C.折射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D.色散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6_BD.19_1#a9c87d9d1?vcp=1&amp;vop=1&amp;vis=1&amp;pid=aa4e03fb9&amp;color=0,0,0&amp;vtp=1&amp;bt=1&amp;bbb=1&amp;hb=1" title=""/>
          <p:cNvSpPr/>
          <p:nvPr/>
        </p:nvSpPr>
        <p:spPr>
          <a:xfrm>
            <a:off x="932688" y="978884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2.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（2024·临夏州）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光——宇宙的使者，下列选项关于光现象的描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述可以用光的折射来解释的是(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6_AN.20_1#a9c87d9d1.bracket?vcp=1&amp;vop=1&amp;vis=1&amp;pid=aa4e03fb9&amp;color=0,0,0&amp;vpa=18&amp;vtp=1" title=""/>
          <p:cNvSpPr/>
          <p:nvPr/>
        </p:nvSpPr>
        <p:spPr>
          <a:xfrm>
            <a:off x="5853144" y="1613249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</a:t>
            </a:r>
            <a:endParaRPr lang="en-US" altLang="zh-CN" sz="2800"/>
          </a:p>
        </p:txBody>
      </p:sp>
      <p:pic>
        <p:nvPicPr>
          <p:cNvPr id="4" name="QC_6_BD.19_2#a9c87d9d1.choice_image?htil=1&amp;vcp=1&amp;vop=1&amp;vis=1&amp;pid=aa4e03fb9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32688" y="2782665"/>
            <a:ext cx="2276856" cy="1124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QC_6_BD.19_3#a9c87d9d1?htil=1&amp;vcp=1&amp;vop=1&amp;vis=1&amp;pid=aa4e03fb9&amp;color=0,0,0&amp;vtp=1&amp;bbb=1&amp;hb=1" title=""/>
          <p:cNvSpPr/>
          <p:nvPr/>
        </p:nvSpPr>
        <p:spPr>
          <a:xfrm>
            <a:off x="932688" y="4026249"/>
            <a:ext cx="2578608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A.墙上呈现手的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影子</a:t>
            </a:r>
            <a:endParaRPr lang="en-US" altLang="zh-CN" sz="2800"/>
          </a:p>
        </p:txBody>
      </p:sp>
      <p:pic>
        <p:nvPicPr>
          <p:cNvPr id="6" name="QC_6_BD.19_4#a9c87d9d1.choice_image?htil=1&amp;vcp=1&amp;vop=1&amp;vis=1&amp;pid=aa4e03fb9&amp;color=0,0,0&amp;tib=255,255,255&amp;vtp=1" title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520440" y="2389473"/>
            <a:ext cx="2002536" cy="1517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7" name="QC_6_BD.19_5#a9c87d9d1?htil=1&amp;vcp=1&amp;vop=1&amp;vis=1&amp;pid=aa4e03fb9&amp;color=0,0,0&amp;vtp=1&amp;bbb=1&amp;hb=1" title=""/>
          <p:cNvSpPr/>
          <p:nvPr/>
        </p:nvSpPr>
        <p:spPr>
          <a:xfrm>
            <a:off x="3520440" y="4026249"/>
            <a:ext cx="2578608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B.桥在水中的倒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影</a:t>
            </a:r>
            <a:endParaRPr lang="en-US" altLang="zh-CN" sz="2800"/>
          </a:p>
        </p:txBody>
      </p:sp>
      <p:pic>
        <p:nvPicPr>
          <p:cNvPr id="8" name="QC_6_BD.19_6#a9c87d9d1.choice_image?htil=1&amp;vcp=1&amp;vop=1&amp;vis=1&amp;pid=aa4e03fb9&amp;color=0,0,0&amp;tib=255,255,255&amp;vtp=1" title="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99048" y="2316321"/>
            <a:ext cx="2532888" cy="1581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9" name="QC_6_BD.19_7#a9c87d9d1?htil=1&amp;vcp=1&amp;vop=1&amp;vis=1&amp;pid=aa4e03fb9&amp;color=0,0,0&amp;vtp=1&amp;bbb=1&amp;hb=1" title=""/>
          <p:cNvSpPr/>
          <p:nvPr/>
        </p:nvSpPr>
        <p:spPr>
          <a:xfrm>
            <a:off x="6099048" y="4026249"/>
            <a:ext cx="2578608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C.平面镜使太阳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光聚集到同一位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置</a:t>
            </a:r>
            <a:endParaRPr lang="en-US" altLang="zh-CN" sz="2800"/>
          </a:p>
        </p:txBody>
      </p:sp>
      <p:pic>
        <p:nvPicPr>
          <p:cNvPr id="10" name="QC_6_BD.19_8#a9c87d9d1.choice_image?htil=1&amp;vcp=1&amp;vop=1&amp;vis=1&amp;pid=aa4e03fb9&amp;color=0,0,0&amp;tib=255,255,255&amp;vtp=1" title="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677656" y="2334609"/>
            <a:ext cx="2148840" cy="1572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11" name="QC_6_BD.19_9#a9c87d9d1?htil=1&amp;vcp=1&amp;vop=1&amp;vis=1&amp;pid=aa4e03fb9&amp;color=0,0,0&amp;vtp=1&amp;bbb=1&amp;hb=1" title=""/>
          <p:cNvSpPr/>
          <p:nvPr/>
        </p:nvSpPr>
        <p:spPr>
          <a:xfrm>
            <a:off x="8677656" y="4026249"/>
            <a:ext cx="2578608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D.人看到鱼在水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中的像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B_6_BD.21_1#00276dabd?vcp=1&amp;vop=1&amp;vis=1&amp;pid=aa4e03fb9&amp;color=0,0,0&amp;vtp=1&amp;bt=1&amp;bbb=1&amp;hb=1" title=""/>
          <p:cNvSpPr/>
          <p:nvPr/>
        </p:nvSpPr>
        <p:spPr>
          <a:xfrm>
            <a:off x="932688" y="1251680"/>
            <a:ext cx="10323576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3.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（2023·韶关）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如图3-1所示是小童用手机拍摄的瀑布下的彩虹。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彩虹的形成是因为光的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现象。手机屏幕上呈现出由红、绿、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三种色光混合而成的多彩画面。</a:t>
            </a:r>
            <a:endParaRPr lang="en-US" altLang="zh-CN" sz="2800"/>
          </a:p>
        </p:txBody>
      </p:sp>
      <p:sp>
        <p:nvSpPr>
          <p:cNvPr id="3" name="QB_6_AN.22_1#00276dabd.blank?vcp=1&amp;vop=1&amp;vis=1&amp;pid=aa4e03fb9&amp;color=0,0,0&amp;vpa=19&amp;vtp=1&amp;bbb=1" title=""/>
          <p:cNvSpPr/>
          <p:nvPr/>
        </p:nvSpPr>
        <p:spPr>
          <a:xfrm>
            <a:off x="4514881" y="1868900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色散</a:t>
            </a:r>
            <a:endParaRPr lang="en-US" altLang="zh-CN" sz="2800"/>
          </a:p>
        </p:txBody>
      </p:sp>
      <p:sp>
        <p:nvSpPr>
          <p:cNvPr id="4" name="QB_6_AN.24_1#00276dabd.blank?vcp=1&amp;vop=1&amp;vis=1&amp;pid=aa4e03fb9&amp;color=0,0,0&amp;vpa=20&amp;vtp=1" title=""/>
          <p:cNvSpPr/>
          <p:nvPr/>
        </p:nvSpPr>
        <p:spPr>
          <a:xfrm>
            <a:off x="943007" y="2495645"/>
            <a:ext cx="615950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蓝</a:t>
            </a:r>
            <a:endParaRPr lang="en-US" altLang="zh-CN" sz="2800"/>
          </a:p>
        </p:txBody>
      </p:sp>
      <p:pic>
        <p:nvPicPr>
          <p:cNvPr id="5" name="QB_6_BD.23_1#00276dabd?iti=1&amp;vcp=1&amp;vop=1&amp;vis=1&amp;pid=aa4e03fb9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956048" y="3229832"/>
            <a:ext cx="2286000" cy="1682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6" name="QB_6_BD.23_2#00276dabd?iti=1&amp;vcp=1&amp;vop=1&amp;vis=1&amp;pid=aa4e03fb9&amp;color=0,0,0&amp;vtp=1&amp;bbb=1" title=""/>
          <p:cNvSpPr/>
          <p:nvPr/>
        </p:nvSpPr>
        <p:spPr>
          <a:xfrm>
            <a:off x="5642642" y="5039328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图3-1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6_BD.25_1#e14ba61b8?vcp=1&amp;vop=1&amp;vis=1&amp;pid=aa4e03fb9&amp;color=0,0,0&amp;vtp=1&amp;bt=1&amp;bbb=1&amp;hb=1" title=""/>
          <p:cNvSpPr/>
          <p:nvPr/>
        </p:nvSpPr>
        <p:spPr>
          <a:xfrm>
            <a:off x="932688" y="2174494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4.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（2025·原创）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家用电器的遥控器发出的光能用来控制电视机、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空调等用电器。对于它发出的光，下列说法中正确的是(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6_AN.26_1#e14ba61b8.bracket?vcp=1&amp;vop=1&amp;vis=1&amp;pid=aa4e03fb9&amp;color=0,0,0&amp;vpa=21&amp;vtp=1" title=""/>
          <p:cNvSpPr/>
          <p:nvPr/>
        </p:nvSpPr>
        <p:spPr>
          <a:xfrm>
            <a:off x="9794907" y="2808859"/>
            <a:ext cx="495300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</a:t>
            </a:r>
            <a:endParaRPr lang="en-US" altLang="zh-CN" sz="2800"/>
          </a:p>
        </p:txBody>
      </p:sp>
      <p:sp>
        <p:nvSpPr>
          <p:cNvPr id="4" name="QC_6_BD.25_2#e14ba61b8.choices?vcp=1&amp;vop=1&amp;vis=1&amp;pid=aa4e03fb9&amp;color=0,0,0&amp;vtp=1&amp;bbb=1" title=""/>
          <p:cNvSpPr/>
          <p:nvPr/>
        </p:nvSpPr>
        <p:spPr>
          <a:xfrm>
            <a:off x="932688" y="3458019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5100"/>
              </a:lnSpc>
              <a:tabLst>
                <a:tab pos="526732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A.遥控器发出的光都是紫外线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B.遥控器发出的光都是红外线</a:t>
            </a:r>
            <a:endParaRPr lang="en-US" altLang="zh-CN" sz="2800"/>
          </a:p>
          <a:p>
            <a:pPr latinLnBrk="1">
              <a:lnSpc>
                <a:spcPts val="4900"/>
              </a:lnSpc>
              <a:tabLst>
                <a:tab pos="526732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C.遥控器发出的光是可见光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D.遥控器发出的光是红色光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0caaca4ef.fixed?vcp=1&amp;pid=29383a428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04</a:t>
            </a:r>
            <a:endParaRPr lang="en-US" altLang="zh-CN" sz="8000"/>
          </a:p>
        </p:txBody>
      </p:sp>
      <p:sp>
        <p:nvSpPr>
          <p:cNvPr id="3" name="C_4_BD#0caaca4ef.fixed?vcp=1&amp;pid=29383a428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优化提升</a:t>
            </a:r>
            <a:endParaRPr lang="en-US" altLang="zh-CN" sz="7200"/>
          </a:p>
        </p:txBody>
      </p:sp>
      <p:sp>
        <p:nvSpPr>
          <p:cNvPr id="4" name="C_4#0caaca4ef.fixed?vcp=1&amp;pid=29383a428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5_BD.27_1#e5c36fc52?vcp=1&amp;vop=1&amp;vis=1&amp;pid=0caaca4ef&amp;color=0,0,0&amp;vtp=1&amp;bt=1&amp;bbb=1&amp;hb=1" title=""/>
          <p:cNvSpPr/>
          <p:nvPr/>
        </p:nvSpPr>
        <p:spPr>
          <a:xfrm>
            <a:off x="932688" y="1564608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1.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（2025·扬州）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如图3-2，铅笔斜插在水中，看见水中的铅笔向上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弯折，解释这一现象的光路是(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sp>
        <p:nvSpPr>
          <p:cNvPr id="3" name="QC_5_AN.28_1#e5c36fc52.bracket?vcp=1&amp;vop=1&amp;vis=1&amp;pid=0caaca4ef&amp;color=0,0,0&amp;vpa=22&amp;vtp=1" title=""/>
          <p:cNvSpPr/>
          <p:nvPr/>
        </p:nvSpPr>
        <p:spPr>
          <a:xfrm>
            <a:off x="5853144" y="2198973"/>
            <a:ext cx="515938" cy="55829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</a:t>
            </a:r>
            <a:endParaRPr lang="en-US" altLang="zh-CN" sz="2800"/>
          </a:p>
        </p:txBody>
      </p:sp>
      <p:pic>
        <p:nvPicPr>
          <p:cNvPr id="4" name="QC_5_BD.27_2#e5c36fc52?iti=2&amp;htil=1&amp;vcp=1&amp;vop=1&amp;vis=1&amp;pid=0caaca4ef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204674" y="3039205"/>
            <a:ext cx="1847088" cy="155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5" name="QC_5_BD.27_3#e5c36fc52?iti=2&amp;htil=1&amp;vcp=1&amp;vop=1&amp;vis=1&amp;pid=0caaca4ef&amp;color=0,0,0&amp;vtp=1&amp;bbb=1" title=""/>
          <p:cNvSpPr/>
          <p:nvPr/>
        </p:nvSpPr>
        <p:spPr>
          <a:xfrm>
            <a:off x="9671812" y="4713065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图3-2</a:t>
            </a:r>
            <a:endParaRPr lang="en-US" altLang="zh-CN" sz="2800"/>
          </a:p>
        </p:txBody>
      </p:sp>
      <p:sp>
        <p:nvSpPr>
          <p:cNvPr id="6" name="QC_5_BD.27_4#e5c36fc52.choices?htil=1&amp;vcp=1&amp;vop=1&amp;vis=1&amp;pid=0caaca4ef&amp;color=0,0,0&amp;vtp=1&amp;bbb=1" title=""/>
          <p:cNvSpPr/>
          <p:nvPr/>
        </p:nvSpPr>
        <p:spPr>
          <a:xfrm>
            <a:off x="932688" y="2902045"/>
            <a:ext cx="8339328" cy="1018604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latinLnBrk="1">
              <a:lnSpc>
                <a:spcPts val="9100"/>
              </a:lnSpc>
              <a:tabLst>
                <a:tab pos="2148205"/>
                <a:tab pos="4271010"/>
                <a:tab pos="6406515"/>
              </a:tabLst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</a:t>
            </a:r>
            <a:r>
              <a:rPr lang="en-US" altLang="zh-CN" sz="505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</a:t>
            </a:r>
            <a:r>
              <a:rPr lang="en-US" altLang="zh-CN" sz="505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</a:t>
            </a:r>
            <a:r>
              <a:rPr lang="en-US" altLang="zh-CN" sz="505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</a:t>
            </a:r>
            <a:r>
              <a:rPr lang="en-US" altLang="zh-CN" sz="2800" b="1" i="0" spc="-103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	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</a:t>
            </a:r>
            <a:r>
              <a:rPr lang="en-US" altLang="zh-CN" sz="510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   </a:t>
            </a:r>
            <a:endParaRPr lang="en-US" altLang="zh-CN" sz="900">
              <a:latin typeface="宋体" panose="02010600030101010101" pitchFamily="2" charset="-122"/>
            </a:endParaRPr>
          </a:p>
        </p:txBody>
      </p:sp>
      <p:pic>
        <p:nvPicPr>
          <p:cNvPr id="7" name="QC_5_BD.27_4#e5c36fc52.choice_image?htil=1&amp;vcp=1&amp;vop=1&amp;vis=1&amp;pid=0caaca4ef&amp;color=0,0,0&amp;tib=255,255,255&amp;iip=7&amp;vtp=1" title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286796" y="2913285"/>
            <a:ext cx="1298448" cy="101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pic>
        <p:nvPicPr>
          <p:cNvPr id="8" name="QC_5_BD.27_4#e5c36fc52.choice_image?htil=1&amp;vcp=1&amp;vop=1&amp;vis=1&amp;pid=0caaca4ef&amp;color=0,0,0&amp;tib=255,255,255&amp;iip=8&amp;vtp=1" title="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18935" y="2913285"/>
            <a:ext cx="1289304" cy="101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pic>
        <p:nvPicPr>
          <p:cNvPr id="9" name="QC_5_BD.27_4#e5c36fc52.choice_image?htil=1&amp;vcp=1&amp;vop=1&amp;vis=1&amp;pid=0caaca4ef&amp;color=0,0,0&amp;tib=255,255,255&amp;iip=9&amp;vtp=1" title=""/>
          <p:cNvPicPr>
            <a:picLocks noChangeAspect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76094" y="2959005"/>
            <a:ext cx="1261872" cy="969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pic>
        <p:nvPicPr>
          <p:cNvPr id="10" name="QC_5_BD.27_4#e5c36fc52.choice_image?htil=1&amp;vcp=1&amp;vop=1&amp;vis=1&amp;pid=0caaca4ef&amp;color=0,0,0&amp;tib=255,255,255&amp;iip=10&amp;vtp=1" title=""/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693946" y="2904141"/>
            <a:ext cx="1298448" cy="1024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C_5_BD.29_1#1482386c7?vcp=1&amp;vop=1&amp;vis=1&amp;pid=0caaca4ef&amp;color=0,0,0&amp;vtp=1&amp;bt=1&amp;bbb=1" title=""/>
          <p:cNvSpPr/>
          <p:nvPr/>
        </p:nvSpPr>
        <p:spPr>
          <a:xfrm>
            <a:off x="932688" y="744728"/>
            <a:ext cx="1032357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2.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（2025·眉山）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如图3-3所示的光现象，说法正确的是(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   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)</a:t>
            </a:r>
            <a:endParaRPr lang="en-US" altLang="zh-CN" sz="2800"/>
          </a:p>
        </p:txBody>
      </p:sp>
      <p:pic>
        <p:nvPicPr>
          <p:cNvPr id="3" name="QC_5_BD.29_2#1482386c7?iti=3&amp;vcp=1&amp;vop=1&amp;vis=1&amp;pid=0caaca4ef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06040" y="1440942"/>
            <a:ext cx="6976872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4" name="QC_5_BD.29_3#1482386c7?iti=3&amp;vcp=1&amp;vop=1&amp;vis=1&amp;pid=0caaca4ef&amp;color=0,0,0&amp;vtp=1&amp;bbb=1" title=""/>
          <p:cNvSpPr/>
          <p:nvPr/>
        </p:nvSpPr>
        <p:spPr>
          <a:xfrm>
            <a:off x="5638070" y="2939542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图3-3</a:t>
            </a:r>
            <a:endParaRPr lang="en-US" altLang="zh-CN" sz="2800"/>
          </a:p>
        </p:txBody>
      </p:sp>
      <p:sp>
        <p:nvSpPr>
          <p:cNvPr id="5" name="QC_5_AN.30_1#1482386c7.bracket?vcp=1&amp;vop=1&amp;vis=1&amp;pid=0caaca4ef&amp;color=0,0,0&amp;vpa=23&amp;vtp=1" title=""/>
          <p:cNvSpPr/>
          <p:nvPr/>
        </p:nvSpPr>
        <p:spPr>
          <a:xfrm>
            <a:off x="9567895" y="740918"/>
            <a:ext cx="515938" cy="56781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</a:t>
            </a:r>
            <a:endParaRPr lang="en-US" altLang="zh-CN" sz="2800"/>
          </a:p>
        </p:txBody>
      </p:sp>
      <p:sp>
        <p:nvSpPr>
          <p:cNvPr id="6" name="QC_5_BD.29_4#1482386c7.choices?vcp=1&amp;vop=1&amp;vis=1&amp;pid=0caaca4ef&amp;color=0,0,0&amp;vtp=1&amp;bbb=1" title=""/>
          <p:cNvSpPr/>
          <p:nvPr/>
        </p:nvSpPr>
        <p:spPr>
          <a:xfrm>
            <a:off x="932688" y="3584130"/>
            <a:ext cx="10323576" cy="24967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A.图甲中，手影是光的反射形成的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B.图乙中，潜望镜利用光的折射观察物体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C.图丙中，海市蜃楼是光的折射形成的</a:t>
            </a:r>
            <a:endParaRPr lang="en-US" altLang="zh-CN" sz="2800"/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D.图丁中，汽车后视镜利用光的折射扩大观察范围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B_5_BD.31_1#341587a33?vcp=1&amp;vop=1&amp;vis=1&amp;pid=0caaca4ef&amp;color=0,0,0&amp;vtp=1&amp;bt=1&amp;bbb=1&amp;hb=1" title=""/>
          <p:cNvSpPr/>
          <p:nvPr/>
        </p:nvSpPr>
        <p:spPr>
          <a:xfrm>
            <a:off x="932688" y="2505424"/>
            <a:ext cx="10323576" cy="18490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3.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（2025·南充）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在研学活动中，某同学在参观博物馆时，通过玻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璃橱窗看到自己的影子，这是由光的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形成的；走出博物馆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后，看到天空出现的彩虹，这是光的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现象。</a:t>
            </a:r>
            <a:endParaRPr lang="en-US" altLang="zh-CN" sz="2800"/>
          </a:p>
        </p:txBody>
      </p:sp>
      <p:sp>
        <p:nvSpPr>
          <p:cNvPr id="3" name="QB_5_AN.32_1#341587a33.blank?vcp=1&amp;vop=1&amp;vis=1&amp;pid=0caaca4ef&amp;color=0,0,0&amp;vpa=24&amp;vtp=1&amp;bbb=1" title=""/>
          <p:cNvSpPr/>
          <p:nvPr/>
        </p:nvSpPr>
        <p:spPr>
          <a:xfrm>
            <a:off x="6658007" y="3122644"/>
            <a:ext cx="973138" cy="5727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反射</a:t>
            </a:r>
            <a:endParaRPr lang="en-US" altLang="zh-CN" sz="2800"/>
          </a:p>
        </p:txBody>
      </p:sp>
      <p:sp>
        <p:nvSpPr>
          <p:cNvPr id="4" name="QB_5_AN.33_1#341587a33.blank?vcp=1&amp;vop=1&amp;vis=1&amp;pid=0caaca4ef&amp;color=0,0,0&amp;vpa=25&amp;vtp=1&amp;bbb=1" title=""/>
          <p:cNvSpPr/>
          <p:nvPr/>
        </p:nvSpPr>
        <p:spPr>
          <a:xfrm>
            <a:off x="6658007" y="3749389"/>
            <a:ext cx="973138" cy="5536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色散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animBg="1"/>
      <p:bldP spid="4" grpId="0" uiExpand="1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b60484b59.fixed?vcp=1&amp;pid=29383a428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05</a:t>
            </a:r>
            <a:endParaRPr lang="en-US" altLang="zh-CN" sz="8000"/>
          </a:p>
        </p:txBody>
      </p:sp>
      <p:sp>
        <p:nvSpPr>
          <p:cNvPr id="3" name="C_4_BD#b60484b59.fixed?vcp=1&amp;pid=29383a428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广东中考</a:t>
            </a:r>
            <a:endParaRPr lang="en-US" altLang="zh-CN" sz="7200"/>
          </a:p>
        </p:txBody>
      </p:sp>
      <p:sp>
        <p:nvSpPr>
          <p:cNvPr id="4" name="C_4#b60484b59.fixed?vcp=1&amp;pid=29383a428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QO_5_BD.34_1#3d36261b9?vcp=1&amp;vop=1&amp;vis=1&amp;pid=b60484b59&amp;color=0,0,0&amp;vtp=1&amp;bt=1&amp;bbb=1&amp;hb=1" title=""/>
          <p:cNvSpPr/>
          <p:nvPr/>
        </p:nvSpPr>
        <p:spPr>
          <a:xfrm>
            <a:off x="932688" y="1239996"/>
            <a:ext cx="10323576" cy="12013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1.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楷体" panose="02010609060101010101" pitchFamily="34" charset="-122"/>
                <a:cs typeface="Times New Roman" panose="02020603050405020304" pitchFamily="34" charset="-120"/>
              </a:rPr>
              <a:t>（2025·广东）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如图3-4所示，请在图中画出平行于主光轴的两条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入射光线经过透镜后的光线。</a:t>
            </a:r>
            <a:endParaRPr lang="en-US" altLang="zh-CN" sz="2800"/>
          </a:p>
        </p:txBody>
      </p:sp>
      <p:pic>
        <p:nvPicPr>
          <p:cNvPr id="3" name="QO_5_BD.34_2#3d36261b9?iti=4&amp;htil=2&amp;vcp=1&amp;vop=1&amp;vis=1&amp;pid=b60484b59&amp;color=0,0,0&amp;tib=255,255,255&amp;vtp=1" title="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837944" y="2577433"/>
            <a:ext cx="3255264" cy="2340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4" name="QO_5_BD.34_3#3d36261b9?iti=4&amp;htil=2&amp;vcp=1&amp;vop=1&amp;vis=1&amp;pid=b60484b59&amp;color=0,0,0&amp;vtp=1&amp;bbb=1" title=""/>
          <p:cNvSpPr/>
          <p:nvPr/>
        </p:nvSpPr>
        <p:spPr>
          <a:xfrm>
            <a:off x="3009170" y="5041487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图3-4</a:t>
            </a:r>
            <a:endParaRPr lang="en-US" altLang="zh-CN" sz="2800"/>
          </a:p>
        </p:txBody>
      </p:sp>
      <p:sp>
        <p:nvSpPr>
          <p:cNvPr id="5" name="QO_5_AN.35_1#3d36261b9?htil=2&amp;vcp=1&amp;vop=1&amp;vis=1&amp;pid=b60484b59&amp;color=0,0,0&amp;vtp=1&amp;bbb=1" title=""/>
          <p:cNvSpPr/>
          <p:nvPr/>
        </p:nvSpPr>
        <p:spPr>
          <a:xfrm>
            <a:off x="6089904" y="2678017"/>
            <a:ext cx="515721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【答案】</a:t>
            </a:r>
            <a:endParaRPr lang="en-US" altLang="zh-CN" sz="2800"/>
          </a:p>
        </p:txBody>
      </p:sp>
      <p:pic>
        <p:nvPicPr>
          <p:cNvPr id="6" name="QO_5_AN.35_2#3d36261b9?htil=2&amp;vcp=1&amp;vop=1&amp;vis=1&amp;pid=b60484b59&amp;color=0,0,0&amp;tib=255,255,255&amp;vtp=1" title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108192" y="3368199"/>
            <a:ext cx="3236976" cy="224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1#目录1:29383a428?lid=14bda29df&amp;cid=14bda29df&amp;tib=255,255,255&amp;vtp=1" title="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1216152"/>
            <a:ext cx="612648" cy="612648"/>
          </a:xfrm>
          <a:prstGeom prst="rect">
            <a:avLst/>
          </a:prstGeom>
        </p:spPr>
      </p:pic>
      <p:sp>
        <p:nvSpPr>
          <p:cNvPr id="3" name="C_1#目录1:29383a428?lid=14bda29df&amp;cid=14bda29df&amp;vtp=1&amp;bbb=1" title="">
            <a:hlinkClick r:id="rId4" action="ppaction://hlinksldjump"/>
          </p:cNvPr>
          <p:cNvSpPr/>
          <p:nvPr/>
        </p:nvSpPr>
        <p:spPr>
          <a:xfrm>
            <a:off x="6309360" y="1216152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01</a:t>
            </a:r>
            <a:endParaRPr lang="en-US" altLang="zh-CN" sz="2400"/>
          </a:p>
        </p:txBody>
      </p:sp>
      <p:sp>
        <p:nvSpPr>
          <p:cNvPr id="4" name="C_1#目录1:29383a428?lid=14bda29df&amp;cid=14bda29df&amp;vtp=1&amp;bbb=1" title="">
            <a:hlinkClick r:id="rId4" action="ppaction://hlinksldjump"/>
          </p:cNvPr>
          <p:cNvSpPr/>
          <p:nvPr/>
        </p:nvSpPr>
        <p:spPr>
          <a:xfrm>
            <a:off x="7095744" y="1234440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考情分析</a:t>
            </a:r>
            <a:endParaRPr lang="en-US" altLang="zh-CN" sz="2800"/>
          </a:p>
        </p:txBody>
      </p:sp>
      <p:pic>
        <p:nvPicPr>
          <p:cNvPr id="5" name="C_1#目录1:29383a428?lid=cfcfc55e1&amp;cid=cfcfc55e1&amp;tib=255,255,255&amp;vtp=1" title="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2020824"/>
            <a:ext cx="612648" cy="612648"/>
          </a:xfrm>
          <a:prstGeom prst="rect">
            <a:avLst/>
          </a:prstGeom>
        </p:spPr>
      </p:pic>
      <p:sp>
        <p:nvSpPr>
          <p:cNvPr id="6" name="C_1#目录1:29383a428?lid=cfcfc55e1&amp;cid=cfcfc55e1&amp;vtp=1&amp;bbb=1" title="">
            <a:hlinkClick r:id="rId5" action="ppaction://hlinksldjump"/>
          </p:cNvPr>
          <p:cNvSpPr/>
          <p:nvPr/>
        </p:nvSpPr>
        <p:spPr>
          <a:xfrm>
            <a:off x="6309360" y="2020824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02</a:t>
            </a:r>
            <a:endParaRPr lang="en-US" altLang="zh-CN" sz="2400"/>
          </a:p>
        </p:txBody>
      </p:sp>
      <p:sp>
        <p:nvSpPr>
          <p:cNvPr id="7" name="C_1#目录1:29383a428?lid=cfcfc55e1&amp;cid=cfcfc55e1&amp;vtp=1&amp;bbb=1" title="">
            <a:hlinkClick r:id="rId5" action="ppaction://hlinksldjump"/>
          </p:cNvPr>
          <p:cNvSpPr/>
          <p:nvPr/>
        </p:nvSpPr>
        <p:spPr>
          <a:xfrm>
            <a:off x="7095744" y="2039112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考点回顾</a:t>
            </a:r>
            <a:endParaRPr lang="en-US" altLang="zh-CN" sz="2800"/>
          </a:p>
        </p:txBody>
      </p:sp>
      <p:pic>
        <p:nvPicPr>
          <p:cNvPr id="8" name="C_1#目录1:29383a428?lid=fbbfefe98&amp;cid=fbbfefe98&amp;tib=255,255,255&amp;vtp=1" title="">
            <a:hlinkClick r:id="rId6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2834640"/>
            <a:ext cx="612648" cy="612648"/>
          </a:xfrm>
          <a:prstGeom prst="rect">
            <a:avLst/>
          </a:prstGeom>
        </p:spPr>
      </p:pic>
      <p:sp>
        <p:nvSpPr>
          <p:cNvPr id="9" name="C_1#目录1:29383a428?lid=fbbfefe98&amp;cid=fbbfefe98&amp;vtp=1&amp;bbb=1" title="">
            <a:hlinkClick r:id="rId6" action="ppaction://hlinksldjump"/>
          </p:cNvPr>
          <p:cNvSpPr/>
          <p:nvPr/>
        </p:nvSpPr>
        <p:spPr>
          <a:xfrm>
            <a:off x="6309360" y="2834640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03</a:t>
            </a:r>
            <a:endParaRPr lang="en-US" altLang="zh-CN" sz="2400"/>
          </a:p>
        </p:txBody>
      </p:sp>
      <p:sp>
        <p:nvSpPr>
          <p:cNvPr id="10" name="C_1#目录1:29383a428?lid=fbbfefe98&amp;cid=fbbfefe98&amp;vtp=1&amp;bbb=1" title="">
            <a:hlinkClick r:id="rId6" action="ppaction://hlinksldjump"/>
          </p:cNvPr>
          <p:cNvSpPr/>
          <p:nvPr/>
        </p:nvSpPr>
        <p:spPr>
          <a:xfrm>
            <a:off x="7095744" y="2852928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夯实基础</a:t>
            </a:r>
            <a:endParaRPr lang="en-US" altLang="zh-CN" sz="2800"/>
          </a:p>
        </p:txBody>
      </p:sp>
      <p:pic>
        <p:nvPicPr>
          <p:cNvPr id="11" name="C_1#目录1:29383a428?lid=0caaca4ef&amp;cid=0caaca4ef&amp;tib=255,255,255&amp;vtp=1" title="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3648456"/>
            <a:ext cx="612648" cy="612648"/>
          </a:xfrm>
          <a:prstGeom prst="rect">
            <a:avLst/>
          </a:prstGeom>
        </p:spPr>
      </p:pic>
      <p:sp>
        <p:nvSpPr>
          <p:cNvPr id="12" name="C_1#目录1:29383a428?lid=0caaca4ef&amp;cid=0caaca4ef&amp;vtp=1&amp;bbb=1" title="">
            <a:hlinkClick r:id="rId7" action="ppaction://hlinksldjump"/>
          </p:cNvPr>
          <p:cNvSpPr/>
          <p:nvPr/>
        </p:nvSpPr>
        <p:spPr>
          <a:xfrm>
            <a:off x="6309360" y="3648456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04</a:t>
            </a:r>
            <a:endParaRPr lang="en-US" altLang="zh-CN" sz="2400"/>
          </a:p>
        </p:txBody>
      </p:sp>
      <p:sp>
        <p:nvSpPr>
          <p:cNvPr id="13" name="C_1#目录1:29383a428?lid=0caaca4ef&amp;cid=0caaca4ef&amp;vtp=1&amp;bbb=1" title="">
            <a:hlinkClick r:id="rId7" action="ppaction://hlinksldjump"/>
          </p:cNvPr>
          <p:cNvSpPr/>
          <p:nvPr/>
        </p:nvSpPr>
        <p:spPr>
          <a:xfrm>
            <a:off x="7095744" y="3666744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优化提升</a:t>
            </a:r>
            <a:endParaRPr lang="en-US" altLang="zh-CN" sz="2800"/>
          </a:p>
        </p:txBody>
      </p:sp>
      <p:pic>
        <p:nvPicPr>
          <p:cNvPr id="14" name="C_1#目录1:29383a428?lid=b60484b59&amp;cid=b60484b59&amp;tib=255,255,255&amp;vtp=1" title="">
            <a:hlinkClick r:id="rId8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4453128"/>
            <a:ext cx="612648" cy="612648"/>
          </a:xfrm>
          <a:prstGeom prst="rect">
            <a:avLst/>
          </a:prstGeom>
        </p:spPr>
      </p:pic>
      <p:sp>
        <p:nvSpPr>
          <p:cNvPr id="15" name="C_1#目录1:29383a428?lid=b60484b59&amp;cid=b60484b59&amp;vtp=1&amp;bbb=1" title="">
            <a:hlinkClick r:id="rId8" action="ppaction://hlinksldjump"/>
          </p:cNvPr>
          <p:cNvSpPr/>
          <p:nvPr/>
        </p:nvSpPr>
        <p:spPr>
          <a:xfrm>
            <a:off x="6309360" y="4453128"/>
            <a:ext cx="612648" cy="55778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2900"/>
              </a:lnSpc>
            </a:pPr>
            <a:r>
              <a:rPr lang="en-US" altLang="zh-CN" sz="2400" b="1" i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05</a:t>
            </a:r>
            <a:endParaRPr lang="en-US" altLang="zh-CN" sz="2400"/>
          </a:p>
        </p:txBody>
      </p:sp>
      <p:sp>
        <p:nvSpPr>
          <p:cNvPr id="16" name="C_1#目录1:29383a428?lid=b60484b59&amp;cid=b60484b59&amp;vtp=1&amp;bbb=1" title="">
            <a:hlinkClick r:id="rId8" action="ppaction://hlinksldjump"/>
          </p:cNvPr>
          <p:cNvSpPr/>
          <p:nvPr/>
        </p:nvSpPr>
        <p:spPr>
          <a:xfrm>
            <a:off x="7095744" y="4471416"/>
            <a:ext cx="2523744" cy="52120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3400"/>
              </a:lnSpc>
            </a:pPr>
            <a:r>
              <a:rPr lang="en-US" altLang="zh-CN" sz="2800" b="1" i="0">
                <a:solidFill>
                  <a:srgbClr val="40404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广东中考</a:t>
            </a:r>
            <a:endParaRPr lang="en-US" altLang="zh-CN" sz="2800"/>
          </a:p>
        </p:txBody>
      </p:sp>
      <p:sp>
        <p:nvSpPr>
          <p:cNvPr id="17" name="O_0#目录1:29383a428.fixed?vcp=1&amp;color=0,0,0&amp;vtp=1&amp;bt=1&amp;bbb=1" title=""/>
          <p:cNvSpPr/>
          <p:nvPr/>
        </p:nvSpPr>
        <p:spPr>
          <a:xfrm>
            <a:off x="1225296" y="612648"/>
            <a:ext cx="2880360" cy="932688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6700"/>
              </a:lnSpc>
            </a:pPr>
            <a:r>
              <a:rPr lang="en-US" altLang="zh-CN" sz="54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目</a:t>
            </a:r>
            <a:r>
              <a:rPr lang="en-US" altLang="zh-CN" sz="54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54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录</a:t>
            </a:r>
            <a:endParaRPr lang="en-US" altLang="zh-CN" sz="5400"/>
          </a:p>
        </p:txBody>
      </p:sp>
      <p:sp>
        <p:nvSpPr>
          <p:cNvPr id="18" name="O_0#目录1:29383a428.fixed?vcp=1&amp;color=0,0,0&amp;vtp=1&amp;bbb=1" title=""/>
          <p:cNvSpPr/>
          <p:nvPr/>
        </p:nvSpPr>
        <p:spPr>
          <a:xfrm>
            <a:off x="1298448" y="1508760"/>
            <a:ext cx="2880360" cy="393192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2500"/>
              </a:lnSpc>
            </a:pP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C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O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N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T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E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N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T</a:t>
            </a:r>
            <a:r>
              <a:rPr lang="en-US" altLang="zh-CN" sz="20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000" b="1" i="0">
                <a:solidFill>
                  <a:srgbClr val="000000"/>
                </a:solidFill>
                <a:latin typeface="字魂45号-冰宇雅宋" pitchFamily="34" charset="0"/>
                <a:ea typeface="字魂45号-冰宇雅宋" pitchFamily="34" charset="-122"/>
                <a:cs typeface="字魂45号-冰宇雅宋" pitchFamily="34" charset="-120"/>
              </a:rPr>
              <a:t>S</a:t>
            </a:r>
            <a:endParaRPr lang="en-US" altLang="zh-CN" sz="2000"/>
          </a:p>
        </p:txBody>
      </p:sp>
      <p:sp>
        <p:nvSpPr>
          <p:cNvPr id="19" name="O_0#目录1:29383a428" title=""/>
          <p:cNvSpPr/>
          <p:nvPr/>
        </p:nvSpPr>
        <p:spPr>
          <a:xfrm>
            <a:off x="1335024" y="2048256"/>
            <a:ext cx="539496" cy="9144"/>
          </a:xfrm>
          <a:prstGeom prst="line">
            <a:avLst/>
          </a:prstGeom>
          <a:noFill/>
          <a:ln w="38100">
            <a:solidFill>
              <a:srgbClr val="000000"/>
            </a:solidFill>
            <a:prstDash val="solid"/>
          </a:ln>
        </p:spPr>
        <p:txBody>
          <a:bodyPr tIns="0" bIns="0"/>
          <a:lstStyle/>
          <a:p>
            <a:endParaRPr lang="zh-CN" altLang="en-US"/>
          </a:p>
        </p:txBody>
      </p:sp>
    </p:spTree>
  </p:cSld>
  <p:clrMapOvr>
    <a:masterClrMapping/>
  </p:clrMapOvr>
  <p:transition>
    <p:split dir="in"/>
  </p:transition>
  <p:timing/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mc:AlternateContent>
        <mc:Choice Requires="a14">
          <p:sp>
            <p:nvSpPr>
              <p:cNvPr id="2" name="QO_5_BD.36_1#6088da364?vcp=1&amp;vop=1&amp;vis=1&amp;pid=b60484b59&amp;color=0,0,0&amp;vtp=1&amp;bt=1&amp;bbb=1&amp;hb=1" title=""/>
              <p:cNvSpPr/>
              <p:nvPr/>
            </p:nvSpPr>
            <p:spPr>
              <a:xfrm>
                <a:off x="932688" y="1706975"/>
                <a:ext cx="10323576" cy="1201357"/>
              </a:xfrm>
              <a:prstGeom prst="rect">
                <a:avLst/>
              </a:prstGeom>
              <a:noFill/>
            </p:spPr>
            <p:txBody>
              <a:bodyPr wrap="none" lIns="0" tIns="0" rIns="0" bIns="0" rtlCol="0" anchor="t"/>
              <a:lstStyle/>
              <a:p>
                <a:pPr algn="l" latinLnBrk="1">
                  <a:lnSpc>
                    <a:spcPts val="51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黑体" panose="02010609060101010101" charset="-122"/>
                    <a:cs typeface="Times New Roman" panose="02020603050405020304" pitchFamily="34" charset="-120"/>
                  </a:rPr>
                  <a:t>2.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楷体" panose="02010609060101010101" pitchFamily="34" charset="-122"/>
                    <a:cs typeface="Times New Roman" panose="02020603050405020304" pitchFamily="34" charset="-120"/>
                  </a:rPr>
                  <a:t>（2024·广东）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如图3-5所示，一束光经</a:t>
                </a:r>
                <a14:m>
                  <m:oMathPara>
                    <m:oMathParaPr>
                      <m:jc/>
                    </m:oMathParaPr>
                    <m:oMath>
                      <m:r>
                        <m:rPr>
                          <m:sty m:val="bi"/>
                        </m:rPr>
                        <a:rPr lang="en-US" altLang="zh-CN" sz="2800" b="1" i="1">
                          <a:solidFill>
                            <a:srgbClr val="000000"/>
                          </a:solidFill>
                          <a:latin typeface="Cambria Math" panose="02040503050406030204" pitchFamily="34" charset="0"/>
                          <a:ea typeface="Cambria Math" panose="02040503050406030204" pitchFamily="34" charset="-122"/>
                          <a:cs typeface="Cambria Math" panose="02040503050406030204" pitchFamily="34" charset="-120"/>
                        </a:rPr>
                        <m:t>𝑶</m:t>
                      </m:r>
                    </m:oMath>
                  </m:oMathPara>
                </a14:m>
                <a:r>
                  <a:rPr lang="en-US" altLang="zh-CN" sz="100" b="1" i="0" kern="0" spc="-99900">
                    <a:solidFill>
                      <a:srgbClr val="FFFFFF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 </a:t>
                </a: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点从空气斜射入水中，</a:t>
                </a:r>
                <a:endParaRPr lang="en-US" altLang="zh-CN" sz="2800" b="1" i="0">
                  <a:solidFill>
                    <a:srgbClr val="000000"/>
                  </a:solidFill>
                  <a:latin typeface="Times New Roman" panose="02020603050405020304" pitchFamily="34" charset="0"/>
                  <a:ea typeface="宋体" panose="02010600030101010101" pitchFamily="2" charset="-122"/>
                  <a:cs typeface="Times New Roman" panose="02020603050405020304" pitchFamily="34" charset="-120"/>
                </a:endParaRPr>
              </a:p>
              <a:p>
                <a:pPr latinLnBrk="1">
                  <a:lnSpc>
                    <a:spcPts val="4900"/>
                  </a:lnSpc>
                </a:pPr>
                <a:r>
                  <a:rPr lang="en-US" altLang="zh-CN" sz="2800" b="1" i="0">
                    <a:solidFill>
                      <a:srgbClr val="000000"/>
                    </a:solidFill>
                    <a:latin typeface="Times New Roman" panose="02020603050405020304" pitchFamily="34" charset="0"/>
                    <a:ea typeface="宋体" panose="02010600030101010101" pitchFamily="2" charset="-122"/>
                    <a:cs typeface="Times New Roman" panose="02020603050405020304" pitchFamily="34" charset="-120"/>
                  </a:rPr>
                  <a:t>请画出法线及大致的折射光线。</a:t>
                </a:r>
                <a:endParaRPr lang="en-US" altLang="zh-CN" sz="2800"/>
              </a:p>
            </p:txBody>
          </p:sp>
        </mc:Choice>
        <mc:Fallback>
          <p:sp>
            <p:nvSpPr>
              <p:cNvPr id="2" name="QO_5_BD.36_1#6088da364?vcp=1&amp;vop=1&amp;vis=1&amp;pid=b60484b59&amp;color=0,0,0&amp;vtp=1&amp;bt=1&amp;bbb=1&amp;hb=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688" y="1706975"/>
                <a:ext cx="10323576" cy="1201357"/>
              </a:xfrm>
              <a:prstGeom prst="rect">
                <a:avLst/>
              </a:prstGeom>
              <a:blipFill rotWithShape="1">
                <a:blip r:embed="rId3"/>
                <a:stretch>
                  <a:fillRect l="-5" t="-8" r="2" b="-570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QO_5_BD.36_2#6088da364?iti=5&amp;htil=3&amp;vcp=1&amp;vop=1&amp;vis=1&amp;pid=b60484b59&amp;color=0,0,0&amp;tib=255,255,255&amp;vtp=1" title=""/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17904" y="3070574"/>
            <a:ext cx="3904488" cy="1380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  <p:sp>
        <p:nvSpPr>
          <p:cNvPr id="4" name="QO_5_BD.36_3#6088da364?iti=5&amp;htil=3&amp;vcp=1&amp;vop=1&amp;vis=1&amp;pid=b60484b59&amp;color=0,0,0&amp;vtp=1&amp;bbb=1" title=""/>
          <p:cNvSpPr/>
          <p:nvPr/>
        </p:nvSpPr>
        <p:spPr>
          <a:xfrm>
            <a:off x="3013742" y="4574508"/>
            <a:ext cx="912812" cy="995680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图3-5</a:t>
            </a:r>
            <a:endParaRPr lang="en-US" altLang="zh-CN" sz="2800"/>
          </a:p>
        </p:txBody>
      </p:sp>
      <p:sp>
        <p:nvSpPr>
          <p:cNvPr id="5" name="QO_5_AN.37_1#6088da364?htil=3&amp;vcp=1&amp;vop=1&amp;vis=1&amp;pid=b60484b59&amp;color=0,0,0&amp;vtp=1&amp;bbb=1" title=""/>
          <p:cNvSpPr/>
          <p:nvPr/>
        </p:nvSpPr>
        <p:spPr>
          <a:xfrm>
            <a:off x="6089904" y="2979134"/>
            <a:ext cx="5157216" cy="56318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0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【答案】</a:t>
            </a:r>
            <a:endParaRPr lang="en-US" altLang="zh-CN" sz="2800"/>
          </a:p>
        </p:txBody>
      </p:sp>
      <p:pic>
        <p:nvPicPr>
          <p:cNvPr id="6" name="QO_5_AN.37_2#6088da364?htil=3&amp;vcp=1&amp;vop=1&amp;vis=1&amp;pid=b60484b59&amp;color=0,0,0&amp;tib=255,255,255&amp;vtp=1" title="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108192" y="3669316"/>
            <a:ext cx="2953512" cy="1472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0"/>
                  </a:schemeClr>
                </a:solidFill>
              </a14:hiddenFill>
            </a:ext>
          </a:extLst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ExtraPageShapeName&amp;bt=1&amp;bbb=1" title=""/>
          <p:cNvSpPr/>
          <p:nvPr/>
        </p:nvSpPr>
        <p:spPr>
          <a:xfrm>
            <a:off x="1225296" y="182880"/>
            <a:ext cx="612648" cy="35661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0" i="0">
                <a:solidFill>
                  <a:srgbClr val="FFFFFF"/>
                </a:solidFill>
                <a:latin typeface="思源黑体 CN Medium" pitchFamily="34" charset="0"/>
                <a:ea typeface="思源黑体 CN Medium" pitchFamily="34" charset="-122"/>
                <a:cs typeface="思源黑体 CN Medium" pitchFamily="34" charset="-120"/>
              </a:rPr>
              <a:t>物理</a:t>
            </a:r>
            <a:endParaRPr lang="en-US" altLang="zh-CN" sz="1400"/>
          </a:p>
        </p:txBody>
      </p:sp>
      <p:sp>
        <p:nvSpPr>
          <p:cNvPr id="5" name="ExtraPageShapeName&amp;bbb=1" title=""/>
          <p:cNvSpPr/>
          <p:nvPr/>
        </p:nvSpPr>
        <p:spPr>
          <a:xfrm>
            <a:off x="1078992" y="2587752"/>
            <a:ext cx="5038344" cy="118872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0" i="0">
                <a:solidFill>
                  <a:srgbClr val="000000"/>
                </a:solidFill>
                <a:latin typeface="思源黑体 CN Heavy" pitchFamily="34" charset="0"/>
                <a:ea typeface="思源黑体 CN Heavy" pitchFamily="34" charset="-122"/>
                <a:cs typeface="思源黑体 CN Heavy" pitchFamily="34" charset="-120"/>
              </a:rPr>
              <a:t>谢谢观看</a:t>
            </a:r>
            <a:endParaRPr lang="en-US" altLang="zh-CN" sz="7200"/>
          </a:p>
        </p:txBody>
      </p:sp>
    </p:spTree>
  </p:cSld>
  <p:clrMapOvr>
    <a:masterClrMapping/>
  </p:clrMapOvr>
  <p:transition>
    <p:split dir="in"/>
  </p:transition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14bda29df.fixed?vcp=1&amp;pid=29383a428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01</a:t>
            </a:r>
            <a:endParaRPr lang="en-US" altLang="zh-CN" sz="8000"/>
          </a:p>
        </p:txBody>
      </p:sp>
      <p:sp>
        <p:nvSpPr>
          <p:cNvPr id="3" name="C_4_BD#14bda29df.fixed?vcp=1&amp;pid=29383a428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考情分析</a:t>
            </a:r>
            <a:endParaRPr lang="en-US" altLang="zh-CN" sz="7200"/>
          </a:p>
        </p:txBody>
      </p:sp>
      <p:sp>
        <p:nvSpPr>
          <p:cNvPr id="4" name="C_4#14bda29df.fixed?vcp=1&amp;pid=29383a428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6" name="P_5_BD#1c1f65900?colgroup=8,18&amp;vcp=1&amp;pid=14bda29df&amp;color=0,0,0&amp;vtp=1&amp;bt=1&amp;bbb=1&amp;hb=1" title=""/>
          <p:cNvGraphicFramePr>
            <a:graphicFrameLocks noGrp="1"/>
          </p:cNvGraphicFramePr>
          <p:nvPr/>
        </p:nvGraphicFramePr>
        <p:xfrm>
          <a:off x="932688" y="1458214"/>
          <a:ext cx="10277856" cy="3941573"/>
        </p:xfrm>
        <a:graphic>
          <a:graphicData uri="http://schemas.openxmlformats.org/drawingml/2006/table">
            <a:tbl>
              <a:tblPr/>
              <a:tblGrid>
                <a:gridCol w="3273552"/>
                <a:gridCol w="1106424"/>
                <a:gridCol w="1517904"/>
                <a:gridCol w="3273552"/>
                <a:gridCol w="1106424"/>
              </a:tblGrid>
              <a:tr h="1688656"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2022版课标要求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 vert="horz" wrap="square"/>
                    <a:lstStyle/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1.通过实验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，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了解光的折射现象及其特点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  <a:p>
                      <a:pPr marL="0" indent="0" algn="l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2.通过实验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，</a:t>
                      </a: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了解白光的组成和不同色光混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lvl="0" indent="0" algn="l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合的现象</a:t>
                      </a:r>
                      <a:r>
                        <a:rPr lang="en-US" altLang="zh-CN" sz="2800" b="1" i="0" spc="-10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。</a:t>
                      </a:r>
                      <a:endParaRPr lang="en-US" altLang="zh-CN" sz="1200" spc="-1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  <a:tc hMerge="1">
                  <a:txBody>
                    <a:bodyPr vert="horz" wrap="square"/>
                    <a:lstStyle/>
                    <a:p/>
                  </a:txBody>
                  <a:tcPr/>
                </a:tc>
              </a:tr>
              <a:tr h="539560">
                <a:tc rowSpan="4">
                  <a:txBody>
                    <a:bodyPr vert="horz" wrap="square"/>
                    <a:lstStyle/>
                    <a:p>
                      <a:pPr marL="0" indent="0" algn="ctr" latinLnBrk="1" hangingPunct="0">
                        <a:lnSpc>
                          <a:spcPts val="44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近三年广东中考考</a:t>
                      </a:r>
                      <a:endParaRPr lang="en-US" altLang="zh-CN" sz="2800" b="1" i="0">
                        <a:solidFill>
                          <a:srgbClr val="000000"/>
                        </a:solidFill>
                        <a:latin typeface="Times New Roman" panose="02020603050405020304" pitchFamily="34" charset="0"/>
                        <a:ea typeface="宋体" panose="02010600030101010101" pitchFamily="2" charset="-122"/>
                        <a:cs typeface="Times New Roman" panose="02020603050405020304" pitchFamily="34" charset="-120"/>
                      </a:endParaRPr>
                    </a:p>
                    <a:p>
                      <a:pPr marL="0" lvl="0" indent="0"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查情况分析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年份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题型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考点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分值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119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2023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无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无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0分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119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2024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作图题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光的折射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119">
                <a:tc vMerge="1">
                  <a:txBody>
                    <a:bodyPr vert="horz" wrap="square"/>
                    <a:lstStyle/>
                    <a:p/>
                  </a:txBody>
                  <a:tcPr/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2025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作图题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凸透镜的光路图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 vert="horz" wrap="square"/>
                    <a:lstStyle/>
                    <a:p>
                      <a:pPr algn="ctr" latinLnBrk="1" hangingPunct="0">
                        <a:lnSpc>
                          <a:spcPts val="4200"/>
                        </a:lnSpc>
                      </a:pPr>
                      <a:r>
                        <a:rPr lang="en-US" altLang="zh-CN" sz="2800" b="1" i="0">
                          <a:solidFill>
                            <a:srgbClr val="000000"/>
                          </a:solidFill>
                          <a:latin typeface="Times New Roman" panose="02020603050405020304" pitchFamily="34" charset="0"/>
                          <a:ea typeface="宋体" panose="02010600030101010101" pitchFamily="2" charset="-122"/>
                          <a:cs typeface="Times New Roman" panose="02020603050405020304" pitchFamily="34" charset="-120"/>
                        </a:rPr>
                        <a:t>2分</a:t>
                      </a:r>
                      <a:endParaRPr lang="en-US" altLang="zh-CN" sz="1200"/>
                    </a:p>
                  </a:txBody>
                  <a:tcPr marL="72000" marR="72000" marT="0" marB="0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split dir="in"/>
  </p:transition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cfcfc55e1.fixed?vcp=1&amp;pid=29383a428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02</a:t>
            </a:r>
            <a:endParaRPr lang="en-US" altLang="zh-CN" sz="8000"/>
          </a:p>
        </p:txBody>
      </p:sp>
      <p:sp>
        <p:nvSpPr>
          <p:cNvPr id="3" name="C_4_BD#cfcfc55e1.fixed?vcp=1&amp;pid=29383a428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考点回顾</a:t>
            </a:r>
            <a:endParaRPr lang="en-US" altLang="zh-CN" sz="7200"/>
          </a:p>
        </p:txBody>
      </p:sp>
      <p:sp>
        <p:nvSpPr>
          <p:cNvPr id="4" name="C_4#cfcfc55e1.fixed?vcp=1&amp;pid=29383a428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  <p:pic>
        <p:nvPicPr>
          <p:cNvPr id="5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1417300" y="125095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split dir="in"/>
  </p:transition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bdcea2bb8?vcp=1&amp;pid=cfcfc55e1&amp;color=0,0,0&amp;tib=255,255,255&amp;iip=1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775563"/>
            <a:ext cx="1143000" cy="466344"/>
          </a:xfrm>
          <a:prstGeom prst="rect">
            <a:avLst/>
          </a:prstGeom>
        </p:spPr>
      </p:pic>
      <p:sp>
        <p:nvSpPr>
          <p:cNvPr id="3" name="C_5_BD#bdcea2bb8?vcp=1&amp;pid=cfcfc55e1&amp;color=0,0,0&amp;vtp=1&amp;bt=1&amp;bbb=1" title=""/>
          <p:cNvSpPr/>
          <p:nvPr/>
        </p:nvSpPr>
        <p:spPr>
          <a:xfrm>
            <a:off x="932689" y="720000"/>
            <a:ext cx="10323321" cy="531813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6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光的折射</a:t>
            </a:r>
            <a:endParaRPr lang="en-US" altLang="zh-CN" sz="100"/>
          </a:p>
        </p:txBody>
      </p:sp>
      <p:sp>
        <p:nvSpPr>
          <p:cNvPr id="4" name="P_6_BD#028e06abb?vcp=1&amp;pid=bdcea2bb8&amp;color=0,0,0&amp;vtp=1&amp;bbb=1&amp;hb=1" title=""/>
          <p:cNvSpPr/>
          <p:nvPr/>
        </p:nvSpPr>
        <p:spPr>
          <a:xfrm>
            <a:off x="932688" y="1319567"/>
            <a:ext cx="10323576" cy="46938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1.折射现象：光从一种介质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射入另一种介质，它的传播方向发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生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的现象。</a:t>
            </a:r>
            <a:endParaRPr lang="en-US" altLang="zh-CN" sz="2800"/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2.光从空气斜射入水中或其他介质中时，折射光线向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方向偏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折，折射角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入射角。入射角增大时，折射角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。光从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水或玻璃等其他介质斜射入空气中时，折射光线将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法线，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折射角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入射角。入射角增大时，折射角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/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3.光从空气垂直射入水或其他介质中时，传播方向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。光的折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5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射现象中，光路是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的。</a:t>
            </a:r>
            <a:endParaRPr lang="en-US" altLang="zh-CN" sz="2800"/>
          </a:p>
        </p:txBody>
      </p:sp>
      <p:sp>
        <p:nvSpPr>
          <p:cNvPr id="5" name="P_6_AN.1_1#028e06abb.blank?vcp=1&amp;pid=bdcea2bb8&amp;color=0,0,0&amp;vpa=1&amp;vtp=1" title=""/>
          <p:cNvSpPr/>
          <p:nvPr/>
        </p:nvSpPr>
        <p:spPr>
          <a:xfrm>
            <a:off x="5138769" y="1285213"/>
            <a:ext cx="615950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斜</a:t>
            </a:r>
            <a:endParaRPr lang="en-US" altLang="zh-CN" sz="2800"/>
          </a:p>
        </p:txBody>
      </p:sp>
      <p:sp>
        <p:nvSpPr>
          <p:cNvPr id="6" name="P_6_AN.2_1#028e06abb.blank?vcp=1&amp;pid=bdcea2bb8&amp;color=0,0,0&amp;vpa=2&amp;vtp=1&amp;bbb=1" title=""/>
          <p:cNvSpPr/>
          <p:nvPr/>
        </p:nvSpPr>
        <p:spPr>
          <a:xfrm>
            <a:off x="1300195" y="1882114"/>
            <a:ext cx="973138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偏折</a:t>
            </a:r>
            <a:endParaRPr lang="en-US" altLang="zh-CN" sz="2800"/>
          </a:p>
        </p:txBody>
      </p:sp>
      <p:sp>
        <p:nvSpPr>
          <p:cNvPr id="7" name="P_6_AN.3_1#028e06abb.blank?vcp=1&amp;pid=bdcea2bb8&amp;color=0,0,0&amp;vpa=3&amp;vtp=1&amp;bbb=1" title=""/>
          <p:cNvSpPr/>
          <p:nvPr/>
        </p:nvSpPr>
        <p:spPr>
          <a:xfrm>
            <a:off x="9067832" y="2479013"/>
            <a:ext cx="973138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法线</a:t>
            </a:r>
            <a:endParaRPr lang="en-US" altLang="zh-CN" sz="2800"/>
          </a:p>
        </p:txBody>
      </p:sp>
      <p:sp>
        <p:nvSpPr>
          <p:cNvPr id="8" name="P_6_AN.4_1#028e06abb.blank?vcp=1&amp;pid=bdcea2bb8&amp;color=0,0,0&amp;vpa=4&amp;vtp=1&amp;bbb=1" title=""/>
          <p:cNvSpPr/>
          <p:nvPr/>
        </p:nvSpPr>
        <p:spPr>
          <a:xfrm>
            <a:off x="2728944" y="3075914"/>
            <a:ext cx="973138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小于</a:t>
            </a:r>
            <a:endParaRPr lang="en-US" altLang="zh-CN" sz="2800"/>
          </a:p>
        </p:txBody>
      </p:sp>
      <p:sp>
        <p:nvSpPr>
          <p:cNvPr id="9" name="P_6_AN.5_1#028e06abb.blank?vcp=1&amp;pid=bdcea2bb8&amp;color=0,0,0&amp;vpa=5&amp;vtp=1&amp;bbb=1" title=""/>
          <p:cNvSpPr/>
          <p:nvPr/>
        </p:nvSpPr>
        <p:spPr>
          <a:xfrm>
            <a:off x="8796370" y="3075914"/>
            <a:ext cx="973138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增大</a:t>
            </a:r>
            <a:endParaRPr lang="en-US" altLang="zh-CN" sz="2800"/>
          </a:p>
        </p:txBody>
      </p:sp>
      <p:sp>
        <p:nvSpPr>
          <p:cNvPr id="10" name="P_6_AN.6_1#028e06abb.blank?vcp=1&amp;pid=bdcea2bb8&amp;color=0,0,0&amp;vpa=6&amp;vtp=1&amp;bbb=1" title=""/>
          <p:cNvSpPr/>
          <p:nvPr/>
        </p:nvSpPr>
        <p:spPr>
          <a:xfrm>
            <a:off x="8801132" y="3672813"/>
            <a:ext cx="973138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偏离</a:t>
            </a:r>
            <a:endParaRPr lang="en-US" altLang="zh-CN" sz="2800"/>
          </a:p>
        </p:txBody>
      </p:sp>
      <p:sp>
        <p:nvSpPr>
          <p:cNvPr id="11" name="P_6_AN.7_1#028e06abb.blank?vcp=1&amp;pid=bdcea2bb8&amp;color=0,0,0&amp;vpa=7&amp;vtp=1&amp;bbb=1" title=""/>
          <p:cNvSpPr/>
          <p:nvPr/>
        </p:nvSpPr>
        <p:spPr>
          <a:xfrm>
            <a:off x="2014569" y="4269714"/>
            <a:ext cx="973138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大于</a:t>
            </a:r>
            <a:endParaRPr lang="en-US" altLang="zh-CN" sz="2800"/>
          </a:p>
        </p:txBody>
      </p:sp>
      <p:sp>
        <p:nvSpPr>
          <p:cNvPr id="12" name="P_6_AN.8_1#028e06abb.blank?vcp=1&amp;pid=bdcea2bb8&amp;color=0,0,0&amp;vpa=8&amp;vtp=1&amp;bbb=1" title=""/>
          <p:cNvSpPr/>
          <p:nvPr/>
        </p:nvSpPr>
        <p:spPr>
          <a:xfrm>
            <a:off x="8081995" y="4269714"/>
            <a:ext cx="973138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增大</a:t>
            </a:r>
            <a:endParaRPr lang="en-US" altLang="zh-CN" sz="2800"/>
          </a:p>
        </p:txBody>
      </p:sp>
      <p:sp>
        <p:nvSpPr>
          <p:cNvPr id="13" name="P_6_AN.9_1#028e06abb.blank?vcp=1&amp;pid=bdcea2bb8&amp;color=0,0,0&amp;vpa=9&amp;vtp=1&amp;bbb=1" title=""/>
          <p:cNvSpPr/>
          <p:nvPr/>
        </p:nvSpPr>
        <p:spPr>
          <a:xfrm>
            <a:off x="8710645" y="4866613"/>
            <a:ext cx="973138" cy="53460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不变</a:t>
            </a:r>
            <a:endParaRPr lang="en-US" altLang="zh-CN" sz="2800"/>
          </a:p>
        </p:txBody>
      </p:sp>
      <p:sp>
        <p:nvSpPr>
          <p:cNvPr id="14" name="P_6_AN.10_1#028e06abb.blank?vcp=1&amp;pid=bdcea2bb8&amp;color=0,0,0&amp;vpa=10&amp;vtp=1&amp;bbb=1" title=""/>
          <p:cNvSpPr/>
          <p:nvPr/>
        </p:nvSpPr>
        <p:spPr>
          <a:xfrm>
            <a:off x="3800506" y="5443512"/>
            <a:ext cx="973138" cy="515557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5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可逆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nimBg="1"/>
      <p:bldP spid="6" grpId="0" uiExpand="1" build="p" animBg="1"/>
      <p:bldP spid="7" grpId="0" uiExpand="1" build="p" animBg="1"/>
      <p:bldP spid="8" grpId="0" uiExpand="1" build="p" animBg="1"/>
      <p:bldP spid="9" grpId="0" uiExpand="1" build="p" animBg="1"/>
      <p:bldP spid="10" grpId="0" uiExpand="1" build="p" animBg="1"/>
      <p:bldP spid="11" grpId="0" uiExpand="1" build="p" animBg="1"/>
      <p:bldP spid="12" grpId="0" uiExpand="1" build="p" animBg="1"/>
      <p:bldP spid="13" grpId="0" uiExpand="1" build="p" animBg="1"/>
      <p:bldP spid="14" grpId="0" uiExpand="1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C_5_BD#7642cb75c?vcp=1&amp;pid=cfcfc55e1&amp;color=0,0,0&amp;tib=255,255,255&amp;iip=2&amp;vtp=1" title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2415" y="778738"/>
            <a:ext cx="1143000" cy="466344"/>
          </a:xfrm>
          <a:prstGeom prst="rect">
            <a:avLst/>
          </a:prstGeom>
        </p:spPr>
      </p:pic>
      <p:sp>
        <p:nvSpPr>
          <p:cNvPr id="3" name="C_5_BD#7642cb75c?vcp=1&amp;pid=cfcfc55e1&amp;color=0,0,0&amp;vtp=1&amp;bt=1&amp;bbb=1" title=""/>
          <p:cNvSpPr/>
          <p:nvPr/>
        </p:nvSpPr>
        <p:spPr>
          <a:xfrm>
            <a:off x="932689" y="720000"/>
            <a:ext cx="10323320" cy="534988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700"/>
              </a:lnSpc>
            </a:pP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光的色散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900" b="1" i="0" kern="0">
                <a:solidFill>
                  <a:srgbClr val="FFFFFF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34" charset="-120"/>
              </a:rPr>
              <a:t>                    </a:t>
            </a:r>
            <a:r>
              <a:rPr lang="en-US" altLang="zh-CN" sz="2800" b="1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 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黑体" panose="02010609060101010101" charset="-122"/>
                <a:cs typeface="Times New Roman" panose="02020603050405020304" pitchFamily="34" charset="-120"/>
              </a:rPr>
              <a:t>看不见的光</a:t>
            </a:r>
            <a:endParaRPr lang="en-US" altLang="zh-CN" sz="100"/>
          </a:p>
        </p:txBody>
      </p:sp>
      <p:pic>
        <p:nvPicPr>
          <p:cNvPr id="4" name="C_5_BD#7642cb75c?vcp=1&amp;pid=cfcfc55e1&amp;color=0,0,0&amp;tib=255,255,255&amp;iip=3&amp;vtp=1" title="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52940" y="778738"/>
            <a:ext cx="1143000" cy="466344"/>
          </a:xfrm>
          <a:prstGeom prst="rect">
            <a:avLst/>
          </a:prstGeom>
        </p:spPr>
      </p:pic>
      <p:sp>
        <p:nvSpPr>
          <p:cNvPr id="5" name="P_6_BD#edb16a425?vcp=1&amp;pid=7642cb75c&amp;color=0,0,0&amp;vtp=1&amp;bbb=1&amp;hb=1" title=""/>
          <p:cNvSpPr/>
          <p:nvPr/>
        </p:nvSpPr>
        <p:spPr>
          <a:xfrm>
            <a:off x="932688" y="1325917"/>
            <a:ext cx="10323576" cy="4774883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4.色散：太阳光是白光，它通过棱镜后被分解成各种颜色的光，这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种现象叫光的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，这说明白光不是单色光，而是由各种色光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混合而成的。</a:t>
            </a:r>
            <a:endParaRPr lang="en-US" altLang="zh-CN" sz="2800"/>
          </a:p>
          <a:p>
            <a:pPr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5.光的“三原色”是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、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、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。</a:t>
            </a:r>
            <a:endParaRPr lang="en-US" altLang="zh-CN" sz="2800"/>
          </a:p>
          <a:p>
            <a:pPr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6.光谱上红光以外的部分有一种看不见的光，叫作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线，它用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于如红外线夜视仪、红外线测温仪、红外线遥控等；光谱上紫光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以外的部分有一种看不见的光，叫作</a:t>
            </a:r>
            <a:r>
              <a:rPr lang="en-US" altLang="zh-CN" sz="280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34" charset="-120"/>
              </a:rPr>
              <a:t>______</a:t>
            </a: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线，它能使荧光物质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7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发光。</a:t>
            </a:r>
            <a:r>
              <a:rPr lang="en-US" altLang="zh-CN" sz="10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#3</a:t>
            </a:r>
            <a:endParaRPr lang="en-US" altLang="zh-CN" sz="2800"/>
          </a:p>
        </p:txBody>
      </p:sp>
      <p:sp>
        <p:nvSpPr>
          <p:cNvPr id="6" name="P_6_AN.11_1#edb16a425.blank?vcp=1&amp;pid=7642cb75c&amp;color=0,0,0&amp;vpa=11&amp;vtp=1&amp;bbb=1" title=""/>
          <p:cNvSpPr/>
          <p:nvPr/>
        </p:nvSpPr>
        <p:spPr>
          <a:xfrm>
            <a:off x="3086131" y="1909609"/>
            <a:ext cx="973138" cy="54413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色散</a:t>
            </a:r>
            <a:endParaRPr lang="en-US" altLang="zh-CN" sz="2800"/>
          </a:p>
        </p:txBody>
      </p:sp>
      <p:sp>
        <p:nvSpPr>
          <p:cNvPr id="7" name="P_6_AN.12_1#edb16a425.blank?vcp=1&amp;pid=7642cb75c&amp;color=0,0,0&amp;vpa=12&amp;vtp=1" title=""/>
          <p:cNvSpPr/>
          <p:nvPr/>
        </p:nvSpPr>
        <p:spPr>
          <a:xfrm>
            <a:off x="3708431" y="3128809"/>
            <a:ext cx="615950" cy="54413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红</a:t>
            </a:r>
            <a:endParaRPr lang="en-US" altLang="zh-CN" sz="2800"/>
          </a:p>
        </p:txBody>
      </p:sp>
      <p:sp>
        <p:nvSpPr>
          <p:cNvPr id="8" name="P_6_AN.13_1#edb16a425.blank?vcp=1&amp;pid=7642cb75c&amp;color=0,0,0&amp;vpa=13&amp;vtp=1" title=""/>
          <p:cNvSpPr/>
          <p:nvPr/>
        </p:nvSpPr>
        <p:spPr>
          <a:xfrm>
            <a:off x="4776819" y="3128809"/>
            <a:ext cx="615950" cy="54413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绿</a:t>
            </a:r>
            <a:endParaRPr lang="en-US" altLang="zh-CN" sz="2800"/>
          </a:p>
        </p:txBody>
      </p:sp>
      <p:sp>
        <p:nvSpPr>
          <p:cNvPr id="9" name="P_6_AN.14_1#edb16a425.blank?vcp=1&amp;pid=7642cb75c&amp;color=0,0,0&amp;vpa=14&amp;vtp=1" title=""/>
          <p:cNvSpPr/>
          <p:nvPr/>
        </p:nvSpPr>
        <p:spPr>
          <a:xfrm>
            <a:off x="5845206" y="3128809"/>
            <a:ext cx="615950" cy="54413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蓝</a:t>
            </a:r>
            <a:endParaRPr lang="en-US" altLang="zh-CN" sz="2800"/>
          </a:p>
        </p:txBody>
      </p:sp>
      <p:sp>
        <p:nvSpPr>
          <p:cNvPr id="10" name="P_6_AN.15_1#edb16a425.blank?vcp=1&amp;pid=7642cb75c&amp;color=0,0,0&amp;vpa=15&amp;vtp=1&amp;bbb=1" title=""/>
          <p:cNvSpPr/>
          <p:nvPr/>
        </p:nvSpPr>
        <p:spPr>
          <a:xfrm>
            <a:off x="8710645" y="3738409"/>
            <a:ext cx="973138" cy="54413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红外</a:t>
            </a:r>
            <a:endParaRPr lang="en-US" altLang="zh-CN" sz="2800"/>
          </a:p>
        </p:txBody>
      </p:sp>
      <p:sp>
        <p:nvSpPr>
          <p:cNvPr id="11" name="P_6_AN.16_1#edb16a425.blank?vcp=1&amp;pid=7642cb75c&amp;color=0,0,0&amp;vpa=16&amp;vtp=1&amp;bbb=1" title=""/>
          <p:cNvSpPr/>
          <p:nvPr/>
        </p:nvSpPr>
        <p:spPr>
          <a:xfrm>
            <a:off x="6658007" y="4957609"/>
            <a:ext cx="973138" cy="544132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ctr" latinLnBrk="1">
              <a:lnSpc>
                <a:spcPts val="4800"/>
              </a:lnSpc>
            </a:pPr>
            <a:r>
              <a:rPr lang="en-US" altLang="zh-CN" sz="2800" b="1" i="0">
                <a:solidFill>
                  <a:srgbClr val="FF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紫外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 animBg="1"/>
      <p:bldP spid="7" grpId="0" uiExpand="1" build="p" animBg="1"/>
      <p:bldP spid="8" grpId="0" uiExpand="1" build="p" animBg="1"/>
      <p:bldP spid="9" grpId="0" uiExpand="1" build="p" animBg="1"/>
      <p:bldP spid="10" grpId="0" uiExpand="1" build="p" animBg="1"/>
      <p:bldP spid="11" grpId="0" uiExpand="1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P_6_BD#edb16a425?vcp=1&amp;pid=7642cb75c&amp;color=0,0,0&amp;mp=1&amp;vtp=1&amp;bt=1&amp;bbb=1&amp;hb=1" title=""/>
          <p:cNvSpPr/>
          <p:nvPr/>
        </p:nvSpPr>
        <p:spPr>
          <a:xfrm>
            <a:off x="932688" y="1866106"/>
            <a:ext cx="10323576" cy="3117533"/>
          </a:xfrm>
          <a:prstGeom prst="rect">
            <a:avLst/>
          </a:prstGeom>
          <a:noFill/>
        </p:spPr>
        <p:txBody>
          <a:bodyPr wrap="none" lIns="0" tIns="0" rIns="0" bIns="0" rtlCol="0" anchor="t"/>
          <a:lstStyle/>
          <a:p>
            <a:pPr algn="l"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考点点拨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1.光从一种介质进入另一种介质，传播方向不一定改变，垂直入射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时方向不变。</a:t>
            </a:r>
            <a:endParaRPr lang="en-US" altLang="zh-CN" sz="2800"/>
          </a:p>
          <a:p>
            <a:pPr latinLnBrk="1">
              <a:lnSpc>
                <a:spcPts val="51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2.红外线和紫外线均是光波家族中的成员，它们是人眼不能直接看</a:t>
            </a:r>
            <a:endParaRPr lang="en-US" altLang="zh-CN" sz="2800" b="1" i="0">
              <a:solidFill>
                <a:srgbClr val="000000"/>
              </a:solidFill>
              <a:latin typeface="Times New Roman" panose="02020603050405020304" pitchFamily="34" charset="0"/>
              <a:ea typeface="宋体" panose="02010600030101010101" pitchFamily="2" charset="-122"/>
              <a:cs typeface="Times New Roman" panose="02020603050405020304" pitchFamily="34" charset="-120"/>
            </a:endParaRPr>
          </a:p>
          <a:p>
            <a:pPr latinLnBrk="1">
              <a:lnSpc>
                <a:spcPts val="4900"/>
              </a:lnSpc>
            </a:pPr>
            <a:r>
              <a:rPr lang="en-US" altLang="zh-CN" sz="2800" b="1" i="0">
                <a:solidFill>
                  <a:srgbClr val="000000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见的光。</a:t>
            </a:r>
            <a:r>
              <a:rPr lang="en-US" altLang="zh-CN" sz="100" b="1" i="0" kern="0" spc="-99900">
                <a:solidFill>
                  <a:srgbClr val="FFFFFF"/>
                </a:solidFill>
                <a:latin typeface="Times New Roman" panose="02020603050405020304" pitchFamily="34" charset="0"/>
                <a:ea typeface="宋体" panose="02010600030101010101" pitchFamily="2" charset="-122"/>
                <a:cs typeface="Times New Roman" panose="02020603050405020304" pitchFamily="34" charset="-120"/>
              </a:rPr>
              <a:t>#4.2</a:t>
            </a:r>
            <a:endParaRPr lang="en-US" altLang="zh-CN" sz="2800"/>
          </a:p>
        </p:txBody>
      </p:sp>
    </p:spTree>
  </p:cSld>
  <p:clrMapOvr>
    <a:masterClrMapping/>
  </p:clrMapOvr>
  <p:transition>
    <p:split dir="in"/>
  </p:transition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C_4#fbbfefe98.fixed?vcp=1&amp;pid=29383a428&amp;color=0,0,0&amp;vtp=1&amp;bbb=1" title=""/>
          <p:cNvSpPr/>
          <p:nvPr/>
        </p:nvSpPr>
        <p:spPr>
          <a:xfrm>
            <a:off x="795528" y="722376"/>
            <a:ext cx="1508760" cy="1325880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10000"/>
              </a:lnSpc>
            </a:pPr>
            <a:r>
              <a:rPr lang="en-US" altLang="zh-CN" sz="80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03</a:t>
            </a:r>
            <a:endParaRPr lang="en-US" altLang="zh-CN" sz="8000"/>
          </a:p>
        </p:txBody>
      </p:sp>
      <p:sp>
        <p:nvSpPr>
          <p:cNvPr id="3" name="C_4_BD#fbbfefe98.fixed?vcp=1&amp;pid=29383a428&amp;color=255,198,17&amp;vtp=1&amp;bbb=1" title=""/>
          <p:cNvSpPr/>
          <p:nvPr/>
        </p:nvSpPr>
        <p:spPr>
          <a:xfrm>
            <a:off x="795528" y="2880360"/>
            <a:ext cx="6848856" cy="1197864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l" latinLnBrk="1">
              <a:lnSpc>
                <a:spcPts val="8900"/>
              </a:lnSpc>
            </a:pPr>
            <a:r>
              <a:rPr lang="en-US" altLang="zh-CN" sz="7200" b="1" i="0">
                <a:solidFill>
                  <a:srgbClr val="FFC61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夯实基础</a:t>
            </a:r>
            <a:endParaRPr lang="en-US" altLang="zh-CN" sz="7200"/>
          </a:p>
        </p:txBody>
      </p:sp>
      <p:sp>
        <p:nvSpPr>
          <p:cNvPr id="4" name="C_4#fbbfefe98.fixed?vcp=1&amp;pid=29383a428&amp;color=0,0,0&amp;vtp=1&amp;bbb=1" title=""/>
          <p:cNvSpPr/>
          <p:nvPr/>
        </p:nvSpPr>
        <p:spPr>
          <a:xfrm>
            <a:off x="2295144" y="932688"/>
            <a:ext cx="612648" cy="310896"/>
          </a:xfrm>
          <a:prstGeom prst="rect">
            <a:avLst/>
          </a:prstGeom>
          <a:noFill/>
        </p:spPr>
        <p:txBody>
          <a:bodyPr wrap="none" lIns="0" tIns="0" rIns="0" bIns="0" rtlCol="0" anchor="ctr"/>
          <a:lstStyle/>
          <a:p>
            <a:pPr algn="ctr" latinLnBrk="1">
              <a:lnSpc>
                <a:spcPts val="1700"/>
              </a:lnSpc>
            </a:pPr>
            <a:r>
              <a:rPr lang="en-US" altLang="zh-CN" sz="1400" b="1" i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0"/>
              </a:rPr>
              <a:t>2026</a:t>
            </a:r>
            <a:endParaRPr lang="en-US" altLang="zh-CN" sz="1400"/>
          </a:p>
        </p:txBody>
      </p:sp>
    </p:spTree>
  </p:cSld>
  <p:clrMapOvr>
    <a:masterClrMapping/>
  </p:clrMapOvr>
  <p:transition>
    <p:split dir="in"/>
  </p:transition>
  <p:timing/>
</p:sld>
</file>

<file path=ppt/tags/tag1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OGMxNWJkM2RlZDFjYzllMDRlMzYwODIxOGNiZjY5OGIifQ=="/>
</p:tagLst>
</file>

<file path=ppt/theme/theme1.xml><?xml version="1.0" encoding="utf-8"?>
<a:theme xmlns:r="http://schemas.openxmlformats.org/officeDocument/2006/relationships"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Calibri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/>
        <a:ea typeface="等线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等线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124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5" baseType="lpstr">
      <vt:lpstr>Arial</vt:lpstr>
      <vt:lpstr>Calibri Light</vt:lpstr>
      <vt:lpstr>Calibri</vt:lpstr>
      <vt:lpstr>Times New Roman</vt:lpstr>
      <vt:lpstr>黑体</vt:lpstr>
      <vt:lpstr>宋体</vt:lpstr>
      <vt:lpstr>等线 Light</vt:lpstr>
      <vt:lpstr>等线</vt:lpstr>
      <vt:lpstr>思源黑体 CN Heavy</vt:lpstr>
      <vt:lpstr>微软雅黑</vt:lpstr>
      <vt:lpstr>字魂45号-冰宇雅宋</vt:lpstr>
      <vt:lpstr>楷体</vt:lpstr>
      <vt:lpstr>思源黑体 CN Medium</vt:lpstr>
      <vt:lpstr/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23.0300</AppVersion>
  <TotalTime>0</TotalTim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2026-02-06T23:37:01Z</cp:lastPrinted>
  <dcterms:created xsi:type="dcterms:W3CDTF">2026-02-06T23:37:01Z</dcterms:created>
  <dcterms:modified xsi:type="dcterms:W3CDTF">2026-02-06T15:37:01Z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