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123.TIF" TargetMode="Externa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file:///C:\Documents and Settings\Administrator\&#26700;&#38754;\&#27743;&#35199;&#29289;&#29702;(JK)\N125.TIF" TargetMode="External"/><Relationship Id="rId3" Type="http://schemas.openxmlformats.org/officeDocument/2006/relationships/image" Target="../media/image13.png"/><Relationship Id="rId2" Type="http://schemas.openxmlformats.org/officeDocument/2006/relationships/image" Target="../media/image3.tiff"/><Relationship Id="rId1" Type="http://schemas.openxmlformats.org/officeDocument/2006/relationships/image" Target="../media/image2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126.TIF" TargetMode="Externa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127.TIF" TargetMode="External"/><Relationship Id="rId2" Type="http://schemas.openxmlformats.org/officeDocument/2006/relationships/image" Target="../media/image15.png"/><Relationship Id="rId1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128.TIF" TargetMode="External"/><Relationship Id="rId2" Type="http://schemas.openxmlformats.org/officeDocument/2006/relationships/image" Target="../media/image16.png"/><Relationship Id="rId1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129.TIF" TargetMode="Externa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130.TIF" TargetMode="Externa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8.xml"/><Relationship Id="rId2" Type="http://schemas.openxmlformats.org/officeDocument/2006/relationships/image" Target="file:///C:\Documents and Settings\Administrator\&#26700;&#38754;\&#27743;&#35199;&#29289;&#29702;(JK)\N131.TIF" TargetMode="Externa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slide" Target="slide8.xml"/><Relationship Id="rId7" Type="http://schemas.openxmlformats.org/officeDocument/2006/relationships/tags" Target="../tags/tag4.xml"/><Relationship Id="rId6" Type="http://schemas.openxmlformats.org/officeDocument/2006/relationships/slide" Target="slide23.xml"/><Relationship Id="rId5" Type="http://schemas.openxmlformats.org/officeDocument/2006/relationships/tags" Target="../tags/tag3.xml"/><Relationship Id="rId4" Type="http://schemas.openxmlformats.org/officeDocument/2006/relationships/slide" Target="slide11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wmf"/><Relationship Id="rId2" Type="http://schemas.openxmlformats.org/officeDocument/2006/relationships/oleObject" Target="../embeddings/oleObject6.bin"/><Relationship Id="rId1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9.xml"/><Relationship Id="rId2" Type="http://schemas.openxmlformats.org/officeDocument/2006/relationships/image" Target="file:///C:\Documents and Settings\Administrator\&#26700;&#38754;\&#27743;&#35199;&#29289;&#29702;(JK)\N132.TIF" TargetMode="Externa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5.tiff"/><Relationship Id="rId1" Type="http://schemas.openxmlformats.org/officeDocument/2006/relationships/image" Target="../media/image2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file:///C:\Documents and Settings\Administrator\&#26700;&#38754;\&#27743;&#35199;&#29289;&#29702;(JK)\N133.TIF" TargetMode="Externa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8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.w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file:///C:\Documents and Settings\Administrator\&#26700;&#38754;\&#27743;&#35199;&#29289;&#29702;(JK)\N116.TIF" TargetMode="External"/><Relationship Id="rId4" Type="http://schemas.openxmlformats.org/officeDocument/2006/relationships/image" Target="../media/image5.png"/><Relationship Id="rId3" Type="http://schemas.openxmlformats.org/officeDocument/2006/relationships/image" Target="file:///C:\Documents and Settings\Administrator\&#26700;&#38754;\&#27743;&#35199;&#29289;&#29702;(JK)\N115.TIF" TargetMode="External"/><Relationship Id="rId2" Type="http://schemas.openxmlformats.org/officeDocument/2006/relationships/image" Target="../media/image4.png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file:///C:\Documents and Settings\Administrator\&#26700;&#38754;\&#27743;&#35199;&#29289;&#29702;(JK)\N119.TIF" TargetMode="External"/><Relationship Id="rId8" Type="http://schemas.openxmlformats.org/officeDocument/2006/relationships/image" Target="../media/image9.png"/><Relationship Id="rId7" Type="http://schemas.openxmlformats.org/officeDocument/2006/relationships/image" Target="file:///C:\Documents and Settings\Administrator\&#26700;&#38754;\&#27743;&#35199;&#29289;&#29702;(JK)\N120.TIF" TargetMode="External"/><Relationship Id="rId6" Type="http://schemas.openxmlformats.org/officeDocument/2006/relationships/image" Target="../media/image8.png"/><Relationship Id="rId5" Type="http://schemas.openxmlformats.org/officeDocument/2006/relationships/image" Target="file:///C:\Documents and Settings\Administrator\&#26700;&#38754;\&#27743;&#35199;&#29289;&#29702;(JK)\N118.TIF" TargetMode="External"/><Relationship Id="rId4" Type="http://schemas.openxmlformats.org/officeDocument/2006/relationships/image" Target="../media/image7.png"/><Relationship Id="rId3" Type="http://schemas.openxmlformats.org/officeDocument/2006/relationships/image" Target="file:///C:\Documents and Settings\Administrator\&#26700;&#38754;\&#27743;&#35199;&#29289;&#29702;(JK)\N117.TIF" TargetMode="Externa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122.TIF" TargetMode="Externa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236470" y="1961515"/>
            <a:ext cx="814451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机械运动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60295" y="3467735"/>
            <a:ext cx="786892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速度的理解及测量与计算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4055" y="1266190"/>
            <a:ext cx="62001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命题点：速度表读数、速度的相关计算</a:t>
            </a:r>
            <a:endParaRPr lang="zh-CN" sz="24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双休日自驾外出郊游，在行驶的过程中，善于观察的小唐同学看到汽车上有一个显示速度和路程的表盘，示数如图甲所示，则汽车此时行驶的速度为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；该车匀速行驶了一段时间后，表盘示数变为图乙所示，那么这段时间汽车行驶的路程为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，行驶的时间为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________min.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47" descr="C:\Documents and Settings\Administrator\桌面\江西物理(JK)\N123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000875" y="2240280"/>
            <a:ext cx="4520565" cy="257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74050" y="5124450"/>
            <a:ext cx="19748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Times New Roman" panose="02020603050405020304" pitchFamily="18" charset="0"/>
              </a:rPr>
              <a:t>(2006</a:t>
            </a:r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b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b="0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r>
              <a:rPr lang="en-US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54095" y="3555365"/>
            <a:ext cx="12369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 km/h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06365" y="4664075"/>
            <a:ext cx="1009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 km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10535" y="5218430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70726" y="99885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6900" y="176466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运动特点的描述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2014.13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516890" y="2253615"/>
            <a:ext cx="111404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如图所示，是一个小球在相同时间间隔里运动情景的物理模型图，对这个小球的运动情景描述正确的是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43" descr="C:\Documents and Settings\Administrator\桌面\江西物理(JK)\N125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2910205" y="3507105"/>
            <a:ext cx="6061075" cy="1081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31155" y="4648835"/>
            <a:ext cx="10185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94690" y="5017135"/>
            <a:ext cx="1096327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zh-CN" sz="2400" b="0">
                <a:ea typeface="宋体" panose="02010600030101010101" pitchFamily="2" charset="-122"/>
              </a:rPr>
              <a:t>小球从高处自由下落　          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B. </a:t>
            </a:r>
            <a:r>
              <a:rPr lang="zh-CN" sz="2400" b="0">
                <a:ea typeface="宋体" panose="02010600030101010101" pitchFamily="2" charset="-122"/>
              </a:rPr>
              <a:t>小球沿斜面上下运动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 b="0">
                <a:ea typeface="宋体" panose="02010600030101010101" pitchFamily="2" charset="-122"/>
              </a:rPr>
              <a:t>小球做匀速圆周运动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D. </a:t>
            </a:r>
            <a:r>
              <a:rPr lang="zh-CN" sz="2400" b="0">
                <a:ea typeface="宋体" panose="02010600030101010101" pitchFamily="2" charset="-122"/>
              </a:rPr>
              <a:t>小球从碗边释放滚下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6612255" y="2983230"/>
            <a:ext cx="363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04265" y="174371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104265" y="2197100"/>
            <a:ext cx="1050861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在中考的体育考试掷铅球项目中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在铅球掷出到落地的过程中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下列对铅球的运动状态描述正确的是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ea typeface="宋体" panose="02010600030101010101" pitchFamily="2" charset="-122"/>
              </a:rPr>
              <a:t>运动速度越来越快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运动速度先变小后变大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运动速度先变大后变小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运动的速度不变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5060315" y="2926715"/>
            <a:ext cx="554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6145" y="1440815"/>
            <a:ext cx="106889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如图是利用每秒闪光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>
                <a:ea typeface="宋体" panose="02010600030101010101" pitchFamily="2" charset="-122"/>
              </a:rPr>
              <a:t>次的照相装置分别拍摄到的四个小球的频闪照片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下列关于四个小球运动的描述中正确的是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541" descr="C:\Documents and Settings\Administrator\桌面\江西物理(JK)\N12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383915" y="3201670"/>
            <a:ext cx="5569585" cy="2146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395720" y="2170430"/>
            <a:ext cx="4267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48360" y="871855"/>
            <a:ext cx="10210800" cy="1291590"/>
            <a:chOff x="894" y="2980"/>
            <a:chExt cx="16080" cy="2034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2980"/>
              <a:ext cx="13080" cy="20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auto"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运动图像的理解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6年4考，除2019年外，均在选择题中与其他图像综合考查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848360" y="2226945"/>
            <a:ext cx="106349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南昌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一只小鸟从枇杷树上飞到地面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啄食掉落在地上的熟枇杷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吃了一会儿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路边传来吆喝声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小鸟立即飞回树上它出发时的位置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如图所示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能够大致描述小鸟运动情况的是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pic>
        <p:nvPicPr>
          <p:cNvPr id="2" name="图片 -2147482539" descr="C:\Documents and Settings\Administrator\桌面\江西物理(JK)\N127.TIF"/>
          <p:cNvPicPr>
            <a:picLocks noChangeAspect="1"/>
          </p:cNvPicPr>
          <p:nvPr/>
        </p:nvPicPr>
        <p:blipFill>
          <a:blip r:embed="rId2" r:link="rId3"/>
          <a:srcRect l="63325" t="48751" b="-503"/>
          <a:stretch>
            <a:fillRect/>
          </a:stretch>
        </p:blipFill>
        <p:spPr>
          <a:xfrm>
            <a:off x="8594090" y="4229100"/>
            <a:ext cx="1375410" cy="1894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418455" y="3519805"/>
            <a:ext cx="480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-2147482539" descr="C:\Documents and Settings\Administrator\桌面\江西物理(JK)\N127.TIF"/>
          <p:cNvPicPr>
            <a:picLocks noChangeAspect="1"/>
          </p:cNvPicPr>
          <p:nvPr/>
        </p:nvPicPr>
        <p:blipFill>
          <a:blip r:embed="rId2" r:link="rId3"/>
          <a:srcRect r="58280" b="52185"/>
          <a:stretch>
            <a:fillRect/>
          </a:stretch>
        </p:blipFill>
        <p:spPr>
          <a:xfrm>
            <a:off x="975995" y="4301490"/>
            <a:ext cx="1564640" cy="1750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-2147482539" descr="C:\Documents and Settings\Administrator\桌面\江西物理(JK)\N127.TIF"/>
          <p:cNvPicPr>
            <a:picLocks noChangeAspect="1"/>
          </p:cNvPicPr>
          <p:nvPr/>
        </p:nvPicPr>
        <p:blipFill>
          <a:blip r:embed="rId2" r:link="rId3"/>
          <a:srcRect l="62123" b="51439"/>
          <a:stretch>
            <a:fillRect/>
          </a:stretch>
        </p:blipFill>
        <p:spPr>
          <a:xfrm>
            <a:off x="3402330" y="4345940"/>
            <a:ext cx="1420495" cy="177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-2147482539" descr="C:\Documents and Settings\Administrator\桌面\江西物理(JK)\N127.TIF"/>
          <p:cNvPicPr>
            <a:picLocks noChangeAspect="1"/>
          </p:cNvPicPr>
          <p:nvPr/>
        </p:nvPicPr>
        <p:blipFill>
          <a:blip r:embed="rId2" r:link="rId3"/>
          <a:srcRect t="50052" r="61429"/>
          <a:stretch>
            <a:fillRect/>
          </a:stretch>
        </p:blipFill>
        <p:spPr>
          <a:xfrm>
            <a:off x="5899150" y="4295140"/>
            <a:ext cx="1446530" cy="182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60755" y="112204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845185" y="1578610"/>
            <a:ext cx="106260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龟兔赛跑》是大家耳熟能详的寓言故事．乌龟和兔子同时从起点出发，骄傲的兔子在遥遥领先的情况下，睡起了大觉，醒来后，跑到终点时发现坚持不懈的乌龟已经获得了冠军．对整个赛跑过程而言，下列图中运动图像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其中实线表示兔子，虚线表示乌龟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537" descr="C:\Documents and Settings\Administrator\桌面\江西物理(JK)\N128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726055" y="3885565"/>
            <a:ext cx="6864985" cy="1965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922010" y="3398520"/>
            <a:ext cx="4895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38835" y="1629410"/>
            <a:ext cx="1074420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甲乙两同学沿平直路面步行，他们运动的路程随时间变化的情况如图所示，下面说法中不正确的是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甲同学比乙同学晚出发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s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B. 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内，甲乙同学都匀速直线运动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C. 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内，甲乙两同学通过的路程相等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D. 8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末甲乙两同学速度相等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36" descr="C:\Documents and Settings\Administrator\桌面\江西物理(JK)\N12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319010" y="2334260"/>
            <a:ext cx="3817620" cy="2740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728075" y="5276850"/>
            <a:ext cx="9994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6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153535" y="2334260"/>
            <a:ext cx="480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580390" y="1527175"/>
            <a:ext cx="10210800" cy="1291590"/>
            <a:chOff x="894" y="2980"/>
            <a:chExt cx="16080" cy="2034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2980"/>
              <a:ext cx="13080" cy="20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auto"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速度的相关计算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6年4考，除2018年实验题中考查外，其余3次均在计算题中考查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70230" y="32219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提分小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445135" y="3811905"/>
            <a:ext cx="1130236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zh-CN" sz="2400">
                <a:ea typeface="宋体" panose="02010600030101010101" pitchFamily="2" charset="-122"/>
              </a:rPr>
              <a:t>测速设备测得小汽车在通过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 km</a:t>
            </a:r>
            <a:r>
              <a:rPr lang="zh-CN" sz="2400">
                <a:ea typeface="宋体" panose="02010600030101010101" pitchFamily="2" charset="-122"/>
              </a:rPr>
              <a:t>的测速区间用时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225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其平均速度为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______km/h.</a:t>
            </a:r>
            <a:r>
              <a:rPr lang="zh-CN" sz="2400">
                <a:ea typeface="宋体" panose="02010600030101010101" pitchFamily="2" charset="-122"/>
              </a:rPr>
              <a:t>根据该路段限速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100 km/h</a:t>
            </a:r>
            <a:r>
              <a:rPr lang="zh-CN" sz="2400">
                <a:ea typeface="宋体" panose="02010600030101010101" pitchFamily="2" charset="-122"/>
              </a:rPr>
              <a:t>的规定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该车驾驶员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不会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受到处罚．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10273030" y="3893820"/>
            <a:ext cx="518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88125" y="4449445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不会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0870" y="1347470"/>
            <a:ext cx="109270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8. </a:t>
            </a:r>
            <a:r>
              <a:rPr lang="zh-CN" sz="2400">
                <a:ea typeface="宋体" panose="02010600030101010101" pitchFamily="2" charset="-122"/>
              </a:rPr>
              <a:t>如图甲、乙是两个物体从同一点沿相同方向做直线运动的速度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zh-CN" sz="2400">
                <a:ea typeface="宋体" panose="02010600030101010101" pitchFamily="2" charset="-122"/>
              </a:rPr>
              <a:t>时间图像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zh-CN" sz="2400">
                <a:ea typeface="宋体" panose="02010600030101010101" pitchFamily="2" charset="-122"/>
              </a:rPr>
              <a:t>由图像可知： 第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 s</a:t>
            </a:r>
            <a:r>
              <a:rPr lang="zh-CN" sz="2400">
                <a:ea typeface="宋体" panose="02010600030101010101" pitchFamily="2" charset="-122"/>
              </a:rPr>
              <a:t>甲和乙的图线相交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甲、乙具有相同的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； 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 s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时甲、乙相距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________m.</a:t>
            </a:r>
            <a:endParaRPr lang="zh-CN" altLang="en-US" sz="2400"/>
          </a:p>
        </p:txBody>
      </p:sp>
      <p:pic>
        <p:nvPicPr>
          <p:cNvPr id="2" name="图片 -2147482533" descr="C:\Documents and Settings\Administrator\桌面\江西物理(JK)\N13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590415" y="2882265"/>
            <a:ext cx="2661920" cy="2486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42280" y="5480685"/>
            <a:ext cx="1064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205470" y="1985010"/>
            <a:ext cx="8997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速度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66240" y="2530475"/>
            <a:ext cx="5994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0195" y="514985"/>
            <a:ext cx="114725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便捷的交通与互联网给人们出行带来极大的方便．某天，王爷爷带小孙子驾车到萍乡北站，然后乘高铁去南昌参观滕王阁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.8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开车出发，并看到路边如图甲所示交通标志牌，此刻吩咐小孙子通过铁路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12306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网站查询列车时刻表，如图乙所示．求：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在交通正常情况下，依据以上信息并通过计算，爷孙俩最快能赶乘上哪一车次？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该趟高铁运行的平均速度为多少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km/h?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532" descr="C:\Documents and Settings\Administrator\桌面\江西物理(JK)\N13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965835" y="4086225"/>
            <a:ext cx="2834005" cy="192087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4313872" y="3876675"/>
          <a:ext cx="6902450" cy="2207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9715"/>
                <a:gridCol w="1789430"/>
                <a:gridCol w="1793875"/>
                <a:gridCol w="1789430"/>
              </a:tblGrid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车次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萍乡北开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南昌西到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运行距离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G1346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 km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G1692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 km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18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G1482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∶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 km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997075" y="61525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甲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415530" y="6152515"/>
            <a:ext cx="41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乙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313555" y="6329045"/>
            <a:ext cx="9829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161665" y="182562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161665" y="357378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22" name="组合 12"/>
          <p:cNvGrpSpPr/>
          <p:nvPr/>
        </p:nvGrpSpPr>
        <p:grpSpPr>
          <a:xfrm>
            <a:off x="3161665" y="4461510"/>
            <a:ext cx="6337547" cy="751205"/>
            <a:chOff x="4643" y="7172"/>
            <a:chExt cx="9982" cy="1185"/>
          </a:xfrm>
        </p:grpSpPr>
        <p:sp>
          <p:nvSpPr>
            <p:cNvPr id="17423" name="文本框 106">
              <a:hlinkClick r:id="rId6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076" y="7285"/>
              <a:ext cx="7549" cy="8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17424" name="组合 15"/>
            <p:cNvGrpSpPr/>
            <p:nvPr/>
          </p:nvGrpSpPr>
          <p:grpSpPr>
            <a:xfrm>
              <a:off x="4643" y="7172"/>
              <a:ext cx="2233" cy="1185"/>
              <a:chOff x="8163" y="4584"/>
              <a:chExt cx="2870" cy="1632"/>
            </a:xfrm>
          </p:grpSpPr>
          <p:pic>
            <p:nvPicPr>
              <p:cNvPr id="17425" name="图片 16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6" name="文本框 17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642360" y="2794635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6318885" y="2794635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9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11275" y="2083435"/>
            <a:ext cx="101796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  <a:r>
              <a:rPr lang="zh-CN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由题图可知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在交通正常情况下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他们驾车最大速度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 km/h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则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0.5 h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交通正常情况下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到达车站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最快能赶上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G1482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车次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高铁运行时间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h 20 min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高铁运行的平均速度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</a:rPr>
              <a:t>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180 km/h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49145" y="2581275"/>
          <a:ext cx="1791970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889000" imgH="393700" progId="Equation.DSMT4">
                  <p:embed/>
                </p:oleObj>
              </mc:Choice>
              <mc:Fallback>
                <p:oleObj name="" r:id="rId1" imgW="889000" imgH="39370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49145" y="2581275"/>
                        <a:ext cx="1791970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69765" y="4297045"/>
          <a:ext cx="1568450" cy="1109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825500" imgH="584200" progId="Equation.DSMT4">
                  <p:embed/>
                </p:oleObj>
              </mc:Choice>
              <mc:Fallback>
                <p:oleObj name="" r:id="rId3" imgW="825500" imgH="584200" progId="Equation.DSMT4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69765" y="4297045"/>
                        <a:ext cx="1568450" cy="1109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73365" y="3766185"/>
          <a:ext cx="260985" cy="674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152400" imgH="393700" progId="Equation.DSMT4">
                  <p:embed/>
                </p:oleObj>
              </mc:Choice>
              <mc:Fallback>
                <p:oleObj name="" r:id="rId5" imgW="152400" imgH="393700" progId="Equation.DSMT4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73365" y="3766185"/>
                        <a:ext cx="260985" cy="674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38835" y="1344295"/>
            <a:ext cx="10210800" cy="737235"/>
            <a:chOff x="894" y="2980"/>
            <a:chExt cx="16080" cy="1161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2980"/>
              <a:ext cx="13080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fontAlgn="auto"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速度的测量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2018.24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749935" y="2143760"/>
            <a:ext cx="107727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年，江西省将全面实现义务教育均衡发展，其中有一项督导工作就是检查实验报告．以下是小璟同学做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测量小车的平均速度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时的实验报告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摘要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．请你将其报告中的问题补充完整．【实验目的】测量小车的平均速度【实验原理】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【实验器材】小车、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、斜面、金属挡板、长方体木块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96310" y="4182110"/>
          <a:ext cx="615315" cy="707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2" imgW="342900" imgH="393700" progId="Equation.DSMT4">
                  <p:embed/>
                </p:oleObj>
              </mc:Choice>
              <mc:Fallback>
                <p:oleObj name="" r:id="rId2" imgW="3429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96310" y="4182110"/>
                        <a:ext cx="615315" cy="707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649345" y="4967605"/>
            <a:ext cx="11823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刻度尺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7805" y="4967605"/>
            <a:ext cx="818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停表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96290" y="51562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【实验装置】如图所示</a:t>
            </a:r>
            <a:endParaRPr lang="zh-CN" altLang="en-US" sz="2400"/>
          </a:p>
        </p:txBody>
      </p:sp>
      <p:pic>
        <p:nvPicPr>
          <p:cNvPr id="2" name="图片 -2147482530" descr="C:\Documents and Settings\Administrator\桌面\江西物理(JK)\N13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104005" y="769620"/>
            <a:ext cx="6179185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023610" y="1985010"/>
            <a:ext cx="121031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96290" y="235331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ea typeface="宋体" panose="02010600030101010101" pitchFamily="2" charset="-122"/>
              </a:rPr>
              <a:t>【实验数据】如表所示</a:t>
            </a:r>
            <a:endParaRPr lang="zh-CN" altLang="en-US" sz="2400"/>
          </a:p>
        </p:txBody>
      </p:sp>
      <p:graphicFrame>
        <p:nvGraphicFramePr>
          <p:cNvPr id="5" name="表格 4"/>
          <p:cNvGraphicFramePr/>
          <p:nvPr>
            <p:custDataLst>
              <p:tags r:id="rId3"/>
            </p:custDataLst>
          </p:nvPr>
        </p:nvGraphicFramePr>
        <p:xfrm>
          <a:off x="4020820" y="2567940"/>
          <a:ext cx="6911340" cy="19126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30880"/>
                <a:gridCol w="1216660"/>
                <a:gridCol w="1233805"/>
                <a:gridCol w="1229995"/>
              </a:tblGrid>
              <a:tr h="47815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测量的物理量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AB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段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段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</a:t>
                      </a: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段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15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路程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56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15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5.8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15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平均速度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/(cm·s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－1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17.4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7519035" y="4029075"/>
            <a:ext cx="790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15.0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96655" y="4020185"/>
            <a:ext cx="727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20.0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6290" y="4483735"/>
            <a:ext cx="1079055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【实验分析】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(1)</a:t>
            </a:r>
            <a:r>
              <a:rPr lang="zh-CN" sz="2400" b="0">
                <a:ea typeface="宋体" panose="02010600030101010101" pitchFamily="2" charset="-122"/>
              </a:rPr>
              <a:t>小车全程是做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sz="2400">
                <a:ea typeface="宋体" panose="02010600030101010101" pitchFamily="2" charset="-122"/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匀速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ea typeface="宋体" panose="02010600030101010101" pitchFamily="2" charset="-122"/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变速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ea typeface="宋体" panose="02010600030101010101" pitchFamily="2" charset="-122"/>
              </a:rPr>
              <a:t>实验时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为了使小车在斜面上运动的时间长些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应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 b="0">
                <a:ea typeface="宋体" panose="02010600030101010101" pitchFamily="2" charset="-122"/>
              </a:rPr>
              <a:t>斜面的坡度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sz="2400">
                <a:ea typeface="宋体" panose="02010600030101010101" pitchFamily="2" charset="-122"/>
                <a:sym typeface="+mn-ea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增大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ea typeface="宋体" panose="02010600030101010101" pitchFamily="2" charset="-122"/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ea typeface="宋体" panose="02010600030101010101" pitchFamily="2" charset="-122"/>
                <a:sym typeface="+mn-ea"/>
              </a:rPr>
              <a:t>减小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</a:t>
            </a:r>
            <a:r>
              <a:rPr lang="zh-CN" sz="2400" b="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3304540" y="5113655"/>
            <a:ext cx="79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63560" y="5654675"/>
            <a:ext cx="882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4584" name="组合 4"/>
          <p:cNvGrpSpPr/>
          <p:nvPr/>
        </p:nvGrpSpPr>
        <p:grpSpPr>
          <a:xfrm>
            <a:off x="1079844" y="760730"/>
            <a:ext cx="9889112" cy="645159"/>
            <a:chOff x="1594" y="1190"/>
            <a:chExt cx="15573" cy="1017"/>
          </a:xfrm>
        </p:grpSpPr>
        <p:pic>
          <p:nvPicPr>
            <p:cNvPr id="24585" name="图片 1" descr="一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94" y="1273"/>
              <a:ext cx="15573" cy="8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6" name="文本框 5"/>
            <p:cNvSpPr txBox="1"/>
            <p:nvPr/>
          </p:nvSpPr>
          <p:spPr>
            <a:xfrm>
              <a:off x="7485" y="1190"/>
              <a:ext cx="370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78510" y="1254760"/>
            <a:ext cx="8646160" cy="737235"/>
            <a:chOff x="1254" y="3694"/>
            <a:chExt cx="13616" cy="1161"/>
          </a:xfrm>
        </p:grpSpPr>
        <p:pic>
          <p:nvPicPr>
            <p:cNvPr id="9" name="图片 8" descr="考点·2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4" y="3996"/>
              <a:ext cx="2251" cy="78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33" y="3963"/>
              <a:ext cx="144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实验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17" name="文本框 4"/>
            <p:cNvSpPr txBox="1"/>
            <p:nvPr/>
          </p:nvSpPr>
          <p:spPr>
            <a:xfrm>
              <a:off x="3642" y="3694"/>
              <a:ext cx="1122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测量物体运动的平均速度</a:t>
              </a:r>
              <a:r>
                <a:rPr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(2018.24)</a:t>
              </a: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90880" y="1812925"/>
            <a:ext cx="10974070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【设计与进行实验】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实验原理：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________ [2018.24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【实验原理】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实验主要器材的使用及作用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[2018.24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【实验器材】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]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刻度尺的使用和作用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作用是测量小车运动的距离，测量时应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头对头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尾对尾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秒表的使用和作用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作用是测量小车运动的时间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(3)</a:t>
            </a:r>
            <a:r>
              <a:rPr lang="zh-CN" sz="2400">
                <a:ea typeface="宋体" panose="02010600030101010101" pitchFamily="2" charset="-122"/>
                <a:sym typeface="+mn-ea"/>
              </a:rPr>
              <a:t>金属片的作用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(</a:t>
            </a:r>
            <a:r>
              <a:rPr lang="zh-CN" sz="2400">
                <a:ea typeface="宋体" panose="02010600030101010101" pitchFamily="2" charset="-122"/>
                <a:sym typeface="+mn-ea"/>
              </a:rPr>
              <a:t>确定终点在同一位置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，</a:t>
            </a:r>
            <a:r>
              <a:rPr lang="zh-CN" sz="2400">
                <a:ea typeface="宋体" panose="02010600030101010101" pitchFamily="2" charset="-122"/>
                <a:sym typeface="+mn-ea"/>
              </a:rPr>
              <a:t>便于测量时间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)(4)</a:t>
            </a:r>
            <a:r>
              <a:rPr lang="zh-CN" sz="2400">
                <a:ea typeface="宋体" panose="02010600030101010101" pitchFamily="2" charset="-122"/>
                <a:sym typeface="+mn-ea"/>
              </a:rPr>
              <a:t>斜面的作用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使小车获得动力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945245" y="2217420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47670" y="2711450"/>
          <a:ext cx="607060" cy="697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342900" imgH="393700" progId="Equation.DSMT4">
                  <p:embed/>
                </p:oleObj>
              </mc:Choice>
              <mc:Fallback>
                <p:oleObj name="" r:id="rId3" imgW="3429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47670" y="2711450"/>
                        <a:ext cx="607060" cy="697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72770" y="806450"/>
            <a:ext cx="111563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斜面的倾斜程度应适当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如果倾斜程度过大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会使小车滑行太快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不易测量时间；如果倾斜程度过小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会造成各阶段的平均速度太接近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4. </a:t>
            </a:r>
            <a:r>
              <a:rPr lang="zh-CN" sz="2400">
                <a:ea typeface="宋体" panose="02010600030101010101" pitchFamily="2" charset="-122"/>
              </a:rPr>
              <a:t>实验中增大或减小平均速度的操作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适当改变斜面的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____________)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[2018.24</a:t>
            </a:r>
            <a:r>
              <a:rPr lang="zh-CN" sz="2400">
                <a:cs typeface="仿宋_GB2312" charset="0"/>
              </a:rPr>
              <a:t>【实验分析】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5. </a:t>
            </a:r>
            <a:r>
              <a:rPr lang="zh-CN" sz="2400">
                <a:ea typeface="宋体" panose="02010600030101010101" pitchFamily="2" charset="-122"/>
              </a:rPr>
              <a:t>小车运动距离的测量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要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头对头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量，记录时间也应与距离的测量保持对应性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6. </a:t>
            </a:r>
            <a:r>
              <a:rPr lang="zh-CN" sz="2400">
                <a:ea typeface="宋体" panose="02010600030101010101" pitchFamily="2" charset="-122"/>
              </a:rPr>
              <a:t>实验中减小误差方法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多次测量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求平均值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多次测量同一段路程的平均速度时，必须每次让小车从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由静止释放，且应保持金属片位置不变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8.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实验表格的设计及数据记录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7967980" y="1972310"/>
            <a:ext cx="1445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倾斜程度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15045" y="4716780"/>
            <a:ext cx="1519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同一位置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33400" y="2275205"/>
            <a:ext cx="113461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【分析数据，总结结论】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平均速度的计算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[2018.24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【实验数据】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] 10.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比较小车在不同阶段平均速度的大小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小车在下滑过程中速度越来越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相同路程，越靠近底部，平均速度越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89590" y="3452495"/>
            <a:ext cx="535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3785" y="4001770"/>
            <a:ext cx="535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4830" y="671195"/>
            <a:ext cx="11062970" cy="5846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【交流与反思】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11.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误差分析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小车经过终点后才停止计时或小车未开始运动提前计时：时间测量偏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平均速度测量偏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(2)</a:t>
            </a:r>
            <a:r>
              <a:rPr lang="zh-CN" sz="2400">
                <a:ea typeface="宋体" panose="02010600030101010101" pitchFamily="2" charset="-122"/>
              </a:rPr>
              <a:t>小车未到达终点停止计时或小车运动后才开始计时：时间测量偏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平均速度测量偏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12. </a:t>
            </a:r>
            <a:r>
              <a:rPr lang="zh-CN" sz="2400">
                <a:ea typeface="宋体" panose="02010600030101010101" pitchFamily="2" charset="-122"/>
              </a:rPr>
              <a:t>小车后半程平均速度的测量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应使小车从斜面起点由静止下滑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记录小车经过后半程的时间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然后用后半程路程除以所对应的时间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13. </a:t>
            </a:r>
            <a:r>
              <a:rPr lang="zh-CN" sz="2400">
                <a:ea typeface="宋体" panose="02010600030101010101" pitchFamily="2" charset="-122"/>
              </a:rPr>
              <a:t>评估测量平均速度的方法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用于计算平均速度的路程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和时间必须对应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14. </a:t>
            </a:r>
            <a:r>
              <a:rPr lang="zh-CN" sz="2400">
                <a:ea typeface="宋体" panose="02010600030101010101" pitchFamily="2" charset="-122"/>
              </a:rPr>
              <a:t>小车从斜面下滑过程中运动状态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或曲线图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sz="2400">
                <a:ea typeface="宋体" panose="02010600030101010101" pitchFamily="2" charset="-122"/>
              </a:rPr>
              <a:t>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匀速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变速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]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[2018.24</a:t>
            </a:r>
            <a:r>
              <a:rPr lang="zh-CN" sz="2400">
                <a:cs typeface="仿宋_GB2312" charset="0"/>
              </a:rPr>
              <a:t>【实验分析】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(1)]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15. </a:t>
            </a:r>
            <a:r>
              <a:rPr lang="zh-CN" sz="2400">
                <a:ea typeface="宋体" panose="02010600030101010101" pitchFamily="2" charset="-122"/>
              </a:rPr>
              <a:t>小车下滑过程中的机械能的转化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不计摩擦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>
                <a:ea typeface="宋体" panose="02010600030101010101" pitchFamily="2" charset="-122"/>
              </a:rPr>
              <a:t>小车的重力势能转化为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10506075" y="1652905"/>
            <a:ext cx="526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94355" y="2113280"/>
            <a:ext cx="535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69475" y="2573655"/>
            <a:ext cx="5353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81300" y="3043555"/>
            <a:ext cx="5264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4845" y="4948555"/>
            <a:ext cx="844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变速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304780" y="5847715"/>
            <a:ext cx="573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0">
                <a:solidFill>
                  <a:srgbClr val="FF0000"/>
                </a:solidFill>
                <a:ea typeface="宋体" panose="02010600030101010101" pitchFamily="2" charset="-122"/>
              </a:rPr>
              <a:t>动</a:t>
            </a:r>
            <a:endParaRPr lang="zh-CN" altLang="en-US" sz="28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178560" y="1171575"/>
            <a:ext cx="9739630" cy="622935"/>
            <a:chOff x="1566" y="1660"/>
            <a:chExt cx="15338" cy="981"/>
          </a:xfrm>
        </p:grpSpPr>
        <p:pic>
          <p:nvPicPr>
            <p:cNvPr id="4" name="图片 3" descr="QQ图片2019092615111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66" y="1660"/>
              <a:ext cx="15338" cy="92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6768" y="1819"/>
              <a:ext cx="5082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spc="500">
                  <a:solidFill>
                    <a:schemeClr val="tx1"/>
                  </a:solidFill>
                  <a:uFillTx/>
                  <a:latin typeface="Times New Roman" panose="02020603050405020304" pitchFamily="18" charset="0"/>
                  <a:ea typeface="黑体" panose="02010609060101010101" pitchFamily="49" charset="-122"/>
                </a:rPr>
                <a:t>一题练透一实验</a:t>
              </a:r>
              <a:endParaRPr lang="zh-CN" altLang="en-US" sz="2800" spc="500">
                <a:solidFill>
                  <a:schemeClr val="tx1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59485" y="2040890"/>
            <a:ext cx="102711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例　小明利用如图所示的装置进行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测量小车的平均速度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的实验．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25" descr="C:\Documents and Settings\Administrator\桌面\江西物理(JK)\N13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908935" y="3068955"/>
            <a:ext cx="6373495" cy="2394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53405" y="5824855"/>
            <a:ext cx="8851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例题图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1190" y="2590800"/>
            <a:ext cx="112198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【实验原理】实验所应用的公式为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 b="0">
                <a:ea typeface="宋体" panose="02010600030101010101" pitchFamily="2" charset="-122"/>
              </a:rPr>
              <a:t>．【实验器材】要完成本实验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除了图中的实验器材外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还需要金属片和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 b="0">
                <a:ea typeface="宋体" panose="02010600030101010101" pitchFamily="2" charset="-122"/>
              </a:rPr>
              <a:t>．【设计实验】实验中每次让小车从斜面的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sz="2400" b="0">
                <a:ea typeface="宋体" panose="02010600030101010101" pitchFamily="2" charset="-122"/>
              </a:rPr>
              <a:t>点由静止滑下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分别测出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小车到达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400" b="0">
                <a:ea typeface="宋体" panose="02010600030101010101" pitchFamily="2" charset="-122"/>
              </a:rPr>
              <a:t>点和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sz="2400" b="0">
                <a:ea typeface="宋体" panose="02010600030101010101" pitchFamily="2" charset="-122"/>
              </a:rPr>
              <a:t>点的时间及距离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ea typeface="宋体" panose="02010600030101010101" pitchFamily="2" charset="-122"/>
              </a:rPr>
              <a:t>即可测出不同路段的平均速度．</a:t>
            </a:r>
            <a:endParaRPr lang="zh-CN" altLang="en-US" sz="24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07380" y="2425700"/>
          <a:ext cx="635000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342900" imgH="393700" progId="Equation.DSMT4">
                  <p:embed/>
                </p:oleObj>
              </mc:Choice>
              <mc:Fallback>
                <p:oleObj name="" r:id="rId1" imgW="3429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707380" y="2425700"/>
                        <a:ext cx="635000" cy="729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306685" y="3215005"/>
            <a:ext cx="845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秒表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37285" y="1100455"/>
            <a:ext cx="103898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  <a:sym typeface="+mn-ea"/>
              </a:rPr>
              <a:t>【进行实验与收集证据】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请在虚线框中设计一个测量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sz="2400" b="0">
                <a:ea typeface="宋体" panose="02010600030101010101" pitchFamily="2" charset="-122"/>
              </a:rPr>
              <a:t>段平均速度的数据记录表格</a:t>
            </a:r>
            <a:r>
              <a:rPr lang="en-US" altLang="zh-CN" sz="2400" b="0">
                <a:ea typeface="宋体" panose="02010600030101010101" pitchFamily="2" charset="-122"/>
              </a:rPr>
              <a:t>.</a:t>
            </a:r>
            <a:endParaRPr lang="en-US" altLang="zh-CN" sz="2400" b="0"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74315" y="2433955"/>
            <a:ext cx="7632065" cy="3479165"/>
          </a:xfrm>
          <a:prstGeom prst="rect">
            <a:avLst/>
          </a:prstGeom>
          <a:ln w="12700" cmpd="sng">
            <a:solidFill>
              <a:schemeClr val="tx1"/>
            </a:solidFill>
            <a:prstDash val="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3871595" y="2931795"/>
          <a:ext cx="5901055" cy="2484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7135"/>
                <a:gridCol w="718185"/>
                <a:gridCol w="717550"/>
                <a:gridCol w="718185"/>
              </a:tblGrid>
              <a:tr h="6210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实验次数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0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路程</a:t>
                      </a:r>
                      <a:r>
                        <a:rPr lang="en-US" sz="2400" b="0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en-US" sz="2400" b="0" i="1" baseline="-25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AC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0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2400" b="0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 i="1" baseline="-25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AC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/s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10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平均速度</a:t>
                      </a:r>
                      <a:r>
                        <a:rPr lang="en-US" sz="2400" b="0" i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i="1" baseline="-25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AC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/(cm·s</a:t>
                      </a:r>
                      <a:r>
                        <a:rPr lang="en-US" sz="2400" b="0" baseline="30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－1</a:t>
                      </a: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FF0000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09295" y="1564640"/>
            <a:ext cx="4036060" cy="648335"/>
            <a:chOff x="1456" y="3050"/>
            <a:chExt cx="6356" cy="1021"/>
          </a:xfrm>
        </p:grpSpPr>
        <p:sp>
          <p:nvSpPr>
            <p:cNvPr id="4" name="文本框 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18440" name="组合 4"/>
          <p:cNvGrpSpPr/>
          <p:nvPr/>
        </p:nvGrpSpPr>
        <p:grpSpPr>
          <a:xfrm>
            <a:off x="709104" y="97599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709295" y="2270125"/>
            <a:ext cx="11189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在物理学中，物体通过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与所用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之比叫做速度，通常用字母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单位及单位换算基本单位：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，符号为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其他常用单位：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交通运输中速度的单位也常用千米每小时，符号为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km/h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(km·h</a:t>
            </a:r>
            <a:r>
              <a:rPr lang="zh-CN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  <a:sym typeface="+mn-ea"/>
              </a:rPr>
              <a:t>单位换算</a:t>
            </a:r>
            <a:r>
              <a:rPr lang="zh-CN" sz="2400">
                <a:ea typeface="宋体" panose="02010600030101010101" pitchFamily="2" charset="-122"/>
                <a:sym typeface="+mn-ea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1 m/s</a:t>
            </a:r>
            <a:r>
              <a:rPr lang="zh-CN" sz="2400">
                <a:ea typeface="宋体" panose="02010600030101010101" pitchFamily="2" charset="-122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 km/h.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4630" y="2901950"/>
            <a:ext cx="9194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路程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3155" y="2901950"/>
            <a:ext cx="860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53565" y="3466465"/>
            <a:ext cx="360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99665" y="4534535"/>
            <a:ext cx="1199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米每秒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42535" y="4534535"/>
            <a:ext cx="701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m/s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99180" y="5635625"/>
            <a:ext cx="660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3" grpId="0"/>
      <p:bldP spid="3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3445" y="1651000"/>
            <a:ext cx="1068324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小车从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点运动到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点时的路程为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 则小车在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段的平均速度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若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段的平均速度分别为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400" i="1" baseline="-2500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，则 它们从大到小排列依次是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，由此可知小 车全程是做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选填“匀速”或“加速”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运动 ．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【交流评估】如果实验中小车过了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点才停止计时，则 测得的 </a:t>
            </a:r>
            <a:r>
              <a:rPr lang="en-US" altLang="zh-CN" sz="2400" i="1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段的平均速度偏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选填“大”或 “小”</a:t>
            </a:r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114415" y="1733550"/>
            <a:ext cx="810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80.0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1680" y="2295525"/>
            <a:ext cx="10026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11680" y="3387090"/>
            <a:ext cx="1855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endParaRPr lang="en-US" altLang="en-US" sz="2400" b="0" i="1" baseline="-25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11745" y="3395980"/>
            <a:ext cx="851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加速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1680" y="5029835"/>
            <a:ext cx="5467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44550" y="82105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补充设问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6585" y="1163320"/>
            <a:ext cx="11257280" cy="5367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实验中，斜面的作用是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；要使小车的平均速度增大，可采取的方法有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答案合理即可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为了测量小车运动过程中下半程的平均速度，让小车从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点由静止释放，测出小车到达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点的时间，从而计算出小车运动过程中下半程的平均速度．他的做法正确吗？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，理由是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3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若要探究物体从斜面顶端滑到底端的平均速度是否相同，应该让质量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选填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相同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不同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的小车由斜面顶端静止滑下，通过测量小车到达斜面底端的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来比较平均速度．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小车从斜面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点滑到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点的过程中，重力势能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，动能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均选填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11015" y="1198880"/>
            <a:ext cx="24530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让小车获得动力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07565" y="1681480"/>
            <a:ext cx="30105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增大斜面的倾斜程度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48740" y="3103245"/>
            <a:ext cx="1174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不正确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6585" y="3002280"/>
            <a:ext cx="1114933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en-US" alt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                                              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所测时间不是运动下半程的时间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测得的时间偏大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使计算结果偏小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10495" y="4052570"/>
            <a:ext cx="810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不同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4245" y="4975225"/>
            <a:ext cx="819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6445" y="5481320"/>
            <a:ext cx="79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减小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24010" y="5488940"/>
            <a:ext cx="8502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增大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990600" y="1330960"/>
            <a:ext cx="71672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(6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考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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表示路程；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表示时间；</a:t>
            </a:r>
            <a:r>
              <a:rPr lang="en-US" sz="2400" i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4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表示速度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变形公式：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[2015.18(1)]</a:t>
            </a:r>
            <a:r>
              <a:rPr lang="en-US" sz="2400" b="0" i="1">
                <a:latin typeface="Times New Roman" panose="02020603050405020304" pitchFamily="18" charset="0"/>
                <a:cs typeface="Times New Roman" panose="02020603050405020304" pitchFamily="18" charset="0"/>
              </a:rPr>
              <a:t>t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[2016.18(1)]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常考的速度估测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a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男子百米短跑的平均速度约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7.6________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．自行车的行驶速度约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m/s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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．人步行的速度约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 m/s.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66620" y="1699895"/>
          <a:ext cx="241300" cy="680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39700" imgH="393700" progId="Equation.DSMT4">
                  <p:embed/>
                </p:oleObj>
              </mc:Choice>
              <mc:Fallback>
                <p:oleObj name="" r:id="rId1" imgW="1397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66620" y="1699895"/>
                        <a:ext cx="241300" cy="680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3510280" y="2514600"/>
            <a:ext cx="495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vt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35480" y="2882900"/>
          <a:ext cx="231140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139700" imgH="393700" progId="Equation.DSMT4">
                  <p:embed/>
                </p:oleObj>
              </mc:Choice>
              <mc:Fallback>
                <p:oleObj name="" r:id="rId3" imgW="139700" imgH="393700" progId="Equation.DSMT4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5480" y="2882900"/>
                        <a:ext cx="231140" cy="650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5924550" y="4163060"/>
            <a:ext cx="718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m/s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67815" y="1345565"/>
            <a:ext cx="84264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匀速直线运动和变速直线运动的比较</a:t>
            </a:r>
            <a:endParaRPr lang="zh-CN" altLang="en-US" sz="240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11325" y="2140585"/>
          <a:ext cx="8999855" cy="36347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1240"/>
                <a:gridCol w="3273425"/>
                <a:gridCol w="3425190"/>
              </a:tblGrid>
              <a:tr h="84582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运动方式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匀速直线运动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变速直线运动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2338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+mn-ea"/>
                        </a:rPr>
                        <a:t>物体沿着直线且速度________</a:t>
                      </a:r>
                      <a:r>
                        <a:rPr lang="en-US" sz="240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的运动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物体沿着直线且速度________</a:t>
                      </a:r>
                      <a:r>
                        <a:rPr lang="en-US" sz="24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51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频闪示例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2555" descr="C:\Documents and Settings\Administrator\桌面\江西物理(JK)\N11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081145" y="4658360"/>
            <a:ext cx="3087370" cy="6457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54" descr="C:\Documents and Settings\Administrator\桌面\江西物理(JK)\N116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7504430" y="4658360"/>
            <a:ext cx="3087370" cy="645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284980" y="3540125"/>
            <a:ext cx="8197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不变</a:t>
            </a:r>
            <a:endParaRPr 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04760" y="3595370"/>
            <a:ext cx="8312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变化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560070" y="1207770"/>
          <a:ext cx="11066145" cy="48367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34160"/>
                <a:gridCol w="2625090"/>
                <a:gridCol w="2660650"/>
                <a:gridCol w="2468880"/>
                <a:gridCol w="1777365"/>
              </a:tblGrid>
              <a:tr h="7092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运动方式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匀速直线运动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变速直线运动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213550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s－t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a.一条斜线；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b．相同时间间隔内通过的路程相等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相等的时间内通过的路程不相等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9199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 i="1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v－t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图像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a.一条平行于时间轴的直线；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b．速度保持不变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速度大小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在变化</a:t>
                      </a:r>
                      <a:endParaRPr lang="en-US" altLang="en-US" sz="24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-2147482553" descr="C:\Documents and Settings\Administrator\桌面\江西物理(JK)\N11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642870" y="2142490"/>
            <a:ext cx="1508125" cy="15627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52" descr="C:\Documents and Settings\Administrator\桌面\江西物理(JK)\N118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7952105" y="2142490"/>
            <a:ext cx="1481455" cy="1535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8248015" y="3677920"/>
            <a:ext cx="889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匀加速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261350" y="5676265"/>
            <a:ext cx="889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ea typeface="宋体" panose="02010600030101010101" pitchFamily="2" charset="-122"/>
              </a:rPr>
              <a:t>匀加速</a:t>
            </a:r>
            <a:endParaRPr lang="zh-CN" altLang="en-US"/>
          </a:p>
        </p:txBody>
      </p:sp>
      <p:pic>
        <p:nvPicPr>
          <p:cNvPr id="6" name="图片 -2147482550" descr="C:\Documents and Settings\Administrator\桌面\江西物理(JK)\N120.TIF"/>
          <p:cNvPicPr>
            <a:picLocks noChangeAspect="1"/>
          </p:cNvPicPr>
          <p:nvPr/>
        </p:nvPicPr>
        <p:blipFill>
          <a:blip r:embed="rId6" r:link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52105" y="4191635"/>
            <a:ext cx="1508125" cy="156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-2147482551" descr="C:\Documents and Settings\Administrator\桌面\江西物理(JK)\N119.TIF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2642870" y="4191635"/>
            <a:ext cx="1672590" cy="17360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8640" y="2175510"/>
            <a:ext cx="113087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平均速度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若一物体做变速直线运动，将其运动的一段路程以及通过这段路程所用的时间代入速度公式，计算出来的速度叫做平均速度．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物理意义：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表示的是运动物体在某一段路程内(或某一段时间内)运动的________程度．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93705" y="3892550"/>
            <a:ext cx="844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快慢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82320" y="999490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675640" y="1560195"/>
            <a:ext cx="69202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命题点：比较物体运动的快慢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在学校的田径运动会的百米赛跑中，小江同学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和小西同学正在奋力地向终点奔跑，坐在观众台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上的同学们说小江跑得快；比赛结束后裁判员最终判定小西同学获得冠军；本次比赛中同学们说小江快是相同时间比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长短，比赛结束时裁判判定小西获得冠军是相同路程比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3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7310" y="2480310"/>
            <a:ext cx="3883025" cy="2567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510270" y="5287645"/>
            <a:ext cx="22733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b="0">
                <a:cs typeface="仿宋_GB2312" charset="0"/>
              </a:rPr>
              <a:t>八上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P19</a:t>
            </a:r>
            <a:r>
              <a:rPr lang="zh-CN" b="0">
                <a:cs typeface="仿宋_GB2312" charset="0"/>
              </a:rPr>
              <a:t>图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1.3</a:t>
            </a:r>
            <a:r>
              <a:rPr lang="zh-CN" b="0">
                <a:cs typeface="仿宋_GB2312" charset="0"/>
              </a:rPr>
              <a:t>－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1)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153410" y="4425315"/>
            <a:ext cx="872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路程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57750" y="4946650"/>
            <a:ext cx="79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时间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6605" y="1809750"/>
            <a:ext cx="66186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命题点：速度的相关计算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如图所示是中学生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4×100 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接力赛的场景．为保证传递棒顺利进行，在传递棒时两个运动员应该保持相对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静止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，若小明所在的队伍以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的成绩夺冠，则他们跑完全程的平均速度为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_____m/s. 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-2147482548" descr="C:\Documents and Settings\Administrator\桌面\江西物理(JK)\N12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747635" y="2535555"/>
            <a:ext cx="3150235" cy="2345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429510" y="3592195"/>
            <a:ext cx="8724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1030" y="4680585"/>
            <a:ext cx="4540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10.xml><?xml version="1.0" encoding="utf-8"?>
<p:tagLst xmlns:p="http://schemas.openxmlformats.org/presentationml/2006/main">
  <p:tag name="KSO_WM_UNIT_TABLE_BEAUTIFY" val="smartTable{63683744-4969-46fa-a3d0-3d289c9c15bd}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2_1"/>
  <p:tag name="KSO_WM_UNIT_ID" val="258*l_h_f*1_2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5.xml><?xml version="1.0" encoding="utf-8"?>
<p:tagLst xmlns:p="http://schemas.openxmlformats.org/presentationml/2006/main">
  <p:tag name="KSO_WM_SLIDE_ITEM_CNT" val="4"/>
</p:tagLst>
</file>

<file path=ppt/tags/tag6.xml><?xml version="1.0" encoding="utf-8"?>
<p:tagLst xmlns:p="http://schemas.openxmlformats.org/presentationml/2006/main">
  <p:tag name="KSO_WM_UNIT_TABLE_BEAUTIFY" val="smartTable{8ed6f7ef-0972-4a37-b2e4-3ef87a4b5a07}"/>
</p:tagLst>
</file>

<file path=ppt/tags/tag7.xml><?xml version="1.0" encoding="utf-8"?>
<p:tagLst xmlns:p="http://schemas.openxmlformats.org/presentationml/2006/main">
  <p:tag name="KSO_WM_UNIT_TABLE_BEAUTIFY" val="smartTable{8ed6f7ef-0972-4a37-b2e4-3ef87a4b5a07}"/>
</p:tagLst>
</file>

<file path=ppt/tags/tag8.xml><?xml version="1.0" encoding="utf-8"?>
<p:tagLst xmlns:p="http://schemas.openxmlformats.org/presentationml/2006/main">
  <p:tag name="KSO_WM_UNIT_TABLE_BEAUTIFY" val="smartTable{c939777b-6087-43e9-8447-194708ffc297}"/>
</p:tagLst>
</file>

<file path=ppt/tags/tag9.xml><?xml version="1.0" encoding="utf-8"?>
<p:tagLst xmlns:p="http://schemas.openxmlformats.org/presentationml/2006/main">
  <p:tag name="KSO_WM_UNIT_TABLE_BEAUTIFY" val="smartTable{6baa1f08-5e77-47ad-b4b4-0615a8ab4e49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5000</Words>
  <Application>WPS 演示</Application>
  <PresentationFormat>宽屏</PresentationFormat>
  <Paragraphs>479</Paragraphs>
  <Slides>31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31</vt:i4>
      </vt:variant>
    </vt:vector>
  </HeadingPairs>
  <TitlesOfParts>
    <vt:vector size="50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