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7.wmf"/><Relationship Id="rId1"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12.wmf"/><Relationship Id="rId3" Type="http://schemas.openxmlformats.org/officeDocument/2006/relationships/oleObject" Target="../embeddings/oleObject3.bin"/><Relationship Id="rId2" Type="http://schemas.openxmlformats.org/officeDocument/2006/relationships/image" Target="NULL" TargetMode="Externa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image" Target="../media/image14.wmf"/><Relationship Id="rId2" Type="http://schemas.openxmlformats.org/officeDocument/2006/relationships/oleObject" Target="../embeddings/oleObject4.bin"/><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7.xml"/><Relationship Id="rId3" Type="http://schemas.openxmlformats.org/officeDocument/2006/relationships/image" Target="../media/image16.wmf"/><Relationship Id="rId2" Type="http://schemas.openxmlformats.org/officeDocument/2006/relationships/oleObject" Target="../embeddings/oleObject5.bin"/><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xml"/><Relationship Id="rId3" Type="http://schemas.openxmlformats.org/officeDocument/2006/relationships/image" Target="../media/image17.wmf"/><Relationship Id="rId2" Type="http://schemas.openxmlformats.org/officeDocument/2006/relationships/oleObject" Target="../embeddings/oleObject6.bin"/><Relationship Id="rId1" Type="http://schemas.openxmlformats.org/officeDocument/2006/relationships/image" Target="../media/image2.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xml"/><Relationship Id="rId7" Type="http://schemas.openxmlformats.org/officeDocument/2006/relationships/slide" Target="slide26.xml"/><Relationship Id="rId6" Type="http://schemas.openxmlformats.org/officeDocument/2006/relationships/slide" Target="slide18.xml"/><Relationship Id="rId5" Type="http://schemas.openxmlformats.org/officeDocument/2006/relationships/tags" Target="../tags/tag3.xml"/><Relationship Id="rId4" Type="http://schemas.openxmlformats.org/officeDocument/2006/relationships/slide" Target="slide9.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7.xml"/><Relationship Id="rId5" Type="http://schemas.openxmlformats.org/officeDocument/2006/relationships/image" Target="../media/image23.wmf"/><Relationship Id="rId4" Type="http://schemas.openxmlformats.org/officeDocument/2006/relationships/oleObject" Target="../embeddings/oleObject7.bin"/><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7.xml"/><Relationship Id="rId3" Type="http://schemas.openxmlformats.org/officeDocument/2006/relationships/image" Target="../media/image26.wmf"/><Relationship Id="rId2" Type="http://schemas.openxmlformats.org/officeDocument/2006/relationships/oleObject" Target="../embeddings/oleObject8.bin"/><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tiff"/></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7.xml"/><Relationship Id="rId4" Type="http://schemas.openxmlformats.org/officeDocument/2006/relationships/image" Target="../media/image29.wmf"/><Relationship Id="rId3" Type="http://schemas.openxmlformats.org/officeDocument/2006/relationships/oleObject" Target="../embeddings/oleObject9.bin"/><Relationship Id="rId2" Type="http://schemas.openxmlformats.org/officeDocument/2006/relationships/image" Target="../media/image28.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7.xml"/><Relationship Id="rId3" Type="http://schemas.openxmlformats.org/officeDocument/2006/relationships/image" Target="../media/image31.wmf"/><Relationship Id="rId2" Type="http://schemas.openxmlformats.org/officeDocument/2006/relationships/oleObject" Target="../embeddings/oleObject10.bin"/><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7.xml"/><Relationship Id="rId4" Type="http://schemas.openxmlformats.org/officeDocument/2006/relationships/image" Target="../media/image33.wmf"/><Relationship Id="rId3" Type="http://schemas.openxmlformats.org/officeDocument/2006/relationships/oleObject" Target="../embeddings/oleObject11.bin"/><Relationship Id="rId2" Type="http://schemas.openxmlformats.org/officeDocument/2006/relationships/image" Target="NULL" TargetMode="External"/><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31.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7.xml"/><Relationship Id="rId4" Type="http://schemas.openxmlformats.org/officeDocument/2006/relationships/image" Target="../media/image36.wmf"/><Relationship Id="rId3" Type="http://schemas.openxmlformats.org/officeDocument/2006/relationships/oleObject" Target="../embeddings/oleObject12.bin"/><Relationship Id="rId2" Type="http://schemas.openxmlformats.org/officeDocument/2006/relationships/image" Target="../media/image35.png"/><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5" Type="http://schemas.openxmlformats.org/officeDocument/2006/relationships/vmlDrawing" Target="../drawings/vmlDrawing13.vml"/><Relationship Id="rId4" Type="http://schemas.openxmlformats.org/officeDocument/2006/relationships/slideLayout" Target="../slideLayouts/slideLayout7.xml"/><Relationship Id="rId3" Type="http://schemas.openxmlformats.org/officeDocument/2006/relationships/image" Target="../media/image36.wmf"/><Relationship Id="rId2" Type="http://schemas.openxmlformats.org/officeDocument/2006/relationships/oleObject" Target="../embeddings/oleObject13.bin"/><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7" Type="http://schemas.openxmlformats.org/officeDocument/2006/relationships/vmlDrawing" Target="../drawings/vmlDrawing14.vml"/><Relationship Id="rId6" Type="http://schemas.openxmlformats.org/officeDocument/2006/relationships/slideLayout" Target="../slideLayouts/slideLayout7.xml"/><Relationship Id="rId5" Type="http://schemas.openxmlformats.org/officeDocument/2006/relationships/image" Target="../media/image40.wmf"/><Relationship Id="rId4" Type="http://schemas.openxmlformats.org/officeDocument/2006/relationships/oleObject" Target="../embeddings/oleObject15.bin"/><Relationship Id="rId3" Type="http://schemas.openxmlformats.org/officeDocument/2006/relationships/image" Target="../media/image39.wmf"/><Relationship Id="rId2" Type="http://schemas.openxmlformats.org/officeDocument/2006/relationships/oleObject" Target="../embeddings/oleObject14.bin"/><Relationship Id="rId1"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6.wmf"/><Relationship Id="rId2" Type="http://schemas.openxmlformats.org/officeDocument/2006/relationships/oleObject" Target="../embeddings/oleObject1.bin"/><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tiff"/><Relationship Id="rId1"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79220" y="3844925"/>
            <a:ext cx="92894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命题点4　测量电阻</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809750" y="2236470"/>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第15讲　探究电路</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58520" y="740410"/>
            <a:ext cx="1047496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电流表、电压表的使用和读数</a:t>
            </a:r>
            <a:r>
              <a:rPr lang="en-US" sz="2400">
                <a:latin typeface="Times New Roman" panose="02020603050405020304" pitchFamily="18" charset="0"/>
                <a:cs typeface="仿宋_GB2312" charset="0"/>
              </a:rPr>
              <a:t>[2019.30(3)</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电路故障分析</a:t>
            </a:r>
            <a:r>
              <a:rPr lang="en-US" sz="2400">
                <a:latin typeface="Times New Roman" panose="02020603050405020304" pitchFamily="18" charset="0"/>
                <a:cs typeface="仿宋_GB2312" charset="0"/>
              </a:rPr>
              <a:t>[2019.30(2)</a:t>
            </a:r>
            <a:r>
              <a:rPr lang="zh-CN" sz="2400">
                <a:cs typeface="仿宋_GB2312" charset="0"/>
              </a:rPr>
              <a:t>，</a:t>
            </a:r>
            <a:r>
              <a:rPr lang="en-US" sz="2400">
                <a:latin typeface="Times New Roman" panose="02020603050405020304" pitchFamily="18" charset="0"/>
                <a:cs typeface="仿宋_GB2312" charset="0"/>
              </a:rPr>
              <a:t>2018.30</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仿宋_GB2312" charset="0"/>
              </a:rPr>
              <a:t>2)]</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实验表格的设计和数据的记录</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滑动变阻器在电路中的作用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改变定值电阻两端的电压</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滑动变阻器规格选取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en-US" sz="2400">
                <a:latin typeface="宋体" panose="02010600030101010101" pitchFamily="2" charset="-122"/>
                <a:cs typeface="Times New Roman" panose="02020603050405020304" pitchFamily="18" charset="0"/>
              </a:rPr>
              <a:t>≥        </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min</a:t>
            </a:r>
            <a:r>
              <a:rPr lang="zh-CN" sz="2400">
                <a:ea typeface="宋体" panose="02010600030101010101" pitchFamily="2" charset="-122"/>
              </a:rPr>
              <a:t>是定值电阻两端最小电压、</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min</a:t>
            </a:r>
            <a:r>
              <a:rPr lang="zh-CN" sz="2400">
                <a:ea typeface="宋体" panose="02010600030101010101" pitchFamily="2" charset="-122"/>
              </a:rPr>
              <a:t>是电路中最小电流</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分析表格中的错误数据</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计算电阻阻值或表达式</a:t>
            </a:r>
            <a:r>
              <a:rPr lang="en-US" sz="2400">
                <a:latin typeface="Times New Roman" panose="02020603050405020304" pitchFamily="18" charset="0"/>
                <a:cs typeface="仿宋_GB2312" charset="0"/>
              </a:rPr>
              <a:t>[[2019.30(3)</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2018.30(3)</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根据数据绘制</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先标点，然后用平滑曲线连接</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[2018.30(3)</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graphicFrame>
        <p:nvGraphicFramePr>
          <p:cNvPr id="11" name="对象 10">
            <a:hlinkClick r:id="" action="ppaction://ole?verb="/>
          </p:cNvPr>
          <p:cNvGraphicFramePr>
            <a:graphicFrameLocks noChangeAspect="1"/>
          </p:cNvGraphicFramePr>
          <p:nvPr/>
        </p:nvGraphicFramePr>
        <p:xfrm>
          <a:off x="4824095" y="2912110"/>
          <a:ext cx="1223010" cy="792480"/>
        </p:xfrm>
        <a:graphic>
          <a:graphicData uri="http://schemas.openxmlformats.org/presentationml/2006/ole">
            <mc:AlternateContent xmlns:mc="http://schemas.openxmlformats.org/markup-compatibility/2006">
              <mc:Choice xmlns:v="urn:schemas-microsoft-com:vml" Requires="v">
                <p:oleObj spid="_x0000_s1025" name="" r:id="rId1" imgW="685800" imgH="444500" progId="Equation.KSEE3">
                  <p:embed/>
                </p:oleObj>
              </mc:Choice>
              <mc:Fallback>
                <p:oleObj name="" r:id="rId1" imgW="685800" imgH="444500" progId="Equation.KSEE3">
                  <p:embed/>
                  <p:pic>
                    <p:nvPicPr>
                      <p:cNvPr id="0" name="图片 1024"/>
                      <p:cNvPicPr/>
                      <p:nvPr/>
                    </p:nvPicPr>
                    <p:blipFill>
                      <a:blip r:embed="rId2"/>
                      <a:stretch>
                        <a:fillRect/>
                      </a:stretch>
                    </p:blipFill>
                    <p:spPr>
                      <a:xfrm>
                        <a:off x="4824095" y="2912110"/>
                        <a:ext cx="1223010" cy="79248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78205" y="756920"/>
            <a:ext cx="10474960"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zh-CN" sz="2400">
                <a:latin typeface="Times New Roman" panose="02020603050405020304" pitchFamily="18" charset="0"/>
                <a:ea typeface="黑体" panose="02010609060101010101" pitchFamily="49" charset="-122"/>
              </a:rPr>
              <a:t>】</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求平均值，减小误差</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将定值电阻换成小灯泡后，电流与电压不成正比的原因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灯丝电阻随温度的升高而增大</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得出电流随电压的增大而减小的原因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电压表接在了滑动变阻器两端</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若电压表有内阻，则所测阻值偏小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电压表分流，</a:t>
            </a:r>
            <a:endParaRPr lang="zh-CN" sz="2400">
              <a:ea typeface="宋体" panose="02010600030101010101" pitchFamily="2" charset="-122"/>
            </a:endParaRPr>
          </a:p>
          <a:p>
            <a:pPr>
              <a:lnSpc>
                <a:spcPct val="150000"/>
              </a:lnSpc>
            </a:pPr>
            <a:r>
              <a:rPr lang="zh-CN" sz="2400">
                <a:ea typeface="宋体" panose="02010600030101010101" pitchFamily="2" charset="-122"/>
              </a:rPr>
              <a:t>导致所测电流偏大</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实验改进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为消除电流表电阻对实验结果的影响，</a:t>
            </a:r>
            <a:endParaRPr lang="zh-CN" sz="2400">
              <a:ea typeface="宋体" panose="02010600030101010101" pitchFamily="2" charset="-122"/>
            </a:endParaRPr>
          </a:p>
          <a:p>
            <a:pPr>
              <a:lnSpc>
                <a:spcPct val="150000"/>
              </a:lnSpc>
            </a:pPr>
            <a:r>
              <a:rPr lang="zh-CN" sz="2400">
                <a:ea typeface="宋体" panose="02010600030101010101" pitchFamily="2" charset="-122"/>
              </a:rPr>
              <a:t>设计电路如下</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[2018.30(4)]</a:t>
            </a:r>
            <a:r>
              <a:rPr lang="en-US" sz="2400">
                <a:latin typeface="Times New Roman" panose="02020603050405020304" pitchFamily="18" charset="0"/>
                <a:ea typeface="宋体" panose="02010600030101010101" pitchFamily="2" charset="-122"/>
              </a:rPr>
              <a:t>16. </a:t>
            </a:r>
            <a:r>
              <a:rPr lang="zh-CN" sz="2400">
                <a:ea typeface="宋体" panose="02010600030101010101" pitchFamily="2" charset="-122"/>
              </a:rPr>
              <a:t>特殊方法测电阻</a:t>
            </a:r>
            <a:r>
              <a:rPr lang="en-US" sz="2400">
                <a:latin typeface="Times New Roman" panose="02020603050405020304" pitchFamily="18" charset="0"/>
                <a:cs typeface="仿宋_GB2312" charset="0"/>
              </a:rPr>
              <a:t>[2019.30(4)]</a:t>
            </a:r>
            <a:endParaRPr lang="zh-CN" altLang="en-US" sz="2400"/>
          </a:p>
        </p:txBody>
      </p:sp>
      <p:pic>
        <p:nvPicPr>
          <p:cNvPr id="2" name="图片 -2147481479"/>
          <p:cNvPicPr>
            <a:picLocks noChangeAspect="1"/>
          </p:cNvPicPr>
          <p:nvPr/>
        </p:nvPicPr>
        <p:blipFill>
          <a:blip r:embed="rId1"/>
          <a:stretch>
            <a:fillRect/>
          </a:stretch>
        </p:blipFill>
        <p:spPr>
          <a:xfrm>
            <a:off x="8281670" y="3689985"/>
            <a:ext cx="2492375" cy="25469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98234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857885" y="1658620"/>
            <a:ext cx="10648950"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漳州</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现有电流表、电压表、滑动变阻器</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 A)</a:t>
            </a:r>
            <a:r>
              <a:rPr lang="zh-CN" sz="2400">
                <a:ea typeface="宋体" panose="02010600030101010101" pitchFamily="2" charset="-122"/>
              </a:rPr>
              <a:t>、未知阻值的电阻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、开关各一只、干电池</a:t>
            </a:r>
            <a:r>
              <a:rPr lang="en-US" sz="2400">
                <a:latin typeface="Times New Roman" panose="02020603050405020304" pitchFamily="18" charset="0"/>
                <a:ea typeface="宋体" panose="02010600030101010101" pitchFamily="2" charset="-122"/>
              </a:rPr>
              <a:t>(1.5 V)</a:t>
            </a:r>
            <a:r>
              <a:rPr lang="zh-CN" sz="2400">
                <a:ea typeface="宋体" panose="02010600030101010101" pitchFamily="2" charset="-122"/>
              </a:rPr>
              <a:t>两节和导线若干，根据图甲连接电路进行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测量未知电阻的阻值</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用笔画线代替导线，按照图甲所</a:t>
            </a:r>
            <a:endParaRPr lang="zh-CN" sz="2400">
              <a:sym typeface="+mn-ea"/>
            </a:endParaRPr>
          </a:p>
          <a:p>
            <a:pPr>
              <a:lnSpc>
                <a:spcPct val="150000"/>
              </a:lnSpc>
            </a:pPr>
            <a:r>
              <a:rPr lang="zh-CN" sz="2400">
                <a:sym typeface="+mn-ea"/>
              </a:rPr>
              <a:t>示电路，将乙图中的实物图连接</a:t>
            </a:r>
            <a:endParaRPr lang="zh-CN" sz="2400">
              <a:sym typeface="+mn-ea"/>
            </a:endParaRPr>
          </a:p>
          <a:p>
            <a:pPr>
              <a:lnSpc>
                <a:spcPct val="150000"/>
              </a:lnSpc>
            </a:pPr>
            <a:r>
              <a:rPr lang="zh-CN" sz="2400">
                <a:sym typeface="+mn-ea"/>
              </a:rPr>
              <a:t>完整；</a:t>
            </a:r>
            <a:r>
              <a:rPr lang="en-US" sz="2400">
                <a:latin typeface="Times New Roman" panose="02020603050405020304" pitchFamily="18" charset="0"/>
                <a:sym typeface="+mn-ea"/>
              </a:rPr>
              <a:t>(2)</a:t>
            </a:r>
            <a:r>
              <a:rPr lang="zh-CN" sz="2400">
                <a:sym typeface="+mn-ea"/>
              </a:rPr>
              <a:t>在连接电路时，开关应该处于</a:t>
            </a:r>
            <a:endParaRPr lang="zh-CN" sz="2400">
              <a:sym typeface="+mn-ea"/>
            </a:endParaRPr>
          </a:p>
          <a:p>
            <a:pPr>
              <a:lnSpc>
                <a:spcPct val="150000"/>
              </a:lnSpc>
            </a:pPr>
            <a:r>
              <a:rPr lang="en-US" sz="2400">
                <a:latin typeface="Times New Roman" panose="02020603050405020304" pitchFamily="18" charset="0"/>
                <a:sym typeface="+mn-ea"/>
              </a:rPr>
              <a:t>________(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闭合</a:t>
            </a:r>
            <a:r>
              <a:rPr lang="en-US" sz="2400">
                <a:latin typeface="宋体" panose="02010600030101010101" pitchFamily="2" charset="-122"/>
                <a:cs typeface="Times New Roman" panose="02020603050405020304" pitchFamily="18" charset="0"/>
                <a:sym typeface="+mn-ea"/>
              </a:rPr>
              <a:t>”</a:t>
            </a: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断开</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状态；</a:t>
            </a:r>
            <a:endParaRPr lang="zh-CN" altLang="en-US" sz="2400"/>
          </a:p>
        </p:txBody>
      </p:sp>
      <p:pic>
        <p:nvPicPr>
          <p:cNvPr id="2" name="图片 -2147481477"/>
          <p:cNvPicPr>
            <a:picLocks noChangeAspect="1"/>
          </p:cNvPicPr>
          <p:nvPr/>
        </p:nvPicPr>
        <p:blipFill>
          <a:blip r:embed="rId2"/>
          <a:stretch>
            <a:fillRect/>
          </a:stretch>
        </p:blipFill>
        <p:spPr>
          <a:xfrm>
            <a:off x="6159500" y="3103245"/>
            <a:ext cx="5123815" cy="2426335"/>
          </a:xfrm>
          <a:prstGeom prst="rect">
            <a:avLst/>
          </a:prstGeom>
          <a:noFill/>
          <a:ln w="9525">
            <a:noFill/>
          </a:ln>
        </p:spPr>
      </p:pic>
      <p:sp>
        <p:nvSpPr>
          <p:cNvPr id="3" name="文本框 2"/>
          <p:cNvSpPr txBox="1"/>
          <p:nvPr/>
        </p:nvSpPr>
        <p:spPr>
          <a:xfrm>
            <a:off x="8559800" y="5800725"/>
            <a:ext cx="128333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100" name="文本框 99"/>
          <p:cNvSpPr txBox="1"/>
          <p:nvPr/>
        </p:nvSpPr>
        <p:spPr>
          <a:xfrm>
            <a:off x="1138555" y="5627370"/>
            <a:ext cx="1012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sz="2400">
              <a:solidFill>
                <a:srgbClr val="FF0000"/>
              </a:solidFill>
              <a:ea typeface="宋体" panose="02010600030101010101" pitchFamily="2" charset="-122"/>
            </a:endParaRPr>
          </a:p>
        </p:txBody>
      </p:sp>
      <p:sp>
        <p:nvSpPr>
          <p:cNvPr id="9" name="任意多边形 8"/>
          <p:cNvSpPr/>
          <p:nvPr/>
        </p:nvSpPr>
        <p:spPr>
          <a:xfrm>
            <a:off x="9105265" y="3618865"/>
            <a:ext cx="1154430" cy="538480"/>
          </a:xfrm>
          <a:custGeom>
            <a:avLst/>
            <a:gdLst>
              <a:gd name="connisteX0" fmla="*/ 46389 w 1154464"/>
              <a:gd name="connsiteY0" fmla="*/ 0 h 538480"/>
              <a:gd name="connisteX1" fmla="*/ 125764 w 1154464"/>
              <a:gd name="connsiteY1" fmla="*/ 348615 h 538480"/>
              <a:gd name="connisteX2" fmla="*/ 1154464 w 1154464"/>
              <a:gd name="connsiteY2" fmla="*/ 538480 h 538480"/>
              <a:gd name="connisteX3" fmla="*/ 1170339 w 1154464"/>
              <a:gd name="connsiteY3" fmla="*/ 396240 h 538480"/>
            </a:gdLst>
            <a:ahLst/>
            <a:cxnLst>
              <a:cxn ang="0">
                <a:pos x="connisteX0" y="connsiteY0"/>
              </a:cxn>
              <a:cxn ang="0">
                <a:pos x="connisteX1" y="connsiteY1"/>
              </a:cxn>
              <a:cxn ang="0">
                <a:pos x="connisteX2" y="connsiteY2"/>
              </a:cxn>
              <a:cxn ang="0">
                <a:pos x="connisteX3" y="connsiteY3"/>
              </a:cxn>
            </a:cxnLst>
            <a:rect l="l" t="t" r="r" b="b"/>
            <a:pathLst>
              <a:path w="1154465" h="538480">
                <a:moveTo>
                  <a:pt x="46390" y="0"/>
                </a:moveTo>
                <a:cubicBezTo>
                  <a:pt x="41945" y="66040"/>
                  <a:pt x="-95850" y="240665"/>
                  <a:pt x="125765" y="348615"/>
                </a:cubicBezTo>
                <a:cubicBezTo>
                  <a:pt x="347380" y="456565"/>
                  <a:pt x="945550" y="528955"/>
                  <a:pt x="1154465" y="53848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bldLvl="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7870" y="1507490"/>
            <a:ext cx="1043622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表中是某组同学实验的结果，请分析这些数据，指出其中第</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次实验数据是不可信的，理由是</a:t>
            </a:r>
            <a:r>
              <a:rPr lang="en-US" sz="2400">
                <a:latin typeface="Times New Roman" panose="02020603050405020304" pitchFamily="18" charset="0"/>
                <a:ea typeface="宋体" panose="02010600030101010101" pitchFamily="2" charset="-122"/>
              </a:rPr>
              <a:t>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a:t>
            </a:r>
            <a:endParaRPr lang="zh-CN" altLang="en-US" sz="2400"/>
          </a:p>
        </p:txBody>
      </p:sp>
      <p:graphicFrame>
        <p:nvGraphicFramePr>
          <p:cNvPr id="3" name="表格 2"/>
          <p:cNvGraphicFramePr/>
          <p:nvPr>
            <p:custDataLst>
              <p:tags r:id="rId1"/>
            </p:custDataLst>
          </p:nvPr>
        </p:nvGraphicFramePr>
        <p:xfrm>
          <a:off x="2789555" y="3729355"/>
          <a:ext cx="6756400" cy="1645920"/>
        </p:xfrm>
        <a:graphic>
          <a:graphicData uri="http://schemas.openxmlformats.org/drawingml/2006/table">
            <a:tbl>
              <a:tblPr firstRow="1" bandRow="1">
                <a:tableStyleId>{5940675A-B579-460E-94D1-54222C63F5DA}</a:tableStyleId>
              </a:tblPr>
              <a:tblGrid>
                <a:gridCol w="1607820"/>
                <a:gridCol w="859155"/>
                <a:gridCol w="856615"/>
                <a:gridCol w="859155"/>
                <a:gridCol w="855345"/>
                <a:gridCol w="859155"/>
                <a:gridCol w="859155"/>
              </a:tblGrid>
              <a:tr h="54864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9232265" y="1611630"/>
            <a:ext cx="6343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zh-CN" altLang="en-US" sz="2400">
              <a:solidFill>
                <a:srgbClr val="FF0000"/>
              </a:solidFill>
              <a:ea typeface="宋体" panose="02010600030101010101" pitchFamily="2" charset="-122"/>
            </a:endParaRPr>
          </a:p>
        </p:txBody>
      </p:sp>
      <p:sp>
        <p:nvSpPr>
          <p:cNvPr id="4" name="文本框 3"/>
          <p:cNvSpPr txBox="1"/>
          <p:nvPr/>
        </p:nvSpPr>
        <p:spPr>
          <a:xfrm>
            <a:off x="878205" y="2025650"/>
            <a:ext cx="1043559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滑动变阻器接入电路阻值最大时，定值电阻两端电压最小为</a:t>
            </a:r>
            <a:r>
              <a:rPr lang="en-US" sz="2400">
                <a:solidFill>
                  <a:srgbClr val="FF0000"/>
                </a:solidFill>
                <a:latin typeface="Times New Roman" panose="02020603050405020304" pitchFamily="18" charset="0"/>
                <a:ea typeface="宋体" panose="02010600030101010101" pitchFamily="2" charset="-122"/>
              </a:rPr>
              <a:t>0.6 V</a:t>
            </a:r>
            <a:r>
              <a:rPr lang="zh-CN" sz="2400">
                <a:solidFill>
                  <a:srgbClr val="FF0000"/>
                </a:solidFill>
                <a:ea typeface="宋体" panose="02010600030101010101" pitchFamily="2" charset="-122"/>
              </a:rPr>
              <a:t>，对应电流应为</a:t>
            </a:r>
            <a:r>
              <a:rPr lang="en-US" sz="2400">
                <a:solidFill>
                  <a:srgbClr val="FF0000"/>
                </a:solidFill>
                <a:latin typeface="Times New Roman" panose="02020603050405020304" pitchFamily="18" charset="0"/>
                <a:ea typeface="宋体" panose="02010600030101010101" pitchFamily="2" charset="-122"/>
              </a:rPr>
              <a:t>0.12 A</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592455" y="1443990"/>
            <a:ext cx="110070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只用一只电压表和一个已知阻值的</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、电压恒定的电源等器材，在缺少电流表的情况下，也能测量待测电阻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的阻值，实验电路如图丙所示，实验过程如</a:t>
            </a:r>
            <a:r>
              <a:rPr lang="zh-CN" sz="2400">
                <a:latin typeface="Times New Roman" panose="02020603050405020304" pitchFamily="18" charset="0"/>
                <a:ea typeface="宋体" panose="02010600030101010101" pitchFamily="2" charset="-122"/>
              </a:rPr>
              <a:t>下：</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只闭合开关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，移动滑动变阻器滑片到最</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端，读出电压表示数为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再闭合开关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，读出电压表的示数为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a:latin typeface="Calibri" panose="020F0502020204030204" pitchFamily="34" charset="0"/>
                <a:ea typeface="宋体" panose="02010600030101010101" pitchFamily="2" charset="-122"/>
                <a:cs typeface="Times New Roman" panose="02020603050405020304" pitchFamily="18" charset="0"/>
              </a:rPr>
              <a:t>③</a:t>
            </a:r>
            <a:r>
              <a:rPr lang="zh-CN" sz="2400">
                <a:ea typeface="宋体" panose="02010600030101010101" pitchFamily="2" charset="-122"/>
              </a:rPr>
              <a:t>计算出待测电阻阻值</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a:t>
            </a:r>
            <a:endParaRPr lang="zh-CN" sz="2400">
              <a:ea typeface="宋体" panose="02010600030101010101" pitchFamily="2" charset="-122"/>
            </a:endParaRPr>
          </a:p>
          <a:p>
            <a:pPr>
              <a:lnSpc>
                <a:spcPct val="150000"/>
              </a:lnSpc>
            </a:pPr>
            <a:r>
              <a:rPr lang="zh-CN" sz="2400">
                <a:ea typeface="宋体" panose="02010600030101010101" pitchFamily="2" charset="-122"/>
              </a:rPr>
              <a:t>量和测量量表示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12" name="图片 1723"/>
          <p:cNvPicPr>
            <a:picLocks noChangeAspect="1"/>
          </p:cNvPicPr>
          <p:nvPr/>
        </p:nvPicPr>
        <p:blipFill>
          <a:blip r:embed="rId1" r:link="rId2"/>
          <a:stretch>
            <a:fillRect/>
          </a:stretch>
        </p:blipFill>
        <p:spPr>
          <a:xfrm>
            <a:off x="7608570" y="3221355"/>
            <a:ext cx="2426970" cy="2146935"/>
          </a:xfrm>
          <a:prstGeom prst="rect">
            <a:avLst/>
          </a:prstGeom>
          <a:noFill/>
          <a:ln>
            <a:noFill/>
          </a:ln>
        </p:spPr>
      </p:pic>
      <p:sp>
        <p:nvSpPr>
          <p:cNvPr id="2" name="文本框 1"/>
          <p:cNvSpPr txBox="1"/>
          <p:nvPr/>
        </p:nvSpPr>
        <p:spPr>
          <a:xfrm>
            <a:off x="8155305" y="5579110"/>
            <a:ext cx="1621790"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题图丙</a:t>
            </a:r>
            <a:endParaRPr lang="zh-CN" altLang="en-US" sz="1800"/>
          </a:p>
        </p:txBody>
      </p:sp>
      <p:sp>
        <p:nvSpPr>
          <p:cNvPr id="100" name="文本框 99"/>
          <p:cNvSpPr txBox="1"/>
          <p:nvPr/>
        </p:nvSpPr>
        <p:spPr>
          <a:xfrm>
            <a:off x="6700520" y="2624455"/>
            <a:ext cx="6927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sz="2400">
              <a:solidFill>
                <a:srgbClr val="FF0000"/>
              </a:solidFill>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4399281" y="4121150"/>
          <a:ext cx="815340" cy="676275"/>
        </p:xfrm>
        <a:graphic>
          <a:graphicData uri="http://schemas.openxmlformats.org/presentationml/2006/ole">
            <mc:AlternateContent xmlns:mc="http://schemas.openxmlformats.org/markup-compatibility/2006">
              <mc:Choice xmlns:v="urn:schemas-microsoft-com:vml" Requires="v">
                <p:oleObj spid="_x0000_s3073" name="" r:id="rId3" imgW="520700" imgH="431800" progId="Equation.KSEE3">
                  <p:embed/>
                </p:oleObj>
              </mc:Choice>
              <mc:Fallback>
                <p:oleObj name="" r:id="rId3" imgW="520700" imgH="431800" progId="Equation.KSEE3">
                  <p:embed/>
                  <p:pic>
                    <p:nvPicPr>
                      <p:cNvPr id="0" name="图片 3072"/>
                      <p:cNvPicPr/>
                      <p:nvPr/>
                    </p:nvPicPr>
                    <p:blipFill>
                      <a:blip r:embed="rId4"/>
                      <a:stretch>
                        <a:fillRect/>
                      </a:stretch>
                    </p:blipFill>
                    <p:spPr>
                      <a:xfrm>
                        <a:off x="4399281" y="4121150"/>
                        <a:ext cx="815340"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95020" y="111125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651510" y="1601470"/>
            <a:ext cx="108273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实验中将滑片向</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端移动，适当增大电阻两端的电压，并进行多次测量，计算出电阻的平均值，求平均值的主要目的是</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；本实验中滑动变阻器除了改变定值电阻两端电压的作用外，另一个作用是</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_________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电压表的电阻很大，但是也有电流通过，分析图甲实验电路，则所测的定值电阻的阻值</a:t>
            </a:r>
            <a:r>
              <a:rPr lang="en-US" sz="2400">
                <a:latin typeface="Times New Roman" panose="02020603050405020304" pitchFamily="18" charset="0"/>
                <a:ea typeface="宋体" panose="02010600030101010101" pitchFamily="2" charset="-122"/>
              </a:rPr>
              <a:t>_</a:t>
            </a:r>
            <a:r>
              <a:rPr lang="en-US" sz="2400">
                <a:latin typeface="Times New Roman" panose="02020603050405020304" pitchFamily="18" charset="0"/>
                <a:sym typeface="+mn-ea"/>
              </a:rPr>
              <a:t>______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将电阻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换成小灯泡，</a:t>
            </a:r>
            <a:r>
              <a:rPr lang="zh-CN" sz="2400">
                <a:latin typeface="Times New Roman" panose="02020603050405020304" pitchFamily="18" charset="0"/>
                <a:ea typeface="宋体" panose="02010600030101010101" pitchFamily="2" charset="-122"/>
              </a:rPr>
              <a:t>重复上述实验，发现几次实验测得的小灯泡的电阻相差比较大，原因可能是</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______</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endParaRPr lang="zh-CN" altLang="en-US" sz="2400"/>
          </a:p>
        </p:txBody>
      </p:sp>
      <p:sp>
        <p:nvSpPr>
          <p:cNvPr id="100" name="文本框 99"/>
          <p:cNvSpPr txBox="1"/>
          <p:nvPr/>
        </p:nvSpPr>
        <p:spPr>
          <a:xfrm>
            <a:off x="3521075" y="1729105"/>
            <a:ext cx="5949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A</a:t>
            </a:r>
            <a:endParaRPr lang="zh-CN" altLang="en-US" sz="2400">
              <a:solidFill>
                <a:srgbClr val="FF0000"/>
              </a:solidFill>
              <a:ea typeface="宋体" panose="02010600030101010101" pitchFamily="2" charset="-122"/>
            </a:endParaRPr>
          </a:p>
        </p:txBody>
      </p:sp>
      <p:sp>
        <p:nvSpPr>
          <p:cNvPr id="2" name="文本框 1"/>
          <p:cNvSpPr txBox="1"/>
          <p:nvPr/>
        </p:nvSpPr>
        <p:spPr>
          <a:xfrm>
            <a:off x="9090660" y="2237740"/>
            <a:ext cx="15163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减小误差</a:t>
            </a:r>
            <a:endParaRPr lang="zh-CN" altLang="en-US" sz="2400">
              <a:solidFill>
                <a:srgbClr val="FF0000"/>
              </a:solidFill>
              <a:ea typeface="宋体" panose="02010600030101010101" pitchFamily="2" charset="-122"/>
            </a:endParaRPr>
          </a:p>
        </p:txBody>
      </p:sp>
      <p:sp>
        <p:nvSpPr>
          <p:cNvPr id="6" name="文本框 5"/>
          <p:cNvSpPr txBox="1"/>
          <p:nvPr/>
        </p:nvSpPr>
        <p:spPr>
          <a:xfrm>
            <a:off x="855345" y="3322320"/>
            <a:ext cx="17475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保护电路</a:t>
            </a:r>
            <a:endParaRPr lang="zh-CN" altLang="en-US" sz="2400">
              <a:solidFill>
                <a:srgbClr val="FF0000"/>
              </a:solidFill>
              <a:ea typeface="宋体" panose="02010600030101010101" pitchFamily="2" charset="-122"/>
            </a:endParaRPr>
          </a:p>
        </p:txBody>
      </p:sp>
      <p:sp>
        <p:nvSpPr>
          <p:cNvPr id="7" name="文本框 6"/>
          <p:cNvSpPr txBox="1"/>
          <p:nvPr/>
        </p:nvSpPr>
        <p:spPr>
          <a:xfrm>
            <a:off x="2490470" y="4497705"/>
            <a:ext cx="10318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偏小</a:t>
            </a:r>
            <a:endParaRPr lang="zh-CN" altLang="en-US" sz="2400">
              <a:solidFill>
                <a:srgbClr val="FF0000"/>
              </a:solidFill>
              <a:ea typeface="宋体" panose="02010600030101010101" pitchFamily="2" charset="-122"/>
            </a:endParaRPr>
          </a:p>
        </p:txBody>
      </p:sp>
      <p:sp>
        <p:nvSpPr>
          <p:cNvPr id="8" name="文本框 7"/>
          <p:cNvSpPr txBox="1"/>
          <p:nvPr/>
        </p:nvSpPr>
        <p:spPr>
          <a:xfrm>
            <a:off x="3522345" y="5540375"/>
            <a:ext cx="4266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灯丝电阻随温度的升高而增大</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940435" y="2013585"/>
            <a:ext cx="108273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zh-CN" sz="2400">
                <a:ea typeface="宋体" panose="02010600030101010101" pitchFamily="2" charset="-122"/>
              </a:rPr>
              <a:t>若实验中发现电压表损坏，电流表完好，还是利用已知阻值的定值电阻</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，设计了如图丁所示的电路，测量步骤如下：</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当开关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闭合、</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断开时，电流表读数为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，电流表读数为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未知电阻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74"/>
          <p:cNvPicPr>
            <a:picLocks noChangeAspect="1"/>
          </p:cNvPicPr>
          <p:nvPr/>
        </p:nvPicPr>
        <p:blipFill>
          <a:blip r:embed="rId1"/>
          <a:stretch>
            <a:fillRect/>
          </a:stretch>
        </p:blipFill>
        <p:spPr>
          <a:xfrm>
            <a:off x="8446770" y="2814955"/>
            <a:ext cx="2486025" cy="2133600"/>
          </a:xfrm>
          <a:prstGeom prst="rect">
            <a:avLst/>
          </a:prstGeom>
          <a:noFill/>
          <a:ln w="9525">
            <a:noFill/>
          </a:ln>
        </p:spPr>
      </p:pic>
      <p:sp>
        <p:nvSpPr>
          <p:cNvPr id="3" name="文本框 2"/>
          <p:cNvSpPr txBox="1"/>
          <p:nvPr/>
        </p:nvSpPr>
        <p:spPr>
          <a:xfrm>
            <a:off x="8638540" y="5021580"/>
            <a:ext cx="2222500" cy="368300"/>
          </a:xfrm>
          <a:prstGeom prst="rect">
            <a:avLst/>
          </a:prstGeom>
          <a:noFill/>
          <a:ln w="9525">
            <a:noFill/>
          </a:ln>
        </p:spPr>
        <p:txBody>
          <a:bodyPr wrap="square">
            <a:spAutoFit/>
          </a:bodyPr>
          <a:p>
            <a:pPr algn="ctr"/>
            <a:r>
              <a:rPr lang="zh-CN" sz="1800">
                <a:cs typeface="楷体_GB2312" charset="0"/>
              </a:rPr>
              <a:t>补充设问题图丁</a:t>
            </a:r>
            <a:endParaRPr lang="zh-CN" altLang="en-US" sz="1800">
              <a:cs typeface="楷体_GB2312" charset="0"/>
            </a:endParaRPr>
          </a:p>
        </p:txBody>
      </p:sp>
      <p:sp>
        <p:nvSpPr>
          <p:cNvPr id="100" name="文本框 99"/>
          <p:cNvSpPr txBox="1"/>
          <p:nvPr/>
        </p:nvSpPr>
        <p:spPr>
          <a:xfrm>
            <a:off x="1402080" y="3741420"/>
            <a:ext cx="25425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开关</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闭合</a:t>
            </a:r>
            <a:endParaRPr lang="zh-CN" altLang="en-US" sz="2400">
              <a:solidFill>
                <a:srgbClr val="FF0000"/>
              </a:solidFill>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3284221" y="4198620"/>
          <a:ext cx="955040" cy="676275"/>
        </p:xfrm>
        <a:graphic>
          <a:graphicData uri="http://schemas.openxmlformats.org/presentationml/2006/ole">
            <mc:AlternateContent xmlns:mc="http://schemas.openxmlformats.org/markup-compatibility/2006">
              <mc:Choice xmlns:v="urn:schemas-microsoft-com:vml" Requires="v">
                <p:oleObj spid="_x0000_s3073" name="" r:id="rId2" imgW="609600" imgH="431800" progId="Equation.KSEE3">
                  <p:embed/>
                </p:oleObj>
              </mc:Choice>
              <mc:Fallback>
                <p:oleObj name="" r:id="rId2" imgW="609600" imgH="431800" progId="Equation.KSEE3">
                  <p:embed/>
                  <p:pic>
                    <p:nvPicPr>
                      <p:cNvPr id="0" name="图片 3072"/>
                      <p:cNvPicPr/>
                      <p:nvPr/>
                    </p:nvPicPr>
                    <p:blipFill>
                      <a:blip r:embed="rId3"/>
                      <a:stretch>
                        <a:fillRect/>
                      </a:stretch>
                    </p:blipFill>
                    <p:spPr>
                      <a:xfrm>
                        <a:off x="3284221" y="4198620"/>
                        <a:ext cx="955040"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694690" y="1499235"/>
            <a:ext cx="1058037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若实验中发现电流表已损坏，电压表完好，设计了如图戊所示的电路，也完成了实验，请你将下列实验步骤补充完整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滑动变阻器最大阻值用</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，调节滑动变阻器的滑片，当滑片位于最左端时，读出此时电压表的示数，记为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sym typeface="+mn-ea"/>
              </a:rPr>
              <a:t>____________</a:t>
            </a:r>
            <a:r>
              <a:rPr lang="en-US" sz="2400">
                <a:latin typeface="Times New Roman" panose="02020603050405020304" pitchFamily="18" charset="0"/>
                <a:ea typeface="宋体" panose="02010600030101010101" pitchFamily="2" charset="-122"/>
              </a:rPr>
              <a:t>_________________________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读出此时电压表的示数，记为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未知电阻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73"/>
          <p:cNvPicPr>
            <a:picLocks noChangeAspect="1"/>
          </p:cNvPicPr>
          <p:nvPr/>
        </p:nvPicPr>
        <p:blipFill>
          <a:blip r:embed="rId1"/>
          <a:stretch>
            <a:fillRect/>
          </a:stretch>
        </p:blipFill>
        <p:spPr>
          <a:xfrm>
            <a:off x="8284210" y="3188335"/>
            <a:ext cx="2298700" cy="1903095"/>
          </a:xfrm>
          <a:prstGeom prst="rect">
            <a:avLst/>
          </a:prstGeom>
          <a:noFill/>
          <a:ln w="9525">
            <a:noFill/>
          </a:ln>
        </p:spPr>
      </p:pic>
      <p:sp>
        <p:nvSpPr>
          <p:cNvPr id="3" name="文本框 2"/>
          <p:cNvSpPr txBox="1"/>
          <p:nvPr/>
        </p:nvSpPr>
        <p:spPr>
          <a:xfrm>
            <a:off x="8360410" y="5248910"/>
            <a:ext cx="2222500" cy="368300"/>
          </a:xfrm>
          <a:prstGeom prst="rect">
            <a:avLst/>
          </a:prstGeom>
          <a:noFill/>
          <a:ln w="9525">
            <a:noFill/>
          </a:ln>
        </p:spPr>
        <p:txBody>
          <a:bodyPr wrap="square">
            <a:spAutoFit/>
          </a:bodyPr>
          <a:p>
            <a:pPr algn="ctr"/>
            <a:r>
              <a:rPr lang="zh-CN" sz="1800">
                <a:cs typeface="楷体_GB2312" charset="0"/>
              </a:rPr>
              <a:t>补充设问题图戊</a:t>
            </a:r>
            <a:endParaRPr lang="zh-CN" sz="1800">
              <a:cs typeface="楷体_GB2312" charset="0"/>
            </a:endParaRPr>
          </a:p>
        </p:txBody>
      </p:sp>
      <p:sp>
        <p:nvSpPr>
          <p:cNvPr id="100" name="文本框 99"/>
          <p:cNvSpPr txBox="1"/>
          <p:nvPr/>
        </p:nvSpPr>
        <p:spPr>
          <a:xfrm>
            <a:off x="1033145" y="3778250"/>
            <a:ext cx="6568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调节滑动变阻器的滑片，当滑片位于最右端时</a:t>
            </a:r>
            <a:endParaRPr lang="zh-CN" altLang="en-US" sz="2400">
              <a:solidFill>
                <a:srgbClr val="FF0000"/>
              </a:solidFill>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2904808" y="4692015"/>
          <a:ext cx="1073785" cy="676275"/>
        </p:xfrm>
        <a:graphic>
          <a:graphicData uri="http://schemas.openxmlformats.org/presentationml/2006/ole">
            <mc:AlternateContent xmlns:mc="http://schemas.openxmlformats.org/markup-compatibility/2006">
              <mc:Choice xmlns:v="urn:schemas-microsoft-com:vml" Requires="v">
                <p:oleObj spid="_x0000_s3073" name="" r:id="rId2" imgW="685800" imgH="431800" progId="Equation.KSEE3">
                  <p:embed/>
                </p:oleObj>
              </mc:Choice>
              <mc:Fallback>
                <p:oleObj name="" r:id="rId2" imgW="685800" imgH="431800" progId="Equation.KSEE3">
                  <p:embed/>
                  <p:pic>
                    <p:nvPicPr>
                      <p:cNvPr id="0" name="图片 3072"/>
                      <p:cNvPicPr/>
                      <p:nvPr/>
                    </p:nvPicPr>
                    <p:blipFill>
                      <a:blip r:embed="rId3"/>
                      <a:stretch>
                        <a:fillRect/>
                      </a:stretch>
                    </p:blipFill>
                    <p:spPr>
                      <a:xfrm>
                        <a:off x="2904808" y="4692015"/>
                        <a:ext cx="1073785"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864870" y="966470"/>
            <a:ext cx="5174615" cy="737235"/>
            <a:chOff x="894" y="2929"/>
            <a:chExt cx="8149" cy="1161"/>
          </a:xfrm>
        </p:grpSpPr>
        <p:sp>
          <p:nvSpPr>
            <p:cNvPr id="20481" name="文本框 4"/>
            <p:cNvSpPr txBox="1"/>
            <p:nvPr/>
          </p:nvSpPr>
          <p:spPr>
            <a:xfrm>
              <a:off x="3894" y="2929"/>
              <a:ext cx="5149"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测量小灯泡的电阻</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54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 name="组合 1"/>
          <p:cNvGrpSpPr/>
          <p:nvPr/>
        </p:nvGrpSpPr>
        <p:grpSpPr>
          <a:xfrm>
            <a:off x="9385300" y="1342390"/>
            <a:ext cx="1841500" cy="1666875"/>
            <a:chOff x="3914" y="4432"/>
            <a:chExt cx="3298" cy="2934"/>
          </a:xfrm>
        </p:grpSpPr>
        <p:grpSp>
          <p:nvGrpSpPr>
            <p:cNvPr id="3" name="组合 2"/>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5" name="组合 4"/>
              <p:cNvGrpSpPr/>
              <p:nvPr/>
            </p:nvGrpSpPr>
            <p:grpSpPr>
              <a:xfrm>
                <a:off x="3914" y="4432"/>
                <a:ext cx="3298" cy="2935"/>
                <a:chOff x="3288" y="4279"/>
                <a:chExt cx="4119" cy="3575"/>
              </a:xfrm>
            </p:grpSpPr>
            <p:sp>
              <p:nvSpPr>
                <p:cNvPr id="6" name="圆角矩形 5"/>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9" name="组合 8"/>
                <p:cNvGrpSpPr/>
                <p:nvPr/>
              </p:nvGrpSpPr>
              <p:grpSpPr>
                <a:xfrm rot="0">
                  <a:off x="4951" y="6931"/>
                  <a:ext cx="578" cy="566"/>
                  <a:chOff x="13340" y="9527"/>
                  <a:chExt cx="680" cy="680"/>
                </a:xfrm>
              </p:grpSpPr>
              <p:sp>
                <p:nvSpPr>
                  <p:cNvPr id="10" name="椭圆 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流程图: 摘录 18"/>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0" name="文本框 19"/>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871855" y="1689735"/>
            <a:ext cx="10580370"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zh-CN" sz="2400">
                <a:ea typeface="宋体" panose="02010600030101010101" pitchFamily="2" charset="-122"/>
              </a:rPr>
              <a:t>命题点</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见实验一命题点</a:t>
            </a:r>
            <a:r>
              <a:rPr lang="zh-CN" sz="2400">
                <a:ea typeface="黑体" panose="02010609060101010101" pitchFamily="49" charset="-122"/>
              </a:rPr>
              <a:t>【设计与进行实验】</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滑动变阻器在电路中的作用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改变小灯泡两端的电压</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滑动变阻器规格选取：</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使小灯泡正常发光的操作</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移动滑片使电压表示数等于小灯泡</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电压</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黑体" panose="02010609060101010101" pitchFamily="49" charset="-122"/>
                <a:sym typeface="+mn-ea"/>
              </a:rPr>
              <a:t>【分析数据，总结结论】</a:t>
            </a:r>
            <a:endParaRPr lang="zh-CN" sz="2400">
              <a:ea typeface="黑体" panose="02010609060101010101" pitchFamily="49" charset="-122"/>
              <a:sym typeface="+mn-ea"/>
            </a:endParaRPr>
          </a:p>
          <a:p>
            <a:pPr>
              <a:lnSpc>
                <a:spcPct val="150000"/>
              </a:lnSpc>
            </a:pPr>
            <a:r>
              <a:rPr lang="en-US" sz="2400">
                <a:latin typeface="Times New Roman" panose="02020603050405020304" pitchFamily="18" charset="0"/>
                <a:sym typeface="+mn-ea"/>
              </a:rPr>
              <a:t>9. </a:t>
            </a:r>
            <a:r>
              <a:rPr lang="zh-CN" sz="2400">
                <a:sym typeface="+mn-ea"/>
              </a:rPr>
              <a:t>分析表格中的错误数据</a:t>
            </a:r>
            <a:endParaRPr lang="zh-CN" altLang="en-US" sz="2400"/>
          </a:p>
        </p:txBody>
      </p:sp>
      <p:graphicFrame>
        <p:nvGraphicFramePr>
          <p:cNvPr id="11" name="对象 10">
            <a:hlinkClick r:id="" action="ppaction://ole?verb="/>
          </p:cNvPr>
          <p:cNvGraphicFramePr>
            <a:graphicFrameLocks noChangeAspect="1"/>
          </p:cNvGraphicFramePr>
          <p:nvPr/>
        </p:nvGraphicFramePr>
        <p:xfrm>
          <a:off x="5087620" y="3856990"/>
          <a:ext cx="951230" cy="815340"/>
        </p:xfrm>
        <a:graphic>
          <a:graphicData uri="http://schemas.openxmlformats.org/presentationml/2006/ole">
            <mc:AlternateContent xmlns:mc="http://schemas.openxmlformats.org/markup-compatibility/2006">
              <mc:Choice xmlns:v="urn:schemas-microsoft-com:vml" Requires="v">
                <p:oleObj spid="_x0000_s1025" name="" r:id="rId2" imgW="533400" imgH="457200" progId="Equation.KSEE3">
                  <p:embed/>
                </p:oleObj>
              </mc:Choice>
              <mc:Fallback>
                <p:oleObj name="" r:id="rId2" imgW="533400" imgH="457200" progId="Equation.KSEE3">
                  <p:embed/>
                  <p:pic>
                    <p:nvPicPr>
                      <p:cNvPr id="0" name="图片 1024"/>
                      <p:cNvPicPr/>
                      <p:nvPr/>
                    </p:nvPicPr>
                    <p:blipFill>
                      <a:blip r:embed="rId3"/>
                      <a:stretch>
                        <a:fillRect/>
                      </a:stretch>
                    </p:blipFill>
                    <p:spPr>
                      <a:xfrm>
                        <a:off x="5087620" y="3856990"/>
                        <a:ext cx="951230" cy="815340"/>
                      </a:xfrm>
                      <a:prstGeom prst="rect">
                        <a:avLst/>
                      </a:prstGeom>
                    </p:spPr>
                  </p:pic>
                </p:oleObj>
              </mc:Fallback>
            </mc:AlternateContent>
          </a:graphicData>
        </a:graphic>
      </p:graphicFrame>
      <p:sp>
        <p:nvSpPr>
          <p:cNvPr id="100" name="文本框 99"/>
          <p:cNvSpPr txBox="1"/>
          <p:nvPr/>
        </p:nvSpPr>
        <p:spPr>
          <a:xfrm>
            <a:off x="9503410" y="4566920"/>
            <a:ext cx="1098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额定</a:t>
            </a:r>
            <a:endParaRPr lang="en-US" altLang="en-US" sz="2400">
              <a:solidFill>
                <a:srgbClr val="FF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473710" y="1289050"/>
            <a:ext cx="1124902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计算电阻阻值或表达式</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根据数据绘制</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先标点，然后用平滑曲线连接</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多次测量小灯泡在不同电压下的阻值的目的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探究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对小灯泡电阻的影响</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根据</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图像分析小灯泡电阻与温度的关系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小灯泡的电阻随温度的升高而</a:t>
            </a:r>
            <a:r>
              <a:rPr lang="en-US" sz="2400">
                <a:latin typeface="Times New Roman" panose="02020603050405020304" pitchFamily="18" charset="0"/>
                <a:ea typeface="宋体" panose="02010600030101010101" pitchFamily="2" charset="-122"/>
              </a:rPr>
              <a:t>________)14. </a:t>
            </a:r>
            <a:r>
              <a:rPr lang="zh-CN" sz="2400">
                <a:ea typeface="宋体" panose="02010600030101010101" pitchFamily="2" charset="-122"/>
              </a:rPr>
              <a:t>不能用多次测量求得的平均值作为小灯泡电阻的原因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温度改变，电阻也改变</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特殊方法测小灯泡的电阻</a:t>
            </a:r>
            <a:endParaRPr lang="zh-CN" altLang="en-US" sz="2400"/>
          </a:p>
        </p:txBody>
      </p:sp>
      <p:sp>
        <p:nvSpPr>
          <p:cNvPr id="100" name="文本框 99"/>
          <p:cNvSpPr txBox="1"/>
          <p:nvPr/>
        </p:nvSpPr>
        <p:spPr>
          <a:xfrm>
            <a:off x="7713345" y="3021330"/>
            <a:ext cx="1089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a:t>
            </a:r>
            <a:endParaRPr lang="en-US" altLang="en-US" sz="2400">
              <a:solidFill>
                <a:srgbClr val="FF0000"/>
              </a:solidFill>
              <a:latin typeface="Calibri" panose="020F0502020204030204" pitchFamily="34" charset="0"/>
              <a:ea typeface="宋体" panose="02010600030101010101" pitchFamily="2" charset="-122"/>
            </a:endParaRPr>
          </a:p>
        </p:txBody>
      </p:sp>
      <p:sp>
        <p:nvSpPr>
          <p:cNvPr id="2" name="文本框 1"/>
          <p:cNvSpPr txBox="1"/>
          <p:nvPr/>
        </p:nvSpPr>
        <p:spPr>
          <a:xfrm>
            <a:off x="719455" y="4175125"/>
            <a:ext cx="1186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en-US" altLang="en-US" sz="2400">
              <a:solidFill>
                <a:srgbClr val="FF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7" name="组合 11"/>
          <p:cNvGrpSpPr/>
          <p:nvPr/>
        </p:nvGrpSpPr>
        <p:grpSpPr>
          <a:xfrm>
            <a:off x="2655570" y="3636010"/>
            <a:ext cx="6573900" cy="751205"/>
            <a:chOff x="3529" y="5686"/>
            <a:chExt cx="10352" cy="1183"/>
          </a:xfrm>
        </p:grpSpPr>
        <p:sp>
          <p:nvSpPr>
            <p:cNvPr id="17418" name="文本框 108">
              <a:hlinkClick r:id="rId1" action="ppaction://hlinksldjump"/>
            </p:cNvPr>
            <p:cNvSpPr txBox="1"/>
            <p:nvPr>
              <p:custDataLst>
                <p:tags r:id="rId2"/>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655570" y="4605655"/>
            <a:ext cx="6337547" cy="751205"/>
            <a:chOff x="4643" y="7172"/>
            <a:chExt cx="9982" cy="1185"/>
          </a:xfrm>
        </p:grpSpPr>
        <p:sp>
          <p:nvSpPr>
            <p:cNvPr id="17423" name="文本框 106">
              <a:hlinkClick r:id="rId4" action="ppaction://hlinksldjump"/>
            </p:cNvPr>
            <p:cNvSpPr txBox="1"/>
            <p:nvPr>
              <p:custDataLst>
                <p:tags r:id="rId5"/>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4" action="ppaction://hlinksldjump"/>
          </p:cNvPr>
          <p:cNvSpPr/>
          <p:nvPr/>
        </p:nvSpPr>
        <p:spPr>
          <a:xfrm>
            <a:off x="3422015" y="5544820"/>
            <a:ext cx="156654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6" action="ppaction://hlinksldjump"/>
          </p:cNvPr>
          <p:cNvSpPr/>
          <p:nvPr/>
        </p:nvSpPr>
        <p:spPr>
          <a:xfrm>
            <a:off x="5316220" y="554545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a:hlinkClick r:id="rId7" action="ppaction://hlinksldjump"/>
          </p:cNvPr>
          <p:cNvSpPr/>
          <p:nvPr/>
        </p:nvSpPr>
        <p:spPr>
          <a:xfrm>
            <a:off x="7139305" y="554609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实验三</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3173095" y="2122805"/>
            <a:ext cx="497776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命题点4　测量电阻</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矩形 6"/>
          <p:cNvSpPr/>
          <p:nvPr/>
        </p:nvSpPr>
        <p:spPr>
          <a:xfrm>
            <a:off x="1450975" y="873125"/>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第15讲　探究电路</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58240" y="110998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776605" y="1960245"/>
            <a:ext cx="10678160"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龙岩</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铭牌模糊的小灯泡</a:t>
            </a:r>
            <a:r>
              <a:rPr lang="en-US" sz="2400">
                <a:latin typeface="Times New Roman" panose="02020603050405020304" pitchFamily="18" charset="0"/>
                <a:ea typeface="宋体" panose="02010600030101010101" pitchFamily="2" charset="-122"/>
              </a:rPr>
              <a:t>L</a:t>
            </a:r>
            <a:r>
              <a:rPr lang="zh-CN" sz="2400">
                <a:ea typeface="宋体" panose="02010600030101010101" pitchFamily="2" charset="-122"/>
              </a:rPr>
              <a:t>，仅能看清标有</a:t>
            </a:r>
            <a:r>
              <a:rPr lang="en-US" sz="2400">
                <a:latin typeface="Times New Roman" panose="02020603050405020304" pitchFamily="18" charset="0"/>
                <a:ea typeface="宋体" panose="02010600030101010101" pitchFamily="2" charset="-122"/>
              </a:rPr>
              <a:t>“0.3 A”</a:t>
            </a:r>
            <a:r>
              <a:rPr lang="zh-CN" sz="2400">
                <a:ea typeface="宋体" panose="02010600030101010101" pitchFamily="2" charset="-122"/>
              </a:rPr>
              <a:t>字样，小春用图甲电路测量小灯泡</a:t>
            </a:r>
            <a:r>
              <a:rPr lang="en-US" sz="2400">
                <a:latin typeface="Times New Roman" panose="02020603050405020304" pitchFamily="18" charset="0"/>
                <a:ea typeface="宋体" panose="02010600030101010101" pitchFamily="2" charset="-122"/>
              </a:rPr>
              <a:t>L</a:t>
            </a:r>
            <a:r>
              <a:rPr lang="zh-CN" sz="2400">
                <a:ea typeface="宋体" panose="02010600030101010101" pitchFamily="2" charset="-122"/>
              </a:rPr>
              <a:t>正常发光时，小灯泡电阻的大小．</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小春发现图甲电路中，只有导线</a:t>
            </a:r>
            <a:r>
              <a:rPr lang="en-US" sz="2400" i="1">
                <a:latin typeface="Times New Roman" panose="02020603050405020304" pitchFamily="18" charset="0"/>
                <a:sym typeface="+mn-ea"/>
              </a:rPr>
              <a:t>AE</a:t>
            </a:r>
            <a:r>
              <a:rPr lang="zh-CN" sz="2400">
                <a:sym typeface="+mn-ea"/>
              </a:rPr>
              <a:t>连接错误，</a:t>
            </a:r>
            <a:endParaRPr lang="zh-CN" sz="2400">
              <a:sym typeface="+mn-ea"/>
            </a:endParaRPr>
          </a:p>
          <a:p>
            <a:pPr>
              <a:lnSpc>
                <a:spcPct val="150000"/>
              </a:lnSpc>
            </a:pPr>
            <a:r>
              <a:rPr lang="zh-CN" sz="2400">
                <a:sym typeface="+mn-ea"/>
              </a:rPr>
              <a:t>此导线应改接到</a:t>
            </a:r>
            <a:r>
              <a:rPr lang="en-US" sz="2400">
                <a:latin typeface="Times New Roman" panose="02020603050405020304" pitchFamily="18" charset="0"/>
                <a:sym typeface="+mn-ea"/>
              </a:rPr>
              <a:t>________</a:t>
            </a:r>
            <a:r>
              <a:rPr lang="zh-CN" sz="2400">
                <a:sym typeface="+mn-ea"/>
              </a:rPr>
              <a:t>两点；</a:t>
            </a:r>
            <a:r>
              <a:rPr lang="en-US" sz="2400">
                <a:latin typeface="Times New Roman" panose="02020603050405020304" pitchFamily="18" charset="0"/>
                <a:sym typeface="+mn-ea"/>
              </a:rPr>
              <a:t>(2)</a:t>
            </a:r>
            <a:r>
              <a:rPr lang="zh-CN" sz="2400">
                <a:sym typeface="+mn-ea"/>
              </a:rPr>
              <a:t>闭合开关前，应将滑动变阻器的滑片</a:t>
            </a:r>
            <a:r>
              <a:rPr lang="en-US" sz="2400" i="1">
                <a:latin typeface="Times New Roman" panose="02020603050405020304" pitchFamily="18" charset="0"/>
                <a:sym typeface="+mn-ea"/>
              </a:rPr>
              <a:t>P</a:t>
            </a:r>
            <a:r>
              <a:rPr lang="zh-CN" sz="2400">
                <a:sym typeface="+mn-ea"/>
              </a:rPr>
              <a:t>移到</a:t>
            </a:r>
            <a:endParaRPr lang="zh-CN" sz="2400">
              <a:sym typeface="+mn-ea"/>
            </a:endParaRPr>
          </a:p>
          <a:p>
            <a:pPr>
              <a:lnSpc>
                <a:spcPct val="150000"/>
              </a:lnSpc>
            </a:pPr>
            <a:r>
              <a:rPr lang="zh-CN" sz="2400">
                <a:sym typeface="+mn-ea"/>
              </a:rPr>
              <a:t>最</a:t>
            </a:r>
            <a:r>
              <a:rPr lang="en-US" sz="2400">
                <a:latin typeface="Times New Roman" panose="02020603050405020304" pitchFamily="18" charset="0"/>
                <a:sym typeface="+mn-ea"/>
              </a:rPr>
              <a:t>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左</a:t>
            </a:r>
            <a:r>
              <a:rPr lang="en-US" sz="2400">
                <a:latin typeface="宋体" panose="02010600030101010101" pitchFamily="2" charset="-122"/>
                <a:cs typeface="Times New Roman" panose="02020603050405020304" pitchFamily="18" charset="0"/>
                <a:sym typeface="+mn-ea"/>
              </a:rPr>
              <a:t>”</a:t>
            </a: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右</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端；</a:t>
            </a:r>
            <a:endParaRPr lang="zh-CN" altLang="en-US" sz="2400"/>
          </a:p>
        </p:txBody>
      </p:sp>
      <p:pic>
        <p:nvPicPr>
          <p:cNvPr id="2" name="图片 -2147481468"/>
          <p:cNvPicPr>
            <a:picLocks noChangeAspect="1"/>
          </p:cNvPicPr>
          <p:nvPr/>
        </p:nvPicPr>
        <p:blipFill>
          <a:blip r:embed="rId2"/>
          <a:stretch>
            <a:fillRect/>
          </a:stretch>
        </p:blipFill>
        <p:spPr>
          <a:xfrm>
            <a:off x="7565390" y="3064510"/>
            <a:ext cx="3249295" cy="2145030"/>
          </a:xfrm>
          <a:prstGeom prst="rect">
            <a:avLst/>
          </a:prstGeom>
          <a:noFill/>
          <a:ln w="9525">
            <a:noFill/>
          </a:ln>
        </p:spPr>
      </p:pic>
      <p:sp>
        <p:nvSpPr>
          <p:cNvPr id="5" name="文本框 4"/>
          <p:cNvSpPr txBox="1"/>
          <p:nvPr/>
        </p:nvSpPr>
        <p:spPr>
          <a:xfrm>
            <a:off x="8549640" y="5688965"/>
            <a:ext cx="147637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8" name="文本框 7"/>
          <p:cNvSpPr txBox="1"/>
          <p:nvPr/>
        </p:nvSpPr>
        <p:spPr>
          <a:xfrm>
            <a:off x="8527415" y="5365115"/>
            <a:ext cx="702945" cy="368300"/>
          </a:xfrm>
          <a:prstGeom prst="rect">
            <a:avLst/>
          </a:prstGeom>
          <a:noFill/>
          <a:ln w="9525">
            <a:noFill/>
          </a:ln>
        </p:spPr>
        <p:txBody>
          <a:bodyPr wrap="square">
            <a:spAutoFit/>
          </a:bodyPr>
          <a:p>
            <a:r>
              <a:rPr lang="zh-CN" sz="1800">
                <a:cs typeface="楷体_GB2312" charset="0"/>
              </a:rPr>
              <a:t>甲 </a:t>
            </a:r>
            <a:endParaRPr lang="zh-CN" sz="1800">
              <a:cs typeface="楷体_GB2312" charset="0"/>
            </a:endParaRPr>
          </a:p>
        </p:txBody>
      </p:sp>
      <p:sp>
        <p:nvSpPr>
          <p:cNvPr id="100" name="文本框 99"/>
          <p:cNvSpPr txBox="1"/>
          <p:nvPr/>
        </p:nvSpPr>
        <p:spPr>
          <a:xfrm>
            <a:off x="2978785" y="3714750"/>
            <a:ext cx="155448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BE</a:t>
            </a:r>
            <a:r>
              <a:rPr lang="zh-CN" sz="2400">
                <a:solidFill>
                  <a:srgbClr val="FF0000"/>
                </a:solidFill>
                <a:ea typeface="宋体" panose="02010600030101010101" pitchFamily="2" charset="-122"/>
              </a:rPr>
              <a:t>或</a:t>
            </a:r>
            <a:r>
              <a:rPr lang="en-US" sz="2400" i="1">
                <a:solidFill>
                  <a:srgbClr val="FF0000"/>
                </a:solidFill>
                <a:latin typeface="Times New Roman" panose="02020603050405020304" pitchFamily="18" charset="0"/>
                <a:ea typeface="宋体" panose="02010600030101010101" pitchFamily="2" charset="-122"/>
              </a:rPr>
              <a:t>DE</a:t>
            </a:r>
            <a:endParaRPr lang="en-US" altLang="en-US" sz="2400">
              <a:solidFill>
                <a:srgbClr val="FF0000"/>
              </a:solidFill>
              <a:latin typeface="Calibri" panose="020F0502020204030204" pitchFamily="34" charset="0"/>
              <a:ea typeface="宋体" panose="02010600030101010101" pitchFamily="2" charset="-122"/>
            </a:endParaRPr>
          </a:p>
        </p:txBody>
      </p:sp>
      <p:sp>
        <p:nvSpPr>
          <p:cNvPr id="10" name="文本框 9"/>
          <p:cNvSpPr txBox="1"/>
          <p:nvPr/>
        </p:nvSpPr>
        <p:spPr>
          <a:xfrm>
            <a:off x="1366520" y="4773930"/>
            <a:ext cx="6534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en-US" altLang="en-US" sz="2400">
              <a:solidFill>
                <a:srgbClr val="FF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03910" y="1504315"/>
            <a:ext cx="1049337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电路故障排除后，闭合开关，电流表示数为</a:t>
            </a:r>
            <a:r>
              <a:rPr lang="en-US" sz="2400">
                <a:latin typeface="Times New Roman" panose="02020603050405020304" pitchFamily="18" charset="0"/>
                <a:ea typeface="宋体" panose="02010600030101010101" pitchFamily="2" charset="-122"/>
              </a:rPr>
              <a:t>0.1 A</a:t>
            </a:r>
            <a:r>
              <a:rPr lang="zh-CN" sz="2400">
                <a:ea typeface="宋体" panose="02010600030101010101" pitchFamily="2" charset="-122"/>
              </a:rPr>
              <a:t>，此时应移动变阻器的滑片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，眼睛注视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表的示数，直至小灯泡正常发光，这时电压表的示数如图乙所示，为</a:t>
            </a:r>
            <a:r>
              <a:rPr lang="en-US" sz="2400">
                <a:latin typeface="Times New Roman" panose="02020603050405020304" pitchFamily="18" charset="0"/>
                <a:ea typeface="宋体" panose="02010600030101010101" pitchFamily="2" charset="-122"/>
              </a:rPr>
              <a:t>________V</a:t>
            </a:r>
            <a:r>
              <a:rPr lang="zh-CN" sz="2400">
                <a:ea typeface="宋体" panose="02010600030101010101" pitchFamily="2" charset="-122"/>
              </a:rPr>
              <a:t>，小灯泡正常发光时的电阻约为</a:t>
            </a:r>
            <a:r>
              <a:rPr lang="en-US" sz="2400">
                <a:latin typeface="Times New Roman" panose="02020603050405020304" pitchFamily="18" charset="0"/>
                <a:ea typeface="宋体" panose="02010600030101010101" pitchFamily="2" charset="-122"/>
              </a:rPr>
              <a:t>________Ω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测出小灯泡正常发光时的电阻后，小春将通过</a:t>
            </a:r>
            <a:endParaRPr lang="zh-CN" sz="2400">
              <a:ea typeface="宋体" panose="02010600030101010101" pitchFamily="2" charset="-122"/>
            </a:endParaRPr>
          </a:p>
          <a:p>
            <a:pPr>
              <a:lnSpc>
                <a:spcPct val="150000"/>
              </a:lnSpc>
            </a:pPr>
            <a:r>
              <a:rPr lang="zh-CN" sz="2400">
                <a:ea typeface="宋体" panose="02010600030101010101" pitchFamily="2" charset="-122"/>
              </a:rPr>
              <a:t>小灯泡的电流调为额定电流的一半，发现测得的</a:t>
            </a:r>
            <a:endParaRPr lang="zh-CN" sz="2400">
              <a:ea typeface="宋体" panose="02010600030101010101" pitchFamily="2" charset="-122"/>
            </a:endParaRPr>
          </a:p>
          <a:p>
            <a:pPr>
              <a:lnSpc>
                <a:spcPct val="150000"/>
              </a:lnSpc>
            </a:pPr>
            <a:r>
              <a:rPr lang="zh-CN" sz="2400">
                <a:ea typeface="宋体" panose="02010600030101010101" pitchFamily="2" charset="-122"/>
              </a:rPr>
              <a:t>小灯泡的电阻不等于其正常发光时的电阻，</a:t>
            </a:r>
            <a:endParaRPr lang="zh-CN" sz="2400">
              <a:ea typeface="宋体" panose="02010600030101010101" pitchFamily="2" charset="-122"/>
            </a:endParaRPr>
          </a:p>
          <a:p>
            <a:pPr>
              <a:lnSpc>
                <a:spcPct val="150000"/>
              </a:lnSpc>
            </a:pPr>
            <a:r>
              <a:rPr lang="zh-CN" sz="2400">
                <a:ea typeface="宋体" panose="02010600030101010101" pitchFamily="2" charset="-122"/>
              </a:rPr>
              <a:t>这是由于</a:t>
            </a:r>
            <a:r>
              <a:rPr lang="en-US" sz="2400">
                <a:latin typeface="Times New Roman" panose="02020603050405020304" pitchFamily="18" charset="0"/>
                <a:ea typeface="宋体" panose="02010600030101010101" pitchFamily="2" charset="-122"/>
              </a:rPr>
              <a:t>_________________________________</a:t>
            </a:r>
            <a:r>
              <a:rPr lang="zh-CN" sz="2400">
                <a:ea typeface="宋体" panose="02010600030101010101" pitchFamily="2" charset="-122"/>
              </a:rPr>
              <a:t>；</a:t>
            </a:r>
            <a:endParaRPr lang="zh-CN" altLang="en-US" sz="2400"/>
          </a:p>
        </p:txBody>
      </p:sp>
      <p:sp>
        <p:nvSpPr>
          <p:cNvPr id="100" name="文本框 99"/>
          <p:cNvSpPr txBox="1"/>
          <p:nvPr/>
        </p:nvSpPr>
        <p:spPr>
          <a:xfrm>
            <a:off x="3079750" y="2148840"/>
            <a:ext cx="1099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en-US" altLang="en-US" sz="2400">
              <a:solidFill>
                <a:srgbClr val="FF0000"/>
              </a:solidFill>
              <a:latin typeface="Calibri" panose="020F0502020204030204" pitchFamily="34" charset="0"/>
              <a:ea typeface="宋体" panose="02010600030101010101" pitchFamily="2" charset="-122"/>
            </a:endParaRPr>
          </a:p>
        </p:txBody>
      </p:sp>
      <p:sp>
        <p:nvSpPr>
          <p:cNvPr id="2" name="文本框 1"/>
          <p:cNvSpPr txBox="1"/>
          <p:nvPr/>
        </p:nvSpPr>
        <p:spPr>
          <a:xfrm>
            <a:off x="3321050" y="2753360"/>
            <a:ext cx="7600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2.5</a:t>
            </a:r>
            <a:endParaRPr lang="en-US" altLang="en-US" sz="2400">
              <a:solidFill>
                <a:srgbClr val="FF0000"/>
              </a:solidFill>
              <a:latin typeface="Calibri" panose="020F0502020204030204" pitchFamily="34" charset="0"/>
              <a:ea typeface="宋体" panose="02010600030101010101" pitchFamily="2" charset="-122"/>
            </a:endParaRPr>
          </a:p>
        </p:txBody>
      </p:sp>
      <p:sp>
        <p:nvSpPr>
          <p:cNvPr id="3" name="文本框 2"/>
          <p:cNvSpPr txBox="1"/>
          <p:nvPr/>
        </p:nvSpPr>
        <p:spPr>
          <a:xfrm>
            <a:off x="9060180" y="2753360"/>
            <a:ext cx="8858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8.3</a:t>
            </a:r>
            <a:endParaRPr lang="en-US" altLang="en-US" sz="2400">
              <a:solidFill>
                <a:srgbClr val="FF0000"/>
              </a:solidFill>
              <a:latin typeface="Calibri" panose="020F0502020204030204" pitchFamily="34" charset="0"/>
              <a:ea typeface="宋体" panose="02010600030101010101" pitchFamily="2" charset="-122"/>
            </a:endParaRPr>
          </a:p>
        </p:txBody>
      </p:sp>
      <p:sp>
        <p:nvSpPr>
          <p:cNvPr id="4" name="文本框 3"/>
          <p:cNvSpPr txBox="1"/>
          <p:nvPr/>
        </p:nvSpPr>
        <p:spPr>
          <a:xfrm>
            <a:off x="2116455" y="4912360"/>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小灯泡电阻会随温度的改变而改变</a:t>
            </a:r>
            <a:endParaRPr lang="en-US" altLang="en-US" sz="2400">
              <a:solidFill>
                <a:srgbClr val="FF0000"/>
              </a:solidFill>
              <a:latin typeface="Calibri" panose="020F0502020204030204" pitchFamily="34" charset="0"/>
              <a:ea typeface="宋体" panose="02010600030101010101" pitchFamily="2" charset="-122"/>
            </a:endParaRPr>
          </a:p>
        </p:txBody>
      </p:sp>
      <p:pic>
        <p:nvPicPr>
          <p:cNvPr id="5" name="图片 -2147481467"/>
          <p:cNvPicPr>
            <a:picLocks noChangeAspect="1"/>
          </p:cNvPicPr>
          <p:nvPr/>
        </p:nvPicPr>
        <p:blipFill>
          <a:blip r:embed="rId1"/>
          <a:stretch>
            <a:fillRect/>
          </a:stretch>
        </p:blipFill>
        <p:spPr>
          <a:xfrm>
            <a:off x="8181340" y="3413125"/>
            <a:ext cx="2629535" cy="2113280"/>
          </a:xfrm>
          <a:prstGeom prst="rect">
            <a:avLst/>
          </a:prstGeom>
          <a:noFill/>
          <a:ln w="9525">
            <a:noFill/>
          </a:ln>
        </p:spPr>
      </p:pic>
      <p:sp>
        <p:nvSpPr>
          <p:cNvPr id="8" name="文本框 7"/>
          <p:cNvSpPr txBox="1"/>
          <p:nvPr/>
        </p:nvSpPr>
        <p:spPr>
          <a:xfrm>
            <a:off x="9314815" y="5522595"/>
            <a:ext cx="689610" cy="368300"/>
          </a:xfrm>
          <a:prstGeom prst="rect">
            <a:avLst/>
          </a:prstGeom>
          <a:noFill/>
          <a:ln w="9525">
            <a:noFill/>
          </a:ln>
        </p:spPr>
        <p:txBody>
          <a:bodyPr wrap="square">
            <a:spAutoFit/>
          </a:bodyPr>
          <a:p>
            <a:r>
              <a:rPr lang="zh-CN" sz="1800">
                <a:cs typeface="楷体_GB2312" charset="0"/>
              </a:rPr>
              <a:t>乙</a:t>
            </a:r>
            <a:endParaRPr lang="zh-CN" sz="180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38835" y="1491615"/>
            <a:ext cx="10532110" cy="3415030"/>
            <a:chOff x="1207" y="2236"/>
            <a:chExt cx="16586" cy="5378"/>
          </a:xfrm>
        </p:grpSpPr>
        <p:sp>
          <p:nvSpPr>
            <p:cNvPr id="113" name="文本框 112"/>
            <p:cNvSpPr txBox="1"/>
            <p:nvPr/>
          </p:nvSpPr>
          <p:spPr>
            <a:xfrm>
              <a:off x="1207" y="2236"/>
              <a:ext cx="16586" cy="5378"/>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小东利用一个大小适合的定值电阻</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和两只电流表，设计如图丙所示的实验电路也能测出小灯泡正常发光时的电阻．请将下列相关步骤补充完整：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，移动滑动变阻器滑片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，使电流表      的示数为</a:t>
              </a:r>
              <a:r>
                <a:rPr lang="en-US" sz="2400">
                  <a:latin typeface="Times New Roman" panose="02020603050405020304" pitchFamily="18" charset="0"/>
                  <a:ea typeface="宋体" panose="02010600030101010101" pitchFamily="2" charset="-122"/>
                </a:rPr>
                <a:t>________A</a:t>
              </a:r>
              <a:r>
                <a:rPr lang="zh-CN" sz="2400">
                  <a:ea typeface="宋体" panose="02010600030101010101" pitchFamily="2" charset="-122"/>
                </a:rPr>
                <a:t>，此时小灯泡正常发光，读出电流表      的示数为</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小灯泡正常发光时电阻的表达式为</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1465"/>
            <p:cNvPicPr>
              <a:picLocks noChangeAspect="1"/>
            </p:cNvPicPr>
            <p:nvPr/>
          </p:nvPicPr>
          <p:blipFill>
            <a:blip r:embed="rId1"/>
            <a:stretch>
              <a:fillRect/>
            </a:stretch>
          </p:blipFill>
          <p:spPr>
            <a:xfrm>
              <a:off x="11626" y="4259"/>
              <a:ext cx="461" cy="461"/>
            </a:xfrm>
            <a:prstGeom prst="rect">
              <a:avLst/>
            </a:prstGeom>
            <a:noFill/>
            <a:ln w="9525">
              <a:noFill/>
            </a:ln>
          </p:spPr>
        </p:pic>
        <p:pic>
          <p:nvPicPr>
            <p:cNvPr id="4" name="图片 -2147481464"/>
            <p:cNvPicPr>
              <a:picLocks noChangeAspect="1"/>
            </p:cNvPicPr>
            <p:nvPr/>
          </p:nvPicPr>
          <p:blipFill>
            <a:blip r:embed="rId2"/>
            <a:stretch>
              <a:fillRect/>
            </a:stretch>
          </p:blipFill>
          <p:spPr>
            <a:xfrm>
              <a:off x="8223" y="5170"/>
              <a:ext cx="461" cy="461"/>
            </a:xfrm>
            <a:prstGeom prst="rect">
              <a:avLst/>
            </a:prstGeom>
            <a:noFill/>
            <a:ln w="9525">
              <a:noFill/>
            </a:ln>
          </p:spPr>
        </p:pic>
      </p:grpSp>
      <p:pic>
        <p:nvPicPr>
          <p:cNvPr id="5" name="图片 -2147481466"/>
          <p:cNvPicPr>
            <a:picLocks noChangeAspect="1"/>
          </p:cNvPicPr>
          <p:nvPr/>
        </p:nvPicPr>
        <p:blipFill>
          <a:blip r:embed="rId3"/>
          <a:stretch>
            <a:fillRect/>
          </a:stretch>
        </p:blipFill>
        <p:spPr>
          <a:xfrm>
            <a:off x="8030845" y="3282950"/>
            <a:ext cx="2381250" cy="1939925"/>
          </a:xfrm>
          <a:prstGeom prst="rect">
            <a:avLst/>
          </a:prstGeom>
          <a:noFill/>
          <a:ln w="9525">
            <a:noFill/>
          </a:ln>
        </p:spPr>
      </p:pic>
      <p:sp>
        <p:nvSpPr>
          <p:cNvPr id="6" name="文本框 5"/>
          <p:cNvSpPr txBox="1"/>
          <p:nvPr/>
        </p:nvSpPr>
        <p:spPr>
          <a:xfrm>
            <a:off x="8290560" y="5369560"/>
            <a:ext cx="171894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题图丙</a:t>
            </a:r>
            <a:endParaRPr lang="zh-CN" altLang="en-US" sz="1800"/>
          </a:p>
        </p:txBody>
      </p:sp>
      <p:sp>
        <p:nvSpPr>
          <p:cNvPr id="100" name="文本框 99"/>
          <p:cNvSpPr txBox="1"/>
          <p:nvPr/>
        </p:nvSpPr>
        <p:spPr>
          <a:xfrm>
            <a:off x="9311005" y="2692400"/>
            <a:ext cx="8858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0.3 </a:t>
            </a:r>
            <a:endParaRPr lang="en-US" altLang="en-US" sz="2400">
              <a:solidFill>
                <a:srgbClr val="FF0000"/>
              </a:solidFill>
              <a:latin typeface="Calibri" panose="020F0502020204030204" pitchFamily="34" charset="0"/>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5978526" y="3647123"/>
          <a:ext cx="1233170" cy="617220"/>
        </p:xfrm>
        <a:graphic>
          <a:graphicData uri="http://schemas.openxmlformats.org/presentationml/2006/ole">
            <mc:AlternateContent xmlns:mc="http://schemas.openxmlformats.org/markup-compatibility/2006">
              <mc:Choice xmlns:v="urn:schemas-microsoft-com:vml" Requires="v">
                <p:oleObj spid="_x0000_s3073" name="" r:id="rId4" imgW="787400" imgH="393700" progId="Equation.KSEE3">
                  <p:embed/>
                </p:oleObj>
              </mc:Choice>
              <mc:Fallback>
                <p:oleObj name="" r:id="rId4" imgW="787400" imgH="393700" progId="Equation.KSEE3">
                  <p:embed/>
                  <p:pic>
                    <p:nvPicPr>
                      <p:cNvPr id="0" name="图片 3072"/>
                      <p:cNvPicPr/>
                      <p:nvPr/>
                    </p:nvPicPr>
                    <p:blipFill>
                      <a:blip r:embed="rId5"/>
                      <a:stretch>
                        <a:fillRect/>
                      </a:stretch>
                    </p:blipFill>
                    <p:spPr>
                      <a:xfrm>
                        <a:off x="5978526" y="3647123"/>
                        <a:ext cx="1233170" cy="6172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95020" y="157861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723265" y="2114550"/>
            <a:ext cx="106914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若有规格分别为</a:t>
            </a:r>
            <a:r>
              <a:rPr lang="en-US" sz="2400">
                <a:latin typeface="Times New Roman" panose="02020603050405020304" pitchFamily="18" charset="0"/>
                <a:ea typeface="宋体" panose="02010600030101010101" pitchFamily="2" charset="-122"/>
              </a:rPr>
              <a:t>A(10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2 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B(20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C(50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0.1 A)</a:t>
            </a:r>
            <a:r>
              <a:rPr lang="zh-CN" sz="2400">
                <a:ea typeface="宋体" panose="02010600030101010101" pitchFamily="2" charset="-122"/>
              </a:rPr>
              <a:t>的三个滑动变阻器，要能顺利完成实验，小春应选择滑动变阻器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填字母</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实验中小灯泡突然熄灭，电压表、电流表均无示数，则电路出现的故障可能是</a:t>
            </a:r>
            <a:r>
              <a:rPr lang="en-US" sz="2400">
                <a:latin typeface="Times New Roman" panose="02020603050405020304" pitchFamily="18" charset="0"/>
                <a:ea typeface="宋体" panose="02010600030101010101" pitchFamily="2" charset="-122"/>
              </a:rPr>
              <a:t>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若实验时，不小心将电压表和电流表的位置互换了．闭合开关，则</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表的指针有明显偏转，可能会损坏的元件是</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写出一个即可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100" name="文本框 99"/>
          <p:cNvSpPr txBox="1"/>
          <p:nvPr/>
        </p:nvSpPr>
        <p:spPr>
          <a:xfrm>
            <a:off x="7965440" y="2757170"/>
            <a:ext cx="7899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r>
              <a:rPr lang="zh-CN" sz="2400">
                <a:solidFill>
                  <a:srgbClr val="FF0000"/>
                </a:solidFill>
                <a:ea typeface="宋体" panose="02010600030101010101" pitchFamily="2" charset="-122"/>
              </a:rPr>
              <a:t>　</a:t>
            </a:r>
            <a:endParaRPr lang="en-US" altLang="en-US" sz="2400">
              <a:solidFill>
                <a:srgbClr val="FF0000"/>
              </a:solidFill>
              <a:latin typeface="Calibri" panose="020F0502020204030204" pitchFamily="34" charset="0"/>
              <a:ea typeface="宋体" panose="02010600030101010101" pitchFamily="2" charset="-122"/>
            </a:endParaRPr>
          </a:p>
        </p:txBody>
      </p:sp>
      <p:sp>
        <p:nvSpPr>
          <p:cNvPr id="2" name="文本框 1"/>
          <p:cNvSpPr txBox="1"/>
          <p:nvPr/>
        </p:nvSpPr>
        <p:spPr>
          <a:xfrm>
            <a:off x="1424305" y="3842385"/>
            <a:ext cx="26390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滑动变</a:t>
            </a:r>
            <a:r>
              <a:rPr lang="zh-CN" sz="2400">
                <a:solidFill>
                  <a:srgbClr val="FF0000"/>
                </a:solidFill>
                <a:latin typeface="Times New Roman" panose="02020603050405020304" pitchFamily="18" charset="0"/>
                <a:ea typeface="宋体" panose="02010600030101010101" pitchFamily="2" charset="-122"/>
              </a:rPr>
              <a:t>阻器断路</a:t>
            </a:r>
            <a:endParaRPr lang="en-US" altLang="en-US" sz="2400">
              <a:solidFill>
                <a:srgbClr val="FF0000"/>
              </a:solidFill>
              <a:latin typeface="Calibri" panose="020F0502020204030204" pitchFamily="34" charset="0"/>
              <a:ea typeface="宋体" panose="02010600030101010101" pitchFamily="2" charset="-122"/>
            </a:endParaRPr>
          </a:p>
        </p:txBody>
      </p:sp>
      <p:sp>
        <p:nvSpPr>
          <p:cNvPr id="6" name="文本框 5"/>
          <p:cNvSpPr txBox="1"/>
          <p:nvPr/>
        </p:nvSpPr>
        <p:spPr>
          <a:xfrm>
            <a:off x="10257155" y="4394200"/>
            <a:ext cx="10407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a:t>
            </a:r>
            <a:endParaRPr lang="en-US" altLang="en-US" sz="2400">
              <a:solidFill>
                <a:srgbClr val="FF0000"/>
              </a:solidFill>
              <a:latin typeface="Calibri" panose="020F0502020204030204" pitchFamily="34" charset="0"/>
              <a:ea typeface="宋体" panose="02010600030101010101" pitchFamily="2" charset="-122"/>
            </a:endParaRPr>
          </a:p>
        </p:txBody>
      </p:sp>
      <p:sp>
        <p:nvSpPr>
          <p:cNvPr id="7" name="文本框 6"/>
          <p:cNvSpPr txBox="1"/>
          <p:nvPr/>
        </p:nvSpPr>
        <p:spPr>
          <a:xfrm>
            <a:off x="6873240" y="4946650"/>
            <a:ext cx="14471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电压表</a:t>
            </a:r>
            <a:endParaRPr lang="en-US" altLang="en-US" sz="2400">
              <a:solidFill>
                <a:srgbClr val="FF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76300" y="1231900"/>
            <a:ext cx="104597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根据所测实验数据作出小灯泡的</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图像，如图丁所示．根据图像可知电流与电压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成</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不成</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正比，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用该电路来探究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电流与电压的关系</a:t>
            </a:r>
            <a:r>
              <a:rPr lang="zh-CN" sz="2400">
                <a:ea typeface="宋体" panose="02010600030101010101" pitchFamily="2" charset="-122"/>
                <a:cs typeface="Times New Roman" panose="02020603050405020304" pitchFamily="18" charset="0"/>
              </a:rPr>
              <a:t>”．</a:t>
            </a:r>
            <a:endParaRPr lang="zh-CN" altLang="en-US" sz="2400"/>
          </a:p>
        </p:txBody>
      </p:sp>
      <p:pic>
        <p:nvPicPr>
          <p:cNvPr id="2" name="图片 -2147481462"/>
          <p:cNvPicPr>
            <a:picLocks noChangeAspect="1"/>
          </p:cNvPicPr>
          <p:nvPr/>
        </p:nvPicPr>
        <p:blipFill>
          <a:blip r:embed="rId1"/>
          <a:stretch>
            <a:fillRect/>
          </a:stretch>
        </p:blipFill>
        <p:spPr>
          <a:xfrm>
            <a:off x="4349115" y="3056890"/>
            <a:ext cx="3107055" cy="2386330"/>
          </a:xfrm>
          <a:prstGeom prst="rect">
            <a:avLst/>
          </a:prstGeom>
          <a:noFill/>
          <a:ln w="9525">
            <a:noFill/>
          </a:ln>
        </p:spPr>
      </p:pic>
      <p:sp>
        <p:nvSpPr>
          <p:cNvPr id="3" name="文本框 2"/>
          <p:cNvSpPr txBox="1"/>
          <p:nvPr/>
        </p:nvSpPr>
        <p:spPr>
          <a:xfrm>
            <a:off x="4864100" y="5658485"/>
            <a:ext cx="2359025" cy="368300"/>
          </a:xfrm>
          <a:prstGeom prst="rect">
            <a:avLst/>
          </a:prstGeom>
          <a:noFill/>
          <a:ln w="9525">
            <a:noFill/>
          </a:ln>
        </p:spPr>
        <p:txBody>
          <a:bodyPr wrap="square">
            <a:spAutoFit/>
          </a:bodyPr>
          <a:p>
            <a:r>
              <a:rPr lang="zh-CN" sz="1800">
                <a:cs typeface="楷体_GB2312" charset="0"/>
              </a:rPr>
              <a:t>补充设问题图丁</a:t>
            </a:r>
            <a:endParaRPr lang="zh-CN" altLang="en-US" sz="1800">
              <a:cs typeface="楷体_GB2312" charset="0"/>
            </a:endParaRPr>
          </a:p>
        </p:txBody>
      </p:sp>
      <p:sp>
        <p:nvSpPr>
          <p:cNvPr id="100" name="文本框 99"/>
          <p:cNvSpPr txBox="1"/>
          <p:nvPr/>
        </p:nvSpPr>
        <p:spPr>
          <a:xfrm>
            <a:off x="2296795" y="1878330"/>
            <a:ext cx="11087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不成</a:t>
            </a:r>
            <a:endParaRPr lang="en-US" altLang="en-US" sz="2400">
              <a:solidFill>
                <a:srgbClr val="FF0000"/>
              </a:solidFill>
              <a:latin typeface="Calibri" panose="020F0502020204030204" pitchFamily="34" charset="0"/>
              <a:ea typeface="宋体" panose="02010600030101010101" pitchFamily="2" charset="-122"/>
            </a:endParaRPr>
          </a:p>
        </p:txBody>
      </p:sp>
      <p:sp>
        <p:nvSpPr>
          <p:cNvPr id="4" name="文本框 3"/>
          <p:cNvSpPr txBox="1"/>
          <p:nvPr/>
        </p:nvSpPr>
        <p:spPr>
          <a:xfrm>
            <a:off x="7721600" y="1878330"/>
            <a:ext cx="953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en-US" altLang="en-US" sz="2400">
              <a:solidFill>
                <a:srgbClr val="FF0000"/>
              </a:solidFill>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54710" y="1080770"/>
            <a:ext cx="102031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a:t>
            </a:r>
            <a:r>
              <a:rPr lang="zh-CN" sz="2400">
                <a:ea typeface="宋体" panose="02010600030101010101" pitchFamily="2" charset="-122"/>
              </a:rPr>
              <a:t>小明不用电压表，用图戊所示的电路也可测量已知额定电流的小灯泡正常发光时的电阻，已知小灯泡的额定电流为</a:t>
            </a:r>
            <a:r>
              <a:rPr lang="en-US" sz="2400" i="1">
                <a:latin typeface="Times New Roman" panose="02020603050405020304" pitchFamily="18" charset="0"/>
                <a:ea typeface="宋体" panose="02010600030101010101" pitchFamily="2" charset="-122"/>
              </a:rPr>
              <a:t>I</a:t>
            </a:r>
            <a:r>
              <a:rPr lang="zh-CN" sz="2400" baseline="-25000">
                <a:ea typeface="宋体" panose="02010600030101010101" pitchFamily="2" charset="-122"/>
              </a:rPr>
              <a:t>额</a:t>
            </a:r>
            <a:r>
              <a:rPr lang="zh-CN" sz="2400">
                <a:ea typeface="宋体" panose="02010600030101010101" pitchFamily="2" charset="-122"/>
              </a:rPr>
              <a:t>，定值电阻阻值为</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，实验过程如下：</a:t>
            </a:r>
            <a:r>
              <a:rPr lang="en-US" sz="2400">
                <a:latin typeface="宋体" panose="02010600030101010101" pitchFamily="2" charset="-122"/>
                <a:cs typeface="Times New Roman" panose="02020603050405020304" pitchFamily="18" charset="0"/>
              </a:rPr>
              <a:t>①</a:t>
            </a:r>
            <a:r>
              <a:rPr lang="en-US" sz="2400">
                <a:latin typeface="Times New Roman" panose="02020603050405020304" pitchFamily="18" charset="0"/>
                <a:ea typeface="宋体" panose="02010600030101010101" pitchFamily="2" charset="-122"/>
              </a:rPr>
              <a:t>_______________________________________________________________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闭合</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，断开</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，记录下此</a:t>
            </a:r>
            <a:r>
              <a:rPr lang="zh-CN" sz="2400">
                <a:latin typeface="Times New Roman" panose="02020603050405020304" pitchFamily="18" charset="0"/>
                <a:ea typeface="宋体" panose="02010600030101010101" pitchFamily="2" charset="-122"/>
              </a:rPr>
              <a:t>时电流表的示数为</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小灯泡正常发光的电阻表达式为</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2" name="图片 -2147481461"/>
          <p:cNvPicPr>
            <a:picLocks noChangeAspect="1"/>
          </p:cNvPicPr>
          <p:nvPr/>
        </p:nvPicPr>
        <p:blipFill>
          <a:blip r:embed="rId1"/>
          <a:stretch>
            <a:fillRect/>
          </a:stretch>
        </p:blipFill>
        <p:spPr>
          <a:xfrm>
            <a:off x="8410575" y="3375025"/>
            <a:ext cx="2041525" cy="2129790"/>
          </a:xfrm>
          <a:prstGeom prst="rect">
            <a:avLst/>
          </a:prstGeom>
          <a:noFill/>
          <a:ln w="9525">
            <a:noFill/>
          </a:ln>
        </p:spPr>
      </p:pic>
      <p:sp>
        <p:nvSpPr>
          <p:cNvPr id="3" name="文本框 2"/>
          <p:cNvSpPr txBox="1"/>
          <p:nvPr/>
        </p:nvSpPr>
        <p:spPr>
          <a:xfrm>
            <a:off x="8554085" y="5657215"/>
            <a:ext cx="2145030" cy="368300"/>
          </a:xfrm>
          <a:prstGeom prst="rect">
            <a:avLst/>
          </a:prstGeom>
          <a:noFill/>
          <a:ln w="9525">
            <a:noFill/>
          </a:ln>
        </p:spPr>
        <p:txBody>
          <a:bodyPr wrap="square">
            <a:spAutoFit/>
          </a:bodyPr>
          <a:p>
            <a:r>
              <a:rPr lang="zh-CN" sz="1800">
                <a:cs typeface="楷体_GB2312" charset="0"/>
              </a:rPr>
              <a:t>补充设问题图戊</a:t>
            </a:r>
            <a:endParaRPr lang="zh-CN" altLang="en-US" sz="1800">
              <a:cs typeface="楷体_GB2312" charset="0"/>
            </a:endParaRPr>
          </a:p>
        </p:txBody>
      </p:sp>
      <p:sp>
        <p:nvSpPr>
          <p:cNvPr id="100" name="文本框 99"/>
          <p:cNvSpPr txBox="1"/>
          <p:nvPr/>
        </p:nvSpPr>
        <p:spPr>
          <a:xfrm>
            <a:off x="1315085" y="2821940"/>
            <a:ext cx="9312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闭合</a:t>
            </a:r>
            <a:r>
              <a:rPr lang="en-US" sz="2400">
                <a:solidFill>
                  <a:srgbClr val="FF0000"/>
                </a:solidFill>
                <a:latin typeface="Times New Roman" panose="02020603050405020304" pitchFamily="18" charset="0"/>
                <a:ea typeface="宋体" panose="02010600030101010101" pitchFamily="2" charset="-122"/>
              </a:rPr>
              <a:t>S</a:t>
            </a:r>
            <a:r>
              <a:rPr lang="zh-CN" sz="2400">
                <a:solidFill>
                  <a:srgbClr val="FF0000"/>
                </a:solidFill>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，移动滑动变阻器，使电流表示数为额定电流</a:t>
            </a:r>
            <a:r>
              <a:rPr lang="en-US" sz="2400" i="1">
                <a:solidFill>
                  <a:srgbClr val="FF0000"/>
                </a:solidFill>
                <a:latin typeface="Times New Roman" panose="02020603050405020304" pitchFamily="18" charset="0"/>
                <a:ea typeface="宋体" panose="02010600030101010101" pitchFamily="2" charset="-122"/>
              </a:rPr>
              <a:t>I</a:t>
            </a:r>
            <a:r>
              <a:rPr lang="zh-CN" sz="2400" baseline="-25000">
                <a:solidFill>
                  <a:srgbClr val="FF0000"/>
                </a:solidFill>
                <a:ea typeface="宋体" panose="02010600030101010101" pitchFamily="2" charset="-122"/>
              </a:rPr>
              <a:t>额</a:t>
            </a:r>
            <a:endParaRPr lang="en-US" altLang="en-US" sz="2400">
              <a:solidFill>
                <a:srgbClr val="FF0000"/>
              </a:solidFill>
              <a:latin typeface="Calibri" panose="020F0502020204030204" pitchFamily="34" charset="0"/>
              <a:ea typeface="宋体" panose="02010600030101010101" pitchFamily="2" charset="-122"/>
            </a:endParaRPr>
          </a:p>
        </p:txBody>
      </p:sp>
      <p:graphicFrame>
        <p:nvGraphicFramePr>
          <p:cNvPr id="9" name="对象 8">
            <a:hlinkClick r:id="" action="ppaction://ole?verb="/>
          </p:cNvPr>
          <p:cNvGraphicFramePr>
            <a:graphicFrameLocks noChangeAspect="1"/>
          </p:cNvGraphicFramePr>
          <p:nvPr/>
        </p:nvGraphicFramePr>
        <p:xfrm>
          <a:off x="6076633" y="3779203"/>
          <a:ext cx="1113155" cy="716280"/>
        </p:xfrm>
        <a:graphic>
          <a:graphicData uri="http://schemas.openxmlformats.org/presentationml/2006/ole">
            <mc:AlternateContent xmlns:mc="http://schemas.openxmlformats.org/markup-compatibility/2006">
              <mc:Choice xmlns:v="urn:schemas-microsoft-com:vml" Requires="v">
                <p:oleObj spid="_x0000_s3073" name="" r:id="rId2" imgW="711200" imgH="457200" progId="Equation.KSEE3">
                  <p:embed/>
                </p:oleObj>
              </mc:Choice>
              <mc:Fallback>
                <p:oleObj name="" r:id="rId2" imgW="711200" imgH="457200" progId="Equation.KSEE3">
                  <p:embed/>
                  <p:pic>
                    <p:nvPicPr>
                      <p:cNvPr id="0" name="图片 3072"/>
                      <p:cNvPicPr/>
                      <p:nvPr/>
                    </p:nvPicPr>
                    <p:blipFill>
                      <a:blip r:embed="rId3"/>
                      <a:stretch>
                        <a:fillRect/>
                      </a:stretch>
                    </p:blipFill>
                    <p:spPr>
                      <a:xfrm>
                        <a:off x="6076633" y="3779203"/>
                        <a:ext cx="1113155" cy="71628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031240" y="1209675"/>
            <a:ext cx="10389870" cy="737235"/>
            <a:chOff x="1248" y="1522"/>
            <a:chExt cx="16362" cy="1161"/>
          </a:xfrm>
        </p:grpSpPr>
        <p:sp>
          <p:nvSpPr>
            <p:cNvPr id="20481" name="文本框 4"/>
            <p:cNvSpPr txBox="1"/>
            <p:nvPr/>
          </p:nvSpPr>
          <p:spPr>
            <a:xfrm>
              <a:off x="4248" y="1522"/>
              <a:ext cx="13362"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特殊方法测量电阻的阻值</a:t>
              </a:r>
              <a:r>
                <a:rPr lang="zh-CN" altLang="en-US" sz="2400" dirty="0">
                  <a:latin typeface="Times New Roman" panose="02020603050405020304" pitchFamily="18" charset="0"/>
                  <a:cs typeface="Times New Roman" panose="02020603050405020304" pitchFamily="18" charset="0"/>
                </a:rPr>
                <a:t>[2019.30(4)，2018.30(4)]</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rot="0">
              <a:off x="1248" y="1839"/>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54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三</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6" name="文本框 5"/>
          <p:cNvSpPr txBox="1"/>
          <p:nvPr/>
        </p:nvSpPr>
        <p:spPr>
          <a:xfrm>
            <a:off x="1063625" y="2175510"/>
            <a:ext cx="10337800" cy="1753235"/>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一、缺电流表</a:t>
            </a:r>
            <a:endParaRPr lang="zh-CN" altLang="en-US" sz="2400">
              <a:ea typeface="黑体" panose="02010609060101010101" pitchFamily="49" charset="-122"/>
            </a:endParaRPr>
          </a:p>
          <a:p>
            <a:pPr>
              <a:lnSpc>
                <a:spcPct val="150000"/>
              </a:lnSpc>
            </a:pPr>
            <a:r>
              <a:rPr lang="zh-CN" sz="2400">
                <a:solidFill>
                  <a:schemeClr val="tx1"/>
                </a:solidFill>
                <a:ea typeface="宋体" panose="02010600030101010101" pitchFamily="2" charset="-122"/>
              </a:rPr>
              <a:t>【</a:t>
            </a:r>
            <a:r>
              <a:rPr lang="zh-CN" sz="2400">
                <a:solidFill>
                  <a:schemeClr val="tx1"/>
                </a:solidFill>
                <a:latin typeface="黑体" panose="02010609060101010101" pitchFamily="49" charset="-122"/>
                <a:ea typeface="黑体" panose="02010609060101010101" pitchFamily="49" charset="-122"/>
              </a:rPr>
              <a:t>思路点拨</a:t>
            </a:r>
            <a:r>
              <a:rPr lang="zh-CN" sz="2400">
                <a:solidFill>
                  <a:schemeClr val="tx1"/>
                </a:solidFill>
                <a:ea typeface="宋体" panose="02010600030101010101" pitchFamily="2" charset="-122"/>
              </a:rPr>
              <a:t>】利用</a:t>
            </a:r>
            <a:r>
              <a:rPr lang="zh-CN" sz="2400" u="sng">
                <a:solidFill>
                  <a:schemeClr val="tx1"/>
                </a:solidFill>
                <a:ea typeface="宋体" panose="02010600030101010101" pitchFamily="2" charset="-122"/>
              </a:rPr>
              <a:t>电压表与定值电阻</a:t>
            </a:r>
            <a:r>
              <a:rPr lang="en-US" sz="2400">
                <a:solidFill>
                  <a:schemeClr val="tx1"/>
                </a:solidFill>
                <a:latin typeface="Times New Roman" panose="02020603050405020304" pitchFamily="18" charset="0"/>
                <a:ea typeface="宋体" panose="02010600030101010101" pitchFamily="2" charset="-122"/>
              </a:rPr>
              <a:t>(</a:t>
            </a:r>
            <a:r>
              <a:rPr lang="zh-CN" sz="2400">
                <a:solidFill>
                  <a:schemeClr val="tx1"/>
                </a:solidFill>
                <a:ea typeface="宋体" panose="02010600030101010101" pitchFamily="2" charset="-122"/>
              </a:rPr>
              <a:t>或已知最大阻值的滑动变阻器</a:t>
            </a:r>
            <a:r>
              <a:rPr lang="en-US" sz="2400">
                <a:solidFill>
                  <a:schemeClr val="tx1"/>
                </a:solidFill>
                <a:latin typeface="Times New Roman" panose="02020603050405020304" pitchFamily="18" charset="0"/>
                <a:ea typeface="宋体" panose="02010600030101010101" pitchFamily="2" charset="-122"/>
              </a:rPr>
              <a:t>)</a:t>
            </a:r>
            <a:r>
              <a:rPr lang="zh-CN" sz="2400" u="sng">
                <a:solidFill>
                  <a:schemeClr val="tx1"/>
                </a:solidFill>
                <a:ea typeface="宋体" panose="02010600030101010101" pitchFamily="2" charset="-122"/>
              </a:rPr>
              <a:t>并联等效替代电流表</a:t>
            </a:r>
            <a:r>
              <a:rPr lang="zh-CN" sz="2400">
                <a:solidFill>
                  <a:schemeClr val="tx1"/>
                </a:solidFill>
                <a:ea typeface="宋体" panose="02010600030101010101" pitchFamily="2" charset="-122"/>
              </a:rPr>
              <a:t>，如图所示．</a:t>
            </a:r>
            <a:endParaRPr lang="zh-CN" altLang="en-US" sz="2400">
              <a:solidFill>
                <a:schemeClr val="tx1"/>
              </a:solidFill>
              <a:ea typeface="宋体" panose="02010600030101010101" pitchFamily="2" charset="-122"/>
            </a:endParaRPr>
          </a:p>
        </p:txBody>
      </p:sp>
      <p:pic>
        <p:nvPicPr>
          <p:cNvPr id="7" name="图片 -2147481458"/>
          <p:cNvPicPr>
            <a:picLocks noChangeAspect="1"/>
          </p:cNvPicPr>
          <p:nvPr/>
        </p:nvPicPr>
        <p:blipFill>
          <a:blip r:embed="rId2"/>
          <a:stretch>
            <a:fillRect/>
          </a:stretch>
        </p:blipFill>
        <p:spPr>
          <a:xfrm>
            <a:off x="4238625" y="4198620"/>
            <a:ext cx="4885690" cy="15919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17930"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840740" y="1780540"/>
            <a:ext cx="10494010"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3</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小明在进行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伏安法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测量定值电阻阻值的实验中，发现电流表已损坏，只添加两个开关，并用一个已知阻值为</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的定值电阻替换滑动变阻器，实验电路如图甲所示．电源电压未知但不变，请将实验步骤补充完整：</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，电压表示数为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________</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，电压表示数为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未知电阻的阻值表达式为</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a:t>
            </a:r>
            <a:endParaRPr lang="zh-CN" sz="2400">
              <a:ea typeface="宋体" panose="02010600030101010101" pitchFamily="2" charset="-122"/>
            </a:endParaRPr>
          </a:p>
          <a:p>
            <a:pPr>
              <a:lnSpc>
                <a:spcPct val="150000"/>
              </a:lnSpc>
            </a:pPr>
            <a:r>
              <a:rPr lang="zh-CN" sz="2400">
                <a:ea typeface="宋体" panose="02010600030101010101" pitchFamily="2" charset="-122"/>
              </a:rPr>
              <a:t>已知量和测量量表</a:t>
            </a:r>
            <a:r>
              <a:rPr lang="zh-CN" sz="2400">
                <a:latin typeface="Times New Roman" panose="02020603050405020304" pitchFamily="18" charset="0"/>
                <a:ea typeface="宋体" panose="02010600030101010101" pitchFamily="2" charset="-122"/>
              </a:rPr>
              <a:t>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endParaRPr lang="zh-CN" altLang="en-US" sz="2400"/>
          </a:p>
        </p:txBody>
      </p:sp>
      <p:pic>
        <p:nvPicPr>
          <p:cNvPr id="2" name="图片 -2147481456"/>
          <p:cNvPicPr>
            <a:picLocks noChangeAspect="1"/>
          </p:cNvPicPr>
          <p:nvPr/>
        </p:nvPicPr>
        <p:blipFill>
          <a:blip r:embed="rId2"/>
          <a:stretch>
            <a:fillRect/>
          </a:stretch>
        </p:blipFill>
        <p:spPr>
          <a:xfrm>
            <a:off x="8194040" y="3413760"/>
            <a:ext cx="2291715" cy="2344420"/>
          </a:xfrm>
          <a:prstGeom prst="rect">
            <a:avLst/>
          </a:prstGeom>
          <a:noFill/>
          <a:ln w="9525">
            <a:noFill/>
          </a:ln>
        </p:spPr>
      </p:pic>
      <p:sp>
        <p:nvSpPr>
          <p:cNvPr id="3" name="文本框 2"/>
          <p:cNvSpPr txBox="1"/>
          <p:nvPr/>
        </p:nvSpPr>
        <p:spPr>
          <a:xfrm>
            <a:off x="8404225" y="5821045"/>
            <a:ext cx="200977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3</a:t>
            </a:r>
            <a:r>
              <a:rPr lang="zh-CN" sz="1800">
                <a:cs typeface="楷体_GB2312" charset="0"/>
              </a:rPr>
              <a:t>题图甲</a:t>
            </a:r>
            <a:endParaRPr lang="zh-CN" sz="1800">
              <a:cs typeface="楷体_GB2312" charset="0"/>
            </a:endParaRPr>
          </a:p>
        </p:txBody>
      </p:sp>
      <p:sp>
        <p:nvSpPr>
          <p:cNvPr id="8" name="文本框 7"/>
          <p:cNvSpPr txBox="1"/>
          <p:nvPr/>
        </p:nvSpPr>
        <p:spPr>
          <a:xfrm>
            <a:off x="1217930" y="4051300"/>
            <a:ext cx="36366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闭合开关</a:t>
            </a:r>
            <a:r>
              <a:rPr lang="en-US" sz="2400">
                <a:solidFill>
                  <a:srgbClr val="FF0000"/>
                </a:solidFill>
                <a:latin typeface="Times New Roman" panose="02020603050405020304" pitchFamily="18" charset="0"/>
                <a:ea typeface="宋体" panose="02010600030101010101" pitchFamily="2" charset="-122"/>
              </a:rPr>
              <a:t>S</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1</a:t>
            </a:r>
            <a:endParaRPr lang="en-US" altLang="en-US" sz="2400" i="1">
              <a:solidFill>
                <a:srgbClr val="FF0000"/>
              </a:solidFill>
              <a:latin typeface="Times New Roman" panose="02020603050405020304" pitchFamily="18" charset="0"/>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5299393" y="4388485"/>
          <a:ext cx="1073785" cy="676275"/>
        </p:xfrm>
        <a:graphic>
          <a:graphicData uri="http://schemas.openxmlformats.org/presentationml/2006/ole">
            <mc:AlternateContent xmlns:mc="http://schemas.openxmlformats.org/markup-compatibility/2006">
              <mc:Choice xmlns:v="urn:schemas-microsoft-com:vml" Requires="v">
                <p:oleObj spid="_x0000_s3073" name="" r:id="rId3" imgW="685800" imgH="431800" progId="Equation.KSEE3">
                  <p:embed/>
                </p:oleObj>
              </mc:Choice>
              <mc:Fallback>
                <p:oleObj name="" r:id="rId3" imgW="685800" imgH="431800" progId="Equation.KSEE3">
                  <p:embed/>
                  <p:pic>
                    <p:nvPicPr>
                      <p:cNvPr id="0" name="图片 3072"/>
                      <p:cNvPicPr/>
                      <p:nvPr/>
                    </p:nvPicPr>
                    <p:blipFill>
                      <a:blip r:embed="rId4"/>
                      <a:stretch>
                        <a:fillRect/>
                      </a:stretch>
                    </p:blipFill>
                    <p:spPr>
                      <a:xfrm>
                        <a:off x="5299393" y="4388485"/>
                        <a:ext cx="1073785"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96925" y="1581785"/>
            <a:ext cx="1045464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伏安法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测量未知电阻阻值的实验中，发现电流表已损坏，电压表完好，小明设计了如图乙所示电路进行测量，已知滑动变阻器最大阻值为</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，实验步骤如下：</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将滑动变阻器的滑片移至最左端时，电压表的读数为</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_____________________________________________</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latin typeface="Times New Roman" panose="02020603050405020304" pitchFamily="18" charset="0"/>
                <a:ea typeface="宋体" panose="02010600030101010101" pitchFamily="2" charset="-122"/>
              </a:rPr>
              <a:t>电阻表达式为：</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zh-CN" altLang="en-US" sz="2400"/>
          </a:p>
        </p:txBody>
      </p:sp>
      <p:pic>
        <p:nvPicPr>
          <p:cNvPr id="2" name="图片 -2147481455"/>
          <p:cNvPicPr>
            <a:picLocks noChangeAspect="1"/>
          </p:cNvPicPr>
          <p:nvPr/>
        </p:nvPicPr>
        <p:blipFill>
          <a:blip r:embed="rId1"/>
          <a:stretch>
            <a:fillRect/>
          </a:stretch>
        </p:blipFill>
        <p:spPr>
          <a:xfrm>
            <a:off x="8724265" y="2979420"/>
            <a:ext cx="2339340" cy="2073910"/>
          </a:xfrm>
          <a:prstGeom prst="rect">
            <a:avLst/>
          </a:prstGeom>
          <a:noFill/>
          <a:ln w="9525">
            <a:noFill/>
          </a:ln>
        </p:spPr>
      </p:pic>
      <p:sp>
        <p:nvSpPr>
          <p:cNvPr id="3" name="文本框 2"/>
          <p:cNvSpPr txBox="1"/>
          <p:nvPr/>
        </p:nvSpPr>
        <p:spPr>
          <a:xfrm>
            <a:off x="8889365" y="5243830"/>
            <a:ext cx="200977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3</a:t>
            </a:r>
            <a:r>
              <a:rPr lang="zh-CN" sz="1800">
                <a:cs typeface="楷体_GB2312" charset="0"/>
              </a:rPr>
              <a:t>题图乙</a:t>
            </a:r>
            <a:endParaRPr lang="zh-CN" sz="1800">
              <a:cs typeface="楷体_GB2312" charset="0"/>
            </a:endParaRPr>
          </a:p>
        </p:txBody>
      </p:sp>
      <p:sp>
        <p:nvSpPr>
          <p:cNvPr id="8" name="文本框 7"/>
          <p:cNvSpPr txBox="1"/>
          <p:nvPr/>
        </p:nvSpPr>
        <p:spPr>
          <a:xfrm>
            <a:off x="974090" y="3696335"/>
            <a:ext cx="723265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再将滑动变阻器的滑</a:t>
            </a:r>
            <a:r>
              <a:rPr lang="zh-CN" sz="2400">
                <a:solidFill>
                  <a:srgbClr val="FF0000"/>
                </a:solidFill>
                <a:latin typeface="Times New Roman" panose="02020603050405020304" pitchFamily="18" charset="0"/>
                <a:ea typeface="宋体" panose="02010600030101010101" pitchFamily="2" charset="-122"/>
              </a:rPr>
              <a:t>片移动到最右端，此时电压表的示数为</a:t>
            </a:r>
            <a:r>
              <a:rPr lang="en-US" sz="2400" i="1">
                <a:solidFill>
                  <a:srgbClr val="FF0000"/>
                </a:solidFill>
                <a:latin typeface="Times New Roman" panose="02020603050405020304" pitchFamily="18" charset="0"/>
                <a:ea typeface="宋体" panose="02010600030101010101" pitchFamily="2" charset="-122"/>
              </a:rPr>
              <a:t>U</a:t>
            </a:r>
            <a:r>
              <a:rPr lang="en-US" sz="2400" i="1" baseline="-25000">
                <a:solidFill>
                  <a:srgbClr val="FF0000"/>
                </a:solidFill>
                <a:latin typeface="Times New Roman" panose="02020603050405020304" pitchFamily="18" charset="0"/>
                <a:ea typeface="宋体" panose="02010600030101010101" pitchFamily="2" charset="-122"/>
              </a:rPr>
              <a:t>x</a:t>
            </a:r>
            <a:endParaRPr lang="en-US" altLang="en-US" sz="2400" i="1">
              <a:solidFill>
                <a:srgbClr val="FF0000"/>
              </a:solidFill>
              <a:latin typeface="Times New Roman" panose="02020603050405020304" pitchFamily="18" charset="0"/>
              <a:ea typeface="宋体" panose="02010600030101010101" pitchFamily="2" charset="-122"/>
            </a:endParaRPr>
          </a:p>
        </p:txBody>
      </p:sp>
      <p:graphicFrame>
        <p:nvGraphicFramePr>
          <p:cNvPr id="9" name="对象 8">
            <a:hlinkClick r:id="" action="ppaction://ole?verb="/>
          </p:cNvPr>
          <p:cNvGraphicFramePr>
            <a:graphicFrameLocks noChangeAspect="1"/>
          </p:cNvGraphicFramePr>
          <p:nvPr/>
        </p:nvGraphicFramePr>
        <p:xfrm>
          <a:off x="3339148" y="4718685"/>
          <a:ext cx="1450975" cy="676275"/>
        </p:xfrm>
        <a:graphic>
          <a:graphicData uri="http://schemas.openxmlformats.org/presentationml/2006/ole">
            <mc:AlternateContent xmlns:mc="http://schemas.openxmlformats.org/markup-compatibility/2006">
              <mc:Choice xmlns:v="urn:schemas-microsoft-com:vml" Requires="v">
                <p:oleObj spid="_x0000_s3073" name="" r:id="rId2" imgW="927100" imgH="431800" progId="Equation.KSEE3">
                  <p:embed/>
                </p:oleObj>
              </mc:Choice>
              <mc:Fallback>
                <p:oleObj name="" r:id="rId2" imgW="927100" imgH="431800" progId="Equation.KSEE3">
                  <p:embed/>
                  <p:pic>
                    <p:nvPicPr>
                      <p:cNvPr id="0" name="图片 3072"/>
                      <p:cNvPicPr/>
                      <p:nvPr/>
                    </p:nvPicPr>
                    <p:blipFill>
                      <a:blip r:embed="rId3"/>
                      <a:stretch>
                        <a:fillRect/>
                      </a:stretch>
                    </p:blipFill>
                    <p:spPr>
                      <a:xfrm>
                        <a:off x="3339148" y="4718685"/>
                        <a:ext cx="1450975"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42950" y="1311275"/>
            <a:ext cx="1070610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小红在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测量额定电压为</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的小灯泡正常发光时的电阻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实验中不小心将电流表损坏，老师额外给她一个已知阻值为</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的定值电阻和一个电压表，小红设计了如图丙所示的实验电路，电源电压未知但不变，请你帮她完成下列实验步骤：</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移动滑片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，使电压表</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的示数为</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保持滑片位置不动，读出另一个电压表的示数为</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latin typeface="Times New Roman" panose="02020603050405020304" pitchFamily="18" charset="0"/>
                <a:ea typeface="宋体" panose="02010600030101010101" pitchFamily="2" charset="-122"/>
              </a:rPr>
              <a:t>小灯泡正常发光时的电阻</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用已知量和测</a:t>
            </a:r>
            <a:endParaRPr lang="zh-CN" sz="2400">
              <a:ea typeface="宋体" panose="02010600030101010101" pitchFamily="2" charset="-122"/>
            </a:endParaRPr>
          </a:p>
          <a:p>
            <a:pPr>
              <a:lnSpc>
                <a:spcPct val="150000"/>
              </a:lnSpc>
            </a:pPr>
            <a:r>
              <a:rPr lang="zh-CN" sz="2400">
                <a:ea typeface="宋体" panose="02010600030101010101" pitchFamily="2" charset="-122"/>
              </a:rPr>
              <a:t>量量表示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14" name="图片 1725"/>
          <p:cNvPicPr>
            <a:picLocks noChangeAspect="1"/>
          </p:cNvPicPr>
          <p:nvPr/>
        </p:nvPicPr>
        <p:blipFill>
          <a:blip r:embed="rId1" r:link="rId2"/>
          <a:stretch>
            <a:fillRect/>
          </a:stretch>
        </p:blipFill>
        <p:spPr>
          <a:xfrm>
            <a:off x="8393430" y="3138170"/>
            <a:ext cx="2562225" cy="2216785"/>
          </a:xfrm>
          <a:prstGeom prst="rect">
            <a:avLst/>
          </a:prstGeom>
          <a:noFill/>
          <a:ln>
            <a:noFill/>
          </a:ln>
        </p:spPr>
      </p:pic>
      <p:sp>
        <p:nvSpPr>
          <p:cNvPr id="2" name="文本框 1"/>
          <p:cNvSpPr txBox="1"/>
          <p:nvPr/>
        </p:nvSpPr>
        <p:spPr>
          <a:xfrm>
            <a:off x="8733155" y="5354955"/>
            <a:ext cx="222250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3</a:t>
            </a:r>
            <a:r>
              <a:rPr lang="zh-CN" sz="1800">
                <a:cs typeface="楷体_GB2312" charset="0"/>
              </a:rPr>
              <a:t>题图丙</a:t>
            </a:r>
            <a:endParaRPr lang="zh-CN" altLang="en-US" sz="1800"/>
          </a:p>
        </p:txBody>
      </p:sp>
      <p:grpSp>
        <p:nvGrpSpPr>
          <p:cNvPr id="11" name="组合 10"/>
          <p:cNvGrpSpPr/>
          <p:nvPr/>
        </p:nvGrpSpPr>
        <p:grpSpPr>
          <a:xfrm>
            <a:off x="4140200" y="3625850"/>
            <a:ext cx="462280" cy="368300"/>
            <a:chOff x="2376" y="8008"/>
            <a:chExt cx="728" cy="580"/>
          </a:xfrm>
        </p:grpSpPr>
        <p:sp>
          <p:nvSpPr>
            <p:cNvPr id="9" name="椭圆 8"/>
            <p:cNvSpPr/>
            <p:nvPr/>
          </p:nvSpPr>
          <p:spPr>
            <a:xfrm>
              <a:off x="2456" y="8008"/>
              <a:ext cx="567" cy="567"/>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376" y="8008"/>
              <a:ext cx="728" cy="580"/>
            </a:xfrm>
            <a:prstGeom prst="rect">
              <a:avLst/>
            </a:prstGeom>
            <a:noFill/>
          </p:spPr>
          <p:txBody>
            <a:bodyPr wrap="square" rtlCol="0">
              <a:spAutoFit/>
            </a:bodyPr>
            <a:p>
              <a:r>
                <a:rPr lang="en-US" altLang="zh-CN">
                  <a:solidFill>
                    <a:srgbClr val="FF0000"/>
                  </a:solidFill>
                  <a:latin typeface="Times New Roman" panose="02020603050405020304" pitchFamily="18" charset="0"/>
                  <a:cs typeface="Times New Roman" panose="02020603050405020304" pitchFamily="18" charset="0"/>
                </a:rPr>
                <a:t>V</a:t>
              </a:r>
              <a:r>
                <a:rPr lang="en-US" altLang="zh-CN" baseline="-25000">
                  <a:solidFill>
                    <a:srgbClr val="FF0000"/>
                  </a:solidFill>
                  <a:latin typeface="Times New Roman" panose="02020603050405020304" pitchFamily="18" charset="0"/>
                  <a:cs typeface="Times New Roman" panose="02020603050405020304" pitchFamily="18" charset="0"/>
                </a:rPr>
                <a:t>2</a:t>
              </a:r>
              <a:endParaRPr lang="en-US" altLang="zh-CN" baseline="-25000">
                <a:solidFill>
                  <a:srgbClr val="FF0000"/>
                </a:solidFill>
                <a:latin typeface="Times New Roman" panose="02020603050405020304" pitchFamily="18" charset="0"/>
                <a:cs typeface="Times New Roman" panose="02020603050405020304" pitchFamily="18" charset="0"/>
              </a:endParaRPr>
            </a:p>
          </p:txBody>
        </p:sp>
      </p:grpSp>
      <p:graphicFrame>
        <p:nvGraphicFramePr>
          <p:cNvPr id="4" name="对象 3">
            <a:hlinkClick r:id="" action="ppaction://ole?verb="/>
          </p:cNvPr>
          <p:cNvGraphicFramePr>
            <a:graphicFrameLocks noChangeAspect="1"/>
          </p:cNvGraphicFramePr>
          <p:nvPr/>
        </p:nvGraphicFramePr>
        <p:xfrm>
          <a:off x="5173345" y="4610735"/>
          <a:ext cx="791210" cy="545465"/>
        </p:xfrm>
        <a:graphic>
          <a:graphicData uri="http://schemas.openxmlformats.org/presentationml/2006/ole">
            <mc:AlternateContent xmlns:mc="http://schemas.openxmlformats.org/markup-compatibility/2006">
              <mc:Choice xmlns:v="urn:schemas-microsoft-com:vml" Requires="v">
                <p:oleObj spid="_x0000_s2049" name="" r:id="rId3" imgW="571500" imgH="393700" progId="Equation.KSEE3">
                  <p:embed/>
                </p:oleObj>
              </mc:Choice>
              <mc:Fallback>
                <p:oleObj name="" r:id="rId3" imgW="571500" imgH="393700" progId="Equation.KSEE3">
                  <p:embed/>
                  <p:pic>
                    <p:nvPicPr>
                      <p:cNvPr id="0" name="图片 2048"/>
                      <p:cNvPicPr/>
                      <p:nvPr/>
                    </p:nvPicPr>
                    <p:blipFill>
                      <a:blip r:embed="rId4"/>
                      <a:stretch>
                        <a:fillRect/>
                      </a:stretch>
                    </p:blipFill>
                    <p:spPr>
                      <a:xfrm>
                        <a:off x="5173345" y="4610735"/>
                        <a:ext cx="791210" cy="5454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01854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13" name="文本框 112"/>
          <p:cNvSpPr txBox="1"/>
          <p:nvPr/>
        </p:nvSpPr>
        <p:spPr>
          <a:xfrm>
            <a:off x="711200" y="1905000"/>
            <a:ext cx="1076896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30</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现要测量电阻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的阻值，提供的实验器材有：待测电阻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约</a:t>
            </a:r>
            <a:r>
              <a:rPr lang="en-US" sz="2400">
                <a:latin typeface="Times New Roman" panose="02020603050405020304" pitchFamily="18" charset="0"/>
                <a:ea typeface="宋体" panose="02010600030101010101" pitchFamily="2" charset="-122"/>
              </a:rPr>
              <a:t>5 Ω)</a:t>
            </a:r>
            <a:r>
              <a:rPr lang="zh-CN" sz="2400">
                <a:ea typeface="宋体" panose="02010600030101010101" pitchFamily="2" charset="-122"/>
              </a:rPr>
              <a:t>、两节干电池、电流表、电压表、滑动变阻器、开关及导线若干．</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用笔画线代替导线，将图甲中</a:t>
            </a:r>
            <a:endParaRPr lang="zh-CN" sz="2400">
              <a:sym typeface="+mn-ea"/>
            </a:endParaRPr>
          </a:p>
          <a:p>
            <a:pPr>
              <a:lnSpc>
                <a:spcPct val="150000"/>
              </a:lnSpc>
            </a:pPr>
            <a:r>
              <a:rPr lang="zh-CN" sz="2400">
                <a:sym typeface="+mn-ea"/>
              </a:rPr>
              <a:t>的实物图连接完整，要求滑动变阻器</a:t>
            </a:r>
            <a:endParaRPr lang="zh-CN" sz="2400">
              <a:sym typeface="+mn-ea"/>
            </a:endParaRPr>
          </a:p>
          <a:p>
            <a:pPr>
              <a:lnSpc>
                <a:spcPct val="150000"/>
              </a:lnSpc>
            </a:pPr>
            <a:r>
              <a:rPr lang="zh-CN" sz="2400">
                <a:sym typeface="+mn-ea"/>
              </a:rPr>
              <a:t>的滑片</a:t>
            </a:r>
            <a:r>
              <a:rPr lang="en-US" sz="2400" i="1">
                <a:latin typeface="Times New Roman" panose="02020603050405020304" pitchFamily="18" charset="0"/>
                <a:sym typeface="+mn-ea"/>
              </a:rPr>
              <a:t>P</a:t>
            </a:r>
            <a:r>
              <a:rPr lang="zh-CN" sz="2400">
                <a:sym typeface="+mn-ea"/>
              </a:rPr>
              <a:t>向接线柱</a:t>
            </a:r>
            <a:r>
              <a:rPr lang="en-US" sz="2400" i="1">
                <a:latin typeface="Times New Roman" panose="02020603050405020304" pitchFamily="18" charset="0"/>
                <a:sym typeface="+mn-ea"/>
              </a:rPr>
              <a:t>D</a:t>
            </a:r>
            <a:r>
              <a:rPr lang="zh-CN" sz="2400">
                <a:sym typeface="+mn-ea"/>
              </a:rPr>
              <a:t>移动时接入的阻值变小．</a:t>
            </a:r>
            <a:endParaRPr lang="zh-CN" altLang="en-US" sz="2400"/>
          </a:p>
        </p:txBody>
      </p:sp>
      <p:pic>
        <p:nvPicPr>
          <p:cNvPr id="2" name="图片 -2147481486"/>
          <p:cNvPicPr>
            <a:picLocks noChangeAspect="1"/>
          </p:cNvPicPr>
          <p:nvPr/>
        </p:nvPicPr>
        <p:blipFill>
          <a:blip r:embed="rId2"/>
          <a:stretch>
            <a:fillRect/>
          </a:stretch>
        </p:blipFill>
        <p:spPr>
          <a:xfrm>
            <a:off x="7420610" y="3098165"/>
            <a:ext cx="3162935" cy="2317750"/>
          </a:xfrm>
          <a:prstGeom prst="rect">
            <a:avLst/>
          </a:prstGeom>
          <a:noFill/>
          <a:ln w="9525">
            <a:noFill/>
          </a:ln>
        </p:spPr>
      </p:pic>
      <p:sp>
        <p:nvSpPr>
          <p:cNvPr id="4" name="文本框 3"/>
          <p:cNvSpPr txBox="1"/>
          <p:nvPr/>
        </p:nvSpPr>
        <p:spPr>
          <a:xfrm>
            <a:off x="8677275" y="5487670"/>
            <a:ext cx="583565" cy="368300"/>
          </a:xfrm>
          <a:prstGeom prst="rect">
            <a:avLst/>
          </a:prstGeom>
          <a:noFill/>
          <a:ln w="9525">
            <a:noFill/>
          </a:ln>
        </p:spPr>
        <p:txBody>
          <a:bodyPr wrap="square">
            <a:spAutoFit/>
          </a:bodyPr>
          <a:p>
            <a:r>
              <a:rPr lang="zh-CN" sz="1800">
                <a:cs typeface="楷体_GB2312" charset="0"/>
              </a:rPr>
              <a:t>甲  </a:t>
            </a:r>
            <a:endParaRPr lang="zh-CN" sz="1800">
              <a:cs typeface="楷体_GB2312" charset="0"/>
            </a:endParaRPr>
          </a:p>
        </p:txBody>
      </p:sp>
      <p:sp>
        <p:nvSpPr>
          <p:cNvPr id="5" name="文本框 4"/>
          <p:cNvSpPr txBox="1"/>
          <p:nvPr/>
        </p:nvSpPr>
        <p:spPr>
          <a:xfrm>
            <a:off x="8148320" y="5821680"/>
            <a:ext cx="164211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10" name="任意多边形 9"/>
          <p:cNvSpPr/>
          <p:nvPr/>
        </p:nvSpPr>
        <p:spPr>
          <a:xfrm>
            <a:off x="7781290" y="4549140"/>
            <a:ext cx="667385" cy="558800"/>
          </a:xfrm>
          <a:custGeom>
            <a:avLst/>
            <a:gdLst>
              <a:gd name="connisteX0" fmla="*/ 56968 w 667203"/>
              <a:gd name="connsiteY0" fmla="*/ 0 h 558853"/>
              <a:gd name="connisteX1" fmla="*/ 56968 w 667203"/>
              <a:gd name="connsiteY1" fmla="*/ 544195 h 558853"/>
              <a:gd name="connisteX2" fmla="*/ 667203 w 667203"/>
              <a:gd name="connsiteY2" fmla="*/ 344805 h 558853"/>
              <a:gd name="connisteX3" fmla="*/ 919298 w 667203"/>
              <a:gd name="connsiteY3" fmla="*/ 172720 h 558853"/>
            </a:gdLst>
            <a:ahLst/>
            <a:cxnLst>
              <a:cxn ang="0">
                <a:pos x="connisteX0" y="connsiteY0"/>
              </a:cxn>
              <a:cxn ang="0">
                <a:pos x="connisteX1" y="connsiteY1"/>
              </a:cxn>
              <a:cxn ang="0">
                <a:pos x="connisteX2" y="connsiteY2"/>
              </a:cxn>
              <a:cxn ang="0">
                <a:pos x="connisteX3" y="connsiteY3"/>
              </a:cxn>
            </a:cxnLst>
            <a:rect l="l" t="t" r="r" b="b"/>
            <a:pathLst>
              <a:path w="667204" h="558854">
                <a:moveTo>
                  <a:pt x="56969" y="0"/>
                </a:moveTo>
                <a:cubicBezTo>
                  <a:pt x="44904" y="113030"/>
                  <a:pt x="-64951" y="474980"/>
                  <a:pt x="56969" y="544195"/>
                </a:cubicBezTo>
                <a:cubicBezTo>
                  <a:pt x="178889" y="613410"/>
                  <a:pt x="494484" y="419100"/>
                  <a:pt x="667204" y="34480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8838565" y="4290695"/>
            <a:ext cx="1395095" cy="906145"/>
          </a:xfrm>
          <a:custGeom>
            <a:avLst/>
            <a:gdLst>
              <a:gd name="connisteX0" fmla="*/ 0 w 1395006"/>
              <a:gd name="connsiteY0" fmla="*/ 588010 h 906402"/>
              <a:gd name="connisteX1" fmla="*/ 829945 w 1395006"/>
              <a:gd name="connsiteY1" fmla="*/ 904875 h 906402"/>
              <a:gd name="connisteX2" fmla="*/ 1343025 w 1395006"/>
              <a:gd name="connsiteY2" fmla="*/ 467360 h 906402"/>
              <a:gd name="connisteX3" fmla="*/ 1358265 w 1395006"/>
              <a:gd name="connsiteY3" fmla="*/ 0 h 906402"/>
              <a:gd name="connisteX4" fmla="*/ 1327785 w 1395006"/>
              <a:gd name="connsiteY4" fmla="*/ 0 h 906402"/>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395007" h="906403">
                <a:moveTo>
                  <a:pt x="0" y="588010"/>
                </a:moveTo>
                <a:cubicBezTo>
                  <a:pt x="155575" y="660400"/>
                  <a:pt x="561340" y="929005"/>
                  <a:pt x="829945" y="904875"/>
                </a:cubicBezTo>
                <a:cubicBezTo>
                  <a:pt x="1098550" y="880745"/>
                  <a:pt x="1237615" y="648335"/>
                  <a:pt x="1343025" y="467360"/>
                </a:cubicBezTo>
                <a:cubicBezTo>
                  <a:pt x="1448435" y="286385"/>
                  <a:pt x="1361440" y="93345"/>
                  <a:pt x="135826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1" grpId="0" bldLvl="0" animBg="1"/>
      <p:bldP spid="1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1105" y="1425575"/>
            <a:ext cx="10106660" cy="1753235"/>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二、缺电压表</a:t>
            </a:r>
            <a:r>
              <a:rPr lang="en-US" sz="2400">
                <a:latin typeface="Times New Roman" panose="02020603050405020304" pitchFamily="18" charset="0"/>
                <a:cs typeface="仿宋_GB2312" charset="0"/>
                <a:sym typeface="+mn-ea"/>
              </a:rPr>
              <a:t>[2019.30(4)]</a:t>
            </a:r>
            <a:endParaRPr lang="zh-CN" altLang="en-US" sz="2400"/>
          </a:p>
          <a:p>
            <a:pPr>
              <a:lnSpc>
                <a:spcPct val="150000"/>
              </a:lnSpc>
            </a:pPr>
            <a:r>
              <a:rPr lang="zh-CN" sz="2400">
                <a:sym typeface="+mn-ea"/>
              </a:rPr>
              <a:t>【</a:t>
            </a:r>
            <a:r>
              <a:rPr lang="zh-CN" sz="2400">
                <a:latin typeface="黑体" panose="02010609060101010101" pitchFamily="49" charset="-122"/>
                <a:ea typeface="黑体" panose="02010609060101010101" pitchFamily="49" charset="-122"/>
                <a:sym typeface="+mn-ea"/>
              </a:rPr>
              <a:t>思路点拨</a:t>
            </a:r>
            <a:r>
              <a:rPr lang="zh-CN" sz="2400">
                <a:sym typeface="+mn-ea"/>
              </a:rPr>
              <a:t>】</a:t>
            </a:r>
            <a:r>
              <a:rPr lang="zh-CN" sz="2400">
                <a:solidFill>
                  <a:schemeClr val="tx1"/>
                </a:solidFill>
                <a:ea typeface="宋体" panose="02010600030101010101" pitchFamily="2" charset="-122"/>
              </a:rPr>
              <a:t>利用</a:t>
            </a:r>
            <a:r>
              <a:rPr lang="zh-CN" sz="2400" u="sng">
                <a:solidFill>
                  <a:schemeClr val="tx1"/>
                </a:solidFill>
                <a:ea typeface="宋体" panose="02010600030101010101" pitchFamily="2" charset="-122"/>
              </a:rPr>
              <a:t>电流表与定值电阻</a:t>
            </a:r>
            <a:r>
              <a:rPr lang="en-US" sz="2400">
                <a:solidFill>
                  <a:schemeClr val="tx1"/>
                </a:solidFill>
                <a:latin typeface="Times New Roman" panose="02020603050405020304" pitchFamily="18" charset="0"/>
                <a:ea typeface="宋体" panose="02010600030101010101" pitchFamily="2" charset="-122"/>
              </a:rPr>
              <a:t>(</a:t>
            </a:r>
            <a:r>
              <a:rPr lang="zh-CN" sz="2400">
                <a:solidFill>
                  <a:schemeClr val="tx1"/>
                </a:solidFill>
                <a:ea typeface="宋体" panose="02010600030101010101" pitchFamily="2" charset="-122"/>
              </a:rPr>
              <a:t>或者已知最大阻值的滑动变阻器</a:t>
            </a:r>
            <a:r>
              <a:rPr lang="en-US" sz="2400">
                <a:solidFill>
                  <a:schemeClr val="tx1"/>
                </a:solidFill>
                <a:latin typeface="Times New Roman" panose="02020603050405020304" pitchFamily="18" charset="0"/>
                <a:ea typeface="宋体" panose="02010600030101010101" pitchFamily="2" charset="-122"/>
              </a:rPr>
              <a:t>)</a:t>
            </a:r>
            <a:r>
              <a:rPr lang="zh-CN" sz="2400" u="sng">
                <a:solidFill>
                  <a:schemeClr val="tx1"/>
                </a:solidFill>
                <a:ea typeface="宋体" panose="02010600030101010101" pitchFamily="2" charset="-122"/>
              </a:rPr>
              <a:t>串联等效替代电压表</a:t>
            </a:r>
            <a:r>
              <a:rPr lang="zh-CN" sz="2400">
                <a:solidFill>
                  <a:schemeClr val="tx1"/>
                </a:solidFill>
                <a:ea typeface="宋体" panose="02010600030101010101" pitchFamily="2" charset="-122"/>
              </a:rPr>
              <a:t>，如图所示．</a:t>
            </a:r>
            <a:endParaRPr lang="zh-CN" altLang="en-US" sz="2400">
              <a:solidFill>
                <a:schemeClr val="tx1"/>
              </a:solidFill>
              <a:ea typeface="宋体" panose="02010600030101010101" pitchFamily="2" charset="-122"/>
            </a:endParaRPr>
          </a:p>
        </p:txBody>
      </p:sp>
      <p:pic>
        <p:nvPicPr>
          <p:cNvPr id="6" name="图片 -2147481452"/>
          <p:cNvPicPr>
            <a:picLocks noChangeAspect="1"/>
          </p:cNvPicPr>
          <p:nvPr/>
        </p:nvPicPr>
        <p:blipFill>
          <a:blip r:embed="rId1"/>
          <a:stretch>
            <a:fillRect/>
          </a:stretch>
        </p:blipFill>
        <p:spPr>
          <a:xfrm>
            <a:off x="3651885" y="3772535"/>
            <a:ext cx="5627370" cy="1581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98234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869315" y="1641475"/>
            <a:ext cx="10454005"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4</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小红在测量未知电阻阻值的实验中不小心将电压表损坏，她经过思考，设计了如图甲所示的电路，也完成了实验，请将下列实验步骤补充完整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滑动变阻器最大阻值用</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，调节滑动变阻器的滑片，当滑片位于最左</a:t>
            </a:r>
            <a:endParaRPr lang="zh-CN" sz="2400">
              <a:ea typeface="宋体" panose="02010600030101010101" pitchFamily="2" charset="-122"/>
            </a:endParaRPr>
          </a:p>
          <a:p>
            <a:pPr>
              <a:lnSpc>
                <a:spcPct val="150000"/>
              </a:lnSpc>
            </a:pPr>
            <a:r>
              <a:rPr lang="zh-CN" sz="2400">
                <a:ea typeface="宋体" panose="02010600030101010101" pitchFamily="2" charset="-122"/>
              </a:rPr>
              <a:t>端时，读出此时电流表的示数，记为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__________________</a:t>
            </a:r>
            <a:r>
              <a:rPr lang="en-US" sz="2400">
                <a:latin typeface="Times New Roman" panose="02020603050405020304" pitchFamily="18" charset="0"/>
                <a:sym typeface="+mn-ea"/>
              </a:rPr>
              <a:t>_________</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，读出</a:t>
            </a:r>
            <a:endParaRPr lang="zh-CN" sz="2400">
              <a:ea typeface="宋体" panose="02010600030101010101" pitchFamily="2" charset="-122"/>
            </a:endParaRPr>
          </a:p>
          <a:p>
            <a:pPr>
              <a:lnSpc>
                <a:spcPct val="150000"/>
              </a:lnSpc>
            </a:pPr>
            <a:r>
              <a:rPr lang="zh-CN" sz="2400">
                <a:ea typeface="宋体" panose="02010600030101010101" pitchFamily="2" charset="-122"/>
              </a:rPr>
              <a:t>此时电流表的示数，记为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未知电阻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a:t>
            </a:r>
            <a:r>
              <a:rPr lang="en-US" sz="2400">
                <a:latin typeface="Times New Roman" panose="02020603050405020304" pitchFamily="18" charset="0"/>
                <a:sym typeface="+mn-ea"/>
              </a:rPr>
              <a:t>_________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50"/>
          <p:cNvPicPr>
            <a:picLocks noChangeAspect="1"/>
          </p:cNvPicPr>
          <p:nvPr/>
        </p:nvPicPr>
        <p:blipFill>
          <a:blip r:embed="rId2"/>
          <a:stretch>
            <a:fillRect/>
          </a:stretch>
        </p:blipFill>
        <p:spPr>
          <a:xfrm>
            <a:off x="8669655" y="3434080"/>
            <a:ext cx="2653665" cy="1798320"/>
          </a:xfrm>
          <a:prstGeom prst="rect">
            <a:avLst/>
          </a:prstGeom>
          <a:noFill/>
          <a:ln w="9525">
            <a:noFill/>
          </a:ln>
        </p:spPr>
      </p:pic>
      <p:sp>
        <p:nvSpPr>
          <p:cNvPr id="3" name="文本框 2"/>
          <p:cNvSpPr txBox="1"/>
          <p:nvPr/>
        </p:nvSpPr>
        <p:spPr>
          <a:xfrm>
            <a:off x="8842375" y="5697220"/>
            <a:ext cx="237744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4</a:t>
            </a:r>
            <a:r>
              <a:rPr lang="zh-CN" sz="1800">
                <a:cs typeface="楷体_GB2312" charset="0"/>
              </a:rPr>
              <a:t>题图甲</a:t>
            </a:r>
            <a:endParaRPr lang="zh-CN" sz="1800">
              <a:cs typeface="楷体_GB2312" charset="0"/>
            </a:endParaRPr>
          </a:p>
        </p:txBody>
      </p:sp>
      <p:sp>
        <p:nvSpPr>
          <p:cNvPr id="101" name="文本框 100"/>
          <p:cNvSpPr txBox="1"/>
          <p:nvPr/>
        </p:nvSpPr>
        <p:spPr>
          <a:xfrm>
            <a:off x="1217930" y="4453890"/>
            <a:ext cx="65760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调节滑动变阻器的滑片，当滑片位于最左端时</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graphicFrame>
        <p:nvGraphicFramePr>
          <p:cNvPr id="9" name="对象 8">
            <a:hlinkClick r:id="" action="ppaction://ole?verb="/>
          </p:cNvPr>
          <p:cNvGraphicFramePr>
            <a:graphicFrameLocks noChangeAspect="1"/>
          </p:cNvGraphicFramePr>
          <p:nvPr/>
        </p:nvGraphicFramePr>
        <p:xfrm>
          <a:off x="3345180" y="5426710"/>
          <a:ext cx="953770" cy="676275"/>
        </p:xfrm>
        <a:graphic>
          <a:graphicData uri="http://schemas.openxmlformats.org/presentationml/2006/ole">
            <mc:AlternateContent xmlns:mc="http://schemas.openxmlformats.org/markup-compatibility/2006">
              <mc:Choice xmlns:v="urn:schemas-microsoft-com:vml" Requires="v">
                <p:oleObj spid="_x0000_s3073" name="" r:id="rId3" imgW="609600" imgH="431800" progId="Equation.KSEE3">
                  <p:embed/>
                </p:oleObj>
              </mc:Choice>
              <mc:Fallback>
                <p:oleObj name="" r:id="rId3" imgW="609600" imgH="431800" progId="Equation.KSEE3">
                  <p:embed/>
                  <p:pic>
                    <p:nvPicPr>
                      <p:cNvPr id="0" name="图片 3072"/>
                      <p:cNvPicPr/>
                      <p:nvPr/>
                    </p:nvPicPr>
                    <p:blipFill>
                      <a:blip r:embed="rId4"/>
                      <a:stretch>
                        <a:fillRect/>
                      </a:stretch>
                    </p:blipFill>
                    <p:spPr>
                      <a:xfrm>
                        <a:off x="3345180" y="5426710"/>
                        <a:ext cx="953770" cy="6762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08990" y="1212850"/>
            <a:ext cx="106495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小红在测量未知电阻阻值的实验中发现电压表损坏，利用其他的原有器材也能测出未知电阻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latin typeface="Times New Roman" panose="02020603050405020304" pitchFamily="18" charset="0"/>
                <a:ea typeface="宋体" panose="02010600030101010101" pitchFamily="2" charset="-122"/>
              </a:rPr>
              <a:t>的阻值，实验电路如图乙所示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滑动变阻器最大阻值为</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，电源电压未知且不变</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请将下列相关实验步骤补充完整：</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，将滑动变阻器的滑片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移到</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端，记录电流表示数</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，将滑动变阻器的滑片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移到</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端，</a:t>
            </a:r>
            <a:endParaRPr lang="zh-CN" sz="2400">
              <a:ea typeface="宋体" panose="02010600030101010101" pitchFamily="2" charset="-122"/>
            </a:endParaRPr>
          </a:p>
          <a:p>
            <a:pPr>
              <a:lnSpc>
                <a:spcPct val="150000"/>
              </a:lnSpc>
            </a:pPr>
            <a:r>
              <a:rPr lang="zh-CN" sz="2400">
                <a:ea typeface="宋体" panose="02010600030101010101" pitchFamily="2" charset="-122"/>
              </a:rPr>
              <a:t>记录电流表示数</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待测电阻的表达式：</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a:t>
            </a:r>
            <a:r>
              <a:rPr lang="en-US" sz="2400">
                <a:latin typeface="Times New Roman" panose="02020603050405020304" pitchFamily="18" charset="0"/>
                <a:sym typeface="+mn-ea"/>
              </a:rPr>
              <a:t>________</a:t>
            </a:r>
            <a:r>
              <a:rPr lang="en-US" sz="2400">
                <a:latin typeface="Times New Roman" panose="02020603050405020304" pitchFamily="18" charset="0"/>
                <a:ea typeface="宋体" panose="02010600030101010101" pitchFamily="2" charset="-122"/>
              </a:rPr>
              <a:t>_(</a:t>
            </a:r>
            <a:r>
              <a:rPr lang="zh-CN" sz="2400">
                <a:ea typeface="宋体" panose="02010600030101010101" pitchFamily="2" charset="-122"/>
              </a:rPr>
              <a:t>用已知量</a:t>
            </a:r>
            <a:endParaRPr lang="zh-CN" sz="2400">
              <a:ea typeface="宋体" panose="02010600030101010101" pitchFamily="2" charset="-122"/>
            </a:endParaRPr>
          </a:p>
          <a:p>
            <a:pPr>
              <a:lnSpc>
                <a:spcPct val="150000"/>
              </a:lnSpc>
            </a:pPr>
            <a:r>
              <a:rPr lang="zh-CN" sz="2400">
                <a:ea typeface="宋体" panose="02010600030101010101" pitchFamily="2" charset="-122"/>
              </a:rPr>
              <a:t>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49"/>
          <p:cNvPicPr>
            <a:picLocks noChangeAspect="1"/>
          </p:cNvPicPr>
          <p:nvPr/>
        </p:nvPicPr>
        <p:blipFill>
          <a:blip r:embed="rId1"/>
          <a:stretch>
            <a:fillRect/>
          </a:stretch>
        </p:blipFill>
        <p:spPr>
          <a:xfrm>
            <a:off x="7949565" y="3480435"/>
            <a:ext cx="2656205" cy="2099945"/>
          </a:xfrm>
          <a:prstGeom prst="rect">
            <a:avLst/>
          </a:prstGeom>
          <a:noFill/>
          <a:ln w="9525">
            <a:noFill/>
          </a:ln>
        </p:spPr>
      </p:pic>
      <p:sp>
        <p:nvSpPr>
          <p:cNvPr id="3" name="文本框 2"/>
          <p:cNvSpPr txBox="1"/>
          <p:nvPr/>
        </p:nvSpPr>
        <p:spPr>
          <a:xfrm>
            <a:off x="8228330" y="5652135"/>
            <a:ext cx="237744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4</a:t>
            </a:r>
            <a:r>
              <a:rPr lang="zh-CN" sz="1800">
                <a:cs typeface="楷体_GB2312" charset="0"/>
              </a:rPr>
              <a:t>题图乙</a:t>
            </a:r>
            <a:endParaRPr lang="zh-CN" sz="1800">
              <a:cs typeface="楷体_GB2312" charset="0"/>
            </a:endParaRPr>
          </a:p>
        </p:txBody>
      </p:sp>
      <p:sp>
        <p:nvSpPr>
          <p:cNvPr id="101" name="文本框 100"/>
          <p:cNvSpPr txBox="1"/>
          <p:nvPr/>
        </p:nvSpPr>
        <p:spPr>
          <a:xfrm>
            <a:off x="6729730" y="3552190"/>
            <a:ext cx="70231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graphicFrame>
        <p:nvGraphicFramePr>
          <p:cNvPr id="6" name="对象 5">
            <a:hlinkClick r:id="" action="ppaction://ole?verb="/>
          </p:cNvPr>
          <p:cNvGraphicFramePr>
            <a:graphicFrameLocks noChangeAspect="1"/>
          </p:cNvGraphicFramePr>
          <p:nvPr/>
        </p:nvGraphicFramePr>
        <p:xfrm>
          <a:off x="4699000" y="4351020"/>
          <a:ext cx="1079500" cy="765175"/>
        </p:xfrm>
        <a:graphic>
          <a:graphicData uri="http://schemas.openxmlformats.org/presentationml/2006/ole">
            <mc:AlternateContent xmlns:mc="http://schemas.openxmlformats.org/markup-compatibility/2006">
              <mc:Choice xmlns:v="urn:schemas-microsoft-com:vml" Requires="v">
                <p:oleObj spid="_x0000_s3073" name="" r:id="rId2" imgW="609600" imgH="431800" progId="Equation.KSEE3">
                  <p:embed/>
                </p:oleObj>
              </mc:Choice>
              <mc:Fallback>
                <p:oleObj name="" r:id="rId2" imgW="609600" imgH="431800" progId="Equation.KSEE3">
                  <p:embed/>
                  <p:pic>
                    <p:nvPicPr>
                      <p:cNvPr id="0" name="图片 3072"/>
                      <p:cNvPicPr/>
                      <p:nvPr/>
                    </p:nvPicPr>
                    <p:blipFill>
                      <a:blip r:embed="rId3"/>
                      <a:stretch>
                        <a:fillRect/>
                      </a:stretch>
                    </p:blipFill>
                    <p:spPr>
                      <a:xfrm>
                        <a:off x="4699000" y="4351020"/>
                        <a:ext cx="1079500" cy="7651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91210" y="1052195"/>
            <a:ext cx="1053274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小明在测量小灯泡的电阻</a:t>
            </a:r>
            <a:r>
              <a:rPr lang="zh-CN" sz="2400">
                <a:latin typeface="Times New Roman" panose="02020603050405020304" pitchFamily="18" charset="0"/>
                <a:ea typeface="宋体" panose="02010600030101010101" pitchFamily="2" charset="-122"/>
              </a:rPr>
              <a:t>的实验中发现电压表损坏，他向老师要了一个已知阻值为</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的定值电阻和一个单刀双掷开关，借助部分现有的实验器材，设计了如图丙所示的实验电路，也测出额定电压为</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的小灯泡正常发光的电阻，请你帮他完成下列实验步骤：</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连接好实验电路，将开关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拨到触点</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“1”</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，移动滑片，使电流表的示数为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保持滑片的位置不动，再将开关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拨到触点</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，读出电流表的示数为</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小灯泡正常发光时电阻的表</a:t>
            </a:r>
            <a:r>
              <a:rPr lang="zh-CN" sz="2400">
                <a:latin typeface="Times New Roman" panose="02020603050405020304" pitchFamily="18" charset="0"/>
                <a:ea typeface="宋体" panose="02010600030101010101" pitchFamily="2" charset="-122"/>
              </a:rPr>
              <a:t>达式</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48"/>
          <p:cNvPicPr>
            <a:picLocks noChangeAspect="1"/>
          </p:cNvPicPr>
          <p:nvPr/>
        </p:nvPicPr>
        <p:blipFill>
          <a:blip r:embed="rId1"/>
          <a:stretch>
            <a:fillRect/>
          </a:stretch>
        </p:blipFill>
        <p:spPr>
          <a:xfrm>
            <a:off x="8508365" y="2838450"/>
            <a:ext cx="2353945" cy="1924685"/>
          </a:xfrm>
          <a:prstGeom prst="rect">
            <a:avLst/>
          </a:prstGeom>
          <a:noFill/>
          <a:ln w="9525">
            <a:noFill/>
          </a:ln>
        </p:spPr>
      </p:pic>
      <p:sp>
        <p:nvSpPr>
          <p:cNvPr id="3" name="文本框 2"/>
          <p:cNvSpPr txBox="1"/>
          <p:nvPr/>
        </p:nvSpPr>
        <p:spPr>
          <a:xfrm>
            <a:off x="8676005" y="4994275"/>
            <a:ext cx="201930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4</a:t>
            </a:r>
            <a:r>
              <a:rPr lang="zh-CN" sz="1800">
                <a:cs typeface="楷体_GB2312" charset="0"/>
              </a:rPr>
              <a:t>题图丙</a:t>
            </a:r>
            <a:endParaRPr lang="zh-CN" altLang="en-US" sz="1800"/>
          </a:p>
        </p:txBody>
      </p:sp>
      <p:sp>
        <p:nvSpPr>
          <p:cNvPr id="101" name="文本框 100"/>
          <p:cNvSpPr txBox="1"/>
          <p:nvPr/>
        </p:nvSpPr>
        <p:spPr>
          <a:xfrm>
            <a:off x="6198870" y="3360420"/>
            <a:ext cx="6343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graphicFrame>
        <p:nvGraphicFramePr>
          <p:cNvPr id="4" name="对象 3">
            <a:hlinkClick r:id="" action="ppaction://ole?verb="/>
          </p:cNvPr>
          <p:cNvGraphicFramePr>
            <a:graphicFrameLocks noChangeAspect="1"/>
          </p:cNvGraphicFramePr>
          <p:nvPr/>
        </p:nvGraphicFramePr>
        <p:xfrm>
          <a:off x="6301740" y="3820795"/>
          <a:ext cx="523875" cy="557530"/>
        </p:xfrm>
        <a:graphic>
          <a:graphicData uri="http://schemas.openxmlformats.org/presentationml/2006/ole">
            <mc:AlternateContent xmlns:mc="http://schemas.openxmlformats.org/markup-compatibility/2006">
              <mc:Choice xmlns:v="urn:schemas-microsoft-com:vml" Requires="v">
                <p:oleObj spid="_x0000_s2049" name="" r:id="rId2" imgW="405765" imgH="431800" progId="Equation.KSEE3">
                  <p:embed/>
                </p:oleObj>
              </mc:Choice>
              <mc:Fallback>
                <p:oleObj name="" r:id="rId2" imgW="405765" imgH="431800" progId="Equation.KSEE3">
                  <p:embed/>
                  <p:pic>
                    <p:nvPicPr>
                      <p:cNvPr id="0" name="图片 2048"/>
                      <p:cNvPicPr/>
                      <p:nvPr/>
                    </p:nvPicPr>
                    <p:blipFill>
                      <a:blip r:embed="rId3"/>
                      <a:stretch>
                        <a:fillRect/>
                      </a:stretch>
                    </p:blipFill>
                    <p:spPr>
                      <a:xfrm>
                        <a:off x="6301740" y="3820795"/>
                        <a:ext cx="523875" cy="557530"/>
                      </a:xfrm>
                      <a:prstGeom prst="rect">
                        <a:avLst/>
                      </a:prstGeom>
                    </p:spPr>
                  </p:pic>
                </p:oleObj>
              </mc:Fallback>
            </mc:AlternateContent>
          </a:graphicData>
        </a:graphic>
      </p:graphicFrame>
      <p:sp>
        <p:nvSpPr>
          <p:cNvPr id="5" name="文本框 4"/>
          <p:cNvSpPr txBox="1"/>
          <p:nvPr/>
        </p:nvSpPr>
        <p:spPr>
          <a:xfrm>
            <a:off x="6946900" y="4445635"/>
            <a:ext cx="5657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graphicFrame>
        <p:nvGraphicFramePr>
          <p:cNvPr id="7" name="对象 6">
            <a:hlinkClick r:id="" action="ppaction://ole?verb="/>
          </p:cNvPr>
          <p:cNvGraphicFramePr>
            <a:graphicFrameLocks noChangeAspect="1"/>
          </p:cNvGraphicFramePr>
          <p:nvPr/>
        </p:nvGraphicFramePr>
        <p:xfrm>
          <a:off x="6025515" y="5347335"/>
          <a:ext cx="1471930" cy="694690"/>
        </p:xfrm>
        <a:graphic>
          <a:graphicData uri="http://schemas.openxmlformats.org/presentationml/2006/ole">
            <mc:AlternateContent xmlns:mc="http://schemas.openxmlformats.org/markup-compatibility/2006">
              <mc:Choice xmlns:v="urn:schemas-microsoft-com:vml" Requires="v">
                <p:oleObj spid="_x0000_s8" name="" r:id="rId4" imgW="914400" imgH="431800" progId="Equation.KSEE3">
                  <p:embed/>
                </p:oleObj>
              </mc:Choice>
              <mc:Fallback>
                <p:oleObj name="" r:id="rId4" imgW="914400" imgH="431800" progId="Equation.KSEE3">
                  <p:embed/>
                  <p:pic>
                    <p:nvPicPr>
                      <p:cNvPr id="0" name="图片 2048"/>
                      <p:cNvPicPr/>
                      <p:nvPr/>
                    </p:nvPicPr>
                    <p:blipFill>
                      <a:blip r:embed="rId5"/>
                      <a:stretch>
                        <a:fillRect/>
                      </a:stretch>
                    </p:blipFill>
                    <p:spPr>
                      <a:xfrm>
                        <a:off x="6025515" y="5347335"/>
                        <a:ext cx="1471930" cy="69469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43585" y="1158875"/>
            <a:ext cx="1056259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正确连线后，闭合开关，移动滑片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，电流表示数几乎为零，电压表示数接近电源电压且几乎不变．若电路中只有一处故障，可判断该故障是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排除故障继续实验，某次测量，电流表</a:t>
            </a:r>
            <a:r>
              <a:rPr lang="zh-CN" sz="2400">
                <a:latin typeface="Times New Roman" panose="02020603050405020304" pitchFamily="18" charset="0"/>
                <a:ea typeface="宋体" panose="02010600030101010101" pitchFamily="2" charset="-122"/>
              </a:rPr>
              <a:t>的示数为</a:t>
            </a:r>
            <a:r>
              <a:rPr lang="en-US" sz="2400">
                <a:latin typeface="Times New Roman" panose="02020603050405020304" pitchFamily="18" charset="0"/>
                <a:ea typeface="宋体" panose="02010600030101010101" pitchFamily="2" charset="-122"/>
              </a:rPr>
              <a:t>0.50 A</a:t>
            </a:r>
            <a:r>
              <a:rPr lang="zh-CN" sz="2400">
                <a:ea typeface="宋体" panose="02010600030101010101" pitchFamily="2" charset="-122"/>
              </a:rPr>
              <a:t>，电压表的示数如图乙，该示数为</a:t>
            </a:r>
            <a:r>
              <a:rPr lang="en-US" sz="2400">
                <a:latin typeface="Times New Roman" panose="02020603050405020304" pitchFamily="18" charset="0"/>
                <a:ea typeface="宋体" panose="02010600030101010101" pitchFamily="2" charset="-122"/>
              </a:rPr>
              <a:t>________V</a:t>
            </a:r>
            <a:r>
              <a:rPr lang="zh-CN" sz="2400">
                <a:ea typeface="宋体" panose="02010600030101010101" pitchFamily="2" charset="-122"/>
              </a:rPr>
              <a:t>，则</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________Ω.</a:t>
            </a:r>
            <a:endParaRPr lang="zh-CN" altLang="en-US" sz="2400"/>
          </a:p>
        </p:txBody>
      </p:sp>
      <p:sp>
        <p:nvSpPr>
          <p:cNvPr id="100" name="文本框 99"/>
          <p:cNvSpPr txBox="1"/>
          <p:nvPr/>
        </p:nvSpPr>
        <p:spPr>
          <a:xfrm>
            <a:off x="9783445" y="1819275"/>
            <a:ext cx="131191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R</a:t>
            </a:r>
            <a:r>
              <a:rPr lang="en-US" sz="2400" i="1" baseline="-25000">
                <a:solidFill>
                  <a:srgbClr val="FF0000"/>
                </a:solidFill>
                <a:latin typeface="Times New Roman" panose="02020603050405020304" pitchFamily="18" charset="0"/>
                <a:ea typeface="宋体" panose="02010600030101010101" pitchFamily="2" charset="-122"/>
              </a:rPr>
              <a:t>x</a:t>
            </a:r>
            <a:r>
              <a:rPr lang="zh-CN" sz="2400">
                <a:solidFill>
                  <a:srgbClr val="FF0000"/>
                </a:solidFill>
                <a:ea typeface="宋体" panose="02010600030101010101" pitchFamily="2" charset="-122"/>
              </a:rPr>
              <a:t>断路</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2994025" y="2941320"/>
            <a:ext cx="837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2.6</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5609590" y="2941320"/>
            <a:ext cx="9734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5.2</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pic>
        <p:nvPicPr>
          <p:cNvPr id="4" name="图片 -2147481485"/>
          <p:cNvPicPr>
            <a:picLocks noChangeAspect="1"/>
          </p:cNvPicPr>
          <p:nvPr/>
        </p:nvPicPr>
        <p:blipFill>
          <a:blip r:embed="rId1"/>
          <a:stretch>
            <a:fillRect/>
          </a:stretch>
        </p:blipFill>
        <p:spPr>
          <a:xfrm>
            <a:off x="4714875" y="3647440"/>
            <a:ext cx="2729230" cy="2023110"/>
          </a:xfrm>
          <a:prstGeom prst="rect">
            <a:avLst/>
          </a:prstGeom>
          <a:noFill/>
          <a:ln w="9525">
            <a:noFill/>
          </a:ln>
        </p:spPr>
      </p:pic>
      <p:sp>
        <p:nvSpPr>
          <p:cNvPr id="5" name="文本框 4"/>
          <p:cNvSpPr txBox="1"/>
          <p:nvPr/>
        </p:nvSpPr>
        <p:spPr>
          <a:xfrm>
            <a:off x="5807075" y="5774690"/>
            <a:ext cx="490220" cy="368300"/>
          </a:xfrm>
          <a:prstGeom prst="rect">
            <a:avLst/>
          </a:prstGeom>
          <a:noFill/>
          <a:ln w="9525">
            <a:noFill/>
          </a:ln>
        </p:spPr>
        <p:txBody>
          <a:bodyPr wrap="square">
            <a:spAutoFit/>
          </a:bodyPr>
          <a:p>
            <a:r>
              <a:rPr lang="zh-CN" sz="1800">
                <a:cs typeface="楷体_GB2312" charset="0"/>
              </a:rPr>
              <a:t>乙</a:t>
            </a:r>
            <a:endParaRPr lang="zh-CN" sz="180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28345" y="1236345"/>
            <a:ext cx="1041654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某同学利用电源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电压未知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、电阻箱</a:t>
            </a:r>
            <a:r>
              <a:rPr lang="en-US" sz="2400">
                <a:latin typeface="Times New Roman" panose="02020603050405020304" pitchFamily="18" charset="0"/>
                <a:ea typeface="宋体" panose="02010600030101010101" pitchFamily="2" charset="-122"/>
              </a:rPr>
              <a:t>(0 </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999.9 Ω)</a:t>
            </a:r>
            <a:r>
              <a:rPr lang="zh-CN" sz="2400">
                <a:ea typeface="宋体" panose="02010600030101010101" pitchFamily="2" charset="-122"/>
              </a:rPr>
              <a:t>和电流表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指针能正常偏转，但刻度盘示数模糊不清</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等器材，测电阻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的阻值，设计的电路如图丙．完成下列实验步骤：</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正确连接电路，断开</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，将电阻箱</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阻值调至最大；</a:t>
            </a:r>
            <a:r>
              <a:rPr lang="en-US" sz="2400">
                <a:latin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rPr>
              <a:t>______________________________________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en-US" sz="2400">
                <a:latin typeface="Times New Roman" panose="02020603050405020304" pitchFamily="18" charset="0"/>
                <a:ea typeface="宋体" panose="02010600030101010101" pitchFamily="2" charset="-122"/>
              </a:rPr>
              <a:t>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④</a:t>
            </a:r>
            <a:r>
              <a:rPr lang="zh-CN" sz="2400">
                <a:ea typeface="宋体" panose="02010600030101010101" pitchFamily="2" charset="-122"/>
              </a:rPr>
              <a:t>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用测得量的符号表示</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484"/>
          <p:cNvPicPr>
            <a:picLocks noChangeAspect="1"/>
          </p:cNvPicPr>
          <p:nvPr/>
        </p:nvPicPr>
        <p:blipFill>
          <a:blip r:embed="rId1"/>
          <a:stretch>
            <a:fillRect/>
          </a:stretch>
        </p:blipFill>
        <p:spPr>
          <a:xfrm>
            <a:off x="8566785" y="3116580"/>
            <a:ext cx="2434590" cy="2056765"/>
          </a:xfrm>
          <a:prstGeom prst="rect">
            <a:avLst/>
          </a:prstGeom>
          <a:noFill/>
          <a:ln w="9525">
            <a:noFill/>
          </a:ln>
        </p:spPr>
      </p:pic>
      <p:sp>
        <p:nvSpPr>
          <p:cNvPr id="3" name="文本框 2"/>
          <p:cNvSpPr txBox="1"/>
          <p:nvPr/>
        </p:nvSpPr>
        <p:spPr>
          <a:xfrm>
            <a:off x="9181465" y="5542280"/>
            <a:ext cx="136144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题图丙</a:t>
            </a:r>
            <a:endParaRPr lang="zh-CN" altLang="en-US" sz="1800"/>
          </a:p>
        </p:txBody>
      </p:sp>
      <p:sp>
        <p:nvSpPr>
          <p:cNvPr id="100" name="文本框 99"/>
          <p:cNvSpPr txBox="1"/>
          <p:nvPr/>
        </p:nvSpPr>
        <p:spPr>
          <a:xfrm>
            <a:off x="1155700" y="3545205"/>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闭合</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，标记电流表指针所指的位置　</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53415" y="3948430"/>
            <a:ext cx="78670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，闭合</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，调节电阻箱，使电流表指针指在标记的位置，记下电阻箱阻值</a:t>
            </a:r>
            <a:r>
              <a:rPr lang="en-US" sz="2400" i="1">
                <a:solidFill>
                  <a:srgbClr val="FF0000"/>
                </a:solidFill>
                <a:latin typeface="Times New Roman" panose="02020603050405020304" pitchFamily="18" charset="0"/>
                <a:ea typeface="宋体" panose="02010600030101010101" pitchFamily="2" charset="-122"/>
              </a:rPr>
              <a:t>R</a:t>
            </a:r>
            <a:r>
              <a:rPr lang="en-US" sz="2400" baseline="-25000">
                <a:solidFill>
                  <a:srgbClr val="FF0000"/>
                </a:solidFill>
                <a:latin typeface="Times New Roman" panose="02020603050405020304" pitchFamily="18" charset="0"/>
                <a:ea typeface="宋体" panose="02010600030101010101" pitchFamily="2" charset="-122"/>
              </a:rPr>
              <a:t>0</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2668270" y="5141595"/>
            <a:ext cx="65341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R</a:t>
            </a:r>
            <a:r>
              <a:rPr lang="en-US" sz="2400" baseline="-25000">
                <a:solidFill>
                  <a:srgbClr val="FF0000"/>
                </a:solidFill>
                <a:latin typeface="Times New Roman" panose="02020603050405020304" pitchFamily="18" charset="0"/>
                <a:ea typeface="宋体" panose="02010600030101010101" pitchFamily="2" charset="-122"/>
              </a:rPr>
              <a:t>0</a:t>
            </a:r>
            <a:endParaRPr lang="en-US" altLang="en-US" sz="2400" baseline="-250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42950" y="1176020"/>
            <a:ext cx="1070610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30</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伏安法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a:t>
            </a:r>
            <a:r>
              <a:rPr lang="zh-CN" sz="2400">
                <a:latin typeface="Times New Roman" panose="02020603050405020304" pitchFamily="18" charset="0"/>
                <a:ea typeface="宋体" panose="02010600030101010101" pitchFamily="2" charset="-122"/>
              </a:rPr>
              <a:t>量电阻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的阻值，提供的实验器材有：待测电阻</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、两节干电池、电流表、电压表、滑动变阻器、开关及若干导线．</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根据图甲的电路图，用笔画线代替导线将图乙中的实物图连接完整．</a:t>
            </a:r>
            <a:endParaRPr lang="zh-CN" altLang="en-US" sz="2400"/>
          </a:p>
        </p:txBody>
      </p:sp>
      <p:pic>
        <p:nvPicPr>
          <p:cNvPr id="2" name="图片 -2147481483"/>
          <p:cNvPicPr>
            <a:picLocks noChangeAspect="1"/>
          </p:cNvPicPr>
          <p:nvPr/>
        </p:nvPicPr>
        <p:blipFill>
          <a:blip r:embed="rId1"/>
          <a:srcRect l="4782" b="54649"/>
          <a:stretch>
            <a:fillRect/>
          </a:stretch>
        </p:blipFill>
        <p:spPr>
          <a:xfrm>
            <a:off x="2830195" y="2919095"/>
            <a:ext cx="6649720" cy="2892425"/>
          </a:xfrm>
          <a:prstGeom prst="rect">
            <a:avLst/>
          </a:prstGeom>
          <a:noFill/>
          <a:ln w="9525">
            <a:noFill/>
          </a:ln>
        </p:spPr>
      </p:pic>
      <p:sp>
        <p:nvSpPr>
          <p:cNvPr id="3" name="文本框 2"/>
          <p:cNvSpPr txBox="1"/>
          <p:nvPr/>
        </p:nvSpPr>
        <p:spPr>
          <a:xfrm>
            <a:off x="5549265" y="5909945"/>
            <a:ext cx="123444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5" name="任意多边形 4"/>
          <p:cNvSpPr/>
          <p:nvPr/>
        </p:nvSpPr>
        <p:spPr>
          <a:xfrm>
            <a:off x="5643245" y="2969895"/>
            <a:ext cx="2459355" cy="1008380"/>
          </a:xfrm>
          <a:custGeom>
            <a:avLst/>
            <a:gdLst>
              <a:gd name="connisteX0" fmla="*/ 854289 w 2459569"/>
              <a:gd name="connsiteY0" fmla="*/ 1008403 h 1008403"/>
              <a:gd name="connisteX1" fmla="*/ 5294 w 2459569"/>
              <a:gd name="connsiteY1" fmla="*/ 345463 h 1008403"/>
              <a:gd name="connisteX2" fmla="*/ 1225764 w 2459569"/>
              <a:gd name="connsiteY2" fmla="*/ 23 h 1008403"/>
              <a:gd name="connisteX3" fmla="*/ 2154769 w 2459569"/>
              <a:gd name="connsiteY3" fmla="*/ 332128 h 1008403"/>
              <a:gd name="connisteX4" fmla="*/ 2459569 w 2459569"/>
              <a:gd name="connsiteY4" fmla="*/ 650263 h 1008403"/>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459569" h="1008403">
                <a:moveTo>
                  <a:pt x="854289" y="1008403"/>
                </a:moveTo>
                <a:cubicBezTo>
                  <a:pt x="659979" y="882673"/>
                  <a:pt x="-69001" y="547393"/>
                  <a:pt x="5294" y="345463"/>
                </a:cubicBezTo>
                <a:cubicBezTo>
                  <a:pt x="79589" y="143533"/>
                  <a:pt x="795869" y="2563"/>
                  <a:pt x="1225764" y="23"/>
                </a:cubicBezTo>
                <a:cubicBezTo>
                  <a:pt x="1655659" y="-2517"/>
                  <a:pt x="1907754" y="201953"/>
                  <a:pt x="2154769" y="332128"/>
                </a:cubicBezTo>
                <a:cubicBezTo>
                  <a:pt x="2401784" y="462303"/>
                  <a:pt x="2417024" y="593113"/>
                  <a:pt x="2459569" y="65026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78205" y="1049020"/>
            <a:ext cx="104362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闭合开关后，移动滑动变阻器的滑片，电压表示数较大且几乎不变，电流表示数始终为零，电路故障可能是</a:t>
            </a:r>
            <a:r>
              <a:rPr lang="zh-CN" sz="2400" u="sng">
                <a:latin typeface="Times New Roman" panose="02020603050405020304" pitchFamily="18" charset="0"/>
                <a:cs typeface="Times New Roman" panose="02020603050405020304" pitchFamily="18" charset="0"/>
                <a:sym typeface="+mn-ea"/>
              </a:rPr>
              <a:t>　　　　</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排除故障后，测得多组实验数据．各组数据对应的点已描在图丙中，请在图中画出</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i="1" baseline="-25000">
                <a:latin typeface="Times New Roman" panose="02020603050405020304" pitchFamily="18" charset="0"/>
                <a:ea typeface="宋体" panose="02010600030101010101" pitchFamily="2" charset="-122"/>
                <a:cs typeface="Times New Roman" panose="02020603050405020304" pitchFamily="18" charset="0"/>
              </a:rPr>
              <a:t>x</a:t>
            </a:r>
            <a:r>
              <a:rPr lang="zh-CN" sz="2400">
                <a:latin typeface="Times New Roman" panose="02020603050405020304" pitchFamily="18" charset="0"/>
                <a:ea typeface="宋体" panose="02010600030101010101" pitchFamily="2" charset="-122"/>
                <a:cs typeface="Times New Roman" panose="02020603050405020304" pitchFamily="18" charset="0"/>
              </a:rPr>
              <a:t>的</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a:latin typeface="Times New Roman" panose="02020603050405020304" pitchFamily="18" charset="0"/>
                <a:ea typeface="宋体" panose="02010600030101010101" pitchFamily="2" charset="-122"/>
                <a:cs typeface="Times New Roman" panose="02020603050405020304" pitchFamily="18" charset="0"/>
              </a:rPr>
              <a:t>图线．由图可得</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i="1" baseline="-25000">
                <a:latin typeface="Times New Roman" panose="02020603050405020304" pitchFamily="18" charset="0"/>
                <a:ea typeface="宋体" panose="02010600030101010101" pitchFamily="2" charset="-122"/>
                <a:cs typeface="Times New Roman" panose="02020603050405020304" pitchFamily="18" charset="0"/>
              </a:rPr>
              <a:t>x</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________Ω.(</a:t>
            </a:r>
            <a:r>
              <a:rPr lang="zh-CN" sz="2400">
                <a:latin typeface="Times New Roman" panose="02020603050405020304" pitchFamily="18" charset="0"/>
                <a:ea typeface="宋体" panose="02010600030101010101" pitchFamily="2" charset="-122"/>
                <a:cs typeface="Times New Roman" panose="02020603050405020304" pitchFamily="18" charset="0"/>
              </a:rPr>
              <a:t>结果保留一位小数</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1483"/>
          <p:cNvPicPr>
            <a:picLocks noChangeAspect="1"/>
          </p:cNvPicPr>
          <p:nvPr/>
        </p:nvPicPr>
        <p:blipFill>
          <a:blip r:embed="rId1"/>
          <a:srcRect t="44572" r="46135" b="5981"/>
          <a:stretch>
            <a:fillRect/>
          </a:stretch>
        </p:blipFill>
        <p:spPr>
          <a:xfrm>
            <a:off x="4477385" y="3499485"/>
            <a:ext cx="2924810" cy="2451735"/>
          </a:xfrm>
          <a:prstGeom prst="rect">
            <a:avLst/>
          </a:prstGeom>
          <a:noFill/>
          <a:ln w="9525">
            <a:noFill/>
          </a:ln>
        </p:spPr>
      </p:pic>
      <p:sp>
        <p:nvSpPr>
          <p:cNvPr id="3" name="文本框 2"/>
          <p:cNvSpPr txBox="1"/>
          <p:nvPr/>
        </p:nvSpPr>
        <p:spPr>
          <a:xfrm>
            <a:off x="5334000" y="5909945"/>
            <a:ext cx="150558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题图丙</a:t>
            </a:r>
            <a:endParaRPr lang="zh-CN" altLang="en-US" sz="1800"/>
          </a:p>
        </p:txBody>
      </p:sp>
      <p:sp>
        <p:nvSpPr>
          <p:cNvPr id="100" name="文本框 99"/>
          <p:cNvSpPr txBox="1"/>
          <p:nvPr/>
        </p:nvSpPr>
        <p:spPr>
          <a:xfrm>
            <a:off x="5584825" y="1675130"/>
            <a:ext cx="37141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电流表断路</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电阻</a:t>
            </a:r>
            <a:r>
              <a:rPr lang="en-US" sz="2400" i="1">
                <a:solidFill>
                  <a:srgbClr val="FF0000"/>
                </a:solidFill>
                <a:latin typeface="Times New Roman" panose="02020603050405020304" pitchFamily="18" charset="0"/>
                <a:ea typeface="宋体" panose="02010600030101010101" pitchFamily="2" charset="-122"/>
              </a:rPr>
              <a:t>R</a:t>
            </a:r>
            <a:r>
              <a:rPr lang="en-US" sz="2400" i="1" baseline="-25000">
                <a:solidFill>
                  <a:srgbClr val="FF0000"/>
                </a:solidFill>
                <a:latin typeface="Times New Roman" panose="02020603050405020304" pitchFamily="18" charset="0"/>
                <a:ea typeface="宋体" panose="02010600030101010101" pitchFamily="2" charset="-122"/>
              </a:rPr>
              <a:t>x</a:t>
            </a:r>
            <a:r>
              <a:rPr lang="zh-CN" sz="2400">
                <a:solidFill>
                  <a:srgbClr val="FF0000"/>
                </a:solidFill>
                <a:ea typeface="宋体" panose="02010600030101010101" pitchFamily="2" charset="-122"/>
              </a:rPr>
              <a:t>断路</a:t>
            </a:r>
            <a:r>
              <a:rPr lang="en-US" sz="2400">
                <a:solidFill>
                  <a:srgbClr val="FF0000"/>
                </a:solidFill>
                <a:latin typeface="Times New Roman" panose="02020603050405020304" pitchFamily="18" charset="0"/>
                <a:ea typeface="宋体" panose="02010600030101010101" pitchFamily="2" charset="-122"/>
              </a:rPr>
              <a:t>)</a:t>
            </a:r>
            <a:endParaRPr lang="en-US" altLang="en-US" sz="2400">
              <a:solidFill>
                <a:srgbClr val="FF0000"/>
              </a:solidFill>
              <a:latin typeface="宋体" panose="02010600030101010101" pitchFamily="2" charset="-122"/>
            </a:endParaRPr>
          </a:p>
        </p:txBody>
      </p:sp>
      <p:sp>
        <p:nvSpPr>
          <p:cNvPr id="4" name="文本框 3"/>
          <p:cNvSpPr txBox="1"/>
          <p:nvPr/>
        </p:nvSpPr>
        <p:spPr>
          <a:xfrm>
            <a:off x="6423025" y="2851150"/>
            <a:ext cx="7023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5.5</a:t>
            </a:r>
            <a:endParaRPr lang="en-US" altLang="en-US" sz="2400">
              <a:solidFill>
                <a:srgbClr val="FF0000"/>
              </a:solidFill>
              <a:latin typeface="宋体" panose="02010600030101010101" pitchFamily="2" charset="-122"/>
            </a:endParaRPr>
          </a:p>
        </p:txBody>
      </p:sp>
      <p:cxnSp>
        <p:nvCxnSpPr>
          <p:cNvPr id="5" name="直接连接符 4"/>
          <p:cNvCxnSpPr/>
          <p:nvPr/>
        </p:nvCxnSpPr>
        <p:spPr>
          <a:xfrm flipV="1">
            <a:off x="5012690" y="4046855"/>
            <a:ext cx="1630045" cy="1567815"/>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77570" y="1167765"/>
            <a:ext cx="1043622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电流表的电阻虽然很小，但也会影响本实验中</a:t>
            </a:r>
            <a:r>
              <a:rPr lang="en-US" sz="2400" i="1">
                <a:latin typeface="Times New Roman" panose="02020603050405020304" pitchFamily="18" charset="0"/>
                <a:ea typeface="宋体" panose="02010600030101010101" pitchFamily="2" charset="-122"/>
              </a:rPr>
              <a:t>R</a:t>
            </a:r>
            <a:r>
              <a:rPr lang="en-US" sz="2400" i="1" baseline="-25000">
                <a:latin typeface="Times New Roman" panose="02020603050405020304" pitchFamily="18" charset="0"/>
                <a:ea typeface="宋体" panose="02010600030101010101" pitchFamily="2" charset="-122"/>
              </a:rPr>
              <a:t>x</a:t>
            </a:r>
            <a:r>
              <a:rPr lang="zh-CN" sz="2400">
                <a:ea typeface="宋体" panose="02010600030101010101" pitchFamily="2" charset="-122"/>
              </a:rPr>
              <a:t>的测量结果．用图丁的电路进行测量可消除这个影响，</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0</a:t>
            </a:r>
            <a:r>
              <a:rPr lang="zh-CN" sz="2400">
                <a:ea typeface="宋体" panose="02010600030101010101" pitchFamily="2" charset="-122"/>
              </a:rPr>
              <a:t>为定值电阻．实验步骤如下：</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按照图丁的电路图连接电路，将滑动变阻器的滑片置于最大阻值处；</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，移动滑动变阻器滑片，读出电压表的示数</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和电流表的示数</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，移动滑动变阻器滑片，读出电压表</a:t>
            </a:r>
            <a:endParaRPr lang="zh-CN" sz="2400">
              <a:ea typeface="宋体" panose="02010600030101010101" pitchFamily="2" charset="-122"/>
            </a:endParaRPr>
          </a:p>
          <a:p>
            <a:pPr>
              <a:lnSpc>
                <a:spcPct val="150000"/>
              </a:lnSpc>
            </a:pPr>
            <a:r>
              <a:rPr lang="zh-CN" sz="2400">
                <a:ea typeface="宋体" panose="02010600030101010101" pitchFamily="2" charset="-122"/>
              </a:rPr>
              <a:t>的示数</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和电流表的</a:t>
            </a:r>
            <a:r>
              <a:rPr lang="zh-CN" sz="2400">
                <a:latin typeface="Times New Roman" panose="02020603050405020304" pitchFamily="18" charset="0"/>
                <a:ea typeface="宋体" panose="02010600030101010101" pitchFamily="2" charset="-122"/>
              </a:rPr>
              <a:t>示数</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a:latin typeface="Calibri" panose="020F0502020204030204" pitchFamily="34" charset="0"/>
                <a:ea typeface="宋体" panose="02010600030101010101" pitchFamily="2" charset="-122"/>
                <a:cs typeface="Times New Roman" panose="02020603050405020304" pitchFamily="18" charset="0"/>
              </a:rPr>
              <a:t>④</a:t>
            </a:r>
            <a:r>
              <a:rPr lang="zh-CN" sz="2400">
                <a:ea typeface="宋体" panose="02010600030101010101" pitchFamily="2" charset="-122"/>
              </a:rPr>
              <a:t>可得待测</a:t>
            </a:r>
            <a:r>
              <a:rPr lang="zh-CN" sz="2400">
                <a:latin typeface="Times New Roman" panose="02020603050405020304" pitchFamily="18" charset="0"/>
                <a:ea typeface="宋体" panose="02010600030101010101" pitchFamily="2" charset="-122"/>
                <a:cs typeface="Times New Roman" panose="02020603050405020304" pitchFamily="18" charset="0"/>
              </a:rPr>
              <a:t>电阻</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i="1" baseline="-25000">
                <a:latin typeface="Times New Roman" panose="02020603050405020304" pitchFamily="18" charset="0"/>
                <a:ea typeface="宋体" panose="02010600030101010101" pitchFamily="2" charset="-122"/>
                <a:cs typeface="Times New Roman" panose="02020603050405020304" pitchFamily="18" charset="0"/>
              </a:rPr>
              <a:t>x</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用</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表示</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1483"/>
          <p:cNvPicPr>
            <a:picLocks noChangeAspect="1"/>
          </p:cNvPicPr>
          <p:nvPr/>
        </p:nvPicPr>
        <p:blipFill>
          <a:blip r:embed="rId1"/>
          <a:srcRect l="58753" t="50847" r="3497" b="6980"/>
          <a:stretch>
            <a:fillRect/>
          </a:stretch>
        </p:blipFill>
        <p:spPr>
          <a:xfrm>
            <a:off x="8494395" y="3441065"/>
            <a:ext cx="2049780" cy="2091055"/>
          </a:xfrm>
          <a:prstGeom prst="rect">
            <a:avLst/>
          </a:prstGeom>
          <a:noFill/>
          <a:ln w="9525">
            <a:noFill/>
          </a:ln>
        </p:spPr>
      </p:pic>
      <p:sp>
        <p:nvSpPr>
          <p:cNvPr id="3" name="文本框 2"/>
          <p:cNvSpPr txBox="1"/>
          <p:nvPr/>
        </p:nvSpPr>
        <p:spPr>
          <a:xfrm>
            <a:off x="8989695" y="5619115"/>
            <a:ext cx="16897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题图丁</a:t>
            </a:r>
            <a:endParaRPr lang="zh-CN" altLang="en-US" sz="1800"/>
          </a:p>
        </p:txBody>
      </p:sp>
      <p:sp>
        <p:nvSpPr>
          <p:cNvPr id="100" name="文本框 99"/>
          <p:cNvSpPr txBox="1"/>
          <p:nvPr/>
        </p:nvSpPr>
        <p:spPr>
          <a:xfrm>
            <a:off x="1391920" y="4032250"/>
            <a:ext cx="1256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rPr>
              <a:t>2</a:t>
            </a:r>
            <a:endParaRPr lang="en-US" altLang="en-US" sz="2400">
              <a:solidFill>
                <a:srgbClr val="FF0000"/>
              </a:solidFill>
              <a:latin typeface="宋体" panose="02010600030101010101" pitchFamily="2" charset="-122"/>
            </a:endParaRPr>
          </a:p>
        </p:txBody>
      </p:sp>
      <p:graphicFrame>
        <p:nvGraphicFramePr>
          <p:cNvPr id="4" name="对象 3">
            <a:hlinkClick r:id="" action="ppaction://ole?verb="/>
          </p:cNvPr>
          <p:cNvGraphicFramePr>
            <a:graphicFrameLocks noChangeAspect="1"/>
          </p:cNvGraphicFramePr>
          <p:nvPr/>
        </p:nvGraphicFramePr>
        <p:xfrm>
          <a:off x="3774440" y="4925695"/>
          <a:ext cx="868045" cy="687070"/>
        </p:xfrm>
        <a:graphic>
          <a:graphicData uri="http://schemas.openxmlformats.org/presentationml/2006/ole">
            <mc:AlternateContent xmlns:mc="http://schemas.openxmlformats.org/markup-compatibility/2006">
              <mc:Choice xmlns:v="urn:schemas-microsoft-com:vml" Requires="v">
                <p:oleObj spid="_x0000_s1025" name="" r:id="rId2" imgW="545465" imgH="431800" progId="Equation.KSEE3">
                  <p:embed/>
                </p:oleObj>
              </mc:Choice>
              <mc:Fallback>
                <p:oleObj name="" r:id="rId2" imgW="545465" imgH="431800" progId="Equation.KSEE3">
                  <p:embed/>
                  <p:pic>
                    <p:nvPicPr>
                      <p:cNvPr id="0" name="图片 1024"/>
                      <p:cNvPicPr/>
                      <p:nvPr/>
                    </p:nvPicPr>
                    <p:blipFill>
                      <a:blip r:embed="rId3"/>
                      <a:stretch>
                        <a:fillRect/>
                      </a:stretch>
                    </p:blipFill>
                    <p:spPr>
                      <a:xfrm>
                        <a:off x="3774440" y="4925695"/>
                        <a:ext cx="868045" cy="6870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932180" y="160464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测量定值电阻的阻值</a:t>
              </a:r>
              <a:r>
                <a:rPr lang="zh-CN" altLang="en-US" sz="2400" dirty="0">
                  <a:latin typeface="Times New Roman" panose="02020603050405020304" pitchFamily="18" charset="0"/>
                  <a:cs typeface="Times New Roman" panose="02020603050405020304" pitchFamily="18" charset="0"/>
                </a:rPr>
                <a:t>(2019.30，2018.30)</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4584" name="组合 4"/>
          <p:cNvGrpSpPr/>
          <p:nvPr/>
        </p:nvGrpSpPr>
        <p:grpSpPr>
          <a:xfrm>
            <a:off x="1229069" y="934720"/>
            <a:ext cx="9889112" cy="645159"/>
            <a:chOff x="1594" y="1190"/>
            <a:chExt cx="15573" cy="1017"/>
          </a:xfrm>
        </p:grpSpPr>
        <p:pic>
          <p:nvPicPr>
            <p:cNvPr id="24585" name="图片 1" descr="一级标"/>
            <p:cNvPicPr>
              <a:picLocks noChangeAspect="1"/>
            </p:cNvPicPr>
            <p:nvPr/>
          </p:nvPicPr>
          <p:blipFill>
            <a:blip r:embed="rId2"/>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13" name="文本框 112"/>
          <p:cNvSpPr txBox="1"/>
          <p:nvPr/>
        </p:nvSpPr>
        <p:spPr>
          <a:xfrm>
            <a:off x="859790" y="2326640"/>
            <a:ext cx="855154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endParaRPr lang="zh-CN" sz="2400">
              <a:ea typeface="黑体" panose="02010609060101010101" pitchFamily="49" charset="-122"/>
            </a:endParaRPr>
          </a:p>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画电路图或连接实物图</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补画实验电路图</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根据电路图连接实物图</a:t>
            </a:r>
            <a:r>
              <a:rPr lang="en-US" sz="2400">
                <a:latin typeface="Times New Roman" panose="02020603050405020304" pitchFamily="18" charset="0"/>
                <a:cs typeface="仿宋_GB2312" charset="0"/>
              </a:rPr>
              <a:t>[2018.30(1)]</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根据实验原理或要求连接实物图</a:t>
            </a:r>
            <a:r>
              <a:rPr lang="en-US" sz="2400">
                <a:latin typeface="Times New Roman" panose="02020603050405020304" pitchFamily="18" charset="0"/>
                <a:cs typeface="仿宋_GB2312" charset="0"/>
              </a:rPr>
              <a:t>[2019.30(1)]</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连接电路的注意事项</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开关断开；</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滑片移至阻值最大处</a:t>
            </a:r>
            <a:r>
              <a:rPr lang="en-US" sz="2400">
                <a:latin typeface="Times New Roman" panose="02020603050405020304" pitchFamily="18" charset="0"/>
                <a:ea typeface="宋体" panose="02010600030101010101" pitchFamily="2" charset="-122"/>
              </a:rPr>
              <a:t>)</a:t>
            </a:r>
            <a:endParaRPr lang="zh-CN" altLang="en-US" sz="2400"/>
          </a:p>
        </p:txBody>
      </p:sp>
      <p:grpSp>
        <p:nvGrpSpPr>
          <p:cNvPr id="2" name="组合 1"/>
          <p:cNvGrpSpPr/>
          <p:nvPr/>
        </p:nvGrpSpPr>
        <p:grpSpPr>
          <a:xfrm>
            <a:off x="9305290" y="2727325"/>
            <a:ext cx="1841500" cy="1666875"/>
            <a:chOff x="3914" y="4432"/>
            <a:chExt cx="3298" cy="2934"/>
          </a:xfrm>
        </p:grpSpPr>
        <p:grpSp>
          <p:nvGrpSpPr>
            <p:cNvPr id="3" name="组合 2"/>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5" name="组合 4"/>
              <p:cNvGrpSpPr/>
              <p:nvPr/>
            </p:nvGrpSpPr>
            <p:grpSpPr>
              <a:xfrm>
                <a:off x="3914" y="4432"/>
                <a:ext cx="3298" cy="2935"/>
                <a:chOff x="3288" y="4279"/>
                <a:chExt cx="4119" cy="3575"/>
              </a:xfrm>
            </p:grpSpPr>
            <p:sp>
              <p:nvSpPr>
                <p:cNvPr id="6" name="圆角矩形 5"/>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9" name="组合 8"/>
                <p:cNvGrpSpPr/>
                <p:nvPr/>
              </p:nvGrpSpPr>
              <p:grpSpPr>
                <a:xfrm rot="0">
                  <a:off x="4951" y="6931"/>
                  <a:ext cx="578" cy="566"/>
                  <a:chOff x="13340" y="9527"/>
                  <a:chExt cx="680" cy="680"/>
                </a:xfrm>
              </p:grpSpPr>
              <p:sp>
                <p:nvSpPr>
                  <p:cNvPr id="10" name="椭圆 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流程图: 摘录 18"/>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0" name="文本框 19"/>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UNIT_TABLE_BEAUTIFY" val="smartTable{effdbf23-3bf5-45be-956b-ea970371e0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6278</Words>
  <Application>WPS 演示</Application>
  <PresentationFormat>宽屏</PresentationFormat>
  <Paragraphs>415</Paragraphs>
  <Slides>33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15</vt:i4>
      </vt:variant>
      <vt:variant>
        <vt:lpstr>幻灯片标题</vt:lpstr>
      </vt:variant>
      <vt:variant>
        <vt:i4>33</vt:i4>
      </vt:variant>
    </vt:vector>
  </HeadingPairs>
  <TitlesOfParts>
    <vt:vector size="60" baseType="lpstr">
      <vt:lpstr>Arial</vt:lpstr>
      <vt:lpstr>宋体</vt:lpstr>
      <vt:lpstr>Wingdings</vt:lpstr>
      <vt:lpstr>Times New Roman</vt:lpstr>
      <vt:lpstr>黑体</vt:lpstr>
      <vt:lpstr>微软雅黑</vt:lpstr>
      <vt:lpstr>楷体_GB2312</vt:lpstr>
      <vt:lpstr>新宋体</vt:lpstr>
      <vt:lpstr>Calibri</vt:lpstr>
      <vt:lpstr>仿宋_GB2312</vt:lpstr>
      <vt:lpstr>仿宋</vt:lpstr>
      <vt:lpstr>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