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3.3-->
<p:presentation xmlns:r="http://schemas.openxmlformats.org/officeDocument/2006/relationships" xmlns:a="http://schemas.openxmlformats.org/drawingml/2006/main" xmlns:p="http://schemas.openxmlformats.org/presentationml/2006/main" autoCompressPictures="0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12192000" cy="6858000"/>
  <p:notesSz cx="6858000" cy="12192000"/>
  <p:custDataLst>
    <p:tags r:id="rId42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5" d="100"/>
          <a:sy n="65" d="100"/>
        </p:scale>
        <p:origin x="72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slide" Target="slides/slide27.xml" /><Relationship Id="rId3" Type="http://schemas.openxmlformats.org/officeDocument/2006/relationships/slide" Target="slides/slide1.xml" /><Relationship Id="rId30" Type="http://schemas.openxmlformats.org/officeDocument/2006/relationships/slide" Target="slides/slide28.xml" /><Relationship Id="rId31" Type="http://schemas.openxmlformats.org/officeDocument/2006/relationships/slide" Target="slides/slide29.xml" /><Relationship Id="rId32" Type="http://schemas.openxmlformats.org/officeDocument/2006/relationships/slide" Target="slides/slide30.xml" /><Relationship Id="rId33" Type="http://schemas.openxmlformats.org/officeDocument/2006/relationships/slide" Target="slides/slide31.xml" /><Relationship Id="rId34" Type="http://schemas.openxmlformats.org/officeDocument/2006/relationships/slide" Target="slides/slide32.xml" /><Relationship Id="rId35" Type="http://schemas.openxmlformats.org/officeDocument/2006/relationships/slide" Target="slides/slide33.xml" /><Relationship Id="rId36" Type="http://schemas.openxmlformats.org/officeDocument/2006/relationships/slide" Target="slides/slide34.xml" /><Relationship Id="rId37" Type="http://schemas.openxmlformats.org/officeDocument/2006/relationships/slide" Target="slides/slide35.xml" /><Relationship Id="rId38" Type="http://schemas.openxmlformats.org/officeDocument/2006/relationships/slide" Target="slides/slide36.xml" /><Relationship Id="rId39" Type="http://schemas.openxmlformats.org/officeDocument/2006/relationships/slide" Target="slides/slide37.xml" /><Relationship Id="rId4" Type="http://schemas.openxmlformats.org/officeDocument/2006/relationships/slide" Target="slides/slide2.xml" /><Relationship Id="rId40" Type="http://schemas.openxmlformats.org/officeDocument/2006/relationships/slide" Target="slides/slide38.xml" /><Relationship Id="rId41" Type="http://schemas.openxmlformats.org/officeDocument/2006/relationships/slide" Target="slides/slide39.xml" /><Relationship Id="rId42" Type="http://schemas.openxmlformats.org/officeDocument/2006/relationships/tags" Target="tags/tag1.xml" /><Relationship Id="rId43" Type="http://schemas.openxmlformats.org/officeDocument/2006/relationships/presProps" Target="presProps.xml" /><Relationship Id="rId44" Type="http://schemas.openxmlformats.org/officeDocument/2006/relationships/viewProps" Target="viewProps.xml" /><Relationship Id="rId45" Type="http://schemas.openxmlformats.org/officeDocument/2006/relationships/theme" Target="theme/theme1.xml" /><Relationship Id="rId46" Type="http://schemas.openxmlformats.org/officeDocument/2006/relationships/tableStyles" Target="tableStyles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2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2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3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0.xml" /><Relationship Id="rId2" Type="http://schemas.openxmlformats.org/officeDocument/2006/relationships/notesMaster" Target="../notesMasters/notesMaster1.xml" /></Relationships>
</file>

<file path=ppt/notesSlides/_rels/notesSlide3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1.xml" /><Relationship Id="rId2" Type="http://schemas.openxmlformats.org/officeDocument/2006/relationships/notesMaster" Target="../notesMasters/notesMaster1.xml" /></Relationships>
</file>

<file path=ppt/notesSlides/_rels/notesSlide3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2.xml" /><Relationship Id="rId2" Type="http://schemas.openxmlformats.org/officeDocument/2006/relationships/notesMaster" Target="../notesMasters/notesMaster1.xml" /></Relationships>
</file>

<file path=ppt/notesSlides/_rels/notesSlide3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3.xml" /><Relationship Id="rId2" Type="http://schemas.openxmlformats.org/officeDocument/2006/relationships/notesMaster" Target="../notesMasters/notesMaster1.xml" /></Relationships>
</file>

<file path=ppt/notesSlides/_rels/notesSlide3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4.xml" /><Relationship Id="rId2" Type="http://schemas.openxmlformats.org/officeDocument/2006/relationships/notesMaster" Target="../notesMasters/notesMaster1.xml" /></Relationships>
</file>

<file path=ppt/notesSlides/_rels/notesSlide3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5.xml" /><Relationship Id="rId2" Type="http://schemas.openxmlformats.org/officeDocument/2006/relationships/notesMaster" Target="../notesMasters/notesMaster1.xml" /></Relationships>
</file>

<file path=ppt/notesSlides/_rels/notesSlide3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6.xml" /><Relationship Id="rId2" Type="http://schemas.openxmlformats.org/officeDocument/2006/relationships/notesMaster" Target="../notesMasters/notesMaster1.xml" /></Relationships>
</file>

<file path=ppt/notesSlides/_rels/notesSlide3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7.xml" /><Relationship Id="rId2" Type="http://schemas.openxmlformats.org/officeDocument/2006/relationships/notesMaster" Target="../notesMasters/notesMaster1.xml" /></Relationships>
</file>

<file path=ppt/notesSlides/_rels/notesSlide3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8.xml" /><Relationship Id="rId2" Type="http://schemas.openxmlformats.org/officeDocument/2006/relationships/notesMaster" Target="../notesMasters/notesMaster1.xml" /></Relationships>
</file>

<file path=ppt/notesSlides/_rels/notesSlide3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9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" Target="../slides/slide1.xml" TargetMode="Internal" /><Relationship Id="rId4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MasterShapeName" descr="preencoded.png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0" y="-17462"/>
            <a:ext cx="12260263" cy="6856412"/>
          </a:xfrm>
          <a:prstGeom prst="rect">
            <a:avLst/>
          </a:prstGeom>
          <a:gradFill rotWithShape="1">
            <a:gsLst>
              <a:gs pos="0">
                <a:srgbClr val="00D1E7"/>
              </a:gs>
              <a:gs pos="100000">
                <a:srgbClr val="96C0B8"/>
              </a:gs>
            </a:gsLst>
            <a:lin ang="2700000"/>
          </a:gradFill>
          <a:ln w="9525">
            <a:noFill/>
          </a:ln>
        </p:spPr>
      </p:pic>
      <p:pic>
        <p:nvPicPr>
          <p:cNvPr id="4" name="MasterShapeName?linknodeid=back_to_first_catalog" descr="preencoded.png">
            <a:hlinkClick r:id="rId3" action="ppaction://hlinksldjump"/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82100" y="136525"/>
            <a:ext cx="2851150" cy="257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MasterShapeName?linknodeid=back_to_first_catalog&amp;color=RGB(210,24,24)">
            <a:hlinkClick r:id="rId3" action="ppaction://hlinksldjump"/>
          </p:cNvPr>
          <p:cNvSpPr/>
          <p:nvPr userDrawn="1"/>
        </p:nvSpPr>
        <p:spPr>
          <a:xfrm>
            <a:off x="9164955" y="136525"/>
            <a:ext cx="2868295" cy="25717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ctr" anchorCtr="0"/>
          <a:lstStyle/>
          <a:p>
            <a:pPr lvl="0" algn="ctr"/>
            <a:r>
              <a:rPr lang="zh-CN" altLang="zh-CN" sz="1600">
                <a:solidFill>
                  <a:srgbClr val="D25A18"/>
                </a:solidFill>
                <a:latin typeface="Times New Roman" panose="02020603050405020304" pitchFamily="34" charset="0"/>
                <a:ea typeface="黑体" panose="02010609060101010101" charset="-122"/>
              </a:rPr>
              <a:t>广东中考物理解读课件</a:t>
            </a:r>
            <a:endParaRPr lang="zh-CN" altLang="zh-CN" sz="1600">
              <a:solidFill>
                <a:srgbClr val="D25A18"/>
              </a:solidFill>
              <a:latin typeface="Times New Roman" panose="02020603050405020304" pitchFamily="34" charset="0"/>
              <a:ea typeface="黑体" panose="02010609060101010101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file:///D:\qq&#25991;&#20214;\712321467\Image\C2C\Image2\%7b75232B38-A165-1FB7-499C-2E1C792CACB5%7d.png" TargetMode="External" /><Relationship Id="rId3" Type="http://schemas.openxmlformats.org/officeDocument/2006/relationships/image" Target="../media/image3.png" /><Relationship Id="rId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073743875" descr="学科网 zxxk.com" title=""/>
          <p:cNvPicPr>
            <a:picLocks noChangeAspect="1"/>
          </p:cNvPicPr>
          <p:nvPr/>
        </p:nvPicPr>
        <p:blipFill>
          <a:blip r:embed="rId3" r:link="rId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0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16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2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5.jpeg" /><Relationship Id="rId4" Type="http://schemas.openxmlformats.org/officeDocument/2006/relationships/image" Target="../media/image17.png" /><Relationship Id="rId5" Type="http://schemas.openxmlformats.org/officeDocument/2006/relationships/image" Target="../media/image18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19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20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6.xml" /><Relationship Id="rId3" Type="http://schemas.openxmlformats.org/officeDocument/2006/relationships/image" Target="../media/image10.jpeg" /><Relationship Id="rId4" Type="http://schemas.openxmlformats.org/officeDocument/2006/relationships/image" Target="../media/image21.png" /><Relationship Id="rId5" Type="http://schemas.openxmlformats.org/officeDocument/2006/relationships/image" Target="../media/image22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7.xml" /><Relationship Id="rId3" Type="http://schemas.openxmlformats.org/officeDocument/2006/relationships/image" Target="../media/image23.png" /><Relationship Id="rId4" Type="http://schemas.openxmlformats.org/officeDocument/2006/relationships/image" Target="../media/image24.png" /><Relationship Id="rId5" Type="http://schemas.openxmlformats.org/officeDocument/2006/relationships/image" Target="../media/image25.png" /><Relationship Id="rId6" Type="http://schemas.openxmlformats.org/officeDocument/2006/relationships/image" Target="../media/image26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8.xml" /><Relationship Id="rId3" Type="http://schemas.openxmlformats.org/officeDocument/2006/relationships/image" Target="../media/image27.png" /><Relationship Id="rId4" Type="http://schemas.openxmlformats.org/officeDocument/2006/relationships/image" Target="../media/image28.jpeg" /><Relationship Id="rId5" Type="http://schemas.openxmlformats.org/officeDocument/2006/relationships/image" Target="../media/image29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9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4.png" /><Relationship Id="rId4" Type="http://schemas.openxmlformats.org/officeDocument/2006/relationships/slide" Target="slide3.xml" TargetMode="Internal" /><Relationship Id="rId5" Type="http://schemas.openxmlformats.org/officeDocument/2006/relationships/slide" Target="slide5.xml" TargetMode="Internal" /><Relationship Id="rId6" Type="http://schemas.openxmlformats.org/officeDocument/2006/relationships/slide" Target="slide12.xml" TargetMode="Internal" /><Relationship Id="rId7" Type="http://schemas.openxmlformats.org/officeDocument/2006/relationships/slide" Target="slide19.xml" TargetMode="Internal" /><Relationship Id="rId8" Type="http://schemas.openxmlformats.org/officeDocument/2006/relationships/slide" Target="slide27.xml" TargetMode="Interna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0.xml" /><Relationship Id="rId3" Type="http://schemas.openxmlformats.org/officeDocument/2006/relationships/image" Target="../media/image30.jpeg" /><Relationship Id="rId4" Type="http://schemas.openxmlformats.org/officeDocument/2006/relationships/image" Target="../media/image31.png" /><Relationship Id="rId5" Type="http://schemas.openxmlformats.org/officeDocument/2006/relationships/image" Target="../media/image32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1.xml" /><Relationship Id="rId3" Type="http://schemas.openxmlformats.org/officeDocument/2006/relationships/image" Target="../media/image33.png" /><Relationship Id="rId4" Type="http://schemas.openxmlformats.org/officeDocument/2006/relationships/image" Target="../media/image34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2.xml" /><Relationship Id="rId3" Type="http://schemas.openxmlformats.org/officeDocument/2006/relationships/image" Target="../media/image35.png" /><Relationship Id="rId4" Type="http://schemas.openxmlformats.org/officeDocument/2006/relationships/image" Target="../media/image36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3.xml" /><Relationship Id="rId3" Type="http://schemas.openxmlformats.org/officeDocument/2006/relationships/image" Target="../media/image37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4.xml" /><Relationship Id="rId3" Type="http://schemas.openxmlformats.org/officeDocument/2006/relationships/image" Target="../media/image37.jpeg" /><Relationship Id="rId4" Type="http://schemas.openxmlformats.org/officeDocument/2006/relationships/image" Target="../media/image38.jpeg" /><Relationship Id="rId5" Type="http://schemas.openxmlformats.org/officeDocument/2006/relationships/image" Target="../media/image39.jpeg" /><Relationship Id="rId6" Type="http://schemas.openxmlformats.org/officeDocument/2006/relationships/image" Target="../media/image40.jpeg" /><Relationship Id="rId7" Type="http://schemas.openxmlformats.org/officeDocument/2006/relationships/image" Target="../media/image41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5.xml" /><Relationship Id="rId3" Type="http://schemas.openxmlformats.org/officeDocument/2006/relationships/image" Target="../media/image42.jpeg" /><Relationship Id="rId4" Type="http://schemas.openxmlformats.org/officeDocument/2006/relationships/image" Target="../media/image43.png" /><Relationship Id="rId5" Type="http://schemas.openxmlformats.org/officeDocument/2006/relationships/image" Target="../media/image44.png" /><Relationship Id="rId6" Type="http://schemas.openxmlformats.org/officeDocument/2006/relationships/image" Target="../media/image45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6.xml" /><Relationship Id="rId3" Type="http://schemas.openxmlformats.org/officeDocument/2006/relationships/image" Target="../media/image42.jpeg" /><Relationship Id="rId4" Type="http://schemas.openxmlformats.org/officeDocument/2006/relationships/image" Target="../media/image46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7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8.xml" /><Relationship Id="rId3" Type="http://schemas.openxmlformats.org/officeDocument/2006/relationships/image" Target="../media/image47.jpe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9.xml" /><Relationship Id="rId3" Type="http://schemas.openxmlformats.org/officeDocument/2006/relationships/image" Target="../media/image48.png" /><Relationship Id="rId4" Type="http://schemas.openxmlformats.org/officeDocument/2006/relationships/image" Target="../media/image47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0.xml" /><Relationship Id="rId3" Type="http://schemas.openxmlformats.org/officeDocument/2006/relationships/image" Target="../media/image49.png" /><Relationship Id="rId4" Type="http://schemas.openxmlformats.org/officeDocument/2006/relationships/image" Target="../media/image47.jpe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1.xml" /><Relationship Id="rId3" Type="http://schemas.openxmlformats.org/officeDocument/2006/relationships/image" Target="../media/image50.png" /><Relationship Id="rId4" Type="http://schemas.openxmlformats.org/officeDocument/2006/relationships/image" Target="../media/image51.png" /><Relationship Id="rId5" Type="http://schemas.openxmlformats.org/officeDocument/2006/relationships/image" Target="../media/image47.jpe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2.xml" /><Relationship Id="rId3" Type="http://schemas.openxmlformats.org/officeDocument/2006/relationships/image" Target="../media/image52.png" /><Relationship Id="rId4" Type="http://schemas.openxmlformats.org/officeDocument/2006/relationships/image" Target="../media/image53.jpe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3.xml" /><Relationship Id="rId3" Type="http://schemas.openxmlformats.org/officeDocument/2006/relationships/image" Target="../media/image47.jpe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4.xml" /><Relationship Id="rId3" Type="http://schemas.openxmlformats.org/officeDocument/2006/relationships/image" Target="../media/image54.png" /><Relationship Id="rId4" Type="http://schemas.openxmlformats.org/officeDocument/2006/relationships/image" Target="../media/image55.pn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5.xml" /><Relationship Id="rId3" Type="http://schemas.openxmlformats.org/officeDocument/2006/relationships/image" Target="../media/image56.pn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6.xml" /><Relationship Id="rId3" Type="http://schemas.openxmlformats.org/officeDocument/2006/relationships/image" Target="../media/image57.png" /><Relationship Id="rId4" Type="http://schemas.openxmlformats.org/officeDocument/2006/relationships/image" Target="../media/image58.pn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7.xml" /><Relationship Id="rId3" Type="http://schemas.openxmlformats.org/officeDocument/2006/relationships/image" Target="../media/image59.jpeg" /><Relationship Id="rId4" Type="http://schemas.openxmlformats.org/officeDocument/2006/relationships/image" Target="../media/image60.png" /><Relationship Id="rId5" Type="http://schemas.openxmlformats.org/officeDocument/2006/relationships/image" Target="../media/image61.pn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8.xml" /><Relationship Id="rId3" Type="http://schemas.openxmlformats.org/officeDocument/2006/relationships/image" Target="../media/image59.jpeg" /><Relationship Id="rId4" Type="http://schemas.openxmlformats.org/officeDocument/2006/relationships/image" Target="../media/image62.png" /><Relationship Id="rId5" Type="http://schemas.openxmlformats.org/officeDocument/2006/relationships/image" Target="../media/image63.png" /><Relationship Id="rId6" Type="http://schemas.openxmlformats.org/officeDocument/2006/relationships/image" Target="../media/image64.png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9.xml" /><Relationship Id="rId3" Type="http://schemas.openxmlformats.org/officeDocument/2006/relationships/image" Target="../media/image65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5.jpeg" /><Relationship Id="rId4" Type="http://schemas.openxmlformats.org/officeDocument/2006/relationships/image" Target="../media/image6.png" /><Relationship Id="rId5" Type="http://schemas.openxmlformats.org/officeDocument/2006/relationships/image" Target="../media/image7.png" /><Relationship Id="rId6" Type="http://schemas.openxmlformats.org/officeDocument/2006/relationships/image" Target="../media/image8.png" /><Relationship Id="rId7" Type="http://schemas.openxmlformats.org/officeDocument/2006/relationships/image" Target="../media/image9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10.jpeg" /><Relationship Id="rId4" Type="http://schemas.openxmlformats.org/officeDocument/2006/relationships/image" Target="../media/image11.png" /><Relationship Id="rId5" Type="http://schemas.openxmlformats.org/officeDocument/2006/relationships/image" Target="../media/image12.png" /><Relationship Id="rId6" Type="http://schemas.openxmlformats.org/officeDocument/2006/relationships/image" Target="../media/image9.png" /><Relationship Id="rId7" Type="http://schemas.openxmlformats.org/officeDocument/2006/relationships/image" Target="../media/image13.png" /><Relationship Id="rId8" Type="http://schemas.openxmlformats.org/officeDocument/2006/relationships/image" Target="../media/image14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8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15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3#3d1f4d567.fixed?vcp=1&amp;pid=58bc74f9f&amp;color=0,0,0&amp;vtp=1&amp;bbb=1" title=""/>
          <p:cNvSpPr/>
          <p:nvPr/>
        </p:nvSpPr>
        <p:spPr>
          <a:xfrm>
            <a:off x="61595" y="1646047"/>
            <a:ext cx="12188952" cy="93268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7000"/>
              </a:lnSpc>
            </a:pP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第一轮</a:t>
            </a:r>
            <a:r>
              <a:rPr lang="en-US" altLang="zh-CN" sz="55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考点过关</a:t>
            </a:r>
            <a:endParaRPr lang="en-US" altLang="zh-CN" sz="5500"/>
          </a:p>
        </p:txBody>
      </p:sp>
      <p:sp>
        <p:nvSpPr>
          <p:cNvPr id="3" name="C_3#3d1f4d567.fixed?vcp=1&amp;pid=58bc74f9f&amp;color=0,0,0&amp;vtp=1&amp;bbb=1" title=""/>
          <p:cNvSpPr/>
          <p:nvPr/>
        </p:nvSpPr>
        <p:spPr>
          <a:xfrm>
            <a:off x="61595" y="2706751"/>
            <a:ext cx="12188952" cy="93268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7000"/>
              </a:lnSpc>
            </a:pP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第二部分</a:t>
            </a:r>
            <a:r>
              <a:rPr lang="en-US" altLang="zh-CN" sz="55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物质、运动和相互作用</a:t>
            </a:r>
            <a:endParaRPr lang="en-US" altLang="zh-CN" sz="5500"/>
          </a:p>
        </p:txBody>
      </p:sp>
      <p:sp>
        <p:nvSpPr>
          <p:cNvPr id="4" name="C_3_BD#3d1f4d567.fixed?vcp=1&amp;pid=58bc74f9f&amp;color=0,0,0&amp;vtp=1&amp;bbb=1" title=""/>
          <p:cNvSpPr/>
          <p:nvPr/>
        </p:nvSpPr>
        <p:spPr>
          <a:xfrm>
            <a:off x="61595" y="3639439"/>
            <a:ext cx="12188952" cy="93268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7000"/>
              </a:lnSpc>
            </a:pP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第10讲</a:t>
            </a:r>
            <a:r>
              <a:rPr lang="en-US" altLang="zh-CN" sz="55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压强</a:t>
            </a:r>
            <a:r>
              <a:rPr lang="en-US" altLang="zh-CN" sz="55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5500" b="1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液体的压强</a:t>
            </a:r>
            <a:endParaRPr lang="en-US" altLang="zh-CN" sz="5500"/>
          </a:p>
        </p:txBody>
      </p:sp>
      <p:sp>
        <p:nvSpPr>
          <p:cNvPr id="5" name="C_3#3d1f4d567" title=""/>
          <p:cNvSpPr/>
          <p:nvPr/>
        </p:nvSpPr>
        <p:spPr>
          <a:xfrm>
            <a:off x="2018411" y="4672711"/>
            <a:ext cx="8284464" cy="9144"/>
          </a:xfrm>
          <a:prstGeom prst="line">
            <a:avLst/>
          </a:prstGeom>
          <a:noFill/>
          <a:ln w="101600">
            <a:solidFill>
              <a:srgbClr val="FFC611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split dir="in"/>
  </p:transition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_6_BD#d324a4fc8?vcp=1&amp;pid=1e3c30b5c&amp;color=0,0,0&amp;vtp=1&amp;bt=1&amp;bbb=1&amp;hb=1" title=""/>
          <p:cNvSpPr/>
          <p:nvPr/>
        </p:nvSpPr>
        <p:spPr>
          <a:xfrm>
            <a:off x="932688" y="1858994"/>
            <a:ext cx="10323576" cy="31444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2.液体压强的特点。</a:t>
            </a:r>
            <a:endParaRPr lang="en-US" altLang="zh-CN" sz="2800"/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由于液体也受到重力的作用，同时又有流动性，因此液体对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容器底和侧壁，以及液体内部向各个方向都有压强。液体内部向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各个方向的压强大小与液体的密度和深度有关，深度越大，密度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越大，压强就越大。深度是指从液体的自由表面竖直向下的长度。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P_6_BD#d324a4fc8?vcp=1&amp;pid=1e3c30b5c&amp;color=0,0,0&amp;vtp=1&amp;bt=1&amp;bbb=1&amp;hb=1" title=""/>
              <p:cNvSpPr/>
              <p:nvPr/>
            </p:nvSpPr>
            <p:spPr>
              <a:xfrm>
                <a:off x="932688" y="1510125"/>
                <a:ext cx="10323576" cy="38302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3.关于液体的压强公式的推导及说明：</a:t>
                </a:r>
                <a:endParaRPr lang="en-US" altLang="zh-CN" sz="2800"/>
              </a:p>
              <a:p>
                <a:pPr latinLnBrk="1">
                  <a:lnSpc>
                    <a:spcPts val="54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𝒑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𝑭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𝑺</m:t>
                          </m:r>
                        </m:den>
                      </m:f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𝑮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𝑺</m:t>
                          </m:r>
                        </m:den>
                      </m:f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𝒎𝒈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𝑺</m:t>
                          </m:r>
                        </m:den>
                      </m:f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𝝆</m:t>
                          </m:r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𝑽𝒈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𝑺</m:t>
                          </m:r>
                        </m:den>
                      </m:f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𝝆</m:t>
                          </m:r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𝑺𝒉𝒈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𝑺</m:t>
                          </m:r>
                        </m:den>
                      </m:f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𝝆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𝒈𝒉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由液体的压强公式可以看出，液体的压强只与液体的密度、深度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有关，而与液体的质量、体积以及容器的形状无关。同种液体，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只要深度相同，不管液体的质量多少、容器的粗细大小，液体产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生的压强都是相等的。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P_6_BD#d324a4fc8?vcp=1&amp;pid=1e3c30b5c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510125"/>
                <a:ext cx="10323576" cy="3830257"/>
              </a:xfrm>
              <a:prstGeom prst="rect">
                <a:avLst/>
              </a:prstGeom>
              <a:blipFill rotWithShape="1">
                <a:blip r:embed="rId3"/>
                <a:stretch>
                  <a:fillRect l="-5" t="-2" r="2" b="-17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4#5ca22e905.fixed?vcp=1&amp;pid=3d1f4d567&amp;color=0,0,0&amp;vtp=1&amp;bbb=1" title=""/>
          <p:cNvSpPr/>
          <p:nvPr/>
        </p:nvSpPr>
        <p:spPr>
          <a:xfrm>
            <a:off x="795528" y="722376"/>
            <a:ext cx="1508760" cy="13258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10000"/>
              </a:lnSpc>
            </a:pPr>
            <a:r>
              <a:rPr lang="en-US" altLang="zh-CN" sz="80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03</a:t>
            </a:r>
            <a:endParaRPr lang="en-US" altLang="zh-CN" sz="8000"/>
          </a:p>
        </p:txBody>
      </p:sp>
      <p:sp>
        <p:nvSpPr>
          <p:cNvPr id="3" name="C_4_BD#5ca22e905.fixed?vcp=1&amp;pid=3d1f4d567&amp;color=255,198,17&amp;vtp=1&amp;bbb=1" title=""/>
          <p:cNvSpPr/>
          <p:nvPr/>
        </p:nvSpPr>
        <p:spPr>
          <a:xfrm>
            <a:off x="795528" y="2880360"/>
            <a:ext cx="6848856" cy="119786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8900"/>
              </a:lnSpc>
            </a:pPr>
            <a:r>
              <a:rPr lang="en-US" altLang="zh-CN" sz="7200" b="1" i="0">
                <a:solidFill>
                  <a:srgbClr val="FFC6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夯实基础</a:t>
            </a:r>
            <a:endParaRPr lang="en-US" altLang="zh-CN" sz="7200"/>
          </a:p>
        </p:txBody>
      </p:sp>
      <p:sp>
        <p:nvSpPr>
          <p:cNvPr id="4" name="C_4#5ca22e905.fixed?vcp=1&amp;pid=3d1f4d567&amp;color=0,0,0&amp;vtp=1&amp;bbb=1" title=""/>
          <p:cNvSpPr/>
          <p:nvPr/>
        </p:nvSpPr>
        <p:spPr>
          <a:xfrm>
            <a:off x="2295144" y="932688"/>
            <a:ext cx="612648" cy="31089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700"/>
              </a:lnSpc>
            </a:pPr>
            <a:r>
              <a:rPr lang="en-US" altLang="zh-CN" sz="14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2026</a:t>
            </a:r>
            <a:endParaRPr lang="en-US" altLang="zh-CN" sz="1400"/>
          </a:p>
        </p:txBody>
      </p:sp>
    </p:spTree>
  </p:cSld>
  <p:clrMapOvr>
    <a:masterClrMapping/>
  </p:clrMapOvr>
  <p:transition>
    <p:split dir="in"/>
  </p:transition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C_5_BD#41b06f0a0?vcp=1&amp;pid=5ca22e905&amp;color=0,0,0&amp;tib=255,255,255&amp;iip=3&amp;vtp=1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415" y="810742"/>
            <a:ext cx="1143000" cy="466344"/>
          </a:xfrm>
          <a:prstGeom prst="rect">
            <a:avLst/>
          </a:prstGeom>
        </p:spPr>
      </p:pic>
      <p:sp>
        <p:nvSpPr>
          <p:cNvPr id="3" name="C_5_BD#41b06f0a0?vcp=1&amp;pid=5ca22e905&amp;color=0,0,0&amp;vtp=1&amp;bt=1&amp;bbb=1" title=""/>
          <p:cNvSpPr/>
          <p:nvPr/>
        </p:nvSpPr>
        <p:spPr>
          <a:xfrm>
            <a:off x="932689" y="720000"/>
            <a:ext cx="10323321" cy="7487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压力与压强</a:t>
            </a:r>
            <a:endParaRPr lang="en-US" altLang="zh-CN" sz="100"/>
          </a:p>
        </p:txBody>
      </p:sp>
      <mc:AlternateContent>
        <mc:Choice Requires="a14">
          <p:sp>
            <p:nvSpPr>
              <p:cNvPr id="4" name="QC_6_BD.25_1#0d06abe56?vcp=1&amp;vop=1&amp;vis=1&amp;pid=41b06f0a0&amp;color=0,0,0&amp;vtp=1&amp;bbb=1&amp;hb=1" title=""/>
              <p:cNvSpPr/>
              <p:nvPr/>
            </p:nvSpPr>
            <p:spPr>
              <a:xfrm>
                <a:off x="932688" y="1351063"/>
                <a:ext cx="10323576" cy="12013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1.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（2025·改编题）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如图10-1所示，一个重为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𝑮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的铁块静止在斜面上，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则铁块对斜面的压力方向(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)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QC_6_BD.25_1#0d06abe56?vcp=1&amp;vop=1&amp;vis=1&amp;pid=41b06f0a0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351063"/>
                <a:ext cx="10323576" cy="1201357"/>
              </a:xfrm>
              <a:prstGeom prst="rect">
                <a:avLst/>
              </a:prstGeom>
              <a:blipFill rotWithShape="1">
                <a:blip r:embed="rId4"/>
                <a:stretch>
                  <a:fillRect l="-5" t="-35" r="-3313" b="-56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QC_6_AN.26_1#0d06abe56.bracket?vcp=1&amp;vop=1&amp;vis=1&amp;pid=41b06f0a0&amp;color=0,0,0&amp;vpa=25&amp;vtp=1" title=""/>
          <p:cNvSpPr/>
          <p:nvPr/>
        </p:nvSpPr>
        <p:spPr>
          <a:xfrm>
            <a:off x="5138769" y="1985428"/>
            <a:ext cx="515938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C</a:t>
            </a:r>
            <a:endParaRPr lang="en-US" altLang="zh-CN" sz="2800"/>
          </a:p>
        </p:txBody>
      </p:sp>
      <p:pic>
        <p:nvPicPr>
          <p:cNvPr id="6" name="QC_6_BD.25_2#0d06abe56?iti=1&amp;htil=1&amp;vcp=1&amp;vop=1&amp;vis=1&amp;pid=41b06f0a0&amp;color=0,0,0&amp;tib=255,255,255&amp;vtp=1" title="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65534" y="2654146"/>
            <a:ext cx="2441448" cy="157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7" name="QC_6_BD.25_3#0d06abe56?iti=1&amp;htil=1&amp;vcp=1&amp;vop=1&amp;vis=1&amp;pid=41b06f0a0&amp;color=0,0,0&amp;vtp=1&amp;bbb=1" title=""/>
          <p:cNvSpPr/>
          <p:nvPr/>
        </p:nvSpPr>
        <p:spPr>
          <a:xfrm>
            <a:off x="9140951" y="4335499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图10-1</a:t>
            </a:r>
            <a:endParaRPr lang="en-US" altLang="zh-CN" sz="2800"/>
          </a:p>
        </p:txBody>
      </p:sp>
      <p:sp>
        <p:nvSpPr>
          <p:cNvPr id="8" name="QC_6_BD.25_4#0d06abe56.choices?htil=1&amp;vcp=1&amp;vop=1&amp;vis=1&amp;pid=41b06f0a0&amp;color=0,0,0&amp;vtp=1&amp;bbb=1" title=""/>
          <p:cNvSpPr/>
          <p:nvPr/>
        </p:nvSpPr>
        <p:spPr>
          <a:xfrm>
            <a:off x="932688" y="2635858"/>
            <a:ext cx="7744968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100"/>
              </a:lnSpc>
              <a:tabLst>
                <a:tab pos="3980180"/>
              </a:tabLst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A.竖直向上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B.竖直向下</a:t>
            </a:r>
            <a:endParaRPr lang="en-US" altLang="zh-CN" sz="2800"/>
          </a:p>
          <a:p>
            <a:pPr latinLnBrk="1">
              <a:lnSpc>
                <a:spcPts val="4900"/>
              </a:lnSpc>
              <a:tabLst>
                <a:tab pos="3980180"/>
              </a:tabLst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C.垂直于斜面向下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D.以上情况都有可能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C_6_BD.27_1#d6cfac13c?iti=2&amp;htil=2&amp;vcp=1&amp;vop=1&amp;vis=1&amp;pid=41b06f0a0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95336" y="1737836"/>
            <a:ext cx="3236976" cy="270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C_6_BD.27_2#d6cfac13c?iti=2&amp;htil=2&amp;vcp=1&amp;vop=1&amp;vis=1&amp;pid=41b06f0a0&amp;color=0,0,0&amp;vtp=1&amp;bbb=1" title=""/>
          <p:cNvSpPr/>
          <p:nvPr/>
        </p:nvSpPr>
        <p:spPr>
          <a:xfrm>
            <a:off x="8968518" y="4547330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图10-2</a:t>
            </a:r>
            <a:endParaRPr lang="en-US" altLang="zh-CN" sz="2800"/>
          </a:p>
        </p:txBody>
      </p:sp>
      <p:sp>
        <p:nvSpPr>
          <p:cNvPr id="4" name="QC_6_BD.27_3#d6cfac13c?htil=2&amp;vcp=1&amp;vop=1&amp;vis=1&amp;pid=41b06f0a0&amp;color=0,0,0&amp;vtp=1&amp;bt=1&amp;bbb=1&amp;hb=1" title=""/>
          <p:cNvSpPr/>
          <p:nvPr/>
        </p:nvSpPr>
        <p:spPr>
          <a:xfrm>
            <a:off x="932688" y="1719548"/>
            <a:ext cx="6949440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2.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（2024·湖北）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如图10-2所示，雕刻印章时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刀刃磨得锋利是为了(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)</a:t>
            </a:r>
            <a:endParaRPr lang="en-US" altLang="zh-CN" sz="2800"/>
          </a:p>
        </p:txBody>
      </p:sp>
      <p:sp>
        <p:nvSpPr>
          <p:cNvPr id="5" name="QC_6_AN.28_1#d6cfac13c.bracket?vcp=1&amp;vop=1&amp;vis=1&amp;pid=41b06f0a0&amp;color=0,0,0&amp;vpa=26&amp;vtp=1" title=""/>
          <p:cNvSpPr/>
          <p:nvPr/>
        </p:nvSpPr>
        <p:spPr>
          <a:xfrm>
            <a:off x="4424394" y="2353913"/>
            <a:ext cx="515938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D</a:t>
            </a:r>
            <a:endParaRPr lang="en-US" altLang="zh-CN" sz="2800"/>
          </a:p>
        </p:txBody>
      </p:sp>
      <p:sp>
        <p:nvSpPr>
          <p:cNvPr id="6" name="QC_6_BD.27_4#d6cfac13c.choices?htil=2&amp;vcp=1&amp;vop=1&amp;vis=1&amp;pid=41b06f0a0&amp;color=0,0,0&amp;vtp=1&amp;bbb=1" title=""/>
          <p:cNvSpPr/>
          <p:nvPr/>
        </p:nvSpPr>
        <p:spPr>
          <a:xfrm>
            <a:off x="932688" y="3003073"/>
            <a:ext cx="6949440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100"/>
              </a:lnSpc>
              <a:tabLst>
                <a:tab pos="3582670"/>
              </a:tabLst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A.减小压强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B.减小压力</a:t>
            </a:r>
            <a:endParaRPr lang="en-US" altLang="zh-CN" sz="2800"/>
          </a:p>
          <a:p>
            <a:pPr latinLnBrk="1">
              <a:lnSpc>
                <a:spcPts val="4900"/>
              </a:lnSpc>
              <a:tabLst>
                <a:tab pos="3582670"/>
              </a:tabLst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C.增大压力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D.增大压强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C_6_BD.29_1#651b47e76?iti=3&amp;htil=3&amp;vcp=1&amp;vop=1&amp;vis=1&amp;pid=41b06f0a0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12798" y="1875282"/>
            <a:ext cx="3236976" cy="207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C_6_BD.29_2#651b47e76?iti=3&amp;htil=3&amp;vcp=1&amp;vop=1&amp;vis=1&amp;pid=41b06f0a0&amp;color=0,0,0&amp;vtp=1&amp;bbb=1" title=""/>
          <p:cNvSpPr/>
          <p:nvPr/>
        </p:nvSpPr>
        <p:spPr>
          <a:xfrm>
            <a:off x="8985979" y="4077970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图10-3</a:t>
            </a:r>
            <a:endParaRPr lang="en-US" altLang="zh-CN" sz="2800"/>
          </a:p>
        </p:txBody>
      </p:sp>
      <p:sp>
        <p:nvSpPr>
          <p:cNvPr id="4" name="QC_6_BD.29_3#651b47e76?htil=3&amp;vcp=1&amp;vop=1&amp;vis=1&amp;pid=41b06f0a0&amp;color=0,0,0&amp;vtp=1&amp;bt=1&amp;bbb=1&amp;hb=1" title=""/>
          <p:cNvSpPr/>
          <p:nvPr/>
        </p:nvSpPr>
        <p:spPr>
          <a:xfrm>
            <a:off x="932688" y="1856994"/>
            <a:ext cx="6949440" cy="18490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3.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（2025·辽宁）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如图10-3，北极熊趴在冰面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上爬过薄冰，这样避免了冰面被压破。“趴”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的作用是(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)</a:t>
            </a:r>
            <a:endParaRPr lang="en-US" altLang="zh-CN" sz="2800"/>
          </a:p>
        </p:txBody>
      </p:sp>
      <p:sp>
        <p:nvSpPr>
          <p:cNvPr id="5" name="QC_6_AN.30_1#651b47e76.bracket?vcp=1&amp;vop=1&amp;vis=1&amp;pid=41b06f0a0&amp;color=0,0,0&amp;vpa=27&amp;vtp=1" title=""/>
          <p:cNvSpPr/>
          <p:nvPr/>
        </p:nvSpPr>
        <p:spPr>
          <a:xfrm>
            <a:off x="2651157" y="3139059"/>
            <a:ext cx="495300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B</a:t>
            </a:r>
            <a:endParaRPr lang="en-US" altLang="zh-CN" sz="2800"/>
          </a:p>
        </p:txBody>
      </p:sp>
      <p:sp>
        <p:nvSpPr>
          <p:cNvPr id="6" name="QC_6_BD.29_4#651b47e76.choices?htil=3&amp;vcp=1&amp;vop=1&amp;vis=1&amp;pid=41b06f0a0&amp;color=0,0,0&amp;vtp=1&amp;bbb=1" title=""/>
          <p:cNvSpPr/>
          <p:nvPr/>
        </p:nvSpPr>
        <p:spPr>
          <a:xfrm>
            <a:off x="932688" y="3781234"/>
            <a:ext cx="6949440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100"/>
              </a:lnSpc>
              <a:tabLst>
                <a:tab pos="3582670"/>
              </a:tabLst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A.增大压强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B.减小压强</a:t>
            </a:r>
            <a:endParaRPr lang="en-US" altLang="zh-CN" sz="2800"/>
          </a:p>
          <a:p>
            <a:pPr latinLnBrk="1">
              <a:lnSpc>
                <a:spcPts val="4900"/>
              </a:lnSpc>
              <a:tabLst>
                <a:tab pos="3582670"/>
              </a:tabLst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C.增大压力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D.减小压力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C_5_BD#2718ef661?vcp=1&amp;pid=5ca22e905&amp;color=0,0,0&amp;tib=255,255,255&amp;iip=4&amp;vtp=1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415" y="781976"/>
            <a:ext cx="1143000" cy="466344"/>
          </a:xfrm>
          <a:prstGeom prst="rect">
            <a:avLst/>
          </a:prstGeom>
        </p:spPr>
      </p:pic>
      <p:sp>
        <p:nvSpPr>
          <p:cNvPr id="3" name="C_5_BD#2718ef661?vcp=1&amp;pid=5ca22e905&amp;color=0,0,0&amp;vtp=1&amp;bt=1&amp;bbb=1" title=""/>
          <p:cNvSpPr/>
          <p:nvPr/>
        </p:nvSpPr>
        <p:spPr>
          <a:xfrm>
            <a:off x="932689" y="720000"/>
            <a:ext cx="10323321" cy="53822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700"/>
              </a:lnSpc>
            </a:pP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液体的压强</a:t>
            </a:r>
            <a:endParaRPr lang="en-US" altLang="zh-CN" sz="100"/>
          </a:p>
        </p:txBody>
      </p:sp>
      <mc:AlternateContent>
        <mc:Choice Requires="a14">
          <p:sp>
            <p:nvSpPr>
              <p:cNvPr id="4" name="QC_6_BD.31_1#6d4935546?vcp=1&amp;vop=1&amp;vis=1&amp;pid=2718ef661&amp;color=0,0,0&amp;vtp=1&amp;bbb=1&amp;hb=1" title=""/>
              <p:cNvSpPr/>
              <p:nvPr/>
            </p:nvSpPr>
            <p:spPr>
              <a:xfrm>
                <a:off x="932688" y="1322679"/>
                <a:ext cx="10323576" cy="174428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8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4.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（2025·扬州）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今年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∼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月份，扬州地区降雨偏少，固定在河床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8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上的水位尺显示水位较去年同期低。如图10-4，水位尺上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𝑷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点较去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6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年同期(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)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QC_6_BD.31_1#6d4935546?vcp=1&amp;vop=1&amp;vis=1&amp;pid=2718ef661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322679"/>
                <a:ext cx="10323576" cy="1744282"/>
              </a:xfrm>
              <a:prstGeom prst="rect">
                <a:avLst/>
              </a:prstGeom>
              <a:blipFill rotWithShape="1">
                <a:blip r:embed="rId4"/>
                <a:stretch>
                  <a:fillRect l="-5" t="-35" r="2" b="-33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QC_6_AN.32_1#6d4935546.bracket?vcp=1&amp;vop=1&amp;vis=1&amp;pid=2718ef661&amp;color=0,0,0&amp;vpa=28&amp;vtp=1" title=""/>
          <p:cNvSpPr/>
          <p:nvPr/>
        </p:nvSpPr>
        <p:spPr>
          <a:xfrm>
            <a:off x="2281269" y="2528735"/>
            <a:ext cx="515938" cy="52971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6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C</a:t>
            </a:r>
            <a:endParaRPr lang="en-US" altLang="zh-CN" sz="2800"/>
          </a:p>
        </p:txBody>
      </p:sp>
      <p:pic>
        <p:nvPicPr>
          <p:cNvPr id="6" name="QC_6_BD.31_2#6d4935546?iti=4&amp;vcp=1&amp;vop=1&amp;vis=1&amp;pid=2718ef661&amp;color=0,0,0&amp;tib=255,255,255&amp;vtp=1" title="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23360" y="3200501"/>
            <a:ext cx="4151376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7" name="QC_6_BD.31_3#6d4935546?iti=4&amp;vcp=1&amp;vop=1&amp;vis=1&amp;pid=2718ef661&amp;color=0,0,0&amp;vtp=1&amp;bbb=1" title=""/>
          <p:cNvSpPr/>
          <p:nvPr/>
        </p:nvSpPr>
        <p:spPr>
          <a:xfrm>
            <a:off x="5553742" y="4881981"/>
            <a:ext cx="1090612" cy="53822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7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图10-4</a:t>
            </a:r>
            <a:endParaRPr lang="en-US" altLang="zh-CN" sz="2800"/>
          </a:p>
        </p:txBody>
      </p:sp>
      <p:sp>
        <p:nvSpPr>
          <p:cNvPr id="8" name="QC_6_BD.31_4#6d4935546.choices?vcp=1&amp;vop=1&amp;vis=1&amp;pid=2718ef661&amp;color=0,0,0&amp;vtp=1&amp;bbb=1" title=""/>
          <p:cNvSpPr/>
          <p:nvPr/>
        </p:nvSpPr>
        <p:spPr>
          <a:xfrm>
            <a:off x="932688" y="5488279"/>
            <a:ext cx="10323576" cy="5346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4700"/>
              </a:lnSpc>
              <a:tabLst>
                <a:tab pos="2643505"/>
                <a:tab pos="5260975"/>
                <a:tab pos="7891780"/>
              </a:tabLst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A.深度不变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B.深度变大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C.压强变小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D.压强不变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C_6_BD.33_1#b2cd0c90e?vcp=1&amp;vop=1&amp;vis=1&amp;pid=2718ef661&amp;color=0,0,0&amp;vtp=1&amp;bt=1&amp;bbb=1&amp;hb=1" title=""/>
          <p:cNvSpPr/>
          <p:nvPr/>
        </p:nvSpPr>
        <p:spPr>
          <a:xfrm>
            <a:off x="932688" y="1045432"/>
            <a:ext cx="10323576" cy="18490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5.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工程实践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）从百米浅海到万米深海，中国自主研制的潜水器有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了质的飞跃。潜水器下潜到图中标注的对应深度，承受海水压强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最大的是(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)</a:t>
            </a:r>
            <a:endParaRPr lang="en-US" altLang="zh-CN" sz="2800"/>
          </a:p>
        </p:txBody>
      </p:sp>
      <p:sp>
        <p:nvSpPr>
          <p:cNvPr id="3" name="QC_6_AN.34_1#b2cd0c90e.bracket?vcp=1&amp;vop=1&amp;vis=1&amp;pid=2718ef661&amp;color=0,0,0&amp;vpa=29&amp;vtp=1" title=""/>
          <p:cNvSpPr/>
          <p:nvPr/>
        </p:nvSpPr>
        <p:spPr>
          <a:xfrm>
            <a:off x="2638457" y="2327497"/>
            <a:ext cx="515938" cy="5582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D</a:t>
            </a:r>
            <a:endParaRPr lang="en-US" altLang="zh-CN" sz="2800"/>
          </a:p>
        </p:txBody>
      </p:sp>
      <p:pic>
        <p:nvPicPr>
          <p:cNvPr id="4" name="QC_6_BD.33_2#b2cd0c90e.choice_image?htil=1&amp;vcp=1&amp;vop=1&amp;vis=1&amp;pid=2718ef661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2688" y="3023584"/>
            <a:ext cx="2304288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C_6_BD.33_3#b2cd0c90e?htil=1&amp;vcp=1&amp;vop=1&amp;vis=1&amp;pid=2718ef661&amp;color=0,0,0&amp;vtp=1&amp;bbb=1" title=""/>
          <p:cNvSpPr/>
          <p:nvPr/>
        </p:nvSpPr>
        <p:spPr>
          <a:xfrm>
            <a:off x="932688" y="5245576"/>
            <a:ext cx="2578608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A.7103救生艇</a:t>
            </a:r>
            <a:endParaRPr lang="en-US" altLang="zh-CN" sz="2800"/>
          </a:p>
        </p:txBody>
      </p:sp>
      <p:pic>
        <p:nvPicPr>
          <p:cNvPr id="6" name="QC_6_BD.33_4#b2cd0c90e.choice_image?htil=1&amp;vcp=1&amp;vop=1&amp;vis=1&amp;pid=2718ef661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20440" y="3023584"/>
            <a:ext cx="2514600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7" name="QC_6_BD.33_5#b2cd0c90e?htil=1&amp;vcp=1&amp;vop=1&amp;vis=1&amp;pid=2718ef661&amp;color=0,0,0&amp;vtp=1&amp;bbb=1" title=""/>
          <p:cNvSpPr/>
          <p:nvPr/>
        </p:nvSpPr>
        <p:spPr>
          <a:xfrm>
            <a:off x="3520440" y="5245576"/>
            <a:ext cx="2578608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B.蛟龙号</a:t>
            </a:r>
            <a:endParaRPr lang="en-US" altLang="zh-CN" sz="2800"/>
          </a:p>
        </p:txBody>
      </p:sp>
      <p:pic>
        <p:nvPicPr>
          <p:cNvPr id="8" name="QC_6_BD.33_6#b2cd0c90e.choice_image?htil=1&amp;vcp=1&amp;vop=1&amp;vis=1&amp;pid=2718ef661&amp;color=0,0,0&amp;tib=255,255,255&amp;vtp=1" title="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9048" y="3023584"/>
            <a:ext cx="2459736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9" name="QC_6_BD.33_7#b2cd0c90e?htil=1&amp;vcp=1&amp;vop=1&amp;vis=1&amp;pid=2718ef661&amp;color=0,0,0&amp;vtp=1&amp;bbb=1" title=""/>
          <p:cNvSpPr/>
          <p:nvPr/>
        </p:nvSpPr>
        <p:spPr>
          <a:xfrm>
            <a:off x="6099048" y="5245576"/>
            <a:ext cx="2578608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C.深海勇士号</a:t>
            </a:r>
            <a:endParaRPr lang="en-US" altLang="zh-CN" sz="2800"/>
          </a:p>
        </p:txBody>
      </p:sp>
      <p:pic>
        <p:nvPicPr>
          <p:cNvPr id="10" name="QC_6_BD.33_8#b2cd0c90e.choice_image?htil=1&amp;vcp=1&amp;vop=1&amp;vis=1&amp;pid=2718ef661&amp;color=0,0,0&amp;tib=255,255,255&amp;vtp=1" title="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77656" y="3023584"/>
            <a:ext cx="2542032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11" name="QC_6_BD.33_9#b2cd0c90e?htil=1&amp;vcp=1&amp;vop=1&amp;vis=1&amp;pid=2718ef661&amp;color=0,0,0&amp;vtp=1&amp;bbb=1" title=""/>
          <p:cNvSpPr/>
          <p:nvPr/>
        </p:nvSpPr>
        <p:spPr>
          <a:xfrm>
            <a:off x="8677656" y="5245576"/>
            <a:ext cx="2578608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D.奋斗者号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C_6_BD.35_1#3cc8a7815?vcp=1&amp;vop=1&amp;vis=1&amp;pid=2718ef661&amp;color=0,0,0&amp;vtp=1&amp;bt=1&amp;bbb=1&amp;hb=1" title=""/>
              <p:cNvSpPr/>
              <p:nvPr/>
            </p:nvSpPr>
            <p:spPr>
              <a:xfrm>
                <a:off x="932688" y="1595088"/>
                <a:ext cx="10323576" cy="120294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6.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（2024·湖南）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如图10-5所示是某拦河大坝的截面示意图，则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𝑨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点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受到水的压强是(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)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(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𝒈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取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/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)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C_6_BD.35_1#3cc8a7815?vcp=1&amp;vop=1&amp;vis=1&amp;pid=2718ef661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595088"/>
                <a:ext cx="10323576" cy="1202944"/>
              </a:xfrm>
              <a:prstGeom prst="rect">
                <a:avLst/>
              </a:prstGeom>
              <a:blipFill rotWithShape="1">
                <a:blip r:embed="rId3"/>
                <a:stretch>
                  <a:fillRect l="-5" t="-50" r="2" b="-65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C_6_AN.36_1#3cc8a7815.bracket?vcp=1&amp;vop=1&amp;vis=1&amp;pid=2718ef661&amp;color=0,0,0&amp;vpa=30&amp;vtp=1" title=""/>
          <p:cNvSpPr/>
          <p:nvPr/>
        </p:nvSpPr>
        <p:spPr>
          <a:xfrm>
            <a:off x="3710019" y="2238978"/>
            <a:ext cx="515938" cy="56781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C</a:t>
            </a:r>
            <a:endParaRPr lang="en-US" altLang="zh-CN" sz="2800"/>
          </a:p>
        </p:txBody>
      </p:sp>
      <p:pic>
        <p:nvPicPr>
          <p:cNvPr id="4" name="QC_6_BD.35_2#3cc8a7815?iti=5&amp;htil=4&amp;vcp=1&amp;vop=1&amp;vis=1&amp;pid=2718ef661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73639" y="2822416"/>
            <a:ext cx="3218688" cy="174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C_6_BD.35_3#3cc8a7815?iti=5&amp;htil=4&amp;vcp=1&amp;vop=1&amp;vis=1&amp;pid=2718ef661&amp;color=0,0,0&amp;vtp=1&amp;bbb=1" title=""/>
          <p:cNvSpPr/>
          <p:nvPr/>
        </p:nvSpPr>
        <p:spPr>
          <a:xfrm>
            <a:off x="8337677" y="4680045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图10-5</a:t>
            </a:r>
            <a:endParaRPr lang="en-US" altLang="zh-CN" sz="2800"/>
          </a:p>
        </p:txBody>
      </p:sp>
      <mc:AlternateContent>
        <mc:Choice Requires="a14">
          <p:sp>
            <p:nvSpPr>
              <p:cNvPr id="6" name="QC_6_BD.35_4#3cc8a7815.choices?htil=4&amp;vcp=1&amp;vop=1&amp;vis=1&amp;pid=2718ef661&amp;color=0,0,0&amp;vtp=1&amp;bbb=1" title=""/>
              <p:cNvSpPr/>
              <p:nvPr/>
            </p:nvSpPr>
            <p:spPr>
              <a:xfrm>
                <a:off x="932688" y="2794984"/>
                <a:ext cx="6967728" cy="124085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300"/>
                  </a:lnSpc>
                  <a:tabLst>
                    <a:tab pos="3591560"/>
                  </a:tabLst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A.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𝟓</m:t>
                          </m:r>
                        </m:sup>
                      </m:sSup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𝐏𝐚</m:t>
                      </m:r>
                    </m:oMath>
                  </m:oMathPara>
                </a14:m>
                <a:r>
                  <a:rPr lang="en-US" altLang="zh-CN" sz="2800" b="1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B.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𝟒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𝟓</m:t>
                          </m:r>
                        </m:sup>
                      </m:sSup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𝐏𝐚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800"/>
              </a:p>
              <a:p>
                <a:pPr latinLnBrk="1">
                  <a:lnSpc>
                    <a:spcPts val="5100"/>
                  </a:lnSpc>
                  <a:tabLst>
                    <a:tab pos="3591560"/>
                  </a:tabLst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C.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𝟓</m:t>
                          </m:r>
                        </m:sup>
                      </m:sSup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𝐏𝐚</m:t>
                      </m:r>
                    </m:oMath>
                  </m:oMathPara>
                </a14:m>
                <a:r>
                  <a:rPr lang="en-US" altLang="zh-CN" sz="2800" b="1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D.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𝟓</m:t>
                          </m:r>
                        </m:sup>
                      </m:sSup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𝐏𝐚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800"/>
              </a:p>
            </p:txBody>
          </p:sp>
        </mc:Choice>
        <mc:Fallback>
          <p:sp>
            <p:nvSpPr>
              <p:cNvPr id="6" name="QC_6_BD.35_4#3cc8a7815.choices?htil=4&amp;vcp=1&amp;vop=1&amp;vis=1&amp;pid=2718ef661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2794984"/>
                <a:ext cx="6967728" cy="1240854"/>
              </a:xfrm>
              <a:prstGeom prst="rect">
                <a:avLst/>
              </a:prstGeom>
              <a:blipFill rotWithShape="1">
                <a:blip r:embed="rId5"/>
                <a:stretch>
                  <a:fillRect l="-7" t="-28" r="5" b="-64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4#43cd5013a.fixed?vcp=1&amp;pid=3d1f4d567&amp;color=0,0,0&amp;vtp=1&amp;bbb=1" title=""/>
          <p:cNvSpPr/>
          <p:nvPr/>
        </p:nvSpPr>
        <p:spPr>
          <a:xfrm>
            <a:off x="795528" y="722376"/>
            <a:ext cx="1508760" cy="13258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10000"/>
              </a:lnSpc>
            </a:pPr>
            <a:r>
              <a:rPr lang="en-US" altLang="zh-CN" sz="80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04</a:t>
            </a:r>
            <a:endParaRPr lang="en-US" altLang="zh-CN" sz="8000"/>
          </a:p>
        </p:txBody>
      </p:sp>
      <p:sp>
        <p:nvSpPr>
          <p:cNvPr id="3" name="C_4_BD#43cd5013a.fixed?vcp=1&amp;pid=3d1f4d567&amp;color=255,198,17&amp;vtp=1&amp;bbb=1" title=""/>
          <p:cNvSpPr/>
          <p:nvPr/>
        </p:nvSpPr>
        <p:spPr>
          <a:xfrm>
            <a:off x="795528" y="2880360"/>
            <a:ext cx="6848856" cy="119786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8900"/>
              </a:lnSpc>
            </a:pPr>
            <a:r>
              <a:rPr lang="en-US" altLang="zh-CN" sz="7200" b="1" i="0">
                <a:solidFill>
                  <a:srgbClr val="FFC6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优化提升</a:t>
            </a:r>
            <a:endParaRPr lang="en-US" altLang="zh-CN" sz="7200"/>
          </a:p>
        </p:txBody>
      </p:sp>
      <p:sp>
        <p:nvSpPr>
          <p:cNvPr id="4" name="C_4#43cd5013a.fixed?vcp=1&amp;pid=3d1f4d567&amp;color=0,0,0&amp;vtp=1&amp;bbb=1" title=""/>
          <p:cNvSpPr/>
          <p:nvPr/>
        </p:nvSpPr>
        <p:spPr>
          <a:xfrm>
            <a:off x="2295144" y="932688"/>
            <a:ext cx="612648" cy="31089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700"/>
              </a:lnSpc>
            </a:pPr>
            <a:r>
              <a:rPr lang="en-US" altLang="zh-CN" sz="14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2026</a:t>
            </a:r>
            <a:endParaRPr lang="en-US" altLang="zh-CN" sz="1400"/>
          </a:p>
        </p:txBody>
      </p:sp>
    </p:spTree>
  </p:cSld>
  <p:clrMapOvr>
    <a:masterClrMapping/>
  </p:clrMapOvr>
  <p:transition>
    <p:split dir="in"/>
  </p:transition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C_1#目录1:3d1f4d567?lid=5e3d94a7b&amp;cid=5e3d94a7b&amp;tib=255,255,255&amp;vtp=1" title="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0" y="1216152"/>
            <a:ext cx="612648" cy="612648"/>
          </a:xfrm>
          <a:prstGeom prst="rect">
            <a:avLst/>
          </a:prstGeom>
        </p:spPr>
      </p:pic>
      <p:sp>
        <p:nvSpPr>
          <p:cNvPr id="3" name="C_1#目录1:3d1f4d567?lid=5e3d94a7b&amp;cid=5e3d94a7b&amp;vtp=1&amp;bbb=1" title="">
            <a:hlinkClick r:id="rId4" action="ppaction://hlinksldjump"/>
          </p:cNvPr>
          <p:cNvSpPr/>
          <p:nvPr/>
        </p:nvSpPr>
        <p:spPr>
          <a:xfrm>
            <a:off x="6309360" y="1216152"/>
            <a:ext cx="612648" cy="55778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2900"/>
              </a:lnSpc>
            </a:pPr>
            <a:r>
              <a:rPr lang="en-US" altLang="zh-CN" sz="2400" b="1" i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01</a:t>
            </a:r>
            <a:endParaRPr lang="en-US" altLang="zh-CN" sz="2400"/>
          </a:p>
        </p:txBody>
      </p:sp>
      <p:sp>
        <p:nvSpPr>
          <p:cNvPr id="4" name="C_1#目录1:3d1f4d567?lid=5e3d94a7b&amp;cid=5e3d94a7b&amp;vtp=1&amp;bbb=1" title="">
            <a:hlinkClick r:id="rId4" action="ppaction://hlinksldjump"/>
          </p:cNvPr>
          <p:cNvSpPr/>
          <p:nvPr/>
        </p:nvSpPr>
        <p:spPr>
          <a:xfrm>
            <a:off x="7095744" y="1234440"/>
            <a:ext cx="2523744" cy="52120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3400"/>
              </a:lnSpc>
            </a:pPr>
            <a:r>
              <a:rPr lang="en-US" altLang="zh-CN" sz="2800" b="1" i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考情分析</a:t>
            </a:r>
            <a:endParaRPr lang="en-US" altLang="zh-CN" sz="2800"/>
          </a:p>
        </p:txBody>
      </p:sp>
      <p:pic>
        <p:nvPicPr>
          <p:cNvPr id="5" name="C_1#目录1:3d1f4d567?lid=238c5bade&amp;cid=238c5bade&amp;tib=255,255,255&amp;vtp=1" title="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0" y="2020824"/>
            <a:ext cx="612648" cy="612648"/>
          </a:xfrm>
          <a:prstGeom prst="rect">
            <a:avLst/>
          </a:prstGeom>
        </p:spPr>
      </p:pic>
      <p:sp>
        <p:nvSpPr>
          <p:cNvPr id="6" name="C_1#目录1:3d1f4d567?lid=238c5bade&amp;cid=238c5bade&amp;vtp=1&amp;bbb=1" title="">
            <a:hlinkClick r:id="rId5" action="ppaction://hlinksldjump"/>
          </p:cNvPr>
          <p:cNvSpPr/>
          <p:nvPr/>
        </p:nvSpPr>
        <p:spPr>
          <a:xfrm>
            <a:off x="6309360" y="2020824"/>
            <a:ext cx="612648" cy="55778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2900"/>
              </a:lnSpc>
            </a:pPr>
            <a:r>
              <a:rPr lang="en-US" altLang="zh-CN" sz="2400" b="1" i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02</a:t>
            </a:r>
            <a:endParaRPr lang="en-US" altLang="zh-CN" sz="2400"/>
          </a:p>
        </p:txBody>
      </p:sp>
      <p:sp>
        <p:nvSpPr>
          <p:cNvPr id="7" name="C_1#目录1:3d1f4d567?lid=238c5bade&amp;cid=238c5bade&amp;vtp=1&amp;bbb=1" title="">
            <a:hlinkClick r:id="rId5" action="ppaction://hlinksldjump"/>
          </p:cNvPr>
          <p:cNvSpPr/>
          <p:nvPr/>
        </p:nvSpPr>
        <p:spPr>
          <a:xfrm>
            <a:off x="7095744" y="2039112"/>
            <a:ext cx="2523744" cy="52120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3400"/>
              </a:lnSpc>
            </a:pPr>
            <a:r>
              <a:rPr lang="en-US" altLang="zh-CN" sz="2800" b="1" i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考点回顾</a:t>
            </a:r>
            <a:endParaRPr lang="en-US" altLang="zh-CN" sz="2800"/>
          </a:p>
        </p:txBody>
      </p:sp>
      <p:pic>
        <p:nvPicPr>
          <p:cNvPr id="8" name="C_1#目录1:3d1f4d567?lid=5ca22e905&amp;cid=5ca22e905&amp;tib=255,255,255&amp;vtp=1" title="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0" y="2834640"/>
            <a:ext cx="612648" cy="612648"/>
          </a:xfrm>
          <a:prstGeom prst="rect">
            <a:avLst/>
          </a:prstGeom>
        </p:spPr>
      </p:pic>
      <p:sp>
        <p:nvSpPr>
          <p:cNvPr id="9" name="C_1#目录1:3d1f4d567?lid=5ca22e905&amp;cid=5ca22e905&amp;vtp=1&amp;bbb=1" title="">
            <a:hlinkClick r:id="rId6" action="ppaction://hlinksldjump"/>
          </p:cNvPr>
          <p:cNvSpPr/>
          <p:nvPr/>
        </p:nvSpPr>
        <p:spPr>
          <a:xfrm>
            <a:off x="6309360" y="2834640"/>
            <a:ext cx="612648" cy="55778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2900"/>
              </a:lnSpc>
            </a:pPr>
            <a:r>
              <a:rPr lang="en-US" altLang="zh-CN" sz="2400" b="1" i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03</a:t>
            </a:r>
            <a:endParaRPr lang="en-US" altLang="zh-CN" sz="2400"/>
          </a:p>
        </p:txBody>
      </p:sp>
      <p:sp>
        <p:nvSpPr>
          <p:cNvPr id="10" name="C_1#目录1:3d1f4d567?lid=5ca22e905&amp;cid=5ca22e905&amp;vtp=1&amp;bbb=1" title="">
            <a:hlinkClick r:id="rId6" action="ppaction://hlinksldjump"/>
          </p:cNvPr>
          <p:cNvSpPr/>
          <p:nvPr/>
        </p:nvSpPr>
        <p:spPr>
          <a:xfrm>
            <a:off x="7095744" y="2852928"/>
            <a:ext cx="2523744" cy="52120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3400"/>
              </a:lnSpc>
            </a:pPr>
            <a:r>
              <a:rPr lang="en-US" altLang="zh-CN" sz="2800" b="1" i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夯实基础</a:t>
            </a:r>
            <a:endParaRPr lang="en-US" altLang="zh-CN" sz="2800"/>
          </a:p>
        </p:txBody>
      </p:sp>
      <p:pic>
        <p:nvPicPr>
          <p:cNvPr id="11" name="C_1#目录1:3d1f4d567?lid=43cd5013a&amp;cid=43cd5013a&amp;tib=255,255,255&amp;vtp=1" title="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0" y="3648456"/>
            <a:ext cx="612648" cy="612648"/>
          </a:xfrm>
          <a:prstGeom prst="rect">
            <a:avLst/>
          </a:prstGeom>
        </p:spPr>
      </p:pic>
      <p:sp>
        <p:nvSpPr>
          <p:cNvPr id="12" name="C_1#目录1:3d1f4d567?lid=43cd5013a&amp;cid=43cd5013a&amp;vtp=1&amp;bbb=1" title="">
            <a:hlinkClick r:id="rId7" action="ppaction://hlinksldjump"/>
          </p:cNvPr>
          <p:cNvSpPr/>
          <p:nvPr/>
        </p:nvSpPr>
        <p:spPr>
          <a:xfrm>
            <a:off x="6309360" y="3648456"/>
            <a:ext cx="612648" cy="55778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2900"/>
              </a:lnSpc>
            </a:pPr>
            <a:r>
              <a:rPr lang="en-US" altLang="zh-CN" sz="2400" b="1" i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04</a:t>
            </a:r>
            <a:endParaRPr lang="en-US" altLang="zh-CN" sz="2400"/>
          </a:p>
        </p:txBody>
      </p:sp>
      <p:sp>
        <p:nvSpPr>
          <p:cNvPr id="13" name="C_1#目录1:3d1f4d567?lid=43cd5013a&amp;cid=43cd5013a&amp;vtp=1&amp;bbb=1" title="">
            <a:hlinkClick r:id="rId7" action="ppaction://hlinksldjump"/>
          </p:cNvPr>
          <p:cNvSpPr/>
          <p:nvPr/>
        </p:nvSpPr>
        <p:spPr>
          <a:xfrm>
            <a:off x="7095744" y="3666744"/>
            <a:ext cx="2523744" cy="52120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3400"/>
              </a:lnSpc>
            </a:pPr>
            <a:r>
              <a:rPr lang="en-US" altLang="zh-CN" sz="2800" b="1" i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优化提升</a:t>
            </a:r>
            <a:endParaRPr lang="en-US" altLang="zh-CN" sz="2800"/>
          </a:p>
        </p:txBody>
      </p:sp>
      <p:pic>
        <p:nvPicPr>
          <p:cNvPr id="14" name="C_1#目录1:3d1f4d567?lid=2fabcb2b3&amp;cid=2fabcb2b3&amp;tib=255,255,255&amp;vtp=1" title="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0" y="4453128"/>
            <a:ext cx="612648" cy="612648"/>
          </a:xfrm>
          <a:prstGeom prst="rect">
            <a:avLst/>
          </a:prstGeom>
        </p:spPr>
      </p:pic>
      <p:sp>
        <p:nvSpPr>
          <p:cNvPr id="15" name="C_1#目录1:3d1f4d567?lid=2fabcb2b3&amp;cid=2fabcb2b3&amp;vtp=1&amp;bbb=1" title="">
            <a:hlinkClick r:id="rId8" action="ppaction://hlinksldjump"/>
          </p:cNvPr>
          <p:cNvSpPr/>
          <p:nvPr/>
        </p:nvSpPr>
        <p:spPr>
          <a:xfrm>
            <a:off x="6309360" y="4453128"/>
            <a:ext cx="612648" cy="55778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2900"/>
              </a:lnSpc>
            </a:pPr>
            <a:r>
              <a:rPr lang="en-US" altLang="zh-CN" sz="2400" b="1" i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05</a:t>
            </a:r>
            <a:endParaRPr lang="en-US" altLang="zh-CN" sz="2400"/>
          </a:p>
        </p:txBody>
      </p:sp>
      <p:sp>
        <p:nvSpPr>
          <p:cNvPr id="16" name="C_1#目录1:3d1f4d567?lid=2fabcb2b3&amp;cid=2fabcb2b3&amp;vtp=1&amp;bbb=1" title="">
            <a:hlinkClick r:id="rId8" action="ppaction://hlinksldjump"/>
          </p:cNvPr>
          <p:cNvSpPr/>
          <p:nvPr/>
        </p:nvSpPr>
        <p:spPr>
          <a:xfrm>
            <a:off x="7095744" y="4471416"/>
            <a:ext cx="2523744" cy="52120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3400"/>
              </a:lnSpc>
            </a:pPr>
            <a:r>
              <a:rPr lang="en-US" altLang="zh-CN" sz="2800" b="1" i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广东中考</a:t>
            </a:r>
            <a:endParaRPr lang="en-US" altLang="zh-CN" sz="2800"/>
          </a:p>
        </p:txBody>
      </p:sp>
      <p:sp>
        <p:nvSpPr>
          <p:cNvPr id="17" name="O_0#目录1:3d1f4d567.fixed?vcp=1&amp;color=0,0,0&amp;vtp=1&amp;bt=1&amp;bbb=1" title=""/>
          <p:cNvSpPr/>
          <p:nvPr/>
        </p:nvSpPr>
        <p:spPr>
          <a:xfrm>
            <a:off x="1225296" y="612648"/>
            <a:ext cx="2880360" cy="93268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6700"/>
              </a:lnSpc>
            </a:pPr>
            <a:r>
              <a:rPr lang="en-US" altLang="zh-CN" sz="54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目</a:t>
            </a:r>
            <a:r>
              <a:rPr lang="en-US" altLang="zh-CN" sz="54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54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录</a:t>
            </a:r>
            <a:endParaRPr lang="en-US" altLang="zh-CN" sz="5400"/>
          </a:p>
        </p:txBody>
      </p:sp>
      <p:sp>
        <p:nvSpPr>
          <p:cNvPr id="18" name="O_0#目录1:3d1f4d567.fixed?vcp=1&amp;color=0,0,0&amp;vtp=1&amp;bbb=1" title=""/>
          <p:cNvSpPr/>
          <p:nvPr/>
        </p:nvSpPr>
        <p:spPr>
          <a:xfrm>
            <a:off x="1298448" y="1508760"/>
            <a:ext cx="2880360" cy="393192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2500"/>
              </a:lnSpc>
            </a:pP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C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O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N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T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E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N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T</a:t>
            </a:r>
            <a:r>
              <a:rPr lang="en-US" altLang="zh-CN" sz="20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000" b="1" i="0">
                <a:solidFill>
                  <a:srgbClr val="000000"/>
                </a:solidFill>
                <a:latin typeface="字魂45号-冰宇雅宋" pitchFamily="34" charset="0"/>
                <a:ea typeface="字魂45号-冰宇雅宋" pitchFamily="34" charset="-122"/>
                <a:cs typeface="字魂45号-冰宇雅宋" pitchFamily="34" charset="-120"/>
              </a:rPr>
              <a:t>S</a:t>
            </a:r>
            <a:endParaRPr lang="en-US" altLang="zh-CN" sz="2000"/>
          </a:p>
        </p:txBody>
      </p:sp>
      <p:sp>
        <p:nvSpPr>
          <p:cNvPr id="19" name="O_0#目录1:3d1f4d567" title=""/>
          <p:cNvSpPr/>
          <p:nvPr/>
        </p:nvSpPr>
        <p:spPr>
          <a:xfrm>
            <a:off x="1335024" y="2048256"/>
            <a:ext cx="539496" cy="9144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</a:ln>
        </p:spPr>
        <p:txBody>
          <a:bodyPr tIns="0" bIns="0"/>
          <a:lstStyle/>
          <a:p>
            <a:endParaRPr lang="zh-CN" altLang="en-US"/>
          </a:p>
        </p:txBody>
      </p:sp>
    </p:spTree>
  </p:cSld>
  <p:clrMapOvr>
    <a:masterClrMapping/>
  </p:clrMapOvr>
  <p:transition>
    <p:split dir="in"/>
  </p:transition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C_5_BD.37_1#257b4ea60?iti=6&amp;htil=5&amp;vcp=1&amp;vop=1&amp;vis=1&amp;pid=43cd5013a&amp;color=0,0,0&amp;tib=255,255,255&amp;vtp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63301" y="980852"/>
            <a:ext cx="3337560" cy="252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C_5_BD.37_2#257b4ea60?iti=6&amp;htil=5&amp;vcp=1&amp;vop=1&amp;vis=1&amp;pid=43cd5013a&amp;color=0,0,0&amp;vtp=1&amp;bbb=1" title=""/>
          <p:cNvSpPr/>
          <p:nvPr/>
        </p:nvSpPr>
        <p:spPr>
          <a:xfrm>
            <a:off x="8986775" y="3631596"/>
            <a:ext cx="1090612" cy="9773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8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图10-6</a:t>
            </a:r>
            <a:endParaRPr lang="en-US" altLang="zh-CN" sz="2800"/>
          </a:p>
        </p:txBody>
      </p:sp>
      <mc:AlternateContent>
        <mc:Choice Requires="a14">
          <p:sp>
            <p:nvSpPr>
              <p:cNvPr id="4" name="QC_5_BD.37_3#257b4ea60?htil=5&amp;vcp=1&amp;vop=1&amp;vis=1&amp;pid=43cd5013a&amp;color=0,0,0&amp;vtp=1&amp;bt=1&amp;bbb=1&amp;hb=1&amp;hs=1" title=""/>
              <p:cNvSpPr/>
              <p:nvPr/>
            </p:nvSpPr>
            <p:spPr>
              <a:xfrm>
                <a:off x="932688" y="953421"/>
                <a:ext cx="6848856" cy="37191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1.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（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传统文化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）太极拳是国家级非物质文化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遗产。如图10-6所示，一位太极拳爱好者在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打拳过程中出现甲、乙所示的两种站姿，在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保持这两种姿态静止时，他对地面的压力和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压强分别为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𝑭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</a:rPr>
                            <m:t>甲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和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𝑭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</a:rPr>
                            <m:t>乙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、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𝒑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</a:rPr>
                            <m:t>甲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和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𝒑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</a:rPr>
                            <m:t>乙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，则下列关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8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系正确的是(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)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QC_5_BD.37_3#257b4ea60?htil=5&amp;vcp=1&amp;vop=1&amp;vis=1&amp;pid=43cd5013a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953421"/>
                <a:ext cx="6848856" cy="3719132"/>
              </a:xfrm>
              <a:prstGeom prst="rect">
                <a:avLst/>
              </a:prstGeom>
              <a:blipFill rotWithShape="1">
                <a:blip r:embed="rId4"/>
                <a:stretch>
                  <a:fillRect l="-7" t="-8" r="-617" b="-17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QC_5_AN.38_1#257b4ea60.bracket?vcp=1&amp;vop=1&amp;vis=1&amp;pid=43cd5013a&amp;color=0,0,0&amp;vpa=31&amp;vtp=1" title=""/>
          <p:cNvSpPr/>
          <p:nvPr/>
        </p:nvSpPr>
        <p:spPr>
          <a:xfrm>
            <a:off x="2995644" y="4115150"/>
            <a:ext cx="515938" cy="54876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8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C</a:t>
            </a:r>
            <a:endParaRPr lang="en-US" altLang="zh-CN" sz="2800"/>
          </a:p>
        </p:txBody>
      </p:sp>
      <mc:AlternateContent>
        <mc:Choice Requires="a14">
          <p:sp>
            <p:nvSpPr>
              <p:cNvPr id="6" name="QC_5_BD.37_4#257b4ea60.choices?vcp=1&amp;vop=1&amp;vis=1&amp;pid=43cd5013a&amp;color=0,0,0&amp;vtp=1&amp;bbb=1&amp;hs=1" title=""/>
              <p:cNvSpPr/>
              <p:nvPr/>
            </p:nvSpPr>
            <p:spPr>
              <a:xfrm>
                <a:off x="932688" y="4667916"/>
                <a:ext cx="10323576" cy="121875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100"/>
                  </a:lnSpc>
                  <a:tabLst>
                    <a:tab pos="5267325"/>
                  </a:tabLst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A.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𝑭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</a:rPr>
                            <m:t>甲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&gt;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𝑭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</a:rPr>
                            <m:t>乙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𝒑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</a:rPr>
                            <m:t>甲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&gt;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𝒑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</a:rPr>
                            <m:t>乙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B.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𝑭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</a:rPr>
                            <m:t>甲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&gt;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𝑭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</a:rPr>
                            <m:t>乙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𝒑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</a:rPr>
                            <m:t>甲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&lt;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𝒑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</a:rPr>
                            <m:t>乙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800"/>
              </a:p>
              <a:p>
                <a:pPr latinLnBrk="1">
                  <a:lnSpc>
                    <a:spcPts val="5000"/>
                  </a:lnSpc>
                  <a:tabLst>
                    <a:tab pos="5267325"/>
                  </a:tabLst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C.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𝑭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</a:rPr>
                            <m:t>甲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𝑭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</a:rPr>
                            <m:t>乙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𝒑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</a:rPr>
                            <m:t>甲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&gt;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𝒑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</a:rPr>
                            <m:t>乙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D.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𝑭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</a:rPr>
                            <m:t>甲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𝑭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</a:rPr>
                            <m:t>乙</m:t>
                          </m:r>
                        </m:sub>
                      </m:sSub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𝒑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</a:rPr>
                            <m:t>甲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&lt;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𝒑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</a:rPr>
                            <m:t>乙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800"/>
              </a:p>
            </p:txBody>
          </p:sp>
        </mc:Choice>
        <mc:Fallback>
          <p:sp>
            <p:nvSpPr>
              <p:cNvPr id="6" name="QC_5_BD.37_4#257b4ea60.choices?vcp=1&amp;vop=1&amp;vis=1&amp;pid=43cd5013a&amp;color=0,0,0&amp;vtp=1&amp;bb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4667916"/>
                <a:ext cx="10323576" cy="1218756"/>
              </a:xfrm>
              <a:prstGeom prst="rect">
                <a:avLst/>
              </a:prstGeom>
              <a:blipFill rotWithShape="1">
                <a:blip r:embed="rId5"/>
                <a:stretch>
                  <a:fillRect l="-5" t="-3" r="2" b="-67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B_5_BD.39_1#58560100d?vcp=1&amp;vop=1&amp;vis=1&amp;pid=43cd5013a&amp;color=0,0,0&amp;vtp=1&amp;bt=1&amp;bbb=1&amp;hb=1" title=""/>
              <p:cNvSpPr/>
              <p:nvPr/>
            </p:nvSpPr>
            <p:spPr>
              <a:xfrm>
                <a:off x="932688" y="2503837"/>
                <a:ext cx="10323576" cy="183775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2.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（2024·牡丹江）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一辆质量为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𝟒𝟎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𝐭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的坦克，履带和地面接触的总面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积为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sSup>
                        <m:sSupPr>
                          <m:ctrlP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𝐦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，静止时对水平地面的压强是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𝐏𝐚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，宽大的履带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是通过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的方法减小对地面的压强。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(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𝒈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取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𝟏𝟎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/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𝐤𝐠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)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B_5_BD.39_1#58560100d?vcp=1&amp;vop=1&amp;vis=1&amp;pid=43cd5013a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2503837"/>
                <a:ext cx="10323576" cy="1837754"/>
              </a:xfrm>
              <a:prstGeom prst="rect">
                <a:avLst/>
              </a:prstGeom>
              <a:blipFill rotWithShape="1">
                <a:blip r:embed="rId3"/>
                <a:stretch>
                  <a:fillRect l="-5" t="-2" r="-883" b="-4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3" name="QB_5_AN.40_1#58560100d.blank?vcp=1&amp;vop=1&amp;vis=1&amp;pid=43cd5013a&amp;color=0,0,0&amp;vpa=32&amp;vtp=1&amp;bbb=1" title=""/>
              <p:cNvSpPr/>
              <p:nvPr/>
            </p:nvSpPr>
            <p:spPr>
              <a:xfrm>
                <a:off x="7083107" y="3233960"/>
                <a:ext cx="1401445" cy="43141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7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𝟖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3" name="QB_5_AN.40_1#58560100d.blank?vcp=1&amp;vop=1&amp;vis=1&amp;pid=43cd5013a&amp;color=0,0,0&amp;vpa=32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3107" y="3233960"/>
                <a:ext cx="1401445" cy="431419"/>
              </a:xfrm>
              <a:prstGeom prst="rect">
                <a:avLst/>
              </a:prstGeom>
              <a:blipFill rotWithShape="1">
                <a:blip r:embed="rId4"/>
                <a:stretch>
                  <a:fillRect l="-23" t="-125" r="23" b="-87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QB_5_AN.41_1#58560100d.blank?vcp=1&amp;vop=1&amp;vis=1&amp;pid=43cd5013a&amp;color=0,0,0&amp;vpa=33&amp;vtp=1&amp;bbb=1" title=""/>
          <p:cNvSpPr/>
          <p:nvPr/>
        </p:nvSpPr>
        <p:spPr>
          <a:xfrm>
            <a:off x="2014569" y="3747802"/>
            <a:ext cx="2401888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增大受力面积</a:t>
            </a:r>
            <a:endParaRPr lang="en-US" altLang="zh-CN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B_5_BD.42_1#5cabce14c?vcp=1&amp;vop=1&amp;vis=1&amp;pid=43cd5013a&amp;color=0,0,0&amp;vtp=1&amp;bt=1&amp;bbb=1&amp;hb=1" title=""/>
              <p:cNvSpPr/>
              <p:nvPr/>
            </p:nvSpPr>
            <p:spPr>
              <a:xfrm>
                <a:off x="932688" y="2498185"/>
                <a:ext cx="10323576" cy="18490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3.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一枚图钉帽的面积是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𝟖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sSup>
                        <m:sSupPr>
                          <m:ctrlP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𝐜𝐦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，图钉尖的面积是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𝟓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−</m:t>
                          </m:r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𝟒</m:t>
                          </m:r>
                        </m:sup>
                      </m:sSup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sSup>
                        <m:sSupPr>
                          <m:ctrlP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𝐜𝐦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图钉尖做得很锋利是通过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来增大压强的，若手指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对图钉帽的压力是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𝟐𝟎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，则图钉尖对墙的压强是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𝐏𝐚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" name="QB_5_BD.42_1#5cabce14c?vcp=1&amp;vop=1&amp;vis=1&amp;pid=43cd5013a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2498185"/>
                <a:ext cx="10323576" cy="1849057"/>
              </a:xfrm>
              <a:prstGeom prst="rect">
                <a:avLst/>
              </a:prstGeom>
              <a:blipFill rotWithShape="1">
                <a:blip r:embed="rId3"/>
                <a:stretch>
                  <a:fillRect l="-5" t="-5" r="2" b="-37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B_5_AN.43_1#5cabce14c.blank?vcp=1&amp;vop=1&amp;vis=1&amp;pid=43cd5013a&amp;color=0,0,0&amp;vpa=34&amp;vtp=1&amp;bbb=1" title=""/>
          <p:cNvSpPr/>
          <p:nvPr/>
        </p:nvSpPr>
        <p:spPr>
          <a:xfrm>
            <a:off x="4872069" y="3115405"/>
            <a:ext cx="240188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减小受力面积</a:t>
            </a:r>
            <a:endParaRPr lang="en-US" altLang="zh-CN" sz="2800">
              <a:solidFill>
                <a:srgbClr val="FF0000"/>
              </a:solidFill>
            </a:endParaRPr>
          </a:p>
        </p:txBody>
      </p:sp>
      <mc:AlternateContent>
        <mc:Choice Requires="a14">
          <p:sp>
            <p:nvSpPr>
              <p:cNvPr id="4" name="QB_5_AN.44_1#5cabce14c.blank?vcp=1&amp;vop=1&amp;vis=1&amp;pid=43cd5013a&amp;color=0,0,0&amp;vpa=35&amp;vtp=1&amp;bbb=1" title=""/>
              <p:cNvSpPr/>
              <p:nvPr/>
            </p:nvSpPr>
            <p:spPr>
              <a:xfrm>
                <a:off x="8478076" y="3858482"/>
                <a:ext cx="1401445" cy="43141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7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𝟒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𝟖</m:t>
                          </m:r>
                        </m:sup>
                      </m:sSup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4" name="QB_5_AN.44_1#5cabce14c.blank?vcp=1&amp;vop=1&amp;vis=1&amp;pid=43cd5013a&amp;color=0,0,0&amp;vpa=35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8076" y="3858482"/>
                <a:ext cx="1401445" cy="431419"/>
              </a:xfrm>
              <a:prstGeom prst="rect">
                <a:avLst/>
              </a:prstGeom>
              <a:blipFill rotWithShape="1">
                <a:blip r:embed="rId4"/>
                <a:stretch>
                  <a:fillRect l="-14" t="-51" r="14" b="-88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O_5_BD.45_1#5bafc32fa?vcp=1&amp;vop=1&amp;vis=1&amp;pid=43cd5013a&amp;color=0,0,0&amp;vtp=1&amp;bt=1&amp;bbb=1&amp;hb=1" title=""/>
          <p:cNvSpPr/>
          <p:nvPr/>
        </p:nvSpPr>
        <p:spPr>
          <a:xfrm>
            <a:off x="932688" y="898144"/>
            <a:ext cx="10323576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4.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（2024·深圳）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如图10-7所示，琴琴同学探究压强与受力面积的关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系时，得出了一个错误的结论。</a:t>
            </a:r>
            <a:endParaRPr lang="en-US" altLang="zh-CN" sz="2800"/>
          </a:p>
        </p:txBody>
      </p:sp>
      <p:pic>
        <p:nvPicPr>
          <p:cNvPr id="3" name="QO_5_BD.45_2#5bafc32fa?iti=7&amp;htil=6&amp;vcp=1&amp;vop=1&amp;vis=1&amp;pid=43cd5013a&amp;color=0,0,0&amp;tib=255,255,255&amp;vtp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44499" y="2327973"/>
            <a:ext cx="4078224" cy="187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O_5_BD.45_3#5bafc32fa?iti=7&amp;htil=6&amp;vcp=1&amp;vop=1&amp;vis=1&amp;pid=43cd5013a&amp;color=0,0,0&amp;vtp=1&amp;bbb=1" title=""/>
          <p:cNvSpPr/>
          <p:nvPr/>
        </p:nvSpPr>
        <p:spPr>
          <a:xfrm>
            <a:off x="8538304" y="4329493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图10-7</a:t>
            </a:r>
            <a:endParaRPr lang="en-US" altLang="zh-CN" sz="2800"/>
          </a:p>
        </p:txBody>
      </p:sp>
      <p:sp>
        <p:nvSpPr>
          <p:cNvPr id="5" name="QB_6_BD.46_1#56348274a?htil=6&amp;vcp=1&amp;vop=1&amp;vis=1&amp;pid=5bafc32fa&amp;color=0,0,0&amp;vtp=1&amp;bbb=1&amp;hb=1" title=""/>
          <p:cNvSpPr/>
          <p:nvPr/>
        </p:nvSpPr>
        <p:spPr>
          <a:xfrm>
            <a:off x="932688" y="2181669"/>
            <a:ext cx="6108192" cy="24967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（1）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谁的压力大？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，谁的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受力面积大？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。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（均选填“海绵的大”“沙坑的大”或“两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个相等”）</a:t>
            </a:r>
            <a:endParaRPr lang="en-US" altLang="zh-CN" sz="2800"/>
          </a:p>
        </p:txBody>
      </p:sp>
      <p:sp>
        <p:nvSpPr>
          <p:cNvPr id="6" name="QB_6_AN.47_1#56348274a.blank?vcp=1&amp;vop=1&amp;vis=1&amp;pid=5bafc32fa&amp;color=0,0,0&amp;vpa=36&amp;vtp=1&amp;bbb=1" title=""/>
          <p:cNvSpPr/>
          <p:nvPr/>
        </p:nvSpPr>
        <p:spPr>
          <a:xfrm>
            <a:off x="3978306" y="2151189"/>
            <a:ext cx="1687513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两个相等</a:t>
            </a:r>
            <a:endParaRPr lang="en-US" altLang="zh-CN" sz="2800"/>
          </a:p>
        </p:txBody>
      </p:sp>
      <p:sp>
        <p:nvSpPr>
          <p:cNvPr id="7" name="QB_6_AN.48_1#56348274a.blank?vcp=1&amp;vop=1&amp;vis=1&amp;pid=5bafc32fa&amp;color=0,0,0&amp;vpa=37&amp;vtp=1&amp;bbb=1" title=""/>
          <p:cNvSpPr/>
          <p:nvPr/>
        </p:nvSpPr>
        <p:spPr>
          <a:xfrm>
            <a:off x="3086131" y="2798889"/>
            <a:ext cx="1687513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海绵的大</a:t>
            </a:r>
            <a:endParaRPr lang="en-US" altLang="zh-CN" sz="2800"/>
          </a:p>
        </p:txBody>
      </p:sp>
      <p:sp>
        <p:nvSpPr>
          <p:cNvPr id="8" name="QB_6_BD.49_1#ab8ca2e3a?htil=6&amp;vcp=1&amp;vop=1&amp;vis=1&amp;pid=5bafc32fa&amp;color=0,0,0&amp;vtp=1&amp;bbb=1&amp;hb=1" title=""/>
          <p:cNvSpPr/>
          <p:nvPr/>
        </p:nvSpPr>
        <p:spPr>
          <a:xfrm>
            <a:off x="932688" y="4747069"/>
            <a:ext cx="6108192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（2）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改进这两个实验的意见：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</a:t>
            </a:r>
            <a:endParaRPr lang="en-US" altLang="zh-CN" sz="2800" i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___________________________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。</a:t>
            </a:r>
            <a:endParaRPr lang="en-US" altLang="zh-CN" sz="2800"/>
          </a:p>
        </p:txBody>
      </p:sp>
      <p:sp>
        <p:nvSpPr>
          <p:cNvPr id="9" name="QB_6_AN.50_1#ab8ca2e3a.blank?vcp=1&amp;vop=1&amp;vis=1&amp;pid=5bafc32fa&amp;color=0,0,0&amp;vpa=38&amp;vtp=1&amp;bbb=1&amp;hb=1" title=""/>
          <p:cNvSpPr/>
          <p:nvPr/>
        </p:nvSpPr>
        <p:spPr>
          <a:xfrm>
            <a:off x="932688" y="4716589"/>
            <a:ext cx="6108192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        </a:t>
            </a: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选择海</a:t>
            </a:r>
            <a:endParaRPr lang="en-US" altLang="zh-CN" sz="2800" b="1" i="0">
              <a:solidFill>
                <a:srgbClr val="FF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绵（或沙坑）同一物体做实验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7" grpId="0" uiExpand="1" build="p" animBg="1"/>
      <p:bldP spid="9" grpId="0" uiExpand="1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C_6_BD.51_1#72501fa13?iti=8&amp;htil=7&amp;vcp=1&amp;vop=1&amp;vis=1&amp;visfb=1&amp;pid=5bafc32fa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88663" y="2187448"/>
            <a:ext cx="4078224" cy="187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C_6_BD.51_2#72501fa13?iti=8&amp;htil=7&amp;vcp=1&amp;vop=1&amp;vis=1&amp;visfb=1&amp;pid=5bafc32fa&amp;color=0,0,0&amp;vtp=1&amp;bbb=1" title=""/>
          <p:cNvSpPr/>
          <p:nvPr/>
        </p:nvSpPr>
        <p:spPr>
          <a:xfrm>
            <a:off x="8582468" y="4188968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图10-7</a:t>
            </a:r>
            <a:endParaRPr lang="en-US" altLang="zh-CN" sz="2800"/>
          </a:p>
        </p:txBody>
      </p:sp>
      <p:sp>
        <p:nvSpPr>
          <p:cNvPr id="4" name="QC_6_BD.51_3#72501fa13?htil=7&amp;vcp=1&amp;vop=1&amp;vis=1&amp;pid=5bafc32fa&amp;color=0,0,0&amp;vtp=1&amp;bt=1&amp;bbb=1&amp;hb=1" title=""/>
          <p:cNvSpPr/>
          <p:nvPr/>
        </p:nvSpPr>
        <p:spPr>
          <a:xfrm>
            <a:off x="932688" y="2050288"/>
            <a:ext cx="6108192" cy="18490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（3）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对比图10-7甲，选择下面四图的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（选填字母）可以探究压强和压力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大小的关系。</a:t>
            </a:r>
            <a:endParaRPr lang="en-US" altLang="zh-CN" sz="2800"/>
          </a:p>
        </p:txBody>
      </p:sp>
      <p:sp>
        <p:nvSpPr>
          <p:cNvPr id="5" name="QC_6_AN.52_1#72501fa13.blank?vcp=1&amp;vop=1&amp;vis=1&amp;pid=5bafc32fa&amp;color=0,0,0&amp;vpa=39&amp;vtp=1" title=""/>
          <p:cNvSpPr/>
          <p:nvPr/>
        </p:nvSpPr>
        <p:spPr>
          <a:xfrm>
            <a:off x="904907" y="2667508"/>
            <a:ext cx="515938" cy="57734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A</a:t>
            </a:r>
            <a:endParaRPr lang="en-US" altLang="zh-CN" sz="2800"/>
          </a:p>
        </p:txBody>
      </p:sp>
      <p:sp>
        <p:nvSpPr>
          <p:cNvPr id="6" name="QC_6_BD.51_4#72501fa13.choices?htil=7&amp;vcp=1&amp;vop=1&amp;vis=1&amp;pid=5bafc32fa&amp;color=0,0,0&amp;vtp=1&amp;bbb=1" title=""/>
          <p:cNvSpPr/>
          <p:nvPr/>
        </p:nvSpPr>
        <p:spPr>
          <a:xfrm>
            <a:off x="932688" y="4033012"/>
            <a:ext cx="6108192" cy="77184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6900"/>
              </a:lnSpc>
              <a:tabLst>
                <a:tab pos="1574165"/>
                <a:tab pos="3123565"/>
                <a:tab pos="4749165"/>
              </a:tabLst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A.</a:t>
            </a:r>
            <a:r>
              <a:rPr lang="en-US" altLang="zh-CN" sz="3800" b="1" i="0" kern="0" spc="-99900">
                <a:solidFill>
                  <a:srgbClr val="FFFFFF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 </a:t>
            </a: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B.</a:t>
            </a:r>
            <a:r>
              <a:rPr lang="en-US" altLang="zh-CN" sz="3800" b="1" i="0" kern="0" spc="-99900">
                <a:solidFill>
                  <a:srgbClr val="FFFFFF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 </a:t>
            </a: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C.</a:t>
            </a:r>
            <a:r>
              <a:rPr lang="en-US" altLang="zh-CN" sz="2800" b="1" i="0" kern="0" spc="-99900">
                <a:solidFill>
                  <a:srgbClr val="FFFFFF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 </a:t>
            </a: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</a:t>
            </a:r>
            <a:r>
              <a:rPr lang="en-US" altLang="zh-CN" sz="2800" b="1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D.</a:t>
            </a:r>
            <a:r>
              <a:rPr lang="en-US" altLang="zh-CN" sz="3850" b="1" i="0" kern="0" spc="-99900">
                <a:solidFill>
                  <a:srgbClr val="FFFFFF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 </a:t>
            </a: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</a:t>
            </a:r>
            <a:endParaRPr lang="en-US" altLang="zh-CN" sz="900">
              <a:latin typeface="宋体" panose="02010600030101010101" pitchFamily="2" charset="-122"/>
            </a:endParaRPr>
          </a:p>
        </p:txBody>
      </p:sp>
      <p:pic>
        <p:nvPicPr>
          <p:cNvPr id="7" name="QC_6_BD.51_4#72501fa13.choice_image?htil=7&amp;vcp=1&amp;vop=1&amp;vis=1&amp;pid=5bafc32fa&amp;color=0,0,0&amp;tib=255,255,255&amp;iip=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9938" y="4039616"/>
            <a:ext cx="969264" cy="76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8" name="QC_6_BD.51_4#72501fa13.choice_image?htil=7&amp;vcp=1&amp;vop=1&amp;vis=1&amp;pid=5bafc32fa&amp;color=0,0,0&amp;tib=255,255,255&amp;iip=6&amp;vtp=1" title="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38672" y="4103624"/>
            <a:ext cx="960120" cy="70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9" name="QC_6_BD.51_4#72501fa13.choice_image?htil=7&amp;vcp=1&amp;vop=1&amp;vis=1&amp;pid=5bafc32fa&amp;color=0,0,0&amp;tib=255,255,255&amp;iip=7&amp;vtp=1" title="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23569" y="4030472"/>
            <a:ext cx="987552" cy="77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10" name="QC_6_BD.51_4#72501fa13.choice_image?htil=7&amp;vcp=1&amp;vop=1&amp;vis=1&amp;pid=5bafc32fa&amp;color=0,0,0&amp;tib=255,255,255&amp;iip=8&amp;vtp=1" title="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29103" y="4103624"/>
            <a:ext cx="969264" cy="70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O_5_BD.53_1#12262edf7?iti=9&amp;htil=8&amp;vcp=1&amp;vop=1&amp;vis=1&amp;pid=43cd5013a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82849" y="937736"/>
            <a:ext cx="2020824" cy="327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O_5_BD.53_2#12262edf7?iti=9&amp;htil=8&amp;vcp=1&amp;vop=1&amp;vis=1&amp;pid=43cd5013a&amp;color=0,0,0&amp;vtp=1&amp;bbb=1" title=""/>
          <p:cNvSpPr/>
          <p:nvPr/>
        </p:nvSpPr>
        <p:spPr>
          <a:xfrm>
            <a:off x="9547954" y="4334478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图10-8</a:t>
            </a:r>
            <a:endParaRPr lang="en-US" altLang="zh-CN" sz="2800"/>
          </a:p>
        </p:txBody>
      </p:sp>
      <mc:AlternateContent>
        <mc:Choice Requires="a14">
          <p:sp>
            <p:nvSpPr>
              <p:cNvPr id="4" name="QO_5_BD.53_3#12262edf7?htil=8&amp;vcp=1&amp;vop=1&amp;vis=1&amp;pid=43cd5013a&amp;color=0,0,0&amp;vtp=1&amp;bt=1&amp;bbb=1&amp;hb=1" title=""/>
              <p:cNvSpPr/>
              <p:nvPr/>
            </p:nvSpPr>
            <p:spPr>
              <a:xfrm>
                <a:off x="932688" y="919448"/>
                <a:ext cx="8165592" cy="250825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5.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（2025·吉林）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如图10-8是为了纪念老红军谢宝金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携带一台较重的发电机完成长征而立的铜像。若谢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宝金和发电机的总质量是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𝟏𝟑𝟐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𝐤𝐠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，站立时与地面接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触的总面积为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𝟎𝟒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𝐦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。求：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QO_5_BD.53_3#12262edf7?htil=8&amp;vcp=1&amp;vop=1&amp;vis=1&amp;pid=43cd5013a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919448"/>
                <a:ext cx="8165592" cy="2508250"/>
              </a:xfrm>
              <a:prstGeom prst="rect">
                <a:avLst/>
              </a:prstGeom>
              <a:blipFill rotWithShape="1">
                <a:blip r:embed="rId4"/>
                <a:stretch>
                  <a:fillRect l="-6" t="-24" r="0" b="-27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5" name="QO_6_BD.54_1#fe9d6b2e1?htil=8&amp;vcp=1&amp;vop=1&amp;vis=1&amp;pid=12262edf7&amp;color=0,0,0&amp;vtp=1&amp;bbb=1" title=""/>
              <p:cNvSpPr/>
              <p:nvPr/>
            </p:nvSpPr>
            <p:spPr>
              <a:xfrm>
                <a:off x="932688" y="3496278"/>
                <a:ext cx="8165592" cy="56318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（1）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谢宝金和发电机的总重力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(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𝒈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取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/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)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:endParaRPr lang="en-US" altLang="zh-CN" sz="2800"/>
              </a:p>
            </p:txBody>
          </p:sp>
        </mc:Choice>
        <mc:Fallback>
          <p:sp>
            <p:nvSpPr>
              <p:cNvPr id="5" name="QO_6_BD.54_1#fe9d6b2e1?htil=8&amp;vcp=1&amp;vop=1&amp;vis=1&amp;pid=12262edf7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3496278"/>
                <a:ext cx="8165592" cy="563182"/>
              </a:xfrm>
              <a:prstGeom prst="rect">
                <a:avLst/>
              </a:prstGeom>
              <a:blipFill rotWithShape="1">
                <a:blip r:embed="rId5"/>
                <a:stretch>
                  <a:fillRect l="-6" t="-107" r="0" b="-126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6" name="QO_6_AN.55_1#fe9d6b2e1?htil=8&amp;vcp=1&amp;vop=1&amp;vis=1&amp;pid=12262edf7&amp;color=0,0,0&amp;vtp=1&amp;bbb=1" title=""/>
              <p:cNvSpPr/>
              <p:nvPr/>
            </p:nvSpPr>
            <p:spPr>
              <a:xfrm>
                <a:off x="932688" y="4062190"/>
                <a:ext cx="8165592" cy="18490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解：谢宝金和发电机的总重力</a:t>
                </a:r>
                <a:endParaRPr lang="en-US" altLang="zh-CN" sz="2800"/>
              </a:p>
              <a:p>
                <a:pPr latinLnBrk="1">
                  <a:lnSpc>
                    <a:spcPts val="51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𝑮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𝒎𝒈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𝟏𝟑𝟐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/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𝟑𝟐𝟎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:endParaRPr lang="en-US" altLang="zh-CN" sz="2800"/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答：谢宝金和发电机的总重力为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𝟑𝟐𝟎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:endParaRPr lang="en-US" altLang="zh-CN" sz="2800"/>
              </a:p>
            </p:txBody>
          </p:sp>
        </mc:Choice>
        <mc:Fallback>
          <p:sp>
            <p:nvSpPr>
              <p:cNvPr id="6" name="QO_6_AN.55_1#fe9d6b2e1?htil=8&amp;vcp=1&amp;vop=1&amp;vis=1&amp;pid=12262edf7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4062190"/>
                <a:ext cx="8165592" cy="1849057"/>
              </a:xfrm>
              <a:prstGeom prst="rect">
                <a:avLst/>
              </a:prstGeom>
              <a:blipFill rotWithShape="1">
                <a:blip r:embed="rId6"/>
                <a:stretch>
                  <a:fillRect l="-6" t="-5" r="0" b="-37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O_6_BD.56_1#a67b51df8?iti=10&amp;htil=9&amp;vcp=1&amp;vop=1&amp;vis=1&amp;visfb=1&amp;pid=12262edf7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44744" y="1454372"/>
            <a:ext cx="2020824" cy="327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O_6_BD.56_2#a67b51df8?iti=10&amp;htil=9&amp;vcp=1&amp;vop=1&amp;vis=1&amp;visfb=1&amp;pid=12262edf7&amp;color=0,0,0&amp;vtp=1&amp;bbb=1" title=""/>
          <p:cNvSpPr/>
          <p:nvPr/>
        </p:nvSpPr>
        <p:spPr>
          <a:xfrm>
            <a:off x="9209849" y="4614259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图10-8</a:t>
            </a:r>
            <a:endParaRPr lang="en-US" altLang="zh-CN" sz="2800"/>
          </a:p>
        </p:txBody>
      </p:sp>
      <p:sp>
        <p:nvSpPr>
          <p:cNvPr id="4" name="QO_6_BD.56_3#a67b51df8?htil=9&amp;vcp=1&amp;vop=1&amp;vis=1&amp;pid=12262edf7&amp;color=0,0,0&amp;vtp=1&amp;bt=1&amp;bbb=1" title=""/>
          <p:cNvSpPr/>
          <p:nvPr/>
        </p:nvSpPr>
        <p:spPr>
          <a:xfrm>
            <a:off x="932688" y="1436084"/>
            <a:ext cx="8165592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（2）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谢宝金携带发电机站立时对地面的压强。</a:t>
            </a:r>
            <a:endParaRPr lang="en-US" altLang="zh-CN" sz="2800"/>
          </a:p>
        </p:txBody>
      </p:sp>
      <mc:AlternateContent>
        <mc:Choice Requires="a14">
          <p:sp>
            <p:nvSpPr>
              <p:cNvPr id="5" name="QO_6_AN.57_1#a67b51df8?htil=9&amp;vcp=1&amp;vop=1&amp;vis=1&amp;pid=12262edf7&amp;color=0,0,0&amp;vtp=1&amp;bbb=1&amp;hb=1" title=""/>
              <p:cNvSpPr/>
              <p:nvPr/>
            </p:nvSpPr>
            <p:spPr>
              <a:xfrm>
                <a:off x="932688" y="2073814"/>
                <a:ext cx="8165592" cy="254616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解：谢宝金携带发电机站立时对地面的压强</a:t>
                </a:r>
                <a:endParaRPr lang="en-US" altLang="zh-CN" sz="2800"/>
              </a:p>
              <a:p>
                <a:pPr latinLnBrk="1">
                  <a:lnSpc>
                    <a:spcPts val="54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𝒑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𝑭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𝑺</m:t>
                          </m:r>
                        </m:den>
                      </m:f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𝑮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𝑺</m:t>
                          </m:r>
                        </m:den>
                      </m:f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 </m:t>
                          </m:r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𝟑𝟐𝟎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 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𝐍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𝟎</m:t>
                          </m:r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.</m:t>
                          </m:r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𝟎𝟒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宋体" panose="02010600030101010101" pitchFamily="2" charset="-122"/>
                                  <a:cs typeface="Times New Roman" panose="02020603050405020304" pitchFamily="34" charset="-12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b"/>
                                </m:rPr>
                                <a:rPr lang="en-US" altLang="zh-CN" sz="28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𝐦</m:t>
                              </m:r>
                            </m:e>
                            <m:sup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𝟒</m:t>
                          </m:r>
                        </m:sup>
                      </m:sSup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𝐏𝐚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答：谢宝金携带发电机站立时对地面的压强为</a:t>
                </a:r>
                <a:endParaRPr lang="en-US" altLang="zh-CN" sz="2800" b="1" i="0">
                  <a:solidFill>
                    <a:srgbClr val="FF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0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𝟒</m:t>
                          </m:r>
                        </m:sup>
                      </m:sSup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𝐏𝐚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</p:txBody>
          </p:sp>
        </mc:Choice>
        <mc:Fallback>
          <p:sp>
            <p:nvSpPr>
              <p:cNvPr id="5" name="QO_6_AN.57_1#a67b51df8?htil=9&amp;vcp=1&amp;vop=1&amp;vis=1&amp;pid=12262edf7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2073814"/>
                <a:ext cx="8165592" cy="2546160"/>
              </a:xfrm>
              <a:prstGeom prst="rect">
                <a:avLst/>
              </a:prstGeom>
              <a:blipFill rotWithShape="1">
                <a:blip r:embed="rId4"/>
                <a:stretch>
                  <a:fillRect l="-6" t="-21" r="0" b="-27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4#2fabcb2b3.fixed?vcp=1&amp;pid=3d1f4d567&amp;color=0,0,0&amp;vtp=1&amp;bbb=1" title=""/>
          <p:cNvSpPr/>
          <p:nvPr/>
        </p:nvSpPr>
        <p:spPr>
          <a:xfrm>
            <a:off x="795528" y="722376"/>
            <a:ext cx="1508760" cy="13258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10000"/>
              </a:lnSpc>
            </a:pPr>
            <a:r>
              <a:rPr lang="en-US" altLang="zh-CN" sz="80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05</a:t>
            </a:r>
            <a:endParaRPr lang="en-US" altLang="zh-CN" sz="8000"/>
          </a:p>
        </p:txBody>
      </p:sp>
      <p:sp>
        <p:nvSpPr>
          <p:cNvPr id="3" name="C_4_BD#2fabcb2b3.fixed?vcp=1&amp;pid=3d1f4d567&amp;color=255,198,17&amp;vtp=1&amp;bbb=1" title=""/>
          <p:cNvSpPr/>
          <p:nvPr/>
        </p:nvSpPr>
        <p:spPr>
          <a:xfrm>
            <a:off x="795528" y="2880360"/>
            <a:ext cx="6848856" cy="119786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8900"/>
              </a:lnSpc>
            </a:pPr>
            <a:r>
              <a:rPr lang="en-US" altLang="zh-CN" sz="7200" b="1" i="0">
                <a:solidFill>
                  <a:srgbClr val="FFC6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广东中考</a:t>
            </a:r>
            <a:endParaRPr lang="en-US" altLang="zh-CN" sz="7200"/>
          </a:p>
        </p:txBody>
      </p:sp>
      <p:sp>
        <p:nvSpPr>
          <p:cNvPr id="4" name="C_4#2fabcb2b3.fixed?vcp=1&amp;pid=3d1f4d567&amp;color=0,0,0&amp;vtp=1&amp;bbb=1" title=""/>
          <p:cNvSpPr/>
          <p:nvPr/>
        </p:nvSpPr>
        <p:spPr>
          <a:xfrm>
            <a:off x="2295144" y="932688"/>
            <a:ext cx="612648" cy="31089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700"/>
              </a:lnSpc>
            </a:pPr>
            <a:r>
              <a:rPr lang="en-US" altLang="zh-CN" sz="14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2026</a:t>
            </a:r>
            <a:endParaRPr lang="en-US" altLang="zh-CN" sz="1400"/>
          </a:p>
        </p:txBody>
      </p:sp>
    </p:spTree>
  </p:cSld>
  <p:clrMapOvr>
    <a:masterClrMapping/>
  </p:clrMapOvr>
  <p:transition>
    <p:split dir="in"/>
  </p:transition>
  <p:timing/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O_5_BD.58_1#1d94e746e?vcp=1&amp;vop=1&amp;vis=1&amp;pid=2fabcb2b3&amp;color=0,0,0&amp;vtp=1&amp;bt=1&amp;bbb=1&amp;hb=1" title=""/>
          <p:cNvSpPr/>
          <p:nvPr/>
        </p:nvSpPr>
        <p:spPr>
          <a:xfrm>
            <a:off x="932688" y="865854"/>
            <a:ext cx="10323576" cy="18490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1.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（2025·广东）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在探究液体压强与哪些因素有关时，小明提出如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下猜想：</a:t>
            </a:r>
            <a:endParaRPr lang="en-US" altLang="zh-CN" sz="2800"/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①与深度有关；②与液体密度有关；③与容器大小有关。</a:t>
            </a:r>
            <a:endParaRPr lang="en-US" altLang="zh-CN" sz="2800"/>
          </a:p>
        </p:txBody>
      </p:sp>
      <p:pic>
        <p:nvPicPr>
          <p:cNvPr id="3" name="QO_5_BD.58_2#1d94e746e?iti=11&amp;vcp=1&amp;vop=1&amp;vis=1&amp;pid=2fabcb2b3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0120" y="2844006"/>
            <a:ext cx="10277856" cy="244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O_5_BD.58_3#1d94e746e?iti=11&amp;vcp=1&amp;vop=1&amp;vis=1&amp;pid=2fabcb2b3&amp;color=0,0,0&amp;vtp=1&amp;bbb=1" title=""/>
          <p:cNvSpPr/>
          <p:nvPr/>
        </p:nvSpPr>
        <p:spPr>
          <a:xfrm>
            <a:off x="5553742" y="5412454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图10-9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/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B_6_BD.59_1#61cf30206?vcp=1&amp;vop=1&amp;vis=1&amp;pid=1d94e746e&amp;color=0,0,0&amp;vtp=1&amp;bt=1&amp;bbb=1&amp;hb=1" title=""/>
              <p:cNvSpPr/>
              <p:nvPr/>
            </p:nvSpPr>
            <p:spPr>
              <a:xfrm>
                <a:off x="932688" y="1191482"/>
                <a:ext cx="10323576" cy="12013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（1）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实验前，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𝐔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形管两侧液面如图10-9甲，应重新安装橡胶管使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两侧液面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B_6_BD.59_1#61cf30206?vcp=1&amp;vop=1&amp;vis=1&amp;pid=1d94e746e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191482"/>
                <a:ext cx="10323576" cy="1201357"/>
              </a:xfrm>
              <a:prstGeom prst="rect">
                <a:avLst/>
              </a:prstGeom>
              <a:blipFill rotWithShape="1">
                <a:blip r:embed="rId3"/>
                <a:stretch>
                  <a:fillRect l="-5" t="-18" r="2" b="-5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B_6_AN.60_1#61cf30206.blank?vcp=1&amp;vop=1&amp;vis=1&amp;pid=1d94e746e&amp;color=0,0,0&amp;vpa=40&amp;vtp=1&amp;bbb=1" title=""/>
          <p:cNvSpPr/>
          <p:nvPr/>
        </p:nvSpPr>
        <p:spPr>
          <a:xfrm>
            <a:off x="2371757" y="1787747"/>
            <a:ext cx="973138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相平</a:t>
            </a:r>
            <a:endParaRPr lang="en-US" altLang="zh-CN" sz="2800"/>
          </a:p>
        </p:txBody>
      </p:sp>
      <p:pic>
        <p:nvPicPr>
          <p:cNvPr id="4" name="QB_6_BD.59_2#61cf30206?iti=12&amp;vcp=1&amp;vop=1&amp;vis=1&amp;visfb=1&amp;pid=1d94e746e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0120" y="2525363"/>
            <a:ext cx="10277856" cy="244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B_6_BD.59_3#61cf30206?iti=12&amp;vcp=1&amp;vop=1&amp;vis=1&amp;visfb=1&amp;pid=1d94e746e&amp;color=0,0,0&amp;vtp=1&amp;bbb=1" title=""/>
          <p:cNvSpPr/>
          <p:nvPr/>
        </p:nvSpPr>
        <p:spPr>
          <a:xfrm>
            <a:off x="5553742" y="5093811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图10-9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4#5e3d94a7b.fixed?vcp=1&amp;pid=3d1f4d567&amp;color=0,0,0&amp;vtp=1&amp;bbb=1" title=""/>
          <p:cNvSpPr/>
          <p:nvPr/>
        </p:nvSpPr>
        <p:spPr>
          <a:xfrm>
            <a:off x="795528" y="722376"/>
            <a:ext cx="1508760" cy="13258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10000"/>
              </a:lnSpc>
            </a:pPr>
            <a:r>
              <a:rPr lang="en-US" altLang="zh-CN" sz="80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01</a:t>
            </a:r>
            <a:endParaRPr lang="en-US" altLang="zh-CN" sz="8000"/>
          </a:p>
        </p:txBody>
      </p:sp>
      <p:sp>
        <p:nvSpPr>
          <p:cNvPr id="3" name="C_4_BD#5e3d94a7b.fixed?vcp=1&amp;pid=3d1f4d567&amp;color=255,198,17&amp;vtp=1&amp;bbb=1" title=""/>
          <p:cNvSpPr/>
          <p:nvPr/>
        </p:nvSpPr>
        <p:spPr>
          <a:xfrm>
            <a:off x="795528" y="2880360"/>
            <a:ext cx="6848856" cy="119786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8900"/>
              </a:lnSpc>
            </a:pPr>
            <a:r>
              <a:rPr lang="en-US" altLang="zh-CN" sz="7200" b="1" i="0">
                <a:solidFill>
                  <a:srgbClr val="FFC6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考情分析</a:t>
            </a:r>
            <a:endParaRPr lang="en-US" altLang="zh-CN" sz="7200"/>
          </a:p>
        </p:txBody>
      </p:sp>
      <p:sp>
        <p:nvSpPr>
          <p:cNvPr id="4" name="C_4#5e3d94a7b.fixed?vcp=1&amp;pid=3d1f4d567&amp;color=0,0,0&amp;vtp=1&amp;bbb=1" title=""/>
          <p:cNvSpPr/>
          <p:nvPr/>
        </p:nvSpPr>
        <p:spPr>
          <a:xfrm>
            <a:off x="2295144" y="932688"/>
            <a:ext cx="612648" cy="31089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700"/>
              </a:lnSpc>
            </a:pPr>
            <a:r>
              <a:rPr lang="en-US" altLang="zh-CN" sz="14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2026</a:t>
            </a:r>
            <a:endParaRPr lang="en-US" altLang="zh-CN" sz="1400"/>
          </a:p>
        </p:txBody>
      </p:sp>
    </p:spTree>
  </p:cSld>
  <p:clrMapOvr>
    <a:masterClrMapping/>
  </p:clrMapOvr>
  <p:transition>
    <p:split dir="in"/>
  </p:transition>
  <p:timing/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B_6_BD.61_1#022bede2c?vcp=1&amp;vop=1&amp;vis=1&amp;pid=1d94e746e&amp;color=0,0,0&amp;vtp=1&amp;bt=1&amp;bbb=1&amp;hb=1" title=""/>
              <p:cNvSpPr/>
              <p:nvPr/>
            </p:nvSpPr>
            <p:spPr>
              <a:xfrm>
                <a:off x="932688" y="853154"/>
                <a:ext cx="10323576" cy="18490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（2）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调好器材后，探究猜想①和②，比较图10-9乙、丙可知：同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种液体，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，压强越大；已知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𝝆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</a:rPr>
                            <m:t>水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&gt;</m:t>
                      </m:r>
                      <m:sSub>
                        <m:sSub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𝝆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</a:rPr>
                            <m:t>酒精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，比较图10-9丙、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可知：深度相同时，液体密度越大，压强越大。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B_6_BD.61_1#022bede2c?vcp=1&amp;vop=1&amp;vis=1&amp;pid=1d94e746e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853154"/>
                <a:ext cx="10323576" cy="1849057"/>
              </a:xfrm>
              <a:prstGeom prst="rect">
                <a:avLst/>
              </a:prstGeom>
              <a:blipFill rotWithShape="1">
                <a:blip r:embed="rId3"/>
                <a:stretch>
                  <a:fillRect l="-5" t="-19" r="-668" b="-36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B_6_AN.62_1#022bede2c.blank?vcp=1&amp;vop=1&amp;vis=1&amp;pid=1d94e746e&amp;color=0,0,0&amp;vpa=41&amp;vtp=1&amp;bbb=1" title=""/>
          <p:cNvSpPr/>
          <p:nvPr/>
        </p:nvSpPr>
        <p:spPr>
          <a:xfrm>
            <a:off x="2371757" y="1436084"/>
            <a:ext cx="1687513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深度越深</a:t>
            </a:r>
            <a:endParaRPr lang="en-US" altLang="zh-CN" sz="2800"/>
          </a:p>
        </p:txBody>
      </p:sp>
      <p:sp>
        <p:nvSpPr>
          <p:cNvPr id="4" name="QB_6_AN.64_1#022bede2c.blank?vcp=1&amp;vop=1&amp;vis=1&amp;pid=1d94e746e&amp;color=0,0,0&amp;vpa=42&amp;vtp=1" title=""/>
          <p:cNvSpPr/>
          <p:nvPr/>
        </p:nvSpPr>
        <p:spPr>
          <a:xfrm>
            <a:off x="943007" y="2097119"/>
            <a:ext cx="615950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丁</a:t>
            </a:r>
            <a:endParaRPr lang="en-US" altLang="zh-CN" sz="2800"/>
          </a:p>
        </p:txBody>
      </p:sp>
      <p:pic>
        <p:nvPicPr>
          <p:cNvPr id="5" name="QB_6_BD.63_1#022bede2c?iti=13&amp;vcp=1&amp;vop=1&amp;vis=1&amp;visfb=1&amp;pid=1d94e746e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0120" y="2837021"/>
            <a:ext cx="10277856" cy="244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6" name="QB_6_BD.63_2#022bede2c?iti=13&amp;vcp=1&amp;vop=1&amp;vis=1&amp;visfb=1&amp;pid=1d94e746e&amp;color=0,0,0&amp;vtp=1&amp;bbb=1" title=""/>
          <p:cNvSpPr/>
          <p:nvPr/>
        </p:nvSpPr>
        <p:spPr>
          <a:xfrm>
            <a:off x="5553742" y="5405469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图10-9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B_6_BD.65_1#437bc1b0b?vcp=1&amp;vop=1&amp;vis=1&amp;pid=1d94e746e&amp;color=0,0,0&amp;vtp=1&amp;bt=1&amp;bbb=1&amp;hb=1" title=""/>
              <p:cNvSpPr/>
              <p:nvPr/>
            </p:nvSpPr>
            <p:spPr>
              <a:xfrm>
                <a:off x="932688" y="861283"/>
                <a:ext cx="10323576" cy="18490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（3）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将探头放入图10-9戊的盐水中，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𝐔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形管两侧液面高度差与图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丙一致。已知</a:t>
                </a:r>
                <a14:m>
                  <m:oMathPara>
                    <m:oMathParaPr>
                      <m:jc/>
                    </m:oMathParaPr>
                    <m:oMath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𝝆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</a:rPr>
                            <m:t>盐水</m:t>
                          </m:r>
                        </m:sub>
                      </m:sSub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&gt;</m:t>
                      </m:r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b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𝝆</m:t>
                          </m:r>
                        </m:e>
                        <m:sub>
                          <m:r>
                            <m:rPr>
                              <m:sty m:val="b"/>
                            </m:rPr>
                            <a:rPr lang="en-US" altLang="zh-CN" sz="2800" b="1" baseline="-1000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</a:rPr>
                            <m:t>水</m:t>
                          </m:r>
                        </m:sub>
                      </m:sSub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，根据实验结论推测，探头的位置可能在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（选填“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𝒂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”“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𝒃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”或“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𝒄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”）处。</a:t>
                </a:r>
                <a:endParaRPr lang="en-US" altLang="zh-CN" sz="280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" name="QB_6_BD.65_1#437bc1b0b?vcp=1&amp;vop=1&amp;vis=1&amp;pid=1d94e746e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861283"/>
                <a:ext cx="10323576" cy="1849057"/>
              </a:xfrm>
              <a:prstGeom prst="rect">
                <a:avLst/>
              </a:prstGeom>
              <a:blipFill rotWithShape="1">
                <a:blip r:embed="rId3"/>
                <a:stretch>
                  <a:fillRect l="-5" t="-12" r="2" b="-37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3" name="QB_6_AN.66_1#437bc1b0b.blank?vcp=1&amp;vop=1&amp;vis=1&amp;pid=1d94e746e&amp;color=0,0,0&amp;vpa=43&amp;vtp=1&amp;bbb=1" title=""/>
              <p:cNvSpPr/>
              <p:nvPr/>
            </p:nvSpPr>
            <p:spPr>
              <a:xfrm>
                <a:off x="1007300" y="2236881"/>
                <a:ext cx="401638" cy="41236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5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𝒂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3" name="QB_6_AN.66_1#437bc1b0b.blank?vcp=1&amp;vop=1&amp;vis=1&amp;pid=1d94e746e&amp;color=0,0,0&amp;vpa=43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300" y="2236881"/>
                <a:ext cx="401638" cy="412369"/>
              </a:xfrm>
              <a:prstGeom prst="rect">
                <a:avLst/>
              </a:prstGeom>
              <a:blipFill rotWithShape="1">
                <a:blip r:embed="rId4"/>
                <a:stretch>
                  <a:fillRect l="-47" t="-100" r="126" b="-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QB_6_BD.65_2#437bc1b0b?iti=14&amp;vcp=1&amp;vop=1&amp;vis=1&amp;visfb=1&amp;pid=1d94e746e&amp;color=0,0,0&amp;tib=255,255,255&amp;vtp=1" title="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0120" y="2844513"/>
            <a:ext cx="10277856" cy="244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B_6_BD.65_3#437bc1b0b?iti=14&amp;vcp=1&amp;vop=1&amp;vis=1&amp;visfb=1&amp;pid=1d94e746e&amp;color=0,0,0&amp;vtp=1&amp;bbb=1" title=""/>
          <p:cNvSpPr/>
          <p:nvPr/>
        </p:nvSpPr>
        <p:spPr>
          <a:xfrm>
            <a:off x="5553742" y="5412961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图10-9</a:t>
            </a:r>
            <a:endParaRPr lang="en-US" altLang="zh-CN" sz="2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B_6_BD.67_1#aadaa96c9?vcp=1&amp;vop=1&amp;vis=1&amp;pid=1d94e746e&amp;color=0,0,0&amp;vtp=1&amp;bt=1&amp;bbb=1&amp;hb=1" title=""/>
              <p:cNvSpPr/>
              <p:nvPr/>
            </p:nvSpPr>
            <p:spPr>
              <a:xfrm>
                <a:off x="932688" y="799052"/>
                <a:ext cx="10323576" cy="18490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（4）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探究猜想③，如图己，在大小不同的容器中装入深度相同的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水，将探头分别放入容器底，观察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𝐔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形管两侧液面，得出结论。此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实验设计不合理的地方是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________________________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B_6_BD.67_1#aadaa96c9?vcp=1&amp;vop=1&amp;vis=1&amp;pid=1d94e746e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799052"/>
                <a:ext cx="10323576" cy="1849057"/>
              </a:xfrm>
              <a:prstGeom prst="rect">
                <a:avLst/>
              </a:prstGeom>
              <a:blipFill rotWithShape="1">
                <a:blip r:embed="rId3"/>
                <a:stretch>
                  <a:fillRect l="-5" t="-12" r="-299" b="-37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B_6_BD.67_2#aadaa96c9?iti=15&amp;vcp=1&amp;vop=1&amp;vis=1&amp;pid=1d94e746e&amp;color=0,0,0&amp;tib=255,255,255&amp;vtp=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78608" y="2777204"/>
            <a:ext cx="7031736" cy="258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B_6_BD.67_3#aadaa96c9?iti=15&amp;vcp=1&amp;vop=1&amp;vis=1&amp;pid=1d94e746e&amp;color=0,0,0&amp;vtp=1&amp;bbb=1" title=""/>
          <p:cNvSpPr/>
          <p:nvPr/>
        </p:nvSpPr>
        <p:spPr>
          <a:xfrm>
            <a:off x="5549170" y="5491956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图10-9</a:t>
            </a:r>
            <a:endParaRPr lang="en-US" altLang="zh-CN" sz="2800"/>
          </a:p>
        </p:txBody>
      </p:sp>
      <p:sp>
        <p:nvSpPr>
          <p:cNvPr id="5" name="QB_6_AN.68_1#aadaa96c9.blank?vcp=1&amp;vop=1&amp;vis=1&amp;pid=1d94e746e&amp;color=0,0,0&amp;vpa=44&amp;vtp=1&amp;bbb=1" title=""/>
          <p:cNvSpPr/>
          <p:nvPr/>
        </p:nvSpPr>
        <p:spPr>
          <a:xfrm>
            <a:off x="4872069" y="2043017"/>
            <a:ext cx="4187825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没有控制液体的深度相同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B_6_BD.69_1#21ad88342?vcp=1&amp;vop=1&amp;vis=1&amp;pid=1d94e746e&amp;color=0,0,0&amp;vtp=1&amp;bt=1&amp;bbb=1&amp;hb=1" title=""/>
          <p:cNvSpPr/>
          <p:nvPr/>
        </p:nvSpPr>
        <p:spPr>
          <a:xfrm>
            <a:off x="932688" y="872204"/>
            <a:ext cx="10323576" cy="18490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（5）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完成实验后，针对猜想①的探究，为了使结论具有普遍性，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除了在水中多次实验外，还应该进行的实验是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_________________</a:t>
            </a:r>
            <a:endParaRPr lang="en-US" altLang="zh-CN" sz="2800" i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。</a:t>
            </a:r>
            <a:endParaRPr lang="en-US" altLang="zh-CN" sz="2800"/>
          </a:p>
        </p:txBody>
      </p:sp>
      <p:sp>
        <p:nvSpPr>
          <p:cNvPr id="3" name="QB_6_AN.70_1#21ad88342.blank?vcp=1&amp;vop=1&amp;vis=1&amp;pid=1d94e746e&amp;color=0,0,0&amp;vpa=45&amp;vtp=1&amp;bbb=1&amp;hb=1" title=""/>
          <p:cNvSpPr/>
          <p:nvPr/>
        </p:nvSpPr>
        <p:spPr>
          <a:xfrm>
            <a:off x="932689" y="1489424"/>
            <a:ext cx="10323321" cy="12013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                     </a:t>
            </a: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换用不同的液体多</a:t>
            </a:r>
            <a:endParaRPr lang="en-US" altLang="zh-CN" sz="2800" b="1" i="0">
              <a:solidFill>
                <a:srgbClr val="FF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次实验</a:t>
            </a:r>
            <a:endParaRPr lang="en-US" altLang="zh-CN" sz="2800"/>
          </a:p>
        </p:txBody>
      </p:sp>
      <p:pic>
        <p:nvPicPr>
          <p:cNvPr id="4" name="QB_6_BD.69_2#21ad88342?iti=16&amp;vcp=1&amp;vop=1&amp;vis=1&amp;visfb=1&amp;pid=1d94e746e&amp;color=0,0,0&amp;tib=255,255,255&amp;vtp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0120" y="2850356"/>
            <a:ext cx="10277856" cy="244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5" name="QB_6_BD.69_3#21ad88342?iti=16&amp;vcp=1&amp;vop=1&amp;vis=1&amp;visfb=1&amp;pid=1d94e746e&amp;color=0,0,0&amp;vtp=1&amp;bbb=1" title=""/>
          <p:cNvSpPr/>
          <p:nvPr/>
        </p:nvSpPr>
        <p:spPr>
          <a:xfrm>
            <a:off x="5553742" y="5418804"/>
            <a:ext cx="10906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图10-9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O_5_BD.71_1#9161a7057?vcp=1&amp;vop=1&amp;vis=1&amp;pid=2fabcb2b3&amp;color=0,0,0&amp;vtp=1&amp;bt=1&amp;bbb=1&amp;hb=1" title=""/>
              <p:cNvSpPr/>
              <p:nvPr/>
            </p:nvSpPr>
            <p:spPr>
              <a:xfrm>
                <a:off x="932688" y="1211326"/>
                <a:ext cx="10323576" cy="186055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2.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（2023·广东）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𝐂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𝟗𝟏𝟗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是我国自主研发的一种大型客机，已完成商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业首航。假设某架飞机总质量为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𝟖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𝟒</m:t>
                          </m:r>
                        </m:sup>
                      </m:sSup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𝐤𝐠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，静止在水平跑道上时，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其轮胎与地面接触的总面积约为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𝐦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𝒈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取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/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𝐤𝐠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。求该飞机：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O_5_BD.71_1#9161a7057?vcp=1&amp;vop=1&amp;vis=1&amp;pid=2fabcb2b3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211326"/>
                <a:ext cx="10323576" cy="1860550"/>
              </a:xfrm>
              <a:prstGeom prst="rect">
                <a:avLst/>
              </a:prstGeom>
              <a:blipFill rotWithShape="1">
                <a:blip r:embed="rId3"/>
                <a:stretch>
                  <a:fillRect l="-5" t="-20" r="-4045" b="-37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O_6_BD.72_1#4d13452c2?vcp=1&amp;vop=1&amp;vis=1&amp;pid=9161a7057&amp;color=0,0,0&amp;vtp=1&amp;bbb=1" title=""/>
          <p:cNvSpPr/>
          <p:nvPr/>
        </p:nvSpPr>
        <p:spPr>
          <a:xfrm>
            <a:off x="932688" y="3072130"/>
            <a:ext cx="10323576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（1）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受到的重力；</a:t>
            </a:r>
            <a:endParaRPr lang="en-US" altLang="zh-CN" sz="2800"/>
          </a:p>
        </p:txBody>
      </p:sp>
      <mc:AlternateContent>
        <mc:Choice Requires="a14">
          <p:sp>
            <p:nvSpPr>
              <p:cNvPr id="4" name="QO_6_AN.73_1#4d13452c2?vcp=1&amp;vop=1&amp;vis=1&amp;pid=9161a7057&amp;color=0,0,0&amp;vtp=1&amp;bbb=1" title=""/>
              <p:cNvSpPr/>
              <p:nvPr/>
            </p:nvSpPr>
            <p:spPr>
              <a:xfrm>
                <a:off x="932688" y="3712908"/>
                <a:ext cx="10323576" cy="187140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解：飞机受到的重力</a:t>
                </a:r>
                <a:endParaRPr lang="en-US" altLang="zh-CN" sz="2800"/>
              </a:p>
              <a:p>
                <a:pPr latinLnBrk="1">
                  <a:lnSpc>
                    <a:spcPts val="51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𝑮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𝒎𝒈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𝟖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𝟒</m:t>
                          </m:r>
                        </m:sup>
                      </m:sSup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/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𝟖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𝟓</m:t>
                          </m:r>
                        </m:sup>
                      </m:sSup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:endParaRPr lang="en-US" altLang="zh-CN" sz="2800"/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答：飞机受到的重力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𝟖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𝟓</m:t>
                          </m:r>
                        </m:sup>
                      </m:sSup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QO_6_AN.73_1#4d13452c2?vcp=1&amp;vop=1&amp;vis=1&amp;pid=9161a7057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3712908"/>
                <a:ext cx="10323576" cy="1871409"/>
              </a:xfrm>
              <a:prstGeom prst="rect">
                <a:avLst/>
              </a:prstGeom>
              <a:blipFill rotWithShape="1">
                <a:blip r:embed="rId4"/>
                <a:stretch>
                  <a:fillRect l="-5" t="-3" r="2" b="-38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QO_6_BD.74_1#9059df3aa?vcp=1&amp;vop=1&amp;vis=1&amp;pid=9161a7057&amp;color=0,0,0&amp;vtp=1&amp;bt=1&amp;bbb=1" title=""/>
          <p:cNvSpPr/>
          <p:nvPr/>
        </p:nvSpPr>
        <p:spPr>
          <a:xfrm>
            <a:off x="932688" y="1766126"/>
            <a:ext cx="10323576" cy="5631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（2）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静止时对水平跑道的压强；</a:t>
            </a:r>
            <a:endParaRPr lang="en-US" altLang="zh-CN" sz="2800"/>
          </a:p>
        </p:txBody>
      </p:sp>
      <mc:AlternateContent>
        <mc:Choice Requires="a14">
          <p:sp>
            <p:nvSpPr>
              <p:cNvPr id="3" name="QO_6_AN.75_1#9059df3aa?vcp=1&amp;vop=1&amp;vis=1&amp;pid=9161a7057&amp;color=0,0,0&amp;vtp=1&amp;bbb=1" title=""/>
              <p:cNvSpPr/>
              <p:nvPr/>
            </p:nvSpPr>
            <p:spPr>
              <a:xfrm>
                <a:off x="932688" y="2403856"/>
                <a:ext cx="10323576" cy="263340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解：飞机静止时对水平跑道的压力</a:t>
                </a:r>
                <a:endParaRPr lang="en-US" altLang="zh-CN" sz="2800"/>
              </a:p>
              <a:p>
                <a:pPr latinLnBrk="1">
                  <a:lnSpc>
                    <a:spcPts val="51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𝑭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𝑮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𝟖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𝟓</m:t>
                          </m:r>
                        </m:sup>
                      </m:sSup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:endParaRPr lang="en-US" altLang="zh-CN" sz="2800"/>
              </a:p>
              <a:p>
                <a:pPr latinLnBrk="1">
                  <a:lnSpc>
                    <a:spcPts val="60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对水平跑道的压强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𝒑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𝑭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𝑺</m:t>
                          </m:r>
                        </m:den>
                      </m:f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𝟖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宋体" panose="02010600030101010101" pitchFamily="2" charset="-122"/>
                                  <a:cs typeface="Times New Roman" panose="02020603050405020304" pitchFamily="34" charset="-12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𝟏𝟎</m:t>
                              </m:r>
                            </m:e>
                            <m:sup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𝟓</m:t>
                              </m:r>
                            </m:sup>
                          </m:sSup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 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𝐍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宋体" panose="02010600030101010101" pitchFamily="2" charset="-122"/>
                                  <a:cs typeface="Times New Roman" panose="02020603050405020304" pitchFamily="34" charset="-12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b"/>
                                </m:rPr>
                                <a:rPr lang="en-US" altLang="zh-CN" sz="28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𝐦</m:t>
                              </m:r>
                            </m:e>
                            <m:sup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𝟖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𝟓</m:t>
                          </m:r>
                        </m:sup>
                      </m:sSup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𝐏𝐚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:endParaRPr lang="en-US" altLang="zh-CN" sz="2800"/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答：飞机对水平地面的压强是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𝟖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𝟓</m:t>
                          </m:r>
                        </m:sup>
                      </m:sSup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𝐏𝐚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:endParaRPr lang="en-US" altLang="zh-CN" sz="2800"/>
              </a:p>
            </p:txBody>
          </p:sp>
        </mc:Choice>
        <mc:Fallback>
          <p:sp>
            <p:nvSpPr>
              <p:cNvPr id="3" name="QO_6_AN.75_1#9059df3aa?vcp=1&amp;vop=1&amp;vis=1&amp;pid=9161a7057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2403856"/>
                <a:ext cx="10323576" cy="2633409"/>
              </a:xfrm>
              <a:prstGeom prst="rect">
                <a:avLst/>
              </a:prstGeom>
              <a:blipFill rotWithShape="1">
                <a:blip r:embed="rId3"/>
                <a:stretch>
                  <a:fillRect l="-5" t="-14" r="2" b="-27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QO_6_BD.76_1#8e12bd059?vcp=1&amp;vop=1&amp;vis=1&amp;pid=9161a7057&amp;color=0,0,0&amp;vtp=1&amp;bt=1&amp;bbb=1" title=""/>
              <p:cNvSpPr/>
              <p:nvPr/>
            </p:nvSpPr>
            <p:spPr>
              <a:xfrm>
                <a:off x="932688" y="1770792"/>
                <a:ext cx="10323576" cy="56318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（3）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以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𝟖𝟎𝟎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𝐤𝐦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/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𝐡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匀速直线飞行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𝟏𝟖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𝐦𝐢𝐧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所通过的距离。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QO_6_BD.76_1#8e12bd059?vcp=1&amp;vop=1&amp;vis=1&amp;pid=9161a7057&amp;color=0,0,0&amp;vtp=1&amp;bt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770792"/>
                <a:ext cx="10323576" cy="563182"/>
              </a:xfrm>
              <a:prstGeom prst="rect">
                <a:avLst/>
              </a:prstGeom>
              <a:blipFill rotWithShape="1">
                <a:blip r:embed="rId3"/>
                <a:stretch>
                  <a:fillRect l="-5" t="-73" r="2" b="-126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3" name="QO_6_AN.77_1#8e12bd059?vcp=1&amp;vop=1&amp;vis=1&amp;pid=9161a7057&amp;color=0,0,0&amp;vtp=1&amp;bbb=1" title=""/>
              <p:cNvSpPr/>
              <p:nvPr/>
            </p:nvSpPr>
            <p:spPr>
              <a:xfrm>
                <a:off x="932688" y="2344579"/>
                <a:ext cx="10323576" cy="24967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解：以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𝟖𝟎𝟎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𝐤𝐦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/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𝐡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匀速直线飞行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𝟏𝟖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𝐦𝐢𝐧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𝐡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:endParaRPr lang="en-US" altLang="zh-CN" sz="2800"/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由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𝒗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𝒔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知，所通过的距离</a:t>
                </a:r>
                <a:endParaRPr lang="en-US" altLang="zh-CN" sz="2800"/>
              </a:p>
              <a:p>
                <a:pPr latinLnBrk="1">
                  <a:lnSpc>
                    <a:spcPts val="51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𝒔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𝒗𝒕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𝟖𝟎𝟎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𝐤𝐦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/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𝐡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𝐡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𝟐𝟒𝟎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𝐤𝐦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答：通过的距离是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𝟐𝟒𝟎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𝐤𝐦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</p:txBody>
          </p:sp>
        </mc:Choice>
        <mc:Fallback>
          <p:sp>
            <p:nvSpPr>
              <p:cNvPr id="3" name="QO_6_AN.77_1#8e12bd059?vcp=1&amp;vop=1&amp;vis=1&amp;pid=9161a7057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2344579"/>
                <a:ext cx="10323576" cy="2496757"/>
              </a:xfrm>
              <a:prstGeom prst="rect">
                <a:avLst/>
              </a:prstGeom>
              <a:blipFill rotWithShape="1">
                <a:blip r:embed="rId4"/>
                <a:stretch>
                  <a:fillRect l="-5" t="-6" r="2" b="-27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O_5_BD.78_1#6574e17d6?iti=17&amp;htil=10&amp;vcp=1&amp;vop=1&amp;vis=1&amp;pid=2fabcb2b3&amp;color=0,0,0&amp;tib=255,255,255&amp;vtp=1&amp;hs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49440" y="1227613"/>
            <a:ext cx="4288536" cy="290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O_5_BD.78_2#6574e17d6?iti=17&amp;htil=10&amp;vcp=1&amp;vop=1&amp;vis=1&amp;pid=2fabcb2b3&amp;color=0,0,0&amp;vtp=1&amp;bbb=1" title=""/>
          <p:cNvSpPr/>
          <p:nvPr/>
        </p:nvSpPr>
        <p:spPr>
          <a:xfrm>
            <a:off x="8459502" y="4262406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图10-10</a:t>
            </a:r>
            <a:endParaRPr lang="en-US" altLang="zh-CN" sz="2800"/>
          </a:p>
        </p:txBody>
      </p:sp>
      <mc:AlternateContent>
        <mc:Choice Requires="a14">
          <p:sp>
            <p:nvSpPr>
              <p:cNvPr id="4" name="QO_5_BD.78_3#6574e17d6?htil=10&amp;vcp=1&amp;vop=1&amp;vis=1&amp;pid=2fabcb2b3&amp;color=0,0,0&amp;vtp=1&amp;bt=1&amp;bbb=1&amp;hb=1&amp;hs=1" title=""/>
              <p:cNvSpPr/>
              <p:nvPr/>
            </p:nvSpPr>
            <p:spPr>
              <a:xfrm>
                <a:off x="932688" y="1209325"/>
                <a:ext cx="5897880" cy="37921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黑体" panose="02010609060101010101" charset="-122"/>
                    <a:cs typeface="Times New Roman" panose="02020603050405020304" pitchFamily="34" charset="-120"/>
                  </a:rPr>
                  <a:t>3.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（2024·广东节选）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2024年4月30日， 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“神舟十七号”载人飞船返回舱成功着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陆，如图10-10所示。若返回舱质量为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𝟑</m:t>
                          </m:r>
                        </m:sup>
                      </m:sSup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𝐤𝐠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，在着陆过程中，从距地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面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𝐦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高处竖直向下落地，用时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9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𝟎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𝟒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𝐬</m:t>
                      </m:r>
                    </m:oMath>
                  </m:oMathPara>
                </a14:m>
                <a:r>
                  <a:rPr lang="zh-CN" altLang="en-US" sz="2800" b="1" i="0" kern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(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𝒈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取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𝟏𝟎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/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𝐤𝐠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)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若返回舱静止时</a:t>
                </a:r>
                <a:endParaRPr lang="en-US" altLang="zh-CN" sz="2800"/>
              </a:p>
            </p:txBody>
          </p:sp>
        </mc:Choice>
        <mc:Fallback>
          <p:sp>
            <p:nvSpPr>
              <p:cNvPr id="4" name="QO_5_BD.78_3#6574e17d6?htil=10&amp;vcp=1&amp;vop=1&amp;vis=1&amp;pid=2fabcb2b3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209325"/>
                <a:ext cx="5897880" cy="3792157"/>
              </a:xfrm>
              <a:prstGeom prst="rect">
                <a:avLst/>
              </a:prstGeom>
              <a:blipFill rotWithShape="1">
                <a:blip r:embed="rId4"/>
                <a:stretch>
                  <a:fillRect l="-9" t="-8" r="-4998" b="-18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5" name="QO_5_BD.78_3#6574e17d6?htil=10&amp;vcp=1&amp;vop=1&amp;vis=1&amp;pid=2fabcb2b3&amp;color=0,0,0&amp;vtp=1&amp;bt=1&amp;bbb=1&amp;hb=1&amp;hs=1" title=""/>
              <p:cNvSpPr/>
              <p:nvPr/>
            </p:nvSpPr>
            <p:spPr>
              <a:xfrm>
                <a:off x="935991" y="5068856"/>
                <a:ext cx="10320018" cy="57467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与水平地面的接触面积为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𝐦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，求它对水平地面的压强。</a:t>
                </a:r>
                <a:endParaRPr lang="en-US" altLang="zh-CN" sz="2800"/>
              </a:p>
            </p:txBody>
          </p:sp>
        </mc:Choice>
        <mc:Fallback>
          <p:sp>
            <p:nvSpPr>
              <p:cNvPr id="5" name="QO_5_BD.78_3#6574e17d6?htil=10&amp;vcp=1&amp;vop=1&amp;vis=1&amp;pid=2fabcb2b3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991" y="5068856"/>
                <a:ext cx="10320018" cy="574675"/>
              </a:xfrm>
              <a:prstGeom prst="rect">
                <a:avLst/>
              </a:prstGeom>
              <a:blipFill rotWithShape="1">
                <a:blip r:embed="rId5"/>
                <a:stretch>
                  <a:fillRect t="-50" r="6" b="-126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/>
</p:sld>
</file>

<file path=ppt/slides/slide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QO_5_AN.79_1#6574e17d6?iti=18&amp;htil=11&amp;vcp=1&amp;vop=1&amp;vis=1&amp;visfb=1&amp;pid=2fabcb2b3&amp;color=0,0,0&amp;tib=255,255,255&amp;vtp=1&amp;hs=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5591" y="1343533"/>
            <a:ext cx="4288536" cy="290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O_5_AN.79_2#6574e17d6?iti=18&amp;htil=11&amp;vcp=1&amp;vop=1&amp;vis=1&amp;visfb=1&amp;pid=2fabcb2b3&amp;color=0,0,0&amp;vtp=1&amp;bbb=1" title=""/>
          <p:cNvSpPr/>
          <p:nvPr/>
        </p:nvSpPr>
        <p:spPr>
          <a:xfrm>
            <a:off x="8395653" y="4378325"/>
            <a:ext cx="1268412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图10-10</a:t>
            </a:r>
            <a:endParaRPr lang="en-US" altLang="zh-CN" sz="2800"/>
          </a:p>
        </p:txBody>
      </p:sp>
      <mc:AlternateContent>
        <mc:Choice Requires="a14">
          <p:sp>
            <p:nvSpPr>
              <p:cNvPr id="4" name="QO_5_AN.79_3#6574e17d6?htil=11&amp;vcp=1&amp;vop=1&amp;vis=1&amp;pid=2fabcb2b3&amp;color=0,0,0&amp;vtp=1&amp;bt=1&amp;bbb=1&amp;hb=1" title=""/>
              <p:cNvSpPr/>
              <p:nvPr/>
            </p:nvSpPr>
            <p:spPr>
              <a:xfrm>
                <a:off x="932688" y="1325245"/>
                <a:ext cx="5897880" cy="19431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解：静止在水平地面上的返回舱对地</a:t>
                </a:r>
                <a:endParaRPr lang="en-US" altLang="zh-CN" sz="2800" b="1" i="0">
                  <a:solidFill>
                    <a:srgbClr val="FF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面的压力等于返回舱的重力，与水平</a:t>
                </a:r>
                <a:endParaRPr lang="en-US" altLang="zh-CN" sz="2800" b="1" i="0">
                  <a:solidFill>
                    <a:srgbClr val="FF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地面接触面积为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𝐦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，其对水平地面</a:t>
                </a:r>
                <a:endParaRPr lang="en-US" altLang="zh-CN" sz="2800" b="1" i="0">
                  <a:solidFill>
                    <a:srgbClr val="FF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ct val="150000"/>
                  </a:lnSpc>
                </a:pPr>
                <a:endParaRPr lang="en-US" altLang="zh-CN" sz="2800"/>
              </a:p>
            </p:txBody>
          </p:sp>
        </mc:Choice>
        <mc:Fallback>
          <p:sp>
            <p:nvSpPr>
              <p:cNvPr id="4" name="QO_5_AN.79_3#6574e17d6?htil=11&amp;vcp=1&amp;vop=1&amp;vis=1&amp;pid=2fabcb2b3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325245"/>
                <a:ext cx="5897880" cy="1943100"/>
              </a:xfrm>
              <a:prstGeom prst="rect">
                <a:avLst/>
              </a:prstGeom>
              <a:blipFill rotWithShape="1">
                <a:blip r:embed="rId4"/>
                <a:stretch>
                  <a:fillRect l="-9" r="9" b="-329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5" name="QO_5_AN.79_3#6574e17d6?htil=11&amp;vcp=1&amp;vop=1&amp;vis=1&amp;pid=2fabcb2b3&amp;color=0,0,0&amp;vtp=1&amp;bt=1&amp;bbb=1&amp;hb=1" title=""/>
              <p:cNvSpPr/>
              <p:nvPr/>
            </p:nvSpPr>
            <p:spPr>
              <a:xfrm>
                <a:off x="932688" y="3265297"/>
                <a:ext cx="5897880" cy="16764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/>
              <a:lstStyle/>
              <a:p>
                <a:pPr latinLnBrk="1">
                  <a:lnSpc>
                    <a:spcPts val="66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压强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𝒑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𝑭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𝑺</m:t>
                          </m:r>
                        </m:den>
                      </m:f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𝒎𝒈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𝑺</m:t>
                          </m:r>
                        </m:den>
                      </m:f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𝟑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宋体" panose="02010600030101010101" pitchFamily="2" charset="-122"/>
                                  <a:cs typeface="Times New Roman" panose="02020603050405020304" pitchFamily="34" charset="-12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𝟏𝟎</m:t>
                              </m:r>
                            </m:e>
                            <m:sup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𝟑</m:t>
                              </m:r>
                            </m:sup>
                          </m:sSup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 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𝐤𝐠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×</m:t>
                          </m:r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 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𝐍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/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𝐤𝐠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</m:t>
                          </m:r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宋体" panose="02010600030101010101" pitchFamily="2" charset="-122"/>
                                  <a:cs typeface="Times New Roman" panose="02020603050405020304" pitchFamily="34" charset="-12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b"/>
                                </m:rPr>
                                <a:rPr lang="en-US" altLang="zh-CN" sz="28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𝐦</m:t>
                              </m:r>
                            </m:e>
                            <m:sup>
                              <m:r>
                                <m:rPr>
                                  <m:sty m:val="bi"/>
                                </m:rPr>
                                <a:rPr lang="en-US" altLang="zh-CN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34" charset="0"/>
                                  <a:ea typeface="Cambria Math" panose="02040503050406030204" pitchFamily="34" charset="-122"/>
                                  <a:cs typeface="Cambria Math" panose="02040503050406030204" pitchFamily="34" charset="-12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𝟒</m:t>
                          </m:r>
                        </m:sup>
                      </m:sSup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𝐏𝐚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  <a:p>
                <a:pPr latinLnBrk="1">
                  <a:lnSpc>
                    <a:spcPts val="100"/>
                  </a:lnSpc>
                </a:pPr>
                <a:endParaRPr lang="en-US" altLang="zh-CN" sz="2800"/>
              </a:p>
            </p:txBody>
          </p:sp>
        </mc:Choice>
        <mc:Fallback>
          <p:sp>
            <p:nvSpPr>
              <p:cNvPr id="5" name="QO_5_AN.79_3#6574e17d6?htil=11&amp;vcp=1&amp;vop=1&amp;vis=1&amp;pid=2fabcb2b3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3265297"/>
                <a:ext cx="5897880" cy="1676400"/>
              </a:xfrm>
              <a:prstGeom prst="rect">
                <a:avLst/>
              </a:prstGeom>
              <a:blipFill rotWithShape="1">
                <a:blip r:embed="rId5"/>
                <a:stretch>
                  <a:fillRect l="-9" t="-8" r="9" b="-7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6" name="QO_5_AN.79_3#6574e17d6?htil=11&amp;vcp=1&amp;vop=1&amp;vis=1&amp;pid=2fabcb2b3&amp;color=0,0,0&amp;vtp=1&amp;bt=1&amp;bbb=1&amp;hb=1" title=""/>
              <p:cNvSpPr/>
              <p:nvPr/>
            </p:nvSpPr>
            <p:spPr>
              <a:xfrm>
                <a:off x="932688" y="4941697"/>
                <a:ext cx="5897880" cy="56496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000"/>
                  </a:lnSpc>
                </a:pP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答：返回舱对地面压强是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𝟑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×</m:t>
                      </m:r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𝟏𝟎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𝟒</m:t>
                          </m:r>
                        </m:sup>
                      </m:sSup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𝐏𝐚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</p:txBody>
          </p:sp>
        </mc:Choice>
        <mc:Fallback>
          <p:sp>
            <p:nvSpPr>
              <p:cNvPr id="6" name="QO_5_AN.79_3#6574e17d6?htil=11&amp;vcp=1&amp;vop=1&amp;vis=1&amp;pid=2fabcb2b3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4941697"/>
                <a:ext cx="5897880" cy="564960"/>
              </a:xfrm>
              <a:prstGeom prst="rect">
                <a:avLst/>
              </a:prstGeom>
              <a:blipFill rotWithShape="1">
                <a:blip r:embed="rId6"/>
                <a:stretch>
                  <a:fillRect l="-9" t="-22" r="-3211" b="-123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 uiExpand="1" build="p" animBg="1"/>
      <p:bldP spid="6" grpId="0" uiExpand="1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ExtraPageShapeName&amp;bt=1&amp;bbb=1" title=""/>
          <p:cNvSpPr/>
          <p:nvPr/>
        </p:nvSpPr>
        <p:spPr>
          <a:xfrm>
            <a:off x="1225296" y="182880"/>
            <a:ext cx="612648" cy="35661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700"/>
              </a:lnSpc>
            </a:pPr>
            <a:r>
              <a:rPr lang="en-US" altLang="zh-CN" sz="1400" b="0" i="0">
                <a:solidFill>
                  <a:srgbClr val="FFFFFF"/>
                </a:solidFill>
                <a:latin typeface="思源黑体 CN Medium" pitchFamily="34" charset="0"/>
                <a:ea typeface="思源黑体 CN Medium" pitchFamily="34" charset="-122"/>
                <a:cs typeface="思源黑体 CN Medium" pitchFamily="34" charset="-120"/>
              </a:rPr>
              <a:t>物理</a:t>
            </a:r>
            <a:endParaRPr lang="en-US" altLang="zh-CN" sz="1400"/>
          </a:p>
        </p:txBody>
      </p:sp>
      <p:sp>
        <p:nvSpPr>
          <p:cNvPr id="5" name="ExtraPageShapeName&amp;bbb=1" title=""/>
          <p:cNvSpPr/>
          <p:nvPr/>
        </p:nvSpPr>
        <p:spPr>
          <a:xfrm>
            <a:off x="1078992" y="2587752"/>
            <a:ext cx="5038344" cy="118872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8900"/>
              </a:lnSpc>
            </a:pPr>
            <a:r>
              <a:rPr lang="en-US" altLang="zh-CN" sz="7200" b="0" i="0">
                <a:solidFill>
                  <a:srgbClr val="000000"/>
                </a:solidFill>
                <a:latin typeface="思源黑体 CN Heavy" pitchFamily="34" charset="0"/>
                <a:ea typeface="思源黑体 CN Heavy" pitchFamily="34" charset="-122"/>
                <a:cs typeface="思源黑体 CN Heavy" pitchFamily="34" charset="-120"/>
              </a:rPr>
              <a:t>谢谢观看</a:t>
            </a:r>
            <a:endParaRPr lang="en-US" altLang="zh-CN" sz="7200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455400" y="126619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split dir="in"/>
  </p:transition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6" name="P_5_BD#51afbe1f4?colgroup=7,20&amp;vcp=1&amp;pid=5e3d94a7b&amp;color=0,0,0&amp;vtp=1&amp;bt=1&amp;bbb=1&amp;hb=1" title=""/>
          <p:cNvGraphicFramePr>
            <a:graphicFrameLocks noGrp="1"/>
          </p:cNvGraphicFramePr>
          <p:nvPr/>
        </p:nvGraphicFramePr>
        <p:xfrm>
          <a:off x="932688" y="1174496"/>
          <a:ext cx="10277856" cy="4509009"/>
        </p:xfrm>
        <a:graphic>
          <a:graphicData uri="http://schemas.openxmlformats.org/drawingml/2006/table">
            <a:tbl>
              <a:tblPr/>
              <a:tblGrid>
                <a:gridCol w="2688336"/>
                <a:gridCol w="905256"/>
                <a:gridCol w="1243584"/>
                <a:gridCol w="4535424"/>
                <a:gridCol w="905256"/>
              </a:tblGrid>
              <a:tr h="2256092"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2022版课标要求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 vert="horz" wrap="square"/>
                    <a:lstStyle/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1.通过实验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，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理解压强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1200" spc="-100"/>
                    </a:p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2.知道增大和减小压强的方法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，</a:t>
                      </a: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并了解其在生产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indent="0" algn="l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生活中的应用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1200" spc="-100"/>
                    </a:p>
                    <a:p>
                      <a:pPr marL="0" lvl="0" indent="0" algn="l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3.探究并了解液体压强与哪些因素有关</a:t>
                      </a:r>
                      <a:r>
                        <a:rPr lang="en-US" altLang="zh-CN" sz="2800" b="1" i="0" spc="-10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altLang="zh-CN" sz="1200" spc="-1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</a:tr>
              <a:tr h="539560">
                <a:tc rowSpan="4">
                  <a:txBody>
                    <a:bodyPr vert="horz" wrap="square"/>
                    <a:lstStyle/>
                    <a:p>
                      <a:pPr marL="0" indent="0" algn="ctr" latinLnBrk="1" hangingPunct="0">
                        <a:lnSpc>
                          <a:spcPts val="44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近三年广东中考</a:t>
                      </a:r>
                      <a:endParaRPr lang="en-US" altLang="zh-CN" sz="2800" b="1" i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宋体" panose="02010600030101010101" pitchFamily="2" charset="-122"/>
                        <a:cs typeface="Times New Roman" panose="02020603050405020304" pitchFamily="34" charset="-120"/>
                      </a:endParaRPr>
                    </a:p>
                    <a:p>
                      <a:pPr marL="0" lvl="0" indent="0"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考查情况分析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年份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题型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考点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分值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119"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2023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计算题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压强的计算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2分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119"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2024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计算题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压强的计算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2分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119"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2025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实验题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液体的压强与哪些因素有关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 latinLnBrk="1" hangingPunct="0">
                        <a:lnSpc>
                          <a:spcPts val="4200"/>
                        </a:lnSpc>
                      </a:pPr>
                      <a:r>
                        <a:rPr lang="en-US" altLang="zh-CN" sz="2800" b="1" i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宋体" panose="02010600030101010101" pitchFamily="2" charset="-122"/>
                          <a:cs typeface="Times New Roman" panose="02020603050405020304" pitchFamily="34" charset="-120"/>
                        </a:rPr>
                        <a:t>6分</a:t>
                      </a:r>
                      <a:endParaRPr lang="en-US" altLang="zh-CN" sz="120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 dir="in"/>
  </p:transition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_4#238c5bade.fixed?vcp=1&amp;pid=3d1f4d567&amp;color=0,0,0&amp;vtp=1&amp;bbb=1" title=""/>
          <p:cNvSpPr/>
          <p:nvPr/>
        </p:nvSpPr>
        <p:spPr>
          <a:xfrm>
            <a:off x="795528" y="722376"/>
            <a:ext cx="1508760" cy="132588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10000"/>
              </a:lnSpc>
            </a:pPr>
            <a:r>
              <a:rPr lang="en-US" altLang="zh-CN" sz="80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02</a:t>
            </a:r>
            <a:endParaRPr lang="en-US" altLang="zh-CN" sz="8000"/>
          </a:p>
        </p:txBody>
      </p:sp>
      <p:sp>
        <p:nvSpPr>
          <p:cNvPr id="3" name="C_4_BD#238c5bade.fixed?vcp=1&amp;pid=3d1f4d567&amp;color=255,198,17&amp;vtp=1&amp;bbb=1" title=""/>
          <p:cNvSpPr/>
          <p:nvPr/>
        </p:nvSpPr>
        <p:spPr>
          <a:xfrm>
            <a:off x="795528" y="2880360"/>
            <a:ext cx="6848856" cy="1197864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8900"/>
              </a:lnSpc>
            </a:pPr>
            <a:r>
              <a:rPr lang="en-US" altLang="zh-CN" sz="7200" b="1" i="0">
                <a:solidFill>
                  <a:srgbClr val="FFC6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考点回顾</a:t>
            </a:r>
            <a:endParaRPr lang="en-US" altLang="zh-CN" sz="7200"/>
          </a:p>
        </p:txBody>
      </p:sp>
      <p:sp>
        <p:nvSpPr>
          <p:cNvPr id="4" name="C_4#238c5bade.fixed?vcp=1&amp;pid=3d1f4d567&amp;color=0,0,0&amp;vtp=1&amp;bbb=1" title=""/>
          <p:cNvSpPr/>
          <p:nvPr/>
        </p:nvSpPr>
        <p:spPr>
          <a:xfrm>
            <a:off x="2295144" y="932688"/>
            <a:ext cx="612648" cy="31089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1700"/>
              </a:lnSpc>
            </a:pPr>
            <a:r>
              <a:rPr lang="en-US" altLang="zh-CN" sz="1400" b="1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2026</a:t>
            </a:r>
            <a:endParaRPr lang="en-US" altLang="zh-CN" sz="1400"/>
          </a:p>
        </p:txBody>
      </p:sp>
    </p:spTree>
  </p:cSld>
  <p:clrMapOvr>
    <a:masterClrMapping/>
  </p:clrMapOvr>
  <p:transition>
    <p:split dir="in"/>
  </p:transition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C_5_BD#ce3fa7d1b?vcp=1&amp;pid=238c5bade&amp;color=0,0,0&amp;tib=255,255,255&amp;iip=1&amp;vtp=1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415" y="810742"/>
            <a:ext cx="1143000" cy="466344"/>
          </a:xfrm>
          <a:prstGeom prst="rect">
            <a:avLst/>
          </a:prstGeom>
        </p:spPr>
      </p:pic>
      <p:sp>
        <p:nvSpPr>
          <p:cNvPr id="3" name="C_5_BD#ce3fa7d1b?vcp=1&amp;pid=238c5bade&amp;color=0,0,0&amp;vtp=1&amp;bt=1&amp;bbb=1" title=""/>
          <p:cNvSpPr/>
          <p:nvPr/>
        </p:nvSpPr>
        <p:spPr>
          <a:xfrm>
            <a:off x="932689" y="720000"/>
            <a:ext cx="10323321" cy="7487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压力与压强</a:t>
            </a:r>
            <a:endParaRPr lang="en-US" altLang="zh-CN" sz="100">
              <a:solidFill>
                <a:srgbClr val="000000"/>
              </a:solidFill>
            </a:endParaRPr>
          </a:p>
        </p:txBody>
      </p:sp>
      <mc:AlternateContent>
        <mc:Choice Requires="a14">
          <p:sp>
            <p:nvSpPr>
              <p:cNvPr id="4" name="P_6_BD#9e8e95e85?vcp=1&amp;pid=ce3fa7d1b&amp;color=0,0,0&amp;vtp=1&amp;bbb=1&amp;hb=1" title=""/>
              <p:cNvSpPr/>
              <p:nvPr/>
            </p:nvSpPr>
            <p:spPr>
              <a:xfrm>
                <a:off x="932688" y="1351063"/>
                <a:ext cx="10323576" cy="315595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1.把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作用在物体表面的力叫作压力。压力的方向垂直被压物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体表面，压力的作用效果与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和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有关。</a:t>
                </a:r>
                <a:endParaRPr lang="en-US" altLang="zh-CN" sz="2800">
                  <a:solidFill>
                    <a:srgbClr val="000000"/>
                  </a:solidFill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2.在物理学中，物体所受压力的大小与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之比叫作压强，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符号是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。压强的计算公式是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，压强的国际单位是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符号是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𝐏𝐚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</m:oMath>
                  </m:oMathPara>
                </a14:m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/</m:t>
                      </m:r>
                      <m:sSup>
                        <m:sSupPr>
                          <m:ctrlPr>
                            <a:rPr lang="en-US" altLang="zh-CN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𝐦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" name="P_6_BD#9e8e95e85?vcp=1&amp;pid=ce3fa7d1b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351063"/>
                <a:ext cx="10323576" cy="3155950"/>
              </a:xfrm>
              <a:prstGeom prst="rect">
                <a:avLst/>
              </a:prstGeom>
              <a:blipFill rotWithShape="1">
                <a:blip r:embed="rId4"/>
                <a:stretch>
                  <a:fillRect l="-5" t="-13" r="-447" b="-22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P_6_AN.1_1#9e8e95e85.blank?vcp=1&amp;pid=ce3fa7d1b&amp;color=0,0,0&amp;vpa=1&amp;vtp=1&amp;bbb=1" title=""/>
          <p:cNvSpPr/>
          <p:nvPr/>
        </p:nvSpPr>
        <p:spPr>
          <a:xfrm>
            <a:off x="1566894" y="1320583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垂直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6" name="P_6_AN.2_1#9e8e95e85.blank?vcp=1&amp;pid=ce3fa7d1b&amp;color=0,0,0&amp;vpa=2&amp;vtp=1&amp;bbb=1" title=""/>
          <p:cNvSpPr/>
          <p:nvPr/>
        </p:nvSpPr>
        <p:spPr>
          <a:xfrm>
            <a:off x="5229256" y="1968283"/>
            <a:ext cx="2044700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压力的大小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7" name="P_6_AN.3_1#9e8e95e85.blank?vcp=1&amp;pid=ce3fa7d1b&amp;color=0,0,0&amp;vpa=3&amp;vtp=1&amp;bbb=1" title=""/>
          <p:cNvSpPr/>
          <p:nvPr/>
        </p:nvSpPr>
        <p:spPr>
          <a:xfrm>
            <a:off x="7720045" y="1968283"/>
            <a:ext cx="1687513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受力面积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8" name="P_6_AN.4_1#9e8e95e85.blank?vcp=1&amp;pid=ce3fa7d1b&amp;color=0,0,0&amp;vpa=4&amp;vtp=1&amp;bbb=1" title=""/>
          <p:cNvSpPr/>
          <p:nvPr/>
        </p:nvSpPr>
        <p:spPr>
          <a:xfrm>
            <a:off x="6924707" y="2615983"/>
            <a:ext cx="1687513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受力面积</a:t>
            </a:r>
            <a:endParaRPr lang="en-US" altLang="zh-CN" sz="2800">
              <a:solidFill>
                <a:srgbClr val="FF0000"/>
              </a:solidFill>
            </a:endParaRPr>
          </a:p>
        </p:txBody>
      </p:sp>
      <mc:AlternateContent>
        <mc:Choice Requires="a14">
          <p:sp>
            <p:nvSpPr>
              <p:cNvPr id="9" name="P_6_AN.5_1#9e8e95e85.blank?vcp=1&amp;pid=ce3fa7d1b&amp;color=0,0,0&amp;vpa=5&amp;vtp=1&amp;bbb=1" title=""/>
              <p:cNvSpPr/>
              <p:nvPr/>
            </p:nvSpPr>
            <p:spPr>
              <a:xfrm>
                <a:off x="2078863" y="3390111"/>
                <a:ext cx="401638" cy="41236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5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𝒑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9" name="P_6_AN.5_1#9e8e95e85.blank?vcp=1&amp;pid=ce3fa7d1b&amp;color=0,0,0&amp;vpa=5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8863" y="3390111"/>
                <a:ext cx="401638" cy="412369"/>
              </a:xfrm>
              <a:prstGeom prst="rect">
                <a:avLst/>
              </a:prstGeom>
              <a:blipFill rotWithShape="1">
                <a:blip r:embed="rId5"/>
                <a:stretch>
                  <a:fillRect l="-126" t="-117" r="48" b="-76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Requires="a14">
          <p:sp>
            <p:nvSpPr>
              <p:cNvPr id="10" name="P_6_AN.6_1#9e8e95e85.blank?vcp=1&amp;pid=ce3fa7d1b&amp;color=0,0,0&amp;vpa=6&amp;vtp=1&amp;bbb=1&amp;rh=48.37" title=""/>
              <p:cNvSpPr/>
              <p:nvPr/>
            </p:nvSpPr>
            <p:spPr>
              <a:xfrm>
                <a:off x="5776151" y="3192690"/>
                <a:ext cx="1029462" cy="6142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49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𝒑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𝑭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𝑺</m:t>
                          </m:r>
                        </m:den>
                      </m:f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10" name="P_6_AN.6_1#9e8e95e85.blank?vcp=1&amp;pid=ce3fa7d1b&amp;color=0,0,0&amp;vpa=6&amp;vtp=1&amp;bbb=1&amp;rh=48.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6151" y="3192690"/>
                <a:ext cx="1029462" cy="614299"/>
              </a:xfrm>
              <a:prstGeom prst="rect">
                <a:avLst/>
              </a:prstGeom>
              <a:blipFill rotWithShape="1">
                <a:blip r:embed="rId6"/>
                <a:stretch>
                  <a:fillRect l="-19" t="-89" r="31" b="-12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P_6_AN.7_1#9e8e95e85.blank?vcp=1&amp;pid=ce3fa7d1b&amp;color=0,0,0&amp;vpa=7&amp;vtp=1" title=""/>
          <p:cNvSpPr/>
          <p:nvPr/>
        </p:nvSpPr>
        <p:spPr>
          <a:xfrm>
            <a:off x="10044145" y="3263683"/>
            <a:ext cx="615950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帕</a:t>
            </a:r>
            <a:endParaRPr lang="en-US" altLang="zh-CN" sz="2800">
              <a:solidFill>
                <a:srgbClr val="FF0000"/>
              </a:solidFill>
            </a:endParaRPr>
          </a:p>
        </p:txBody>
      </p:sp>
      <mc:AlternateContent>
        <mc:Choice Requires="a14">
          <p:sp>
            <p:nvSpPr>
              <p:cNvPr id="12" name="P_6_AN.8_1#9e8e95e85.blank?vcp=1&amp;pid=ce3fa7d1b&amp;color=0,0,0&amp;vpa=8&amp;vtp=1&amp;bbb=1" title=""/>
              <p:cNvSpPr/>
              <p:nvPr/>
            </p:nvSpPr>
            <p:spPr>
              <a:xfrm>
                <a:off x="2066163" y="4020094"/>
                <a:ext cx="600075" cy="41236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5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𝐏𝐚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12" name="P_6_AN.8_1#9e8e95e85.blank?vcp=1&amp;pid=ce3fa7d1b&amp;color=0,0,0&amp;vpa=8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6163" y="4020094"/>
                <a:ext cx="600075" cy="412369"/>
              </a:xfrm>
              <a:prstGeom prst="rect">
                <a:avLst/>
              </a:prstGeom>
              <a:blipFill rotWithShape="1">
                <a:blip r:embed="rId7"/>
                <a:stretch>
                  <a:fillRect l="-85" t="-132" r="85" b="-7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P_6_AN.9_1#9e8e95e85.blank?vcp=1&amp;pid=ce3fa7d1b&amp;color=0,0,0&amp;vpa=9&amp;vtp=1" title=""/>
          <p:cNvSpPr/>
          <p:nvPr/>
        </p:nvSpPr>
        <p:spPr>
          <a:xfrm>
            <a:off x="4154900" y="3889094"/>
            <a:ext cx="436563" cy="56781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0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1</a:t>
            </a:r>
            <a:endParaRPr lang="en-US" altLang="zh-CN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  <p:bldP spid="7" grpId="0" uiExpand="1" build="p" animBg="1"/>
      <p:bldP spid="8" grpId="0" uiExpand="1" build="p" animBg="1"/>
      <p:bldP spid="9" grpId="0" uiExpand="1" build="p" animBg="1"/>
      <p:bldP spid="10" grpId="0" uiExpand="1" build="p" animBg="1"/>
      <p:bldP spid="11" grpId="0" uiExpand="1" build="p" animBg="1"/>
      <p:bldP spid="12" grpId="0" uiExpand="1" build="p" animBg="1"/>
      <p:bldP spid="13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C_5_BD#1e3c30b5c?vcp=1&amp;pid=238c5bade&amp;color=0,0,0&amp;tib=255,255,255&amp;iip=2&amp;vtp=1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415" y="810742"/>
            <a:ext cx="1143000" cy="466344"/>
          </a:xfrm>
          <a:prstGeom prst="rect">
            <a:avLst/>
          </a:prstGeom>
        </p:spPr>
      </p:pic>
      <p:sp>
        <p:nvSpPr>
          <p:cNvPr id="3" name="C_5_BD#1e3c30b5c?vcp=1&amp;pid=238c5bade&amp;color=0,0,0&amp;vtp=1&amp;bt=1&amp;bbb=1" title=""/>
          <p:cNvSpPr/>
          <p:nvPr/>
        </p:nvSpPr>
        <p:spPr>
          <a:xfrm>
            <a:off x="932689" y="720000"/>
            <a:ext cx="10323321" cy="74879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900" b="1" i="0" kern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                    </a:t>
            </a:r>
            <a:r>
              <a:rPr lang="en-US" altLang="zh-CN" sz="28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charset="-122"/>
                <a:cs typeface="Times New Roman" panose="02020603050405020304" pitchFamily="34" charset="-120"/>
              </a:rPr>
              <a:t>液体的压强</a:t>
            </a:r>
            <a:endParaRPr lang="en-US" altLang="zh-CN" sz="100">
              <a:solidFill>
                <a:srgbClr val="000000"/>
              </a:solidFill>
            </a:endParaRPr>
          </a:p>
        </p:txBody>
      </p:sp>
      <mc:AlternateContent>
        <mc:Choice Requires="a14">
          <p:sp>
            <p:nvSpPr>
              <p:cNvPr id="4" name="P_6_BD#d324a4fc8?vcp=1&amp;pid=1e3c30b5c&amp;color=0,0,0&amp;vtp=1&amp;bbb=1&amp;hb=1" title=""/>
              <p:cNvSpPr/>
              <p:nvPr/>
            </p:nvSpPr>
            <p:spPr>
              <a:xfrm>
                <a:off x="932688" y="1351063"/>
                <a:ext cx="10323576" cy="379215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3.液体内部向各个方向都有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；在同一深度，向各个方向的压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；深度增大，液体的压强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；液体的压强还与液体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的密度有关，在深度相同时，液体的密度越大，压强</a:t>
                </a:r>
                <a:r>
                  <a:rPr lang="en-US" altLang="zh-CN" sz="28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51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4.液体的压强公式：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kumimoji="0" lang="en-US" altLang="zh-CN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𝒑</m:t>
                      </m:r>
                      <m:r>
                        <m:rPr>
                          <m:sty m:val="b"/>
                        </m:rPr>
                        <a:rPr kumimoji="0" lang="en-US" altLang="zh-CN" sz="2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</m:oMath>
                  </m:oMathPara>
                </a14:m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</a:t>
                </a: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。其中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kumimoji="0" lang="en-US" altLang="zh-CN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𝒑</m:t>
                      </m:r>
                    </m:oMath>
                  </m:oMathPara>
                </a14:m>
                <a:r>
                  <a:rPr kumimoji="0" lang="en-US" altLang="zh-CN" sz="100" b="1" i="0" u="none" strike="noStrike" kern="0" cap="none" spc="-9990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表示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，单位是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:endPara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51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kumimoji="0" lang="en-US" altLang="zh-CN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𝝆</m:t>
                      </m:r>
                    </m:oMath>
                  </m:oMathPara>
                </a14:m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表示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，单位是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</a:t>
                </a: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；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kumimoji="0" lang="en-US" altLang="zh-CN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𝒈</m:t>
                      </m:r>
                      <m:r>
                        <m:rPr>
                          <m:sty m:val="b"/>
                        </m:rPr>
                        <a:rPr kumimoji="0" lang="en-US" altLang="zh-CN" sz="2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kumimoji="0" lang="en-US" altLang="zh-CN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𝟗</m:t>
                      </m:r>
                      <m:r>
                        <m:rPr>
                          <m:sty m:val="bi"/>
                        </m:rPr>
                        <a:rPr kumimoji="0" lang="en-US" altLang="zh-CN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.</m:t>
                      </m:r>
                      <m:r>
                        <m:rPr>
                          <m:sty m:val="bi"/>
                        </m:rPr>
                        <a:rPr kumimoji="0" lang="en-US" altLang="zh-CN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𝟖</m:t>
                      </m:r>
                      <m:r>
                        <m:rPr>
                          <m:sty m:val="b"/>
                        </m:rPr>
                        <a:rPr kumimoji="0" lang="en-US" altLang="zh-CN" sz="2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kumimoji="0" lang="en-US" altLang="zh-CN" sz="2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  <m:r>
                        <m:rPr>
                          <m:sty m:val="b"/>
                        </m:rPr>
                        <a:rPr kumimoji="0" lang="en-US" altLang="zh-CN" sz="2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/</m:t>
                      </m:r>
                      <m:r>
                        <m:rPr>
                          <m:sty m:val="b"/>
                        </m:rPr>
                        <a:rPr kumimoji="0" lang="en-US" altLang="zh-CN" sz="2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𝐤𝐠</m:t>
                      </m:r>
                    </m:oMath>
                  </m:oMathPara>
                </a14:m>
                <a:r>
                  <a:rPr kumimoji="0" lang="en-US" altLang="zh-CN" sz="100" b="1" i="0" u="none" strike="noStrike" kern="0" cap="none" spc="-9990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（粗略计算时可</a:t>
                </a:r>
                <a:endPara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9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取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kumimoji="0" lang="en-US" altLang="zh-CN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𝒈</m:t>
                      </m:r>
                      <m:r>
                        <m:rPr>
                          <m:sty m:val="b"/>
                        </m:rPr>
                        <a:rPr kumimoji="0" lang="en-US" altLang="zh-CN" sz="2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r>
                        <m:rPr>
                          <m:sty m:val="bi"/>
                        </m:rPr>
                        <a:rPr kumimoji="0" lang="en-US" altLang="zh-CN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𝟏𝟎</m:t>
                      </m:r>
                      <m:r>
                        <m:rPr>
                          <m:sty m:val="b"/>
                        </m:rPr>
                        <a:rPr kumimoji="0" lang="en-US" altLang="zh-CN" sz="2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 </m:t>
                      </m:r>
                      <m:r>
                        <m:rPr>
                          <m:sty m:val="b"/>
                        </m:rPr>
                        <a:rPr kumimoji="0" lang="en-US" altLang="zh-CN" sz="2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𝐍</m:t>
                      </m:r>
                      <m:r>
                        <m:rPr>
                          <m:sty m:val="b"/>
                        </m:rPr>
                        <a:rPr kumimoji="0" lang="en-US" altLang="zh-CN" sz="2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/</m:t>
                      </m:r>
                      <m:r>
                        <m:rPr>
                          <m:sty m:val="b"/>
                        </m:rPr>
                        <a:rPr kumimoji="0" lang="en-US" altLang="zh-CN" sz="2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𝐤𝐠</m:t>
                      </m:r>
                    </m:oMath>
                  </m:oMathPara>
                </a14:m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）；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kumimoji="0" lang="en-US" altLang="zh-CN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𝒉</m:t>
                      </m:r>
                    </m:oMath>
                  </m:oMathPara>
                </a14:m>
                <a:r>
                  <a:rPr kumimoji="0" lang="en-US" altLang="zh-CN" sz="100" b="1" i="0" u="none" strike="noStrike" kern="0" cap="none" spc="-9990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表示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，单位是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</a:t>
                </a:r>
                <a:r>
                  <a:rPr kumimoji="0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" name="P_6_BD#d324a4fc8?vcp=1&amp;pid=1e3c30b5c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351063"/>
                <a:ext cx="10323576" cy="3792157"/>
              </a:xfrm>
              <a:prstGeom prst="rect">
                <a:avLst/>
              </a:prstGeom>
              <a:blipFill rotWithShape="1">
                <a:blip r:embed="rId4"/>
                <a:stretch>
                  <a:fillRect l="-5" t="-11" r="-447" b="-17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P_6_AN.10_1#d324a4fc8.blank?vcp=1&amp;pid=1e3c30b5c&amp;color=0,0,0&amp;vpa=10&amp;vtp=1&amp;bbb=1" title=""/>
          <p:cNvSpPr/>
          <p:nvPr/>
        </p:nvSpPr>
        <p:spPr>
          <a:xfrm>
            <a:off x="5138769" y="1320583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压强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6" name="P_6_AN.11_1#d324a4fc8.blank?vcp=1&amp;pid=1e3c30b5c&amp;color=0,0,0&amp;vpa=11&amp;vtp=1&amp;bbb=1" title=""/>
          <p:cNvSpPr/>
          <p:nvPr/>
        </p:nvSpPr>
        <p:spPr>
          <a:xfrm>
            <a:off x="1300195" y="1968283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相等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7" name="P_6_AN.12_1#d324a4fc8.blank?vcp=1&amp;pid=1e3c30b5c&amp;color=0,0,0&amp;vpa=12&amp;vtp=1&amp;bbb=1" title=""/>
          <p:cNvSpPr/>
          <p:nvPr/>
        </p:nvSpPr>
        <p:spPr>
          <a:xfrm>
            <a:off x="6296056" y="1968283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增大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8" name="P_6_AN.13_1#d324a4fc8.blank?vcp=1&amp;pid=1e3c30b5c&amp;color=0,0,0&amp;vpa=13&amp;vtp=1&amp;bbb=1" title=""/>
          <p:cNvSpPr/>
          <p:nvPr/>
        </p:nvSpPr>
        <p:spPr>
          <a:xfrm>
            <a:off x="9158320" y="2615983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越大</a:t>
            </a:r>
            <a:endParaRPr lang="en-US" altLang="zh-CN" sz="2800">
              <a:solidFill>
                <a:srgbClr val="FF0000"/>
              </a:solidFill>
            </a:endParaRPr>
          </a:p>
        </p:txBody>
      </p:sp>
      <mc:AlternateContent>
        <mc:Choice Requires="a14">
          <p:sp>
            <p:nvSpPr>
              <p:cNvPr id="10" name="P_6_AN.14_1#d324a4fc8.blank?vcp=1&amp;pid=1e3c30b5c&amp;color=0,0,0&amp;vpa=14&amp;vtp=1&amp;bbb=1" title=""/>
              <p:cNvSpPr/>
              <p:nvPr/>
            </p:nvSpPr>
            <p:spPr>
              <a:xfrm>
                <a:off x="4652581" y="3389095"/>
                <a:ext cx="868363" cy="41236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5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𝝆</m:t>
                      </m:r>
                      <m:r>
                        <m:rPr>
                          <m:sty m:val="bi"/>
                        </m:rP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𝒈𝒉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10" name="P_6_AN.14_1#d324a4fc8.blank?vcp=1&amp;pid=1e3c30b5c&amp;color=0,0,0&amp;vpa=14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2581" y="3389095"/>
                <a:ext cx="868363" cy="412369"/>
              </a:xfrm>
              <a:prstGeom prst="rect">
                <a:avLst/>
              </a:prstGeom>
              <a:blipFill rotWithShape="1">
                <a:blip r:embed="rId5"/>
                <a:stretch>
                  <a:fillRect l="-66" t="-24" r="29" b="-77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P_6_AN.15_1#d324a4fc8.blank?vcp=1&amp;pid=1e3c30b5c&amp;color=0,0,0&amp;vpa=15&amp;vtp=1&amp;bbb=1" title=""/>
          <p:cNvSpPr/>
          <p:nvPr/>
        </p:nvSpPr>
        <p:spPr>
          <a:xfrm>
            <a:off x="7547387" y="3263683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压强</a:t>
            </a:r>
            <a:endParaRPr lang="en-US" altLang="zh-CN" sz="2800">
              <a:solidFill>
                <a:srgbClr val="FF0000"/>
              </a:solidFill>
            </a:endParaRPr>
          </a:p>
        </p:txBody>
      </p:sp>
      <mc:AlternateContent>
        <mc:Choice Requires="a14">
          <p:sp>
            <p:nvSpPr>
              <p:cNvPr id="12" name="P_6_AN.16_1#d324a4fc8.blank?vcp=1&amp;pid=1e3c30b5c&amp;color=0,0,0&amp;vpa=16&amp;vtp=1&amp;bbb=1" title=""/>
              <p:cNvSpPr/>
              <p:nvPr/>
            </p:nvSpPr>
            <p:spPr>
              <a:xfrm>
                <a:off x="10094531" y="3389095"/>
                <a:ext cx="600075" cy="41236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5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𝐏𝐚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12" name="P_6_AN.16_1#d324a4fc8.blank?vcp=1&amp;pid=1e3c30b5c&amp;color=0,0,0&amp;vpa=16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4531" y="3389095"/>
                <a:ext cx="600075" cy="412369"/>
              </a:xfrm>
              <a:prstGeom prst="rect">
                <a:avLst/>
              </a:prstGeom>
              <a:blipFill rotWithShape="1">
                <a:blip r:embed="rId6"/>
                <a:stretch>
                  <a:fillRect l="-95" t="-24" r="95" b="-77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P_6_AN.17_1#d324a4fc8.blank?vcp=1&amp;pid=1e3c30b5c&amp;color=0,0,0&amp;vpa=17&amp;vtp=1&amp;bbb=1" title=""/>
          <p:cNvSpPr/>
          <p:nvPr/>
        </p:nvSpPr>
        <p:spPr>
          <a:xfrm>
            <a:off x="2057432" y="3911383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密度</a:t>
            </a:r>
            <a:endParaRPr lang="en-US" altLang="zh-CN" sz="2800">
              <a:solidFill>
                <a:srgbClr val="FF0000"/>
              </a:solidFill>
            </a:endParaRPr>
          </a:p>
        </p:txBody>
      </p:sp>
      <mc:AlternateContent>
        <mc:Choice Requires="a14">
          <p:sp>
            <p:nvSpPr>
              <p:cNvPr id="14" name="P_6_AN.18_1#d324a4fc8.blank?vcp=1&amp;pid=1e3c30b5c&amp;color=0,0,0&amp;vpa=18&amp;vtp=1&amp;bbb=1" title=""/>
              <p:cNvSpPr/>
              <p:nvPr/>
            </p:nvSpPr>
            <p:spPr>
              <a:xfrm>
                <a:off x="4629976" y="4015015"/>
                <a:ext cx="1256157" cy="43141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7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𝐤𝐠</m:t>
                      </m:r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/</m:t>
                      </m:r>
                      <m:sSup>
                        <m:sSup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𝐦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14" name="P_6_AN.18_1#d324a4fc8.blank?vcp=1&amp;pid=1e3c30b5c&amp;color=0,0,0&amp;vpa=18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9976" y="4015015"/>
                <a:ext cx="1256157" cy="431419"/>
              </a:xfrm>
              <a:prstGeom prst="rect">
                <a:avLst/>
              </a:prstGeom>
              <a:blipFill rotWithShape="1">
                <a:blip r:embed="rId7"/>
                <a:stretch>
                  <a:fillRect l="-15" t="-126" r="25" b="-87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P_6_AN.19_1#d324a4fc8.blank?vcp=1&amp;pid=1e3c30b5c&amp;color=0,0,0&amp;vpa=19&amp;vtp=1&amp;bbb=1" title=""/>
          <p:cNvSpPr/>
          <p:nvPr/>
        </p:nvSpPr>
        <p:spPr>
          <a:xfrm>
            <a:off x="4988718" y="4538128"/>
            <a:ext cx="973138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深度</a:t>
            </a:r>
            <a:endParaRPr lang="en-US" altLang="zh-CN" sz="2800">
              <a:solidFill>
                <a:srgbClr val="FF0000"/>
              </a:solidFill>
            </a:endParaRPr>
          </a:p>
        </p:txBody>
      </p:sp>
      <mc:AlternateContent>
        <mc:Choice Requires="a14">
          <p:sp>
            <p:nvSpPr>
              <p:cNvPr id="16" name="P_6_AN.20_1#d324a4fc8.blank?vcp=1&amp;pid=1e3c30b5c&amp;color=0,0,0&amp;vpa=20&amp;vtp=1&amp;bbb=1" title=""/>
              <p:cNvSpPr/>
              <p:nvPr/>
            </p:nvSpPr>
            <p:spPr>
              <a:xfrm>
                <a:off x="7497762" y="4665826"/>
                <a:ext cx="503238" cy="41236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500"/>
                  </a:lnSpc>
                </a:pP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"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𝐦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/>
              </a:p>
            </p:txBody>
          </p:sp>
        </mc:Choice>
        <mc:Fallback>
          <p:sp>
            <p:nvSpPr>
              <p:cNvPr id="16" name="P_6_AN.20_1#d324a4fc8.blank?vcp=1&amp;pid=1e3c30b5c&amp;color=0,0,0&amp;vpa=2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7762" y="4665826"/>
                <a:ext cx="503238" cy="412369"/>
              </a:xfrm>
              <a:prstGeom prst="rect">
                <a:avLst/>
              </a:prstGeom>
              <a:blipFill rotWithShape="1">
                <a:blip r:embed="rId8"/>
                <a:stretch>
                  <a:fillRect l="-63" t="-117" b="-76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  <p:bldP spid="7" grpId="0" uiExpand="1" build="p" animBg="1"/>
      <p:bldP spid="8" grpId="0" uiExpand="1" build="p" animBg="1"/>
      <p:bldP spid="10" grpId="0" uiExpand="1" build="p" animBg="1"/>
      <p:bldP spid="11" grpId="0" uiExpand="1" build="p" animBg="1"/>
      <p:bldP spid="12" grpId="0" uiExpand="1" build="p" animBg="1"/>
      <p:bldP spid="13" grpId="0" uiExpand="1" build="p" animBg="1"/>
      <p:bldP spid="14" grpId="0" uiExpand="1" build="p" animBg="1"/>
      <p:bldP spid="15" grpId="0" uiExpand="1" build="p" animBg="1"/>
      <p:bldP spid="16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_6_BD#d324a4fc8?vcp=1&amp;pid=1e3c30b5c&amp;color=0,0,0&amp;vtp=1&amp;bt=1&amp;bbb=1&amp;hb=1" title=""/>
          <p:cNvSpPr/>
          <p:nvPr/>
        </p:nvSpPr>
        <p:spPr>
          <a:xfrm>
            <a:off x="932688" y="2524474"/>
            <a:ext cx="10323576" cy="18490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5.上端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、下端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的容器叫作连通器。连通器的特点是：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连通器里装的是相同的液体，当液体不流动时，连通器各部分中</a:t>
            </a:r>
            <a:endParaRPr lang="en-US" altLang="zh-CN" sz="2800" b="1" i="0">
              <a:solidFill>
                <a:srgbClr val="000000"/>
              </a:solidFill>
              <a:latin typeface="Times New Roman" panose="02020603050405020304" pitchFamily="34" charset="0"/>
              <a:ea typeface="宋体" panose="02010600030101010101" pitchFamily="2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的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总是相同的。常见的连通器如</a:t>
            </a:r>
            <a:r>
              <a:rPr lang="en-US" altLang="zh-CN" sz="280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______</a:t>
            </a:r>
            <a:r>
              <a:rPr lang="en-US" altLang="zh-CN" sz="2800" b="1" i="0">
                <a:solidFill>
                  <a:srgbClr val="00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。</a:t>
            </a:r>
            <a:endParaRPr lang="en-US" altLang="zh-CN" sz="2800"/>
          </a:p>
        </p:txBody>
      </p:sp>
      <p:sp>
        <p:nvSpPr>
          <p:cNvPr id="3" name="P_6_AN.21_1#d324a4fc8.blank?vcp=1&amp;pid=1e3c30b5c&amp;color=0,0,0&amp;vpa=21&amp;vtp=1&amp;bbb=1" title=""/>
          <p:cNvSpPr/>
          <p:nvPr/>
        </p:nvSpPr>
        <p:spPr>
          <a:xfrm>
            <a:off x="1924082" y="2493994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开口</a:t>
            </a:r>
            <a:endParaRPr lang="en-US" altLang="zh-CN" sz="2800"/>
          </a:p>
        </p:txBody>
      </p:sp>
      <p:sp>
        <p:nvSpPr>
          <p:cNvPr id="4" name="P_6_AN.22_1#d324a4fc8.blank?vcp=1&amp;pid=1e3c30b5c&amp;color=0,0,0&amp;vpa=22&amp;vtp=1&amp;bbb=1" title=""/>
          <p:cNvSpPr/>
          <p:nvPr/>
        </p:nvSpPr>
        <p:spPr>
          <a:xfrm>
            <a:off x="4062444" y="2493994"/>
            <a:ext cx="973138" cy="5727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1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连通</a:t>
            </a:r>
            <a:endParaRPr lang="en-US" altLang="zh-CN" sz="2800"/>
          </a:p>
        </p:txBody>
      </p:sp>
      <p:sp>
        <p:nvSpPr>
          <p:cNvPr id="5" name="P_6_AN.23_1#d324a4fc8.blank?vcp=1&amp;pid=1e3c30b5c&amp;color=0,0,0&amp;vpa=23&amp;vtp=1&amp;bbb=1" title=""/>
          <p:cNvSpPr/>
          <p:nvPr/>
        </p:nvSpPr>
        <p:spPr>
          <a:xfrm>
            <a:off x="1300195" y="3768439"/>
            <a:ext cx="1687513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液面高度</a:t>
            </a:r>
            <a:endParaRPr lang="en-US" altLang="zh-CN" sz="2800"/>
          </a:p>
        </p:txBody>
      </p:sp>
      <p:sp>
        <p:nvSpPr>
          <p:cNvPr id="6" name="P_6_AN.24_1#d324a4fc8.blank?vcp=1&amp;pid=1e3c30b5c&amp;color=0,0,0&amp;vpa=24&amp;vtp=1&amp;bbb=1" title=""/>
          <p:cNvSpPr/>
          <p:nvPr/>
        </p:nvSpPr>
        <p:spPr>
          <a:xfrm>
            <a:off x="7721632" y="3768439"/>
            <a:ext cx="973138" cy="553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pitchFamily="34" charset="0"/>
                <a:ea typeface="宋体" panose="02010600030101010101" pitchFamily="2" charset="-122"/>
                <a:cs typeface="Times New Roman" panose="02020603050405020304" pitchFamily="34" charset="-120"/>
              </a:rPr>
              <a:t>茶壶</a:t>
            </a:r>
            <a:endParaRPr lang="en-US" altLang="zh-CN" sz="280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  <p:bldP spid="5" grpId="0" uiExpand="1" build="p" animBg="1"/>
      <p:bldP spid="6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mc:AlternateContent>
        <mc:Choice Requires="a14">
          <p:sp>
            <p:nvSpPr>
              <p:cNvPr id="2" name="P_6_BD#d324a4fc8?vcp=1&amp;pid=1e3c30b5c&amp;color=0,0,0&amp;vtp=1&amp;bt=1&amp;bbb=1&amp;hb=1" title=""/>
              <p:cNvSpPr/>
              <p:nvPr/>
            </p:nvSpPr>
            <p:spPr>
              <a:xfrm>
                <a:off x="932688" y="1705546"/>
                <a:ext cx="10323576" cy="319405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考点点拨</a:t>
                </a:r>
                <a:endParaRPr lang="en-US" altLang="zh-CN" sz="2800"/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1.注意正确地判断受力面积。</a:t>
                </a:r>
                <a:endParaRPr lang="en-US" altLang="zh-CN" sz="2800"/>
              </a:p>
              <a:p>
                <a:pPr latinLnBrk="1">
                  <a:lnSpc>
                    <a:spcPts val="54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34" charset="-120"/>
                  </a:rPr>
                  <a:t>   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压强公式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𝒑</m:t>
                      </m:r>
                      <m:r>
                        <m:rPr>
                          <m:sty m:val="b"/>
                        </m:rPr>
                        <a:rPr lang="en-US" altLang="zh-CN" sz="2800" b="1" i="0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=</m:t>
                      </m:r>
                      <m:f>
                        <m:fPr>
                          <m:type m:val="bar"/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𝑭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𝑺</m:t>
                          </m:r>
                        </m:den>
                      </m:f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中的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𝑺</m:t>
                      </m:r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是受力面积，要看所讨论的压力是靠哪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一个面承受，不一定是受压物体的表面积。代数计算时要注意受</a:t>
                </a:r>
                <a:endParaRPr lang="en-US" altLang="zh-CN" sz="2800" b="1" i="0">
                  <a:solidFill>
                    <a:srgbClr val="000000"/>
                  </a:solidFill>
                  <a:latin typeface="Times New Roman" panose="02020603050405020304" pitchFamily="34" charset="0"/>
                  <a:ea typeface="宋体" panose="02010600030101010101" pitchFamily="2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000"/>
                  </a:lnSpc>
                </a:pP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力面积</a:t>
                </a:r>
                <a14:m>
                  <m:oMathPara>
                    <m:oMathParaPr>
                      <m:jc/>
                    </m:oMathParaPr>
                    <m:oMath>
                      <m:r>
                        <m:rPr>
                          <m:sty m:val="bi"/>
                        </m:rP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34" charset="0"/>
                          <a:ea typeface="Cambria Math" panose="02040503050406030204" pitchFamily="34" charset="-122"/>
                          <a:cs typeface="Cambria Math" panose="02040503050406030204" pitchFamily="34" charset="-120"/>
                        </a:rPr>
                        <m:t>𝑺</m:t>
                      </m:r>
                    </m:oMath>
                  </m:oMathPara>
                </a14:m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的单位只能是</a:t>
                </a:r>
                <a14:m>
                  <m:oMathPara>
                    <m:oMathParaPr>
                      <m:jc/>
                    </m:oMathParaPr>
                    <m:oMath>
                      <m:sSup>
                        <m:sSupPr>
                          <m:ctrl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宋体" panose="02010600030101010101" pitchFamily="2" charset="-122"/>
                              <a:cs typeface="Times New Roman" panose="02020603050405020304" pitchFamily="34" charset="-120"/>
                            </a:rPr>
                          </m:ctrlPr>
                        </m:sSupPr>
                        <m:e>
                          <m:r>
                            <m:rPr>
                              <m:sty m:val="b"/>
                            </m:rP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𝐦</m:t>
                          </m:r>
                        </m:e>
                        <m:sup>
                          <m:r>
                            <m:rPr>
                              <m:sty m:val="bi"/>
                            </m:rPr>
                            <a:rPr lang="en-US" altLang="zh-CN" sz="2800" b="1" i="1">
                              <a:solidFill>
                                <a:srgbClr val="000000"/>
                              </a:solidFill>
                              <a:latin typeface="Cambria Math" panose="02040503050406030204" pitchFamily="34" charset="0"/>
                              <a:ea typeface="Cambria Math" panose="02040503050406030204" pitchFamily="34" charset="-122"/>
                              <a:cs typeface="Cambria Math" panose="02040503050406030204" pitchFamily="34" charset="-12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r>
                  <a:rPr lang="en-US" altLang="zh-CN" sz="100" b="1" i="0" kern="0" spc="-99900">
                    <a:solidFill>
                      <a:srgbClr val="FFFFFF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宋体" panose="02010600030101010101" pitchFamily="2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800"/>
              </a:p>
            </p:txBody>
          </p:sp>
        </mc:Choice>
        <mc:Fallback>
          <p:sp>
            <p:nvSpPr>
              <p:cNvPr id="2" name="P_6_BD#d324a4fc8?vcp=1&amp;pid=1e3c30b5c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705546"/>
                <a:ext cx="10323576" cy="3194050"/>
              </a:xfrm>
              <a:prstGeom prst="rect">
                <a:avLst/>
              </a:prstGeom>
              <a:blipFill rotWithShape="1">
                <a:blip r:embed="rId3"/>
                <a:stretch>
                  <a:fillRect l="-5" t="-18" r="2" b="-21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/>
</p:sld>
</file>

<file path=ppt/tags/tag1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OGMxNWJkM2RlZDFjYzllMDRlMzYwODIxOGNiZjY5OGIifQ=="/>
</p:tagLst>
</file>

<file path=ppt/theme/theme1.xml><?xml version="1.0" encoding="utf-8"?>
<a:theme xmlns:r="http://schemas.openxmlformats.org/officeDocument/2006/relationships" xmlns:a="http://schemas.openxmlformats.org/drawingml/2006/mai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Paragraphs>244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3" baseType="lpstr">
      <vt:lpstr>Arial</vt:lpstr>
      <vt:lpstr>Calibri Light</vt:lpstr>
      <vt:lpstr>Calibri</vt:lpstr>
      <vt:lpstr>Times New Roman</vt:lpstr>
      <vt:lpstr>黑体</vt:lpstr>
      <vt:lpstr>宋体</vt:lpstr>
      <vt:lpstr>等线 Light</vt:lpstr>
      <vt:lpstr>等线</vt:lpstr>
      <vt:lpstr>思源黑体 CN Heavy</vt:lpstr>
      <vt:lpstr>微软雅黑</vt:lpstr>
      <vt:lpstr>字魂45号-冰宇雅宋</vt:lpstr>
      <vt:lpstr>楷体</vt:lpstr>
      <vt:lpstr>思源黑体 CN Medium</vt:lpstr>
      <vt:lpstr/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23.0300</AppVersion>
  <TotalTime>0</TotalTim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2026-02-06T23:37:05Z</cp:lastPrinted>
  <dcterms:created xsi:type="dcterms:W3CDTF">2026-02-06T23:37:05Z</dcterms:created>
  <dcterms:modified xsi:type="dcterms:W3CDTF">2026-02-06T15:37:05Z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