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8" Type="http://schemas.openxmlformats.org/officeDocument/2006/relationships/theme" Target="../theme/theme1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slide" Target="slide36.xml"/><Relationship Id="rId5" Type="http://schemas.openxmlformats.org/officeDocument/2006/relationships/tags" Target="../tags/tag2.xml"/><Relationship Id="rId4" Type="http://schemas.openxmlformats.org/officeDocument/2006/relationships/slide" Target="slide19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3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4.xml"/><Relationship Id="rId3" Type="http://schemas.openxmlformats.org/officeDocument/2006/relationships/tags" Target="../tags/tag11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6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slide" Target="slide2.xml"/><Relationship Id="rId2" Type="http://schemas.openxmlformats.org/officeDocument/2006/relationships/tags" Target="../tags/tag1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slide" Target="slide2.xml"/><Relationship Id="rId2" Type="http://schemas.openxmlformats.org/officeDocument/2006/relationships/image" Target="../media/image3.tiff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" Target="slide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0.xml"/><Relationship Id="rId3" Type="http://schemas.openxmlformats.org/officeDocument/2006/relationships/tags" Target="../tags/tag15.xml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3.xml"/><Relationship Id="rId4" Type="http://schemas.openxmlformats.org/officeDocument/2006/relationships/slide" Target="slide7.xml"/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4.xml"/><Relationship Id="rId3" Type="http://schemas.openxmlformats.org/officeDocument/2006/relationships/tags" Target="../tags/tag16.xml"/><Relationship Id="rId2" Type="http://schemas.openxmlformats.org/officeDocument/2006/relationships/image" Target="../media/image3.emf"/><Relationship Id="rId1" Type="http://schemas.openxmlformats.org/officeDocument/2006/relationships/image" Target="../media/image3.tif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tags" Target="../tags/tag17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5.xml"/><Relationship Id="rId3" Type="http://schemas.openxmlformats.org/officeDocument/2006/relationships/slide" Target="slide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1.xml"/><Relationship Id="rId2" Type="http://schemas.openxmlformats.org/officeDocument/2006/relationships/tags" Target="../tags/tag19.xml"/><Relationship Id="rId1" Type="http://schemas.openxmlformats.org/officeDocument/2006/relationships/image" Target="../media/image3.tiff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2.xml"/><Relationship Id="rId3" Type="http://schemas.openxmlformats.org/officeDocument/2006/relationships/tags" Target="../tags/tag20.xml"/><Relationship Id="rId2" Type="http://schemas.openxmlformats.org/officeDocument/2006/relationships/image" Target="../media/image6.emf"/><Relationship Id="rId1" Type="http://schemas.openxmlformats.org/officeDocument/2006/relationships/image" Target="../media/image1.tif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1.xml"/><Relationship Id="rId2" Type="http://schemas.openxmlformats.org/officeDocument/2006/relationships/image" Target="../media/image8.emf"/><Relationship Id="rId1" Type="http://schemas.openxmlformats.org/officeDocument/2006/relationships/image" Target="../media/image2.tiff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8.xml"/><Relationship Id="rId2" Type="http://schemas.openxmlformats.org/officeDocument/2006/relationships/tags" Target="../tags/tag22.xml"/><Relationship Id="rId1" Type="http://schemas.openxmlformats.org/officeDocument/2006/relationships/image" Target="../media/image9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10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.xml"/><Relationship Id="rId1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2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14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15.e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16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7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7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9.xml"/><Relationship Id="rId3" Type="http://schemas.openxmlformats.org/officeDocument/2006/relationships/tags" Target="../tags/tag9.xml"/><Relationship Id="rId2" Type="http://schemas.openxmlformats.org/officeDocument/2006/relationships/slide" Target="slide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" Target="slide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659380" y="277495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659380" y="3733800"/>
            <a:ext cx="6645659" cy="751205"/>
            <a:chOff x="3529" y="5686"/>
            <a:chExt cx="10465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015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659380" y="462153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3422650" y="1120140"/>
            <a:ext cx="545020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第一章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声现象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-770" b="50917"/>
          <a:stretch>
            <a:fillRect/>
          </a:stretch>
        </p:blipFill>
        <p:spPr>
          <a:xfrm>
            <a:off x="2868930" y="3893820"/>
            <a:ext cx="6813550" cy="2270125"/>
          </a:xfrm>
          <a:prstGeom prst="rect">
            <a:avLst/>
          </a:prstGeom>
        </p:spPr>
      </p:pic>
      <p:sp>
        <p:nvSpPr>
          <p:cNvPr id="106" name="文本框 105"/>
          <p:cNvSpPr txBox="1"/>
          <p:nvPr/>
        </p:nvSpPr>
        <p:spPr>
          <a:xfrm>
            <a:off x="676275" y="850900"/>
            <a:ext cx="107327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黑体" panose="02010609060101010101" pitchFamily="49" charset="-122"/>
              </a:rPr>
              <a:t>声音的波形图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[2018.32(2)]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波形图的疏密不同表示声音的音调不同，波形越密，音调越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；波形越疏，音调越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如图甲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波形图的高低不同表示声音的响度不同，高度越高，响度越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；高度越低，响度越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如图乙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31630" y="1461135"/>
            <a:ext cx="795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48610" y="2045970"/>
            <a:ext cx="1136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17990" y="261112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84805" y="314960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118600" y="32346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9541" r="-899"/>
          <a:stretch>
            <a:fillRect/>
          </a:stretch>
        </p:blipFill>
        <p:spPr>
          <a:xfrm>
            <a:off x="2490470" y="2440940"/>
            <a:ext cx="7543165" cy="2580640"/>
          </a:xfrm>
          <a:prstGeom prst="rect">
            <a:avLst/>
          </a:prstGeom>
        </p:spPr>
      </p:pic>
      <p:sp>
        <p:nvSpPr>
          <p:cNvPr id="106" name="文本框 105"/>
          <p:cNvSpPr txBox="1"/>
          <p:nvPr/>
        </p:nvSpPr>
        <p:spPr>
          <a:xfrm>
            <a:off x="857250" y="1516380"/>
            <a:ext cx="8484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波形图的形状不同表示声音的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sz="2400">
                <a:ea typeface="宋体" panose="02010600030101010101" pitchFamily="2" charset="-122"/>
              </a:rPr>
              <a:t>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78145" y="165290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音色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207500" y="51612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38860" y="142621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889000" y="1944370"/>
            <a:ext cx="107143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6) </a:t>
            </a:r>
            <a:r>
              <a:rPr lang="zh-CN" sz="2400">
                <a:ea typeface="宋体" panose="02010600030101010101" pitchFamily="2" charset="-122"/>
              </a:rPr>
              <a:t>使用扩音器的主要目的是改变声音的音色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7) </a:t>
            </a:r>
            <a:r>
              <a:rPr lang="zh-CN" sz="2400">
                <a:ea typeface="宋体" panose="02010600030101010101" pitchFamily="2" charset="-122"/>
              </a:rPr>
              <a:t>人们小声说话，小声是指声音的响度小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8) </a:t>
            </a:r>
            <a:r>
              <a:rPr lang="zh-CN" sz="2400">
                <a:ea typeface="宋体" panose="02010600030101010101" pitchFamily="2" charset="-122"/>
              </a:rPr>
              <a:t>智能语音门禁系统通过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辨音识人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开门，是根据声音的音调工作的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9) </a:t>
            </a:r>
            <a:r>
              <a:rPr lang="zh-CN" sz="2400">
                <a:ea typeface="宋体" panose="02010600030101010101" pitchFamily="2" charset="-122"/>
              </a:rPr>
              <a:t>响度跟人与声源的距离无关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10) </a:t>
            </a:r>
            <a:r>
              <a:rPr lang="zh-CN" sz="2400">
                <a:ea typeface="宋体" panose="02010600030101010101" pitchFamily="2" charset="-122"/>
              </a:rPr>
              <a:t>吉他弦绷得越紧，发出声音的音调越高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11) </a:t>
            </a:r>
            <a:r>
              <a:rPr lang="zh-CN" sz="2400">
                <a:ea typeface="宋体" panose="02010600030101010101" pitchFamily="2" charset="-122"/>
              </a:rPr>
              <a:t>音色与声源振动的幅度有关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64680" y="2122805"/>
            <a:ext cx="441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0200" y="2625090"/>
            <a:ext cx="495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30535" y="3227070"/>
            <a:ext cx="441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7785" y="3728720"/>
            <a:ext cx="441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76415" y="4311015"/>
            <a:ext cx="441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7320" y="4807585"/>
            <a:ext cx="441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037955" y="51111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80745" y="980440"/>
            <a:ext cx="7677785" cy="521970"/>
            <a:chOff x="894" y="3246"/>
            <a:chExt cx="12091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909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噪声及其控制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(6年4考)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737235" y="1588770"/>
            <a:ext cx="10890885" cy="4887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噪声的来源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噪声通常是指那些刺耳难听、令人厌烦的声音，它是声源做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振动产生的，且强度过大．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环保角度：</a:t>
            </a:r>
            <a:r>
              <a:rPr lang="zh-CN" sz="2400">
                <a:ea typeface="宋体" panose="02010600030101010101" pitchFamily="2" charset="-122"/>
              </a:rPr>
              <a:t>凡是影响人们正常学习、工作和休息的声音都属于噪声．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噪声的危害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危害：</a:t>
            </a:r>
            <a:r>
              <a:rPr lang="zh-CN" sz="2400">
                <a:ea typeface="宋体" panose="02010600030101010101" pitchFamily="2" charset="-122"/>
              </a:rPr>
              <a:t>噪声除了使人烦躁，注意力不易集中，妨碍工作和休息外，还会对人的健康产生不良影响．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ea typeface="黑体" panose="02010609060101010101" pitchFamily="49" charset="-122"/>
                <a:sym typeface="+mn-ea"/>
              </a:rPr>
              <a:t>不同声强级的声音对人的影响：</a:t>
            </a:r>
            <a:r>
              <a:rPr lang="zh-CN" sz="2400">
                <a:sym typeface="+mn-ea"/>
              </a:rPr>
              <a:t>物理学中，用声强级来客观描述声音的强弱，它的单位是分贝，符号为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．</a:t>
            </a:r>
            <a:r>
              <a:rPr lang="zh-CN" sz="2400">
                <a:sym typeface="+mn-ea"/>
              </a:rPr>
              <a:t>声强级为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0 dB</a:t>
            </a:r>
            <a:r>
              <a:rPr lang="zh-CN" sz="2400">
                <a:sym typeface="+mn-ea"/>
              </a:rPr>
              <a:t>的声音，人耳刚刚能听到它；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90 dB</a:t>
            </a:r>
            <a:r>
              <a:rPr lang="zh-CN" sz="2400">
                <a:sym typeface="+mn-ea"/>
              </a:rPr>
              <a:t>以上的噪声会对人的听力造成损伤．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110470" y="2086610"/>
            <a:ext cx="1239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无规则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69765" y="5440045"/>
            <a:ext cx="833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337040" y="114998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526415" y="1003935"/>
            <a:ext cx="111283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噪声的控制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防止噪声的产生：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减弱．如：禁止鸣笛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(2018.8C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2015.2D)</a:t>
            </a:r>
            <a:r>
              <a:rPr lang="zh-CN" sz="2400">
                <a:ea typeface="宋体" panose="02010600030101010101" pitchFamily="2" charset="-122"/>
              </a:rPr>
              <a:t>、装消声器等．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阻断噪声传播：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减弱．如：隔声、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吸声和消声、道路两旁植树或建隔音墙、路边的房子安装双层玻璃、音乐厅多孔的吸音材料等．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(2019.1D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2014.2D)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防止噪声进入人耳：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>
                <a:ea typeface="宋体" panose="02010600030101010101" pitchFamily="2" charset="-122"/>
              </a:rPr>
              <a:t>减弱．如：捂耳朵、戴防噪声耳罩等．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/>
              <a:t>【温馨提示】噪声检测仪是一种检测噪声大小的仪器，它只能检测噪声而不能减弱噪声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3771265" y="1644650"/>
            <a:ext cx="1184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声源处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38525" y="2738755"/>
            <a:ext cx="1979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传播途径中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65600" y="4399915"/>
            <a:ext cx="1153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人耳处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237980" y="56038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470660" y="206756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297305" y="2644775"/>
            <a:ext cx="8575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12) </a:t>
            </a:r>
            <a:r>
              <a:rPr lang="zh-CN" sz="2400">
                <a:ea typeface="宋体" panose="02010600030101010101" pitchFamily="2" charset="-122"/>
              </a:rPr>
              <a:t>悠扬的钢琴声一定是乐音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13) </a:t>
            </a:r>
            <a:r>
              <a:rPr lang="zh-CN" sz="2400">
                <a:ea typeface="宋体" panose="02010600030101010101" pitchFamily="2" charset="-122"/>
              </a:rPr>
              <a:t>城区道路口安装分贝仪可以有效减弱噪声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65750" y="2822575"/>
            <a:ext cx="624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98715" y="3383280"/>
            <a:ext cx="550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8641715" y="47339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37235" y="87820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人耳听不到的声音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593725" y="1398905"/>
            <a:ext cx="108038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可听声波：</a:t>
            </a:r>
            <a:r>
              <a:rPr lang="zh-CN" sz="2400">
                <a:ea typeface="宋体" panose="02010600030101010101" pitchFamily="2" charset="-122"/>
              </a:rPr>
              <a:t>人耳能听到的声音叫做可听声波，它的频率范围通常为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________Hz.2. </a:t>
            </a:r>
            <a:r>
              <a:rPr lang="zh-CN" sz="2400">
                <a:ea typeface="黑体" panose="02010609060101010101" pitchFamily="49" charset="-122"/>
              </a:rPr>
              <a:t>超声波与次声波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[2018.32(3)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2015.2C]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95325" y="3265805"/>
          <a:ext cx="10930255" cy="3127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4210"/>
                <a:gridCol w="4672965"/>
                <a:gridCol w="4323080"/>
              </a:tblGrid>
              <a:tr h="11010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　        类别</a:t>
                      </a:r>
                      <a:endParaRPr 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项目　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超声波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次声波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013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频率高于_________Hz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频率低于_____Hz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01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(1)都是由物体振动产生的；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(2)在同种介质中传播速度相同；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(3)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这两种声波人耳都无法听到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001250" y="1513205"/>
            <a:ext cx="768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4220" y="2044065"/>
            <a:ext cx="1174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20 000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51680" y="4443095"/>
            <a:ext cx="1207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20 000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46565" y="4443095"/>
            <a:ext cx="1082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337040" y="9347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54685" y="1109345"/>
          <a:ext cx="10815955" cy="2919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0555"/>
                <a:gridCol w="1712595"/>
                <a:gridCol w="5011420"/>
                <a:gridCol w="3461385"/>
              </a:tblGrid>
              <a:tr h="900430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　       类别</a:t>
                      </a:r>
                      <a:endParaRPr 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项目　　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超声波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次声波</a:t>
                      </a: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　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195705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应用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传递_____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回声定位(超声导盲仪、倒车雷达)、超声探伤、用听诊器给病人诊病等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预报(监测)地震、火山喷发、台风等自然灾害等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1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传递_____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超声碎石、超声波清洗器等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次声波武器等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654685" y="444881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582930" y="5058410"/>
            <a:ext cx="92729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14) </a:t>
            </a:r>
            <a:r>
              <a:rPr lang="zh-CN" sz="2400">
                <a:ea typeface="宋体" panose="02010600030101010101" pitchFamily="2" charset="-122"/>
              </a:rPr>
              <a:t>倒车雷达所利用的超声波是由振动产生的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15) </a:t>
            </a:r>
            <a:r>
              <a:rPr lang="zh-CN" sz="2400">
                <a:ea typeface="宋体" panose="02010600030101010101" pitchFamily="2" charset="-122"/>
              </a:rPr>
              <a:t>利用超声波可以除去人体内的结石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72005" y="2586355"/>
            <a:ext cx="1207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信息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15490" y="3497580"/>
            <a:ext cx="847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能量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84035" y="520954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6775" y="579691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316720" y="56699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542290" y="83089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声波与电磁波的比较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14045" y="1472565"/>
          <a:ext cx="1081786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7190"/>
                <a:gridCol w="4358005"/>
                <a:gridCol w="4812665"/>
              </a:tblGrid>
              <a:tr h="12192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</a:t>
                      </a: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类别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项目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　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声波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电磁波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096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产生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发声体振动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迅速变化的电流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传播是否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需要介质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需要，不能在真空中传播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不需要，可以在真空中传播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传播速度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℃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空气中的声速约为________m/s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在真空中的速度为___________m/s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声呐、B超、超声波除结石、预报(监测)台风和海啸等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卫星通信、电视、广播、手机、WiFi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432493" y="583088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76345" y="4817110"/>
            <a:ext cx="1046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02115" y="4548505"/>
            <a:ext cx="1360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3.0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408795" y="7912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18185" y="109029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18185" y="213296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以生活现象为背景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(2019.1、2014.2)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646430" y="2727960"/>
            <a:ext cx="108718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雨后的山林中，鸟鸣清脆，溪水潺潺，微风轻拂，树枝摇曳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sz="2400">
                <a:ea typeface="宋体" panose="02010600030101010101" pitchFamily="2" charset="-122"/>
              </a:rPr>
              <a:t>关于此环境中的声现象，下列说法正确的是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鸟鸣声、流水声不是由振动产生的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人们主要通过音调分辨鸟鸣声和流水声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鸟鸣声和流水声在空气中传播速度一定不同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茂密的树林具有吸声、消声的作用</a:t>
            </a:r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7628890" y="3468370"/>
            <a:ext cx="655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386705" y="3078480"/>
            <a:ext cx="1438910" cy="1041400"/>
          </a:xfrm>
          <a:custGeom>
            <a:avLst/>
            <a:gdLst>
              <a:gd name="rtl" fmla="*/ 192128 w 964896"/>
              <a:gd name="rtt" fmla="*/ 132240 h 456000"/>
              <a:gd name="rtr" fmla="*/ 769728 w 964896"/>
              <a:gd name="rtb" fmla="*/ 337440 h 456000"/>
            </a:gdLst>
            <a:ahLst/>
            <a:cxnLst/>
            <a:rect l="rtl" t="rtt" r="rtr" b="rtb"/>
            <a:pathLst>
              <a:path w="964896" h="456000">
                <a:moveTo>
                  <a:pt x="228000" y="0"/>
                </a:moveTo>
                <a:lnTo>
                  <a:pt x="736896" y="0"/>
                </a:lnTo>
                <a:cubicBezTo>
                  <a:pt x="862820" y="0"/>
                  <a:pt x="964896" y="102076"/>
                  <a:pt x="964896" y="228000"/>
                </a:cubicBezTo>
                <a:cubicBezTo>
                  <a:pt x="964896" y="353924"/>
                  <a:pt x="862820" y="456000"/>
                  <a:pt x="736896" y="456000"/>
                </a:cubicBezTo>
                <a:lnTo>
                  <a:pt x="228000" y="456000"/>
                </a:lnTo>
                <a:cubicBezTo>
                  <a:pt x="102076" y="456000"/>
                  <a:pt x="0" y="353924"/>
                  <a:pt x="0" y="228000"/>
                </a:cubicBezTo>
                <a:cubicBezTo>
                  <a:pt x="0" y="102076"/>
                  <a:pt x="102076" y="0"/>
                  <a:pt x="228000" y="0"/>
                </a:cubicBezTo>
                <a:close/>
              </a:path>
            </a:pathLst>
          </a:custGeom>
          <a:noFill/>
          <a:ln w="30400" cap="flat">
            <a:solidFill>
              <a:schemeClr val="accent4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宋体" panose="02010600030101010101" pitchFamily="2" charset="-122"/>
              </a:rPr>
              <a:t>声现象</a:t>
            </a:r>
            <a:endParaRPr sz="2400" b="1">
              <a:solidFill>
                <a:srgbClr val="454545"/>
              </a:solidFill>
              <a:latin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61200" y="1188720"/>
            <a:ext cx="3289300" cy="3054985"/>
            <a:chOff x="11095" y="2212"/>
            <a:chExt cx="5180" cy="4811"/>
          </a:xfrm>
          <a:noFill/>
        </p:grpSpPr>
        <p:sp>
          <p:nvSpPr>
            <p:cNvPr id="103" name="MMConnector"/>
            <p:cNvSpPr/>
            <p:nvPr/>
          </p:nvSpPr>
          <p:spPr>
            <a:xfrm>
              <a:off x="11095" y="4377"/>
              <a:ext cx="2056" cy="2647"/>
            </a:xfrm>
            <a:custGeom>
              <a:avLst/>
              <a:gdLst/>
              <a:ahLst/>
              <a:cxnLst/>
              <a:pathLst>
                <a:path w="875582" h="735900">
                  <a:moveTo>
                    <a:pt x="-253670" y="262981"/>
                  </a:moveTo>
                  <a:cubicBezTo>
                    <a:pt x="-267596" y="276129"/>
                    <a:pt x="-268582" y="293637"/>
                    <a:pt x="-258511" y="304249"/>
                  </a:cubicBezTo>
                  <a:cubicBezTo>
                    <a:pt x="-248440" y="314861"/>
                    <a:pt x="-230458" y="315242"/>
                    <a:pt x="-217047" y="301569"/>
                  </a:cubicBezTo>
                  <a:cubicBezTo>
                    <a:pt x="-204281" y="288554"/>
                    <a:pt x="-191516" y="275539"/>
                    <a:pt x="-179226" y="262174"/>
                  </a:cubicBezTo>
                  <a:cubicBezTo>
                    <a:pt x="-166937" y="248810"/>
                    <a:pt x="-155124" y="235096"/>
                    <a:pt x="-143578" y="221219"/>
                  </a:cubicBezTo>
                  <a:cubicBezTo>
                    <a:pt x="-132031" y="207342"/>
                    <a:pt x="-120752" y="193303"/>
                    <a:pt x="-109714" y="179126"/>
                  </a:cubicBezTo>
                  <a:cubicBezTo>
                    <a:pt x="-98676" y="164949"/>
                    <a:pt x="-87879" y="150635"/>
                    <a:pt x="-77252" y="136238"/>
                  </a:cubicBezTo>
                  <a:cubicBezTo>
                    <a:pt x="-66624" y="121841"/>
                    <a:pt x="-56166" y="107362"/>
                    <a:pt x="-45822" y="92839"/>
                  </a:cubicBezTo>
                  <a:cubicBezTo>
                    <a:pt x="-35477" y="78316"/>
                    <a:pt x="-25246" y="63748"/>
                    <a:pt x="-15071" y="49172"/>
                  </a:cubicBezTo>
                  <a:cubicBezTo>
                    <a:pt x="-4897" y="34597"/>
                    <a:pt x="5221" y="20014"/>
                    <a:pt x="15337" y="5457"/>
                  </a:cubicBezTo>
                  <a:cubicBezTo>
                    <a:pt x="25454" y="-9099"/>
                    <a:pt x="35568" y="-23629"/>
                    <a:pt x="45733" y="-38096"/>
                  </a:cubicBezTo>
                  <a:cubicBezTo>
                    <a:pt x="55899" y="-52564"/>
                    <a:pt x="66116" y="-66970"/>
                    <a:pt x="76439" y="-81276"/>
                  </a:cubicBezTo>
                  <a:cubicBezTo>
                    <a:pt x="86762" y="-95582"/>
                    <a:pt x="97190" y="-109789"/>
                    <a:pt x="107777" y="-123853"/>
                  </a:cubicBezTo>
                  <a:cubicBezTo>
                    <a:pt x="118364" y="-137918"/>
                    <a:pt x="129111" y="-151840"/>
                    <a:pt x="140072" y="-165570"/>
                  </a:cubicBezTo>
                  <a:cubicBezTo>
                    <a:pt x="151033" y="-179300"/>
                    <a:pt x="162208" y="-192838"/>
                    <a:pt x="173651" y="-206126"/>
                  </a:cubicBezTo>
                  <a:cubicBezTo>
                    <a:pt x="185094" y="-219414"/>
                    <a:pt x="196805" y="-232451"/>
                    <a:pt x="208837" y="-245167"/>
                  </a:cubicBezTo>
                  <a:cubicBezTo>
                    <a:pt x="220869" y="-257883"/>
                    <a:pt x="233221" y="-270279"/>
                    <a:pt x="245939" y="-282271"/>
                  </a:cubicBezTo>
                  <a:cubicBezTo>
                    <a:pt x="258657" y="-294263"/>
                    <a:pt x="271741" y="-305852"/>
                    <a:pt x="285227" y="-316945"/>
                  </a:cubicBezTo>
                  <a:cubicBezTo>
                    <a:pt x="298713" y="-328038"/>
                    <a:pt x="312600" y="-338634"/>
                    <a:pt x="326900" y="-348635"/>
                  </a:cubicBezTo>
                  <a:cubicBezTo>
                    <a:pt x="341201" y="-358635"/>
                    <a:pt x="355913" y="-368040"/>
                    <a:pt x="371044" y="-376753"/>
                  </a:cubicBezTo>
                  <a:cubicBezTo>
                    <a:pt x="386175" y="-385466"/>
                    <a:pt x="401723" y="-393488"/>
                    <a:pt x="417589" y="-400740"/>
                  </a:cubicBezTo>
                  <a:cubicBezTo>
                    <a:pt x="433455" y="-407991"/>
                    <a:pt x="449640" y="-414472"/>
                    <a:pt x="466296" y="-420139"/>
                  </a:cubicBezTo>
                  <a:cubicBezTo>
                    <a:pt x="482952" y="-425806"/>
                    <a:pt x="500080" y="-430658"/>
                    <a:pt x="516773" y="-434676"/>
                  </a:cubicBezTo>
                  <a:cubicBezTo>
                    <a:pt x="533467" y="-438694"/>
                    <a:pt x="549725" y="-441878"/>
                    <a:pt x="568539" y="-444299"/>
                  </a:cubicBezTo>
                  <a:cubicBezTo>
                    <a:pt x="587352" y="-446720"/>
                    <a:pt x="608721" y="-448378"/>
                    <a:pt x="621094" y="-449172"/>
                  </a:cubicBezTo>
                  <a:cubicBezTo>
                    <a:pt x="633468" y="-449966"/>
                    <a:pt x="636846" y="-449895"/>
                    <a:pt x="640224" y="-449825"/>
                  </a:cubicBezTo>
                  <a:cubicBezTo>
                    <a:pt x="642959" y="-449768"/>
                    <a:pt x="644784" y="-451535"/>
                    <a:pt x="644784" y="-453625"/>
                  </a:cubicBezTo>
                  <a:cubicBezTo>
                    <a:pt x="644784" y="-455715"/>
                    <a:pt x="642955" y="-457263"/>
                    <a:pt x="640224" y="-457425"/>
                  </a:cubicBezTo>
                  <a:cubicBezTo>
                    <a:pt x="636819" y="-457627"/>
                    <a:pt x="633414" y="-457830"/>
                    <a:pt x="620845" y="-457506"/>
                  </a:cubicBezTo>
                  <a:cubicBezTo>
                    <a:pt x="608276" y="-457183"/>
                    <a:pt x="586543" y="-456333"/>
                    <a:pt x="567320" y="-454604"/>
                  </a:cubicBezTo>
                  <a:cubicBezTo>
                    <a:pt x="548097" y="-452875"/>
                    <a:pt x="531384" y="-450267"/>
                    <a:pt x="514160" y="-446814"/>
                  </a:cubicBezTo>
                  <a:cubicBezTo>
                    <a:pt x="496936" y="-443362"/>
                    <a:pt x="479201" y="-439065"/>
                    <a:pt x="461882" y="-433904"/>
                  </a:cubicBezTo>
                  <a:cubicBezTo>
                    <a:pt x="444564" y="-428743"/>
                    <a:pt x="427661" y="-422718"/>
                    <a:pt x="411035" y="-415877"/>
                  </a:cubicBezTo>
                  <a:cubicBezTo>
                    <a:pt x="394409" y="-409036"/>
                    <a:pt x="378060" y="-401380"/>
                    <a:pt x="362106" y="-392989"/>
                  </a:cubicBezTo>
                  <a:cubicBezTo>
                    <a:pt x="346152" y="-384599"/>
                    <a:pt x="330594" y="-375475"/>
                    <a:pt x="315442" y="-365721"/>
                  </a:cubicBezTo>
                  <a:cubicBezTo>
                    <a:pt x="300289" y="-355968"/>
                    <a:pt x="285544" y="-345585"/>
                    <a:pt x="271204" y="-334685"/>
                  </a:cubicBezTo>
                  <a:cubicBezTo>
                    <a:pt x="256865" y="-323784"/>
                    <a:pt x="242933" y="-312365"/>
                    <a:pt x="229379" y="-300532"/>
                  </a:cubicBezTo>
                  <a:cubicBezTo>
                    <a:pt x="215824" y="-288699"/>
                    <a:pt x="202648" y="-276452"/>
                    <a:pt x="189809" y="-263884"/>
                  </a:cubicBezTo>
                  <a:cubicBezTo>
                    <a:pt x="176969" y="-251316"/>
                    <a:pt x="164466" y="-238426"/>
                    <a:pt x="152248" y="-225292"/>
                  </a:cubicBezTo>
                  <a:cubicBezTo>
                    <a:pt x="140031" y="-212159"/>
                    <a:pt x="128100" y="-198782"/>
                    <a:pt x="116401" y="-185228"/>
                  </a:cubicBezTo>
                  <a:cubicBezTo>
                    <a:pt x="104703" y="-171673"/>
                    <a:pt x="93238" y="-157941"/>
                    <a:pt x="81951" y="-144087"/>
                  </a:cubicBezTo>
                  <a:cubicBezTo>
                    <a:pt x="70665" y="-130233"/>
                    <a:pt x="59558" y="-116257"/>
                    <a:pt x="48578" y="-102207"/>
                  </a:cubicBezTo>
                  <a:cubicBezTo>
                    <a:pt x="37598" y="-88157"/>
                    <a:pt x="26744" y="-74034"/>
                    <a:pt x="15965" y="-59879"/>
                  </a:cubicBezTo>
                  <a:cubicBezTo>
                    <a:pt x="5187" y="-45725"/>
                    <a:pt x="-5517" y="-31540"/>
                    <a:pt x="-16196" y="-17366"/>
                  </a:cubicBezTo>
                  <a:cubicBezTo>
                    <a:pt x="-26874" y="-3191"/>
                    <a:pt x="-37528" y="10973"/>
                    <a:pt x="-48207" y="25086"/>
                  </a:cubicBezTo>
                  <a:cubicBezTo>
                    <a:pt x="-58886" y="39199"/>
                    <a:pt x="-69589" y="53261"/>
                    <a:pt x="-80368" y="67228"/>
                  </a:cubicBezTo>
                  <a:cubicBezTo>
                    <a:pt x="-91146" y="81195"/>
                    <a:pt x="-101999" y="95067"/>
                    <a:pt x="-112974" y="108800"/>
                  </a:cubicBezTo>
                  <a:cubicBezTo>
                    <a:pt x="-123948" y="122533"/>
                    <a:pt x="-135045" y="136126"/>
                    <a:pt x="-146320" y="149516"/>
                  </a:cubicBezTo>
                  <a:cubicBezTo>
                    <a:pt x="-157595" y="162906"/>
                    <a:pt x="-169048" y="176091"/>
                    <a:pt x="-180699" y="189049"/>
                  </a:cubicBezTo>
                  <a:cubicBezTo>
                    <a:pt x="-192350" y="202006"/>
                    <a:pt x="-204200" y="214734"/>
                    <a:pt x="-216394" y="227018"/>
                  </a:cubicBezTo>
                  <a:cubicBezTo>
                    <a:pt x="-228589" y="239302"/>
                    <a:pt x="-241129" y="251142"/>
                    <a:pt x="-253670" y="26298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2595" y="2212"/>
              <a:ext cx="3681" cy="106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超声波和次声波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61200" y="2364740"/>
            <a:ext cx="2269490" cy="1459230"/>
            <a:chOff x="11095" y="4064"/>
            <a:chExt cx="3574" cy="2298"/>
          </a:xfrm>
          <a:noFill/>
        </p:grpSpPr>
        <p:sp>
          <p:nvSpPr>
            <p:cNvPr id="105" name="MMConnector"/>
            <p:cNvSpPr/>
            <p:nvPr/>
          </p:nvSpPr>
          <p:spPr>
            <a:xfrm>
              <a:off x="11095" y="5302"/>
              <a:ext cx="1925" cy="1061"/>
            </a:xfrm>
            <a:custGeom>
              <a:avLst/>
              <a:gdLst/>
              <a:ahLst/>
              <a:cxnLst/>
              <a:pathLst>
                <a:path w="819785" h="294963">
                  <a:moveTo>
                    <a:pt x="-189914" y="74285"/>
                  </a:moveTo>
                  <a:cubicBezTo>
                    <a:pt x="-207679" y="81441"/>
                    <a:pt x="-214658" y="97735"/>
                    <a:pt x="-208964" y="111212"/>
                  </a:cubicBezTo>
                  <a:cubicBezTo>
                    <a:pt x="-203270" y="124688"/>
                    <a:pt x="-186578" y="131356"/>
                    <a:pt x="-169208" y="123291"/>
                  </a:cubicBezTo>
                  <a:cubicBezTo>
                    <a:pt x="-152873" y="115706"/>
                    <a:pt x="-136538" y="108121"/>
                    <a:pt x="-120380" y="100268"/>
                  </a:cubicBezTo>
                  <a:cubicBezTo>
                    <a:pt x="-104221" y="92414"/>
                    <a:pt x="-88238" y="84291"/>
                    <a:pt x="-72356" y="76043"/>
                  </a:cubicBezTo>
                  <a:cubicBezTo>
                    <a:pt x="-56473" y="67795"/>
                    <a:pt x="-40691" y="59420"/>
                    <a:pt x="-24994" y="50956"/>
                  </a:cubicBezTo>
                  <a:cubicBezTo>
                    <a:pt x="-9296" y="42491"/>
                    <a:pt x="6317" y="33935"/>
                    <a:pt x="21884" y="25354"/>
                  </a:cubicBezTo>
                  <a:cubicBezTo>
                    <a:pt x="37450" y="16772"/>
                    <a:pt x="52970" y="8165"/>
                    <a:pt x="68479" y="-408"/>
                  </a:cubicBezTo>
                  <a:cubicBezTo>
                    <a:pt x="83988" y="-8982"/>
                    <a:pt x="99486" y="-17523"/>
                    <a:pt x="115010" y="-25969"/>
                  </a:cubicBezTo>
                  <a:cubicBezTo>
                    <a:pt x="130534" y="-34414"/>
                    <a:pt x="146084" y="-42765"/>
                    <a:pt x="161696" y="-50959"/>
                  </a:cubicBezTo>
                  <a:cubicBezTo>
                    <a:pt x="177307" y="-59152"/>
                    <a:pt x="192981" y="-67188"/>
                    <a:pt x="208748" y="-75002"/>
                  </a:cubicBezTo>
                  <a:cubicBezTo>
                    <a:pt x="224516" y="-82817"/>
                    <a:pt x="240376" y="-90410"/>
                    <a:pt x="256358" y="-97717"/>
                  </a:cubicBezTo>
                  <a:cubicBezTo>
                    <a:pt x="272340" y="-105025"/>
                    <a:pt x="288442" y="-112047"/>
                    <a:pt x="304680" y="-118722"/>
                  </a:cubicBezTo>
                  <a:cubicBezTo>
                    <a:pt x="320918" y="-125397"/>
                    <a:pt x="337291" y="-131724"/>
                    <a:pt x="353820" y="-137647"/>
                  </a:cubicBezTo>
                  <a:cubicBezTo>
                    <a:pt x="370348" y="-143569"/>
                    <a:pt x="387031" y="-149087"/>
                    <a:pt x="403824" y="-154149"/>
                  </a:cubicBezTo>
                  <a:cubicBezTo>
                    <a:pt x="420617" y="-159210"/>
                    <a:pt x="437520" y="-163816"/>
                    <a:pt x="454674" y="-167933"/>
                  </a:cubicBezTo>
                  <a:cubicBezTo>
                    <a:pt x="471829" y="-172051"/>
                    <a:pt x="489236" y="-175679"/>
                    <a:pt x="506287" y="-178776"/>
                  </a:cubicBezTo>
                  <a:cubicBezTo>
                    <a:pt x="523339" y="-181872"/>
                    <a:pt x="540035" y="-184436"/>
                    <a:pt x="558527" y="-186534"/>
                  </a:cubicBezTo>
                  <a:cubicBezTo>
                    <a:pt x="577019" y="-188632"/>
                    <a:pt x="597307" y="-190264"/>
                    <a:pt x="611223" y="-191159"/>
                  </a:cubicBezTo>
                  <a:cubicBezTo>
                    <a:pt x="625138" y="-192055"/>
                    <a:pt x="632681" y="-192215"/>
                    <a:pt x="640224" y="-192375"/>
                  </a:cubicBezTo>
                  <a:cubicBezTo>
                    <a:pt x="642959" y="-192433"/>
                    <a:pt x="644784" y="-194085"/>
                    <a:pt x="644784" y="-196175"/>
                  </a:cubicBezTo>
                  <a:cubicBezTo>
                    <a:pt x="644784" y="-198265"/>
                    <a:pt x="642959" y="-199891"/>
                    <a:pt x="640224" y="-199975"/>
                  </a:cubicBezTo>
                  <a:cubicBezTo>
                    <a:pt x="632623" y="-200208"/>
                    <a:pt x="625022" y="-200441"/>
                    <a:pt x="610932" y="-200265"/>
                  </a:cubicBezTo>
                  <a:cubicBezTo>
                    <a:pt x="596843" y="-200089"/>
                    <a:pt x="576266" y="-199503"/>
                    <a:pt x="557445" y="-198350"/>
                  </a:cubicBezTo>
                  <a:cubicBezTo>
                    <a:pt x="538624" y="-197197"/>
                    <a:pt x="521559" y="-195476"/>
                    <a:pt x="504083" y="-193230"/>
                  </a:cubicBezTo>
                  <a:cubicBezTo>
                    <a:pt x="486608" y="-190984"/>
                    <a:pt x="468723" y="-188213"/>
                    <a:pt x="451048" y="-184928"/>
                  </a:cubicBezTo>
                  <a:cubicBezTo>
                    <a:pt x="433374" y="-181643"/>
                    <a:pt x="415911" y="-177844"/>
                    <a:pt x="398526" y="-173571"/>
                  </a:cubicBezTo>
                  <a:cubicBezTo>
                    <a:pt x="381141" y="-169299"/>
                    <a:pt x="363834" y="-164554"/>
                    <a:pt x="346664" y="-159388"/>
                  </a:cubicBezTo>
                  <a:cubicBezTo>
                    <a:pt x="329493" y="-154221"/>
                    <a:pt x="312459" y="-148633"/>
                    <a:pt x="295554" y="-142687"/>
                  </a:cubicBezTo>
                  <a:cubicBezTo>
                    <a:pt x="278650" y="-136742"/>
                    <a:pt x="261875" y="-130438"/>
                    <a:pt x="245227" y="-123844"/>
                  </a:cubicBezTo>
                  <a:cubicBezTo>
                    <a:pt x="228579" y="-117251"/>
                    <a:pt x="212058" y="-110369"/>
                    <a:pt x="195647" y="-103268"/>
                  </a:cubicBezTo>
                  <a:cubicBezTo>
                    <a:pt x="179236" y="-96168"/>
                    <a:pt x="162936" y="-88850"/>
                    <a:pt x="146724" y="-81386"/>
                  </a:cubicBezTo>
                  <a:cubicBezTo>
                    <a:pt x="130513" y="-73921"/>
                    <a:pt x="114390" y="-66310"/>
                    <a:pt x="98330" y="-58621"/>
                  </a:cubicBezTo>
                  <a:cubicBezTo>
                    <a:pt x="82269" y="-50933"/>
                    <a:pt x="66271" y="-43167"/>
                    <a:pt x="50306" y="-35392"/>
                  </a:cubicBezTo>
                  <a:cubicBezTo>
                    <a:pt x="34342" y="-27616"/>
                    <a:pt x="18410" y="-19831"/>
                    <a:pt x="2485" y="-12098"/>
                  </a:cubicBezTo>
                  <a:cubicBezTo>
                    <a:pt x="-13441" y="-4365"/>
                    <a:pt x="-29360" y="3315"/>
                    <a:pt x="-45302" y="10874"/>
                  </a:cubicBezTo>
                  <a:cubicBezTo>
                    <a:pt x="-61245" y="18433"/>
                    <a:pt x="-77209" y="25872"/>
                    <a:pt x="-93212" y="33157"/>
                  </a:cubicBezTo>
                  <a:cubicBezTo>
                    <a:pt x="-109215" y="40442"/>
                    <a:pt x="-125257" y="47573"/>
                    <a:pt x="-141380" y="54403"/>
                  </a:cubicBezTo>
                  <a:cubicBezTo>
                    <a:pt x="-157504" y="61232"/>
                    <a:pt x="-173709" y="67759"/>
                    <a:pt x="-189914" y="7428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599" y="4064"/>
              <a:ext cx="2071" cy="1066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声的利用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61200" y="3907155"/>
            <a:ext cx="2914650" cy="676910"/>
            <a:chOff x="11095" y="6493"/>
            <a:chExt cx="4590" cy="1066"/>
          </a:xfrm>
          <a:noFill/>
        </p:grpSpPr>
        <p:sp>
          <p:nvSpPr>
            <p:cNvPr id="107" name="MMConnector"/>
            <p:cNvSpPr/>
            <p:nvPr/>
          </p:nvSpPr>
          <p:spPr>
            <a:xfrm>
              <a:off x="11095" y="6517"/>
              <a:ext cx="1361" cy="755"/>
            </a:xfrm>
            <a:custGeom>
              <a:avLst/>
              <a:gdLst/>
              <a:ahLst/>
              <a:cxnLst/>
              <a:pathLst>
                <a:path w="809941" h="210087">
                  <a:moveTo>
                    <a:pt x="-162016" y="-93998"/>
                  </a:moveTo>
                  <a:cubicBezTo>
                    <a:pt x="-180151" y="-100155"/>
                    <a:pt x="-196034" y="-91781"/>
                    <a:pt x="-200270" y="-77777"/>
                  </a:cubicBezTo>
                  <a:cubicBezTo>
                    <a:pt x="-204505" y="-63774"/>
                    <a:pt x="-195859" y="-48242"/>
                    <a:pt x="-177417" y="-43076"/>
                  </a:cubicBezTo>
                  <a:cubicBezTo>
                    <a:pt x="-160523" y="-38343"/>
                    <a:pt x="-143629" y="-33611"/>
                    <a:pt x="-126769" y="-28652"/>
                  </a:cubicBezTo>
                  <a:cubicBezTo>
                    <a:pt x="-109908" y="-23694"/>
                    <a:pt x="-93082" y="-18510"/>
                    <a:pt x="-76269" y="-13213"/>
                  </a:cubicBezTo>
                  <a:cubicBezTo>
                    <a:pt x="-59455" y="-7916"/>
                    <a:pt x="-42655" y="-2505"/>
                    <a:pt x="-25857" y="2992"/>
                  </a:cubicBezTo>
                  <a:cubicBezTo>
                    <a:pt x="-9060" y="8489"/>
                    <a:pt x="7734" y="14073"/>
                    <a:pt x="24541" y="19687"/>
                  </a:cubicBezTo>
                  <a:cubicBezTo>
                    <a:pt x="41347" y="25302"/>
                    <a:pt x="58166" y="30948"/>
                    <a:pt x="75013" y="36574"/>
                  </a:cubicBezTo>
                  <a:cubicBezTo>
                    <a:pt x="91859" y="42199"/>
                    <a:pt x="108733" y="47805"/>
                    <a:pt x="125651" y="53334"/>
                  </a:cubicBezTo>
                  <a:cubicBezTo>
                    <a:pt x="142568" y="58863"/>
                    <a:pt x="159528" y="64315"/>
                    <a:pt x="176545" y="69635"/>
                  </a:cubicBezTo>
                  <a:cubicBezTo>
                    <a:pt x="193561" y="74955"/>
                    <a:pt x="210634" y="80142"/>
                    <a:pt x="227774" y="85138"/>
                  </a:cubicBezTo>
                  <a:cubicBezTo>
                    <a:pt x="244914" y="90135"/>
                    <a:pt x="262120" y="94941"/>
                    <a:pt x="279397" y="99503"/>
                  </a:cubicBezTo>
                  <a:cubicBezTo>
                    <a:pt x="296674" y="104064"/>
                    <a:pt x="314022" y="108380"/>
                    <a:pt x="331445" y="112399"/>
                  </a:cubicBezTo>
                  <a:cubicBezTo>
                    <a:pt x="348867" y="116418"/>
                    <a:pt x="366365" y="120140"/>
                    <a:pt x="383914" y="123520"/>
                  </a:cubicBezTo>
                  <a:cubicBezTo>
                    <a:pt x="401462" y="126899"/>
                    <a:pt x="419062" y="129937"/>
                    <a:pt x="436765" y="132596"/>
                  </a:cubicBezTo>
                  <a:cubicBezTo>
                    <a:pt x="454467" y="135255"/>
                    <a:pt x="472274" y="137536"/>
                    <a:pt x="489923" y="139409"/>
                  </a:cubicBezTo>
                  <a:cubicBezTo>
                    <a:pt x="507572" y="141283"/>
                    <a:pt x="525065" y="142749"/>
                    <a:pt x="543287" y="143803"/>
                  </a:cubicBezTo>
                  <a:cubicBezTo>
                    <a:pt x="561509" y="144857"/>
                    <a:pt x="580460" y="145498"/>
                    <a:pt x="596738" y="145687"/>
                  </a:cubicBezTo>
                  <a:cubicBezTo>
                    <a:pt x="613015" y="145876"/>
                    <a:pt x="626620" y="145613"/>
                    <a:pt x="640224" y="145350"/>
                  </a:cubicBezTo>
                  <a:cubicBezTo>
                    <a:pt x="642959" y="145297"/>
                    <a:pt x="644784" y="143640"/>
                    <a:pt x="644784" y="141550"/>
                  </a:cubicBezTo>
                  <a:cubicBezTo>
                    <a:pt x="644784" y="139460"/>
                    <a:pt x="642958" y="137845"/>
                    <a:pt x="640224" y="137750"/>
                  </a:cubicBezTo>
                  <a:cubicBezTo>
                    <a:pt x="626722" y="137279"/>
                    <a:pt x="613221" y="136808"/>
                    <a:pt x="597121" y="135747"/>
                  </a:cubicBezTo>
                  <a:cubicBezTo>
                    <a:pt x="581020" y="134687"/>
                    <a:pt x="562322" y="133036"/>
                    <a:pt x="544387" y="131019"/>
                  </a:cubicBezTo>
                  <a:cubicBezTo>
                    <a:pt x="526452" y="129003"/>
                    <a:pt x="509281" y="126621"/>
                    <a:pt x="491993" y="123832"/>
                  </a:cubicBezTo>
                  <a:cubicBezTo>
                    <a:pt x="474704" y="121043"/>
                    <a:pt x="457298" y="117847"/>
                    <a:pt x="440025" y="114286"/>
                  </a:cubicBezTo>
                  <a:cubicBezTo>
                    <a:pt x="422751" y="110725"/>
                    <a:pt x="405610" y="106800"/>
                    <a:pt x="388540" y="102542"/>
                  </a:cubicBezTo>
                  <a:cubicBezTo>
                    <a:pt x="371470" y="98284"/>
                    <a:pt x="354471" y="93693"/>
                    <a:pt x="337558" y="88813"/>
                  </a:cubicBezTo>
                  <a:cubicBezTo>
                    <a:pt x="320644" y="83933"/>
                    <a:pt x="303816" y="78764"/>
                    <a:pt x="287058" y="73354"/>
                  </a:cubicBezTo>
                  <a:cubicBezTo>
                    <a:pt x="270300" y="67943"/>
                    <a:pt x="253613" y="62291"/>
                    <a:pt x="236983" y="56448"/>
                  </a:cubicBezTo>
                  <a:cubicBezTo>
                    <a:pt x="220352" y="50605"/>
                    <a:pt x="203779" y="44572"/>
                    <a:pt x="187242" y="38401"/>
                  </a:cubicBezTo>
                  <a:cubicBezTo>
                    <a:pt x="170705" y="32229"/>
                    <a:pt x="154205" y="25920"/>
                    <a:pt x="137720" y="19525"/>
                  </a:cubicBezTo>
                  <a:cubicBezTo>
                    <a:pt x="121235" y="13129"/>
                    <a:pt x="104766" y="6648"/>
                    <a:pt x="88288" y="134"/>
                  </a:cubicBezTo>
                  <a:cubicBezTo>
                    <a:pt x="71810" y="-6380"/>
                    <a:pt x="55324" y="-12928"/>
                    <a:pt x="38809" y="-19459"/>
                  </a:cubicBezTo>
                  <a:cubicBezTo>
                    <a:pt x="22293" y="-25991"/>
                    <a:pt x="5748" y="-32507"/>
                    <a:pt x="-10849" y="-38953"/>
                  </a:cubicBezTo>
                  <a:cubicBezTo>
                    <a:pt x="-27447" y="-45400"/>
                    <a:pt x="-44097" y="-51777"/>
                    <a:pt x="-60808" y="-58056"/>
                  </a:cubicBezTo>
                  <a:cubicBezTo>
                    <a:pt x="-77520" y="-64335"/>
                    <a:pt x="-94293" y="-70516"/>
                    <a:pt x="-111171" y="-76490"/>
                  </a:cubicBezTo>
                  <a:cubicBezTo>
                    <a:pt x="-128049" y="-82464"/>
                    <a:pt x="-145033" y="-88231"/>
                    <a:pt x="-162016" y="-9399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152" y="6493"/>
              <a:ext cx="3533" cy="106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减弱噪声的途径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61200" y="4634865"/>
            <a:ext cx="3686810" cy="1680210"/>
            <a:chOff x="11095" y="7639"/>
            <a:chExt cx="5806" cy="2646"/>
          </a:xfrm>
          <a:noFill/>
        </p:grpSpPr>
        <p:sp>
          <p:nvSpPr>
            <p:cNvPr id="109" name="MMConnector"/>
            <p:cNvSpPr/>
            <p:nvPr/>
          </p:nvSpPr>
          <p:spPr>
            <a:xfrm>
              <a:off x="11095" y="7639"/>
              <a:ext cx="2056" cy="2647"/>
            </a:xfrm>
            <a:custGeom>
              <a:avLst/>
              <a:gdLst/>
              <a:ahLst/>
              <a:cxnLst/>
              <a:pathLst>
                <a:path w="875582" h="735900">
                  <a:moveTo>
                    <a:pt x="-217047" y="-301569"/>
                  </a:moveTo>
                  <a:cubicBezTo>
                    <a:pt x="-230458" y="-315242"/>
                    <a:pt x="-248440" y="-314861"/>
                    <a:pt x="-258511" y="-304249"/>
                  </a:cubicBezTo>
                  <a:cubicBezTo>
                    <a:pt x="-268582" y="-293637"/>
                    <a:pt x="-267596" y="-276129"/>
                    <a:pt x="-253670" y="-262981"/>
                  </a:cubicBezTo>
                  <a:cubicBezTo>
                    <a:pt x="-241129" y="-251142"/>
                    <a:pt x="-228589" y="-239302"/>
                    <a:pt x="-216394" y="-227018"/>
                  </a:cubicBezTo>
                  <a:cubicBezTo>
                    <a:pt x="-204200" y="-214734"/>
                    <a:pt x="-192350" y="-202006"/>
                    <a:pt x="-180699" y="-189049"/>
                  </a:cubicBezTo>
                  <a:cubicBezTo>
                    <a:pt x="-169048" y="-176091"/>
                    <a:pt x="-157595" y="-162906"/>
                    <a:pt x="-146320" y="-149516"/>
                  </a:cubicBezTo>
                  <a:cubicBezTo>
                    <a:pt x="-135045" y="-136126"/>
                    <a:pt x="-123948" y="-122533"/>
                    <a:pt x="-112974" y="-108800"/>
                  </a:cubicBezTo>
                  <a:cubicBezTo>
                    <a:pt x="-101999" y="-95067"/>
                    <a:pt x="-91146" y="-81195"/>
                    <a:pt x="-80368" y="-67228"/>
                  </a:cubicBezTo>
                  <a:cubicBezTo>
                    <a:pt x="-69589" y="-53261"/>
                    <a:pt x="-58886" y="-39199"/>
                    <a:pt x="-48207" y="-25086"/>
                  </a:cubicBezTo>
                  <a:cubicBezTo>
                    <a:pt x="-37528" y="-10973"/>
                    <a:pt x="-26874" y="3191"/>
                    <a:pt x="-16196" y="17366"/>
                  </a:cubicBezTo>
                  <a:cubicBezTo>
                    <a:pt x="-5517" y="31540"/>
                    <a:pt x="5187" y="45725"/>
                    <a:pt x="15965" y="59879"/>
                  </a:cubicBezTo>
                  <a:cubicBezTo>
                    <a:pt x="26744" y="74034"/>
                    <a:pt x="37598" y="88157"/>
                    <a:pt x="48578" y="102207"/>
                  </a:cubicBezTo>
                  <a:cubicBezTo>
                    <a:pt x="59558" y="116257"/>
                    <a:pt x="70665" y="130233"/>
                    <a:pt x="81951" y="144087"/>
                  </a:cubicBezTo>
                  <a:cubicBezTo>
                    <a:pt x="93238" y="157941"/>
                    <a:pt x="104703" y="171673"/>
                    <a:pt x="116401" y="185228"/>
                  </a:cubicBezTo>
                  <a:cubicBezTo>
                    <a:pt x="128100" y="198782"/>
                    <a:pt x="140031" y="212159"/>
                    <a:pt x="152248" y="225292"/>
                  </a:cubicBezTo>
                  <a:cubicBezTo>
                    <a:pt x="164466" y="238426"/>
                    <a:pt x="176969" y="251316"/>
                    <a:pt x="189809" y="263884"/>
                  </a:cubicBezTo>
                  <a:cubicBezTo>
                    <a:pt x="202648" y="276452"/>
                    <a:pt x="215824" y="288699"/>
                    <a:pt x="229379" y="300532"/>
                  </a:cubicBezTo>
                  <a:cubicBezTo>
                    <a:pt x="242933" y="312365"/>
                    <a:pt x="256865" y="323784"/>
                    <a:pt x="271204" y="334685"/>
                  </a:cubicBezTo>
                  <a:cubicBezTo>
                    <a:pt x="285544" y="345585"/>
                    <a:pt x="300289" y="355968"/>
                    <a:pt x="315442" y="365721"/>
                  </a:cubicBezTo>
                  <a:cubicBezTo>
                    <a:pt x="330594" y="375475"/>
                    <a:pt x="346152" y="384599"/>
                    <a:pt x="362106" y="392989"/>
                  </a:cubicBezTo>
                  <a:cubicBezTo>
                    <a:pt x="378060" y="401380"/>
                    <a:pt x="394409" y="409036"/>
                    <a:pt x="411035" y="415877"/>
                  </a:cubicBezTo>
                  <a:cubicBezTo>
                    <a:pt x="427661" y="422718"/>
                    <a:pt x="444564" y="428743"/>
                    <a:pt x="461882" y="433904"/>
                  </a:cubicBezTo>
                  <a:cubicBezTo>
                    <a:pt x="479201" y="439065"/>
                    <a:pt x="496936" y="443362"/>
                    <a:pt x="514160" y="446814"/>
                  </a:cubicBezTo>
                  <a:cubicBezTo>
                    <a:pt x="531384" y="450267"/>
                    <a:pt x="548097" y="452875"/>
                    <a:pt x="567320" y="454604"/>
                  </a:cubicBezTo>
                  <a:cubicBezTo>
                    <a:pt x="586543" y="456333"/>
                    <a:pt x="608276" y="457183"/>
                    <a:pt x="620845" y="457506"/>
                  </a:cubicBezTo>
                  <a:cubicBezTo>
                    <a:pt x="633414" y="457830"/>
                    <a:pt x="636819" y="457627"/>
                    <a:pt x="640224" y="457425"/>
                  </a:cubicBezTo>
                  <a:cubicBezTo>
                    <a:pt x="642955" y="457263"/>
                    <a:pt x="644784" y="455715"/>
                    <a:pt x="644784" y="453625"/>
                  </a:cubicBezTo>
                  <a:cubicBezTo>
                    <a:pt x="644784" y="451535"/>
                    <a:pt x="642959" y="449768"/>
                    <a:pt x="640224" y="449825"/>
                  </a:cubicBezTo>
                  <a:cubicBezTo>
                    <a:pt x="636846" y="449895"/>
                    <a:pt x="633468" y="449966"/>
                    <a:pt x="621094" y="449172"/>
                  </a:cubicBezTo>
                  <a:cubicBezTo>
                    <a:pt x="608721" y="448378"/>
                    <a:pt x="587352" y="446720"/>
                    <a:pt x="568539" y="444299"/>
                  </a:cubicBezTo>
                  <a:cubicBezTo>
                    <a:pt x="549725" y="441878"/>
                    <a:pt x="533467" y="438694"/>
                    <a:pt x="516773" y="434676"/>
                  </a:cubicBezTo>
                  <a:cubicBezTo>
                    <a:pt x="500080" y="430658"/>
                    <a:pt x="482952" y="425806"/>
                    <a:pt x="466296" y="420139"/>
                  </a:cubicBezTo>
                  <a:cubicBezTo>
                    <a:pt x="449640" y="414472"/>
                    <a:pt x="433455" y="407991"/>
                    <a:pt x="417589" y="400740"/>
                  </a:cubicBezTo>
                  <a:cubicBezTo>
                    <a:pt x="401723" y="393488"/>
                    <a:pt x="386175" y="385466"/>
                    <a:pt x="371044" y="376753"/>
                  </a:cubicBezTo>
                  <a:cubicBezTo>
                    <a:pt x="355913" y="368040"/>
                    <a:pt x="341201" y="358635"/>
                    <a:pt x="326900" y="348635"/>
                  </a:cubicBezTo>
                  <a:cubicBezTo>
                    <a:pt x="312600" y="338634"/>
                    <a:pt x="298713" y="328038"/>
                    <a:pt x="285227" y="316945"/>
                  </a:cubicBezTo>
                  <a:cubicBezTo>
                    <a:pt x="271741" y="305852"/>
                    <a:pt x="258657" y="294263"/>
                    <a:pt x="245939" y="282271"/>
                  </a:cubicBezTo>
                  <a:cubicBezTo>
                    <a:pt x="233221" y="270279"/>
                    <a:pt x="220869" y="257883"/>
                    <a:pt x="208837" y="245167"/>
                  </a:cubicBezTo>
                  <a:cubicBezTo>
                    <a:pt x="196805" y="232451"/>
                    <a:pt x="185094" y="219414"/>
                    <a:pt x="173651" y="206126"/>
                  </a:cubicBezTo>
                  <a:cubicBezTo>
                    <a:pt x="162208" y="192838"/>
                    <a:pt x="151033" y="179300"/>
                    <a:pt x="140072" y="165570"/>
                  </a:cubicBezTo>
                  <a:cubicBezTo>
                    <a:pt x="129111" y="151840"/>
                    <a:pt x="118364" y="137918"/>
                    <a:pt x="107777" y="123853"/>
                  </a:cubicBezTo>
                  <a:cubicBezTo>
                    <a:pt x="97190" y="109789"/>
                    <a:pt x="86762" y="95582"/>
                    <a:pt x="76439" y="81276"/>
                  </a:cubicBezTo>
                  <a:cubicBezTo>
                    <a:pt x="66116" y="66970"/>
                    <a:pt x="55899" y="52564"/>
                    <a:pt x="45733" y="38096"/>
                  </a:cubicBezTo>
                  <a:cubicBezTo>
                    <a:pt x="35568" y="23629"/>
                    <a:pt x="25454" y="9099"/>
                    <a:pt x="15337" y="-5457"/>
                  </a:cubicBezTo>
                  <a:cubicBezTo>
                    <a:pt x="5221" y="-20014"/>
                    <a:pt x="-4897" y="-34597"/>
                    <a:pt x="-15071" y="-49172"/>
                  </a:cubicBezTo>
                  <a:cubicBezTo>
                    <a:pt x="-25246" y="-63748"/>
                    <a:pt x="-35477" y="-78316"/>
                    <a:pt x="-45822" y="-92839"/>
                  </a:cubicBezTo>
                  <a:cubicBezTo>
                    <a:pt x="-56166" y="-107362"/>
                    <a:pt x="-66624" y="-121841"/>
                    <a:pt x="-77252" y="-136238"/>
                  </a:cubicBezTo>
                  <a:cubicBezTo>
                    <a:pt x="-87879" y="-150635"/>
                    <a:pt x="-98676" y="-164949"/>
                    <a:pt x="-109714" y="-179126"/>
                  </a:cubicBezTo>
                  <a:cubicBezTo>
                    <a:pt x="-120752" y="-193303"/>
                    <a:pt x="-132031" y="-207342"/>
                    <a:pt x="-143578" y="-221219"/>
                  </a:cubicBezTo>
                  <a:cubicBezTo>
                    <a:pt x="-155124" y="-235096"/>
                    <a:pt x="-166937" y="-248810"/>
                    <a:pt x="-179226" y="-262174"/>
                  </a:cubicBezTo>
                  <a:cubicBezTo>
                    <a:pt x="-191516" y="-275539"/>
                    <a:pt x="-204281" y="-288554"/>
                    <a:pt x="-217047" y="-30156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2599" y="8739"/>
              <a:ext cx="4303" cy="1066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声与电磁波的辨析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66365" y="4296410"/>
            <a:ext cx="3742690" cy="1083310"/>
            <a:chOff x="4174" y="7106"/>
            <a:chExt cx="5894" cy="1706"/>
          </a:xfrm>
          <a:noFill/>
        </p:grpSpPr>
        <p:sp>
          <p:nvSpPr>
            <p:cNvPr id="115" name="MMConnector"/>
            <p:cNvSpPr/>
            <p:nvPr/>
          </p:nvSpPr>
          <p:spPr>
            <a:xfrm>
              <a:off x="8088" y="7106"/>
              <a:ext cx="1981" cy="1706"/>
            </a:xfrm>
            <a:custGeom>
              <a:avLst/>
              <a:gdLst/>
              <a:ahLst/>
              <a:cxnLst/>
              <a:pathLst>
                <a:path w="843441" h="474237">
                  <a:moveTo>
                    <a:pt x="217831" y="-146586"/>
                  </a:moveTo>
                  <a:cubicBezTo>
                    <a:pt x="233937" y="-156949"/>
                    <a:pt x="237926" y="-174125"/>
                    <a:pt x="229888" y="-186349"/>
                  </a:cubicBezTo>
                  <a:cubicBezTo>
                    <a:pt x="221850" y="-198573"/>
                    <a:pt x="204214" y="-202132"/>
                    <a:pt x="188603" y="-191038"/>
                  </a:cubicBezTo>
                  <a:cubicBezTo>
                    <a:pt x="173824" y="-180535"/>
                    <a:pt x="159045" y="-170033"/>
                    <a:pt x="144590" y="-159191"/>
                  </a:cubicBezTo>
                  <a:cubicBezTo>
                    <a:pt x="130134" y="-148350"/>
                    <a:pt x="116003" y="-137169"/>
                    <a:pt x="102052" y="-125831"/>
                  </a:cubicBezTo>
                  <a:cubicBezTo>
                    <a:pt x="88102" y="-114492"/>
                    <a:pt x="74334" y="-102996"/>
                    <a:pt x="60722" y="-91375"/>
                  </a:cubicBezTo>
                  <a:cubicBezTo>
                    <a:pt x="47110" y="-79755"/>
                    <a:pt x="33654" y="-68011"/>
                    <a:pt x="20295" y="-56211"/>
                  </a:cubicBezTo>
                  <a:cubicBezTo>
                    <a:pt x="6935" y="-44411"/>
                    <a:pt x="-6329" y="-32555"/>
                    <a:pt x="-19550" y="-20700"/>
                  </a:cubicBezTo>
                  <a:cubicBezTo>
                    <a:pt x="-32772" y="-8844"/>
                    <a:pt x="-45952" y="3012"/>
                    <a:pt x="-59146" y="14811"/>
                  </a:cubicBezTo>
                  <a:cubicBezTo>
                    <a:pt x="-72340" y="26609"/>
                    <a:pt x="-85547" y="38350"/>
                    <a:pt x="-98825" y="49975"/>
                  </a:cubicBezTo>
                  <a:cubicBezTo>
                    <a:pt x="-112102" y="61600"/>
                    <a:pt x="-125448" y="73109"/>
                    <a:pt x="-138916" y="84439"/>
                  </a:cubicBezTo>
                  <a:cubicBezTo>
                    <a:pt x="-152385" y="95769"/>
                    <a:pt x="-165976" y="106921"/>
                    <a:pt x="-179740" y="117826"/>
                  </a:cubicBezTo>
                  <a:cubicBezTo>
                    <a:pt x="-193504" y="128732"/>
                    <a:pt x="-207440" y="139391"/>
                    <a:pt x="-221593" y="149731"/>
                  </a:cubicBezTo>
                  <a:cubicBezTo>
                    <a:pt x="-235745" y="160072"/>
                    <a:pt x="-250114" y="170092"/>
                    <a:pt x="-264735" y="179716"/>
                  </a:cubicBezTo>
                  <a:cubicBezTo>
                    <a:pt x="-279356" y="189339"/>
                    <a:pt x="-294228" y="198566"/>
                    <a:pt x="-309371" y="207314"/>
                  </a:cubicBezTo>
                  <a:cubicBezTo>
                    <a:pt x="-324513" y="216063"/>
                    <a:pt x="-339926" y="224334"/>
                    <a:pt x="-355622" y="232051"/>
                  </a:cubicBezTo>
                  <a:cubicBezTo>
                    <a:pt x="-371319" y="239769"/>
                    <a:pt x="-387298" y="246932"/>
                    <a:pt x="-403509" y="253475"/>
                  </a:cubicBezTo>
                  <a:cubicBezTo>
                    <a:pt x="-419720" y="260017"/>
                    <a:pt x="-436163" y="265939"/>
                    <a:pt x="-452935" y="271198"/>
                  </a:cubicBezTo>
                  <a:cubicBezTo>
                    <a:pt x="-469708" y="276458"/>
                    <a:pt x="-486812" y="281055"/>
                    <a:pt x="-503694" y="284949"/>
                  </a:cubicBezTo>
                  <a:cubicBezTo>
                    <a:pt x="-520575" y="288842"/>
                    <a:pt x="-537233" y="292032"/>
                    <a:pt x="-555493" y="294597"/>
                  </a:cubicBezTo>
                  <a:cubicBezTo>
                    <a:pt x="-573753" y="297161"/>
                    <a:pt x="-593615" y="299099"/>
                    <a:pt x="-608004" y="300167"/>
                  </a:cubicBezTo>
                  <a:cubicBezTo>
                    <a:pt x="-622393" y="301234"/>
                    <a:pt x="-631308" y="301429"/>
                    <a:pt x="-640224" y="301625"/>
                  </a:cubicBezTo>
                  <a:cubicBezTo>
                    <a:pt x="-642959" y="301685"/>
                    <a:pt x="-644784" y="303335"/>
                    <a:pt x="-644784" y="305425"/>
                  </a:cubicBezTo>
                  <a:cubicBezTo>
                    <a:pt x="-644784" y="307515"/>
                    <a:pt x="-642959" y="309159"/>
                    <a:pt x="-640224" y="309225"/>
                  </a:cubicBezTo>
                  <a:cubicBezTo>
                    <a:pt x="-631218" y="309443"/>
                    <a:pt x="-622212" y="309660"/>
                    <a:pt x="-607599" y="309251"/>
                  </a:cubicBezTo>
                  <a:cubicBezTo>
                    <a:pt x="-592987" y="308842"/>
                    <a:pt x="-572767" y="307807"/>
                    <a:pt x="-554098" y="306056"/>
                  </a:cubicBezTo>
                  <a:cubicBezTo>
                    <a:pt x="-535429" y="304306"/>
                    <a:pt x="-518310" y="301840"/>
                    <a:pt x="-500900" y="298662"/>
                  </a:cubicBezTo>
                  <a:cubicBezTo>
                    <a:pt x="-483490" y="295483"/>
                    <a:pt x="-465789" y="291590"/>
                    <a:pt x="-448368" y="286996"/>
                  </a:cubicBezTo>
                  <a:cubicBezTo>
                    <a:pt x="-430946" y="282403"/>
                    <a:pt x="-413804" y="277108"/>
                    <a:pt x="-396854" y="271159"/>
                  </a:cubicBezTo>
                  <a:cubicBezTo>
                    <a:pt x="-379905" y="265210"/>
                    <a:pt x="-363148" y="258608"/>
                    <a:pt x="-346652" y="251421"/>
                  </a:cubicBezTo>
                  <a:cubicBezTo>
                    <a:pt x="-330156" y="244234"/>
                    <a:pt x="-313922" y="236462"/>
                    <a:pt x="-297951" y="228191"/>
                  </a:cubicBezTo>
                  <a:cubicBezTo>
                    <a:pt x="-281980" y="219920"/>
                    <a:pt x="-266272" y="211150"/>
                    <a:pt x="-250820" y="201970"/>
                  </a:cubicBezTo>
                  <a:cubicBezTo>
                    <a:pt x="-235368" y="192790"/>
                    <a:pt x="-220173" y="183201"/>
                    <a:pt x="-205208" y="173291"/>
                  </a:cubicBezTo>
                  <a:cubicBezTo>
                    <a:pt x="-190243" y="163381"/>
                    <a:pt x="-175510" y="153150"/>
                    <a:pt x="-160970" y="142682"/>
                  </a:cubicBezTo>
                  <a:cubicBezTo>
                    <a:pt x="-146431" y="132214"/>
                    <a:pt x="-132085" y="121509"/>
                    <a:pt x="-117891" y="110644"/>
                  </a:cubicBezTo>
                  <a:cubicBezTo>
                    <a:pt x="-103697" y="99779"/>
                    <a:pt x="-89653" y="88753"/>
                    <a:pt x="-75712" y="77639"/>
                  </a:cubicBezTo>
                  <a:cubicBezTo>
                    <a:pt x="-61772" y="66524"/>
                    <a:pt x="-47935" y="55320"/>
                    <a:pt x="-34152" y="44093"/>
                  </a:cubicBezTo>
                  <a:cubicBezTo>
                    <a:pt x="-20370" y="32866"/>
                    <a:pt x="-6642" y="21616"/>
                    <a:pt x="7079" y="10407"/>
                  </a:cubicBezTo>
                  <a:cubicBezTo>
                    <a:pt x="20800" y="-801"/>
                    <a:pt x="34515" y="-11967"/>
                    <a:pt x="48269" y="-23031"/>
                  </a:cubicBezTo>
                  <a:cubicBezTo>
                    <a:pt x="62024" y="-34095"/>
                    <a:pt x="75817" y="-45057"/>
                    <a:pt x="89697" y="-55842"/>
                  </a:cubicBezTo>
                  <a:cubicBezTo>
                    <a:pt x="103576" y="-66628"/>
                    <a:pt x="117543" y="-77237"/>
                    <a:pt x="131619" y="-87639"/>
                  </a:cubicBezTo>
                  <a:cubicBezTo>
                    <a:pt x="145694" y="-98040"/>
                    <a:pt x="159879" y="-108233"/>
                    <a:pt x="174266" y="-118023"/>
                  </a:cubicBezTo>
                  <a:cubicBezTo>
                    <a:pt x="188653" y="-127813"/>
                    <a:pt x="203242" y="-137200"/>
                    <a:pt x="217831" y="-14658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174" y="7672"/>
              <a:ext cx="2410" cy="1066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声音的特性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71750" y="1982470"/>
            <a:ext cx="3819525" cy="1918335"/>
            <a:chOff x="4025" y="3462"/>
            <a:chExt cx="6015" cy="3021"/>
          </a:xfrm>
          <a:noFill/>
        </p:grpSpPr>
        <p:sp>
          <p:nvSpPr>
            <p:cNvPr id="117" name="MMConnector"/>
            <p:cNvSpPr/>
            <p:nvPr/>
          </p:nvSpPr>
          <p:spPr>
            <a:xfrm>
              <a:off x="8088" y="5106"/>
              <a:ext cx="1952" cy="1377"/>
            </a:xfrm>
            <a:custGeom>
              <a:avLst/>
              <a:gdLst/>
              <a:ahLst/>
              <a:cxnLst/>
              <a:pathLst>
                <a:path w="831243" h="382985">
                  <a:moveTo>
                    <a:pt x="178354" y="155577"/>
                  </a:moveTo>
                  <a:cubicBezTo>
                    <a:pt x="194858" y="165292"/>
                    <a:pt x="212123" y="160249"/>
                    <a:pt x="219088" y="147384"/>
                  </a:cubicBezTo>
                  <a:cubicBezTo>
                    <a:pt x="226054" y="134519"/>
                    <a:pt x="220646" y="117689"/>
                    <a:pt x="203684" y="108794"/>
                  </a:cubicBezTo>
                  <a:cubicBezTo>
                    <a:pt x="188271" y="100711"/>
                    <a:pt x="172858" y="92629"/>
                    <a:pt x="157586" y="84184"/>
                  </a:cubicBezTo>
                  <a:cubicBezTo>
                    <a:pt x="142313" y="75739"/>
                    <a:pt x="127181" y="66933"/>
                    <a:pt x="112121" y="57941"/>
                  </a:cubicBezTo>
                  <a:cubicBezTo>
                    <a:pt x="97061" y="48948"/>
                    <a:pt x="82073" y="39770"/>
                    <a:pt x="67137" y="30441"/>
                  </a:cubicBezTo>
                  <a:cubicBezTo>
                    <a:pt x="52200" y="21111"/>
                    <a:pt x="37316" y="11629"/>
                    <a:pt x="22443" y="2070"/>
                  </a:cubicBezTo>
                  <a:cubicBezTo>
                    <a:pt x="7570" y="-7490"/>
                    <a:pt x="-7290" y="-17128"/>
                    <a:pt x="-22177" y="-26779"/>
                  </a:cubicBezTo>
                  <a:cubicBezTo>
                    <a:pt x="-37064" y="-36431"/>
                    <a:pt x="-51978" y="-46096"/>
                    <a:pt x="-66958" y="-55705"/>
                  </a:cubicBezTo>
                  <a:cubicBezTo>
                    <a:pt x="-81939" y="-65315"/>
                    <a:pt x="-96987" y="-74868"/>
                    <a:pt x="-112142" y="-84294"/>
                  </a:cubicBezTo>
                  <a:cubicBezTo>
                    <a:pt x="-127297" y="-93719"/>
                    <a:pt x="-142558" y="-103017"/>
                    <a:pt x="-157963" y="-112111"/>
                  </a:cubicBezTo>
                  <a:cubicBezTo>
                    <a:pt x="-173367" y="-121204"/>
                    <a:pt x="-188915" y="-130094"/>
                    <a:pt x="-204635" y="-138701"/>
                  </a:cubicBezTo>
                  <a:cubicBezTo>
                    <a:pt x="-220355" y="-147307"/>
                    <a:pt x="-236248" y="-155631"/>
                    <a:pt x="-252334" y="-163589"/>
                  </a:cubicBezTo>
                  <a:cubicBezTo>
                    <a:pt x="-268419" y="-171547"/>
                    <a:pt x="-284698" y="-179140"/>
                    <a:pt x="-301173" y="-186288"/>
                  </a:cubicBezTo>
                  <a:cubicBezTo>
                    <a:pt x="-317648" y="-193435"/>
                    <a:pt x="-334319" y="-200138"/>
                    <a:pt x="-351189" y="-206322"/>
                  </a:cubicBezTo>
                  <a:cubicBezTo>
                    <a:pt x="-368059" y="-212505"/>
                    <a:pt x="-385129" y="-218170"/>
                    <a:pt x="-402325" y="-223257"/>
                  </a:cubicBezTo>
                  <a:cubicBezTo>
                    <a:pt x="-419520" y="-228345"/>
                    <a:pt x="-436842" y="-232854"/>
                    <a:pt x="-454430" y="-236743"/>
                  </a:cubicBezTo>
                  <a:cubicBezTo>
                    <a:pt x="-472018" y="-240631"/>
                    <a:pt x="-489872" y="-243898"/>
                    <a:pt x="-507279" y="-246541"/>
                  </a:cubicBezTo>
                  <a:cubicBezTo>
                    <a:pt x="-524685" y="-249184"/>
                    <a:pt x="-541644" y="-251202"/>
                    <a:pt x="-560599" y="-252553"/>
                  </a:cubicBezTo>
                  <a:cubicBezTo>
                    <a:pt x="-579553" y="-253903"/>
                    <a:pt x="-600503" y="-254585"/>
                    <a:pt x="-614107" y="-254815"/>
                  </a:cubicBezTo>
                  <a:cubicBezTo>
                    <a:pt x="-627710" y="-255045"/>
                    <a:pt x="-633967" y="-254823"/>
                    <a:pt x="-640224" y="-254600"/>
                  </a:cubicBezTo>
                  <a:cubicBezTo>
                    <a:pt x="-642958" y="-254503"/>
                    <a:pt x="-644784" y="-252890"/>
                    <a:pt x="-644784" y="-250800"/>
                  </a:cubicBezTo>
                  <a:cubicBezTo>
                    <a:pt x="-644784" y="-248710"/>
                    <a:pt x="-642960" y="-247037"/>
                    <a:pt x="-640224" y="-247000"/>
                  </a:cubicBezTo>
                  <a:cubicBezTo>
                    <a:pt x="-634018" y="-246916"/>
                    <a:pt x="-627812" y="-246832"/>
                    <a:pt x="-614394" y="-245947"/>
                  </a:cubicBezTo>
                  <a:cubicBezTo>
                    <a:pt x="-600976" y="-245061"/>
                    <a:pt x="-580347" y="-243374"/>
                    <a:pt x="-561759" y="-241131"/>
                  </a:cubicBezTo>
                  <a:cubicBezTo>
                    <a:pt x="-543170" y="-238887"/>
                    <a:pt x="-526622" y="-236088"/>
                    <a:pt x="-509691" y="-232661"/>
                  </a:cubicBezTo>
                  <a:cubicBezTo>
                    <a:pt x="-492760" y="-229233"/>
                    <a:pt x="-475445" y="-225179"/>
                    <a:pt x="-458445" y="-220537"/>
                  </a:cubicBezTo>
                  <a:cubicBezTo>
                    <a:pt x="-441446" y="-215895"/>
                    <a:pt x="-424761" y="-210665"/>
                    <a:pt x="-408240" y="-204883"/>
                  </a:cubicBezTo>
                  <a:cubicBezTo>
                    <a:pt x="-391720" y="-199101"/>
                    <a:pt x="-375362" y="-192767"/>
                    <a:pt x="-359228" y="-185939"/>
                  </a:cubicBezTo>
                  <a:cubicBezTo>
                    <a:pt x="-343093" y="-179111"/>
                    <a:pt x="-327180" y="-171788"/>
                    <a:pt x="-311472" y="-164038"/>
                  </a:cubicBezTo>
                  <a:cubicBezTo>
                    <a:pt x="-295764" y="-156287"/>
                    <a:pt x="-280261" y="-148109"/>
                    <a:pt x="-264947" y="-139575"/>
                  </a:cubicBezTo>
                  <a:cubicBezTo>
                    <a:pt x="-249634" y="-131040"/>
                    <a:pt x="-234509" y="-122149"/>
                    <a:pt x="-219542" y="-112975"/>
                  </a:cubicBezTo>
                  <a:cubicBezTo>
                    <a:pt x="-204575" y="-103800"/>
                    <a:pt x="-189766" y="-94341"/>
                    <a:pt x="-175075" y="-84669"/>
                  </a:cubicBezTo>
                  <a:cubicBezTo>
                    <a:pt x="-160385" y="-74996"/>
                    <a:pt x="-145813" y="-65109"/>
                    <a:pt x="-131316" y="-55076"/>
                  </a:cubicBezTo>
                  <a:cubicBezTo>
                    <a:pt x="-116819" y="-45042"/>
                    <a:pt x="-102397" y="-34862"/>
                    <a:pt x="-88001" y="-24599"/>
                  </a:cubicBezTo>
                  <a:cubicBezTo>
                    <a:pt x="-73605" y="-14336"/>
                    <a:pt x="-59236" y="-3990"/>
                    <a:pt x="-44845" y="6375"/>
                  </a:cubicBezTo>
                  <a:cubicBezTo>
                    <a:pt x="-30454" y="16741"/>
                    <a:pt x="-16041" y="27126"/>
                    <a:pt x="-1558" y="37471"/>
                  </a:cubicBezTo>
                  <a:cubicBezTo>
                    <a:pt x="12924" y="47816"/>
                    <a:pt x="27475" y="58121"/>
                    <a:pt x="42146" y="68317"/>
                  </a:cubicBezTo>
                  <a:cubicBezTo>
                    <a:pt x="56817" y="78512"/>
                    <a:pt x="71608" y="88599"/>
                    <a:pt x="86541" y="98539"/>
                  </a:cubicBezTo>
                  <a:cubicBezTo>
                    <a:pt x="101474" y="108480"/>
                    <a:pt x="116548" y="118274"/>
                    <a:pt x="131874" y="127756"/>
                  </a:cubicBezTo>
                  <a:cubicBezTo>
                    <a:pt x="147200" y="137238"/>
                    <a:pt x="162777" y="146407"/>
                    <a:pt x="178354" y="15557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025" y="3462"/>
              <a:ext cx="2560" cy="1459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声音的产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5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生与传播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518015" y="2247265"/>
            <a:ext cx="2179320" cy="477520"/>
            <a:chOff x="14964" y="3879"/>
            <a:chExt cx="3432" cy="752"/>
          </a:xfrm>
          <a:noFill/>
        </p:grpSpPr>
        <p:sp>
          <p:nvSpPr>
            <p:cNvPr id="177" name="MMConnector"/>
            <p:cNvSpPr/>
            <p:nvPr/>
          </p:nvSpPr>
          <p:spPr>
            <a:xfrm>
              <a:off x="14964" y="4563"/>
              <a:ext cx="589" cy="68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5258" y="3879"/>
              <a:ext cx="3139" cy="649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声音可以传递信息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18015" y="2746375"/>
            <a:ext cx="2179320" cy="640715"/>
            <a:chOff x="14964" y="4665"/>
            <a:chExt cx="3432" cy="1009"/>
          </a:xfrm>
          <a:noFill/>
        </p:grpSpPr>
        <p:sp>
          <p:nvSpPr>
            <p:cNvPr id="178" name="MMConnector"/>
            <p:cNvSpPr/>
            <p:nvPr/>
          </p:nvSpPr>
          <p:spPr>
            <a:xfrm>
              <a:off x="14964" y="4956"/>
              <a:ext cx="589" cy="7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5258" y="4665"/>
              <a:ext cx="3139" cy="649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声音可以传递能量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163810" y="3540760"/>
            <a:ext cx="1490345" cy="850900"/>
            <a:chOff x="15981" y="5916"/>
            <a:chExt cx="2347" cy="1340"/>
          </a:xfrm>
          <a:noFill/>
        </p:grpSpPr>
        <p:sp>
          <p:nvSpPr>
            <p:cNvPr id="201" name="MMConnector"/>
            <p:cNvSpPr/>
            <p:nvPr/>
          </p:nvSpPr>
          <p:spPr>
            <a:xfrm>
              <a:off x="15981" y="6796"/>
              <a:ext cx="589" cy="461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6276" y="5916"/>
              <a:ext cx="2053" cy="64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声源处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63810" y="4039870"/>
            <a:ext cx="1533525" cy="514350"/>
            <a:chOff x="15981" y="6702"/>
            <a:chExt cx="2415" cy="810"/>
          </a:xfrm>
          <a:noFill/>
        </p:grpSpPr>
        <p:sp>
          <p:nvSpPr>
            <p:cNvPr id="202" name="MMConnector"/>
            <p:cNvSpPr/>
            <p:nvPr/>
          </p:nvSpPr>
          <p:spPr>
            <a:xfrm>
              <a:off x="15981" y="7188"/>
              <a:ext cx="589" cy="325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6276" y="6702"/>
              <a:ext cx="2120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传播过程中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25930" y="4039870"/>
            <a:ext cx="1127125" cy="1225550"/>
            <a:chOff x="2693" y="6702"/>
            <a:chExt cx="1775" cy="1930"/>
          </a:xfrm>
          <a:noFill/>
        </p:grpSpPr>
        <p:sp>
          <p:nvSpPr>
            <p:cNvPr id="297" name="MMConnector"/>
            <p:cNvSpPr/>
            <p:nvPr/>
          </p:nvSpPr>
          <p:spPr>
            <a:xfrm>
              <a:off x="3880" y="7778"/>
              <a:ext cx="589" cy="854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693" y="6702"/>
              <a:ext cx="89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音调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" y="5471795"/>
            <a:ext cx="2243455" cy="953770"/>
            <a:chOff x="935" y="8957"/>
            <a:chExt cx="3533" cy="1502"/>
          </a:xfrm>
          <a:noFill/>
        </p:grpSpPr>
        <p:sp>
          <p:nvSpPr>
            <p:cNvPr id="298" name="MMConnector"/>
            <p:cNvSpPr/>
            <p:nvPr/>
          </p:nvSpPr>
          <p:spPr>
            <a:xfrm>
              <a:off x="3880" y="8957"/>
              <a:ext cx="589" cy="1503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4" name="SubTopic"/>
            <p:cNvSpPr/>
            <p:nvPr/>
          </p:nvSpPr>
          <p:spPr>
            <a:xfrm>
              <a:off x="935" y="9059"/>
              <a:ext cx="2650" cy="649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乐器发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辨析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7355" y="1249045"/>
            <a:ext cx="2291080" cy="1599565"/>
            <a:chOff x="648" y="2307"/>
            <a:chExt cx="3608" cy="2519"/>
          </a:xfrm>
          <a:noFill/>
        </p:grpSpPr>
        <p:sp>
          <p:nvSpPr>
            <p:cNvPr id="321" name="MMConnector"/>
            <p:cNvSpPr/>
            <p:nvPr/>
          </p:nvSpPr>
          <p:spPr>
            <a:xfrm>
              <a:off x="3668" y="3580"/>
              <a:ext cx="589" cy="1247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648" y="2307"/>
              <a:ext cx="2732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声音的产生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7355" y="1748790"/>
            <a:ext cx="2291080" cy="850265"/>
            <a:chOff x="648" y="3094"/>
            <a:chExt cx="3608" cy="1339"/>
          </a:xfrm>
          <a:noFill/>
        </p:grpSpPr>
        <p:sp>
          <p:nvSpPr>
            <p:cNvPr id="322" name="MMConnector"/>
            <p:cNvSpPr/>
            <p:nvPr/>
          </p:nvSpPr>
          <p:spPr>
            <a:xfrm>
              <a:off x="3668" y="3973"/>
              <a:ext cx="589" cy="461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648" y="3094"/>
              <a:ext cx="2770" cy="649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发声体的判断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7990" y="2247265"/>
            <a:ext cx="2290445" cy="514985"/>
            <a:chOff x="649" y="3879"/>
            <a:chExt cx="3607" cy="811"/>
          </a:xfrm>
          <a:noFill/>
        </p:grpSpPr>
        <p:sp>
          <p:nvSpPr>
            <p:cNvPr id="390" name="MMConnector"/>
            <p:cNvSpPr/>
            <p:nvPr/>
          </p:nvSpPr>
          <p:spPr>
            <a:xfrm>
              <a:off x="3668" y="4366"/>
              <a:ext cx="589" cy="325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649" y="3879"/>
              <a:ext cx="2769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声音的传播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25930" y="4538345"/>
            <a:ext cx="1127125" cy="477520"/>
            <a:chOff x="2693" y="7487"/>
            <a:chExt cx="1775" cy="752"/>
          </a:xfrm>
          <a:noFill/>
        </p:grpSpPr>
        <p:sp>
          <p:nvSpPr>
            <p:cNvPr id="392" name="MMConnector"/>
            <p:cNvSpPr/>
            <p:nvPr/>
          </p:nvSpPr>
          <p:spPr>
            <a:xfrm>
              <a:off x="3880" y="8171"/>
              <a:ext cx="589" cy="68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2693" y="7487"/>
              <a:ext cx="89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响度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25930" y="5037455"/>
            <a:ext cx="1127125" cy="640715"/>
            <a:chOff x="2693" y="8273"/>
            <a:chExt cx="1775" cy="1009"/>
          </a:xfrm>
          <a:noFill/>
        </p:grpSpPr>
        <p:sp>
          <p:nvSpPr>
            <p:cNvPr id="394" name="MMConnector"/>
            <p:cNvSpPr/>
            <p:nvPr/>
          </p:nvSpPr>
          <p:spPr>
            <a:xfrm>
              <a:off x="3880" y="8564"/>
              <a:ext cx="589" cy="7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3" name="SubTopic"/>
            <p:cNvSpPr/>
            <p:nvPr/>
          </p:nvSpPr>
          <p:spPr>
            <a:xfrm>
              <a:off x="2693" y="8273"/>
              <a:ext cx="89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音色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7990" y="2738755"/>
            <a:ext cx="2290445" cy="772160"/>
            <a:chOff x="649" y="4653"/>
            <a:chExt cx="3607" cy="1216"/>
          </a:xfrm>
          <a:noFill/>
        </p:grpSpPr>
        <p:sp>
          <p:nvSpPr>
            <p:cNvPr id="396" name="MMConnector"/>
            <p:cNvSpPr/>
            <p:nvPr/>
          </p:nvSpPr>
          <p:spPr>
            <a:xfrm>
              <a:off x="3668" y="4759"/>
              <a:ext cx="589" cy="1110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5" name="SubTopic"/>
            <p:cNvSpPr/>
            <p:nvPr/>
          </p:nvSpPr>
          <p:spPr>
            <a:xfrm>
              <a:off x="649" y="4653"/>
              <a:ext cx="273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7355" y="3078480"/>
            <a:ext cx="2312035" cy="1203960"/>
            <a:chOff x="648" y="5188"/>
            <a:chExt cx="3641" cy="1896"/>
          </a:xfrm>
          <a:noFill/>
        </p:grpSpPr>
        <p:sp>
          <p:nvSpPr>
            <p:cNvPr id="398" name="MMConnector"/>
            <p:cNvSpPr/>
            <p:nvPr/>
          </p:nvSpPr>
          <p:spPr>
            <a:xfrm>
              <a:off x="3701" y="5188"/>
              <a:ext cx="589" cy="1896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7" name="SubTopic"/>
            <p:cNvSpPr/>
            <p:nvPr/>
          </p:nvSpPr>
          <p:spPr>
            <a:xfrm>
              <a:off x="648" y="5508"/>
              <a:ext cx="2770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回声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63810" y="4538345"/>
            <a:ext cx="1490345" cy="764540"/>
            <a:chOff x="15981" y="7487"/>
            <a:chExt cx="2347" cy="1204"/>
          </a:xfrm>
          <a:noFill/>
        </p:grpSpPr>
        <p:sp>
          <p:nvSpPr>
            <p:cNvPr id="400" name="MMConnector"/>
            <p:cNvSpPr/>
            <p:nvPr/>
          </p:nvSpPr>
          <p:spPr>
            <a:xfrm>
              <a:off x="15981" y="7581"/>
              <a:ext cx="589" cy="1110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6276" y="7487"/>
              <a:ext cx="2053" cy="64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人耳处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948055" y="1969770"/>
            <a:ext cx="105657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仲夏夜的稻田边，凉风习习、稻香阵阵、虫鸣蛙叫．关于此情景中的物理现象，下列说法正确的是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闻见稻香是因为分子在不停地做无规则运动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人们能辨别青蛙和蟋蟀的叫声是由于它们的音调不同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青蛙和蟋蟀的叫声在空气中传播的速度一定不同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青蛙的叫声大是因为它的发声体振动频率高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736715" y="2694940"/>
            <a:ext cx="451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639445" y="1994535"/>
            <a:ext cx="112007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鸣笛声呐抓拍设备的声学探头能精准定位到汽车鸣笛声、自动忽略其他声音，同时联动摄像头识别并抓拍车牌号．下列说法正确的是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汽车鸣笛声是由喇叭中的金属膜片振动产生的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鸣笛声可以在真空中传播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声呐设备通过发出次声波对鸣笛车辆进行定位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市区严禁鸣笛是从传播过程中减弱噪声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398760" y="2693035"/>
            <a:ext cx="530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831850" y="716915"/>
            <a:ext cx="106711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下列对声现象的描述，应用物理知识解释正确的是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悦耳动听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说明声音的响度较大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隔墙有耳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说明墙体可以传播声音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闻其声而知其人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说明根据音调可以辨别来人是谁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大雪过后，万籁俱寂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说明大雪会使声音完全消失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(2015</a:t>
            </a:r>
            <a:r>
              <a:rPr lang="zh-CN" sz="2400">
                <a:cs typeface="楷体_GB2312" charset="0"/>
                <a:sym typeface="+mn-ea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1</a:t>
            </a:r>
            <a:r>
              <a:rPr lang="zh-CN" sz="2400">
                <a:cs typeface="楷体_GB2312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2</a:t>
            </a:r>
            <a:r>
              <a:rPr lang="zh-CN" sz="2400">
                <a:cs typeface="楷体_GB2312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)</a:t>
            </a:r>
            <a:r>
              <a:rPr lang="zh-CN" sz="2400">
                <a:sym typeface="+mn-ea"/>
              </a:rPr>
              <a:t>下列关于声现象的分析正确的是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　　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A. </a:t>
            </a:r>
            <a:r>
              <a:rPr lang="zh-CN" sz="2400">
                <a:sym typeface="+mn-ea"/>
              </a:rPr>
              <a:t>我们可以通过音色判断出熟悉歌手的声音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B. </a:t>
            </a:r>
            <a:r>
              <a:rPr lang="zh-CN" sz="2400">
                <a:sym typeface="+mn-ea"/>
              </a:rPr>
              <a:t>发声体的振动越快，响度越大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C. </a:t>
            </a:r>
            <a:r>
              <a:rPr lang="zh-CN" sz="2400">
                <a:sym typeface="+mn-ea"/>
              </a:rPr>
              <a:t>声波只能传递信息但不能传递能量 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D. </a:t>
            </a:r>
            <a:r>
              <a:rPr lang="zh-CN" sz="2400">
                <a:sym typeface="+mn-ea"/>
              </a:rPr>
              <a:t>潜在水里的人能听到岸上的说话声是由于固体可以传声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495280" y="906145"/>
            <a:ext cx="520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02270" y="3575050"/>
            <a:ext cx="603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657590" y="557720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07415" y="148336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995" y="3406140"/>
            <a:ext cx="2782570" cy="20085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63905" y="2036445"/>
            <a:ext cx="106787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孩子们在雪地上打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雪仗，好不热闹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，同时明显感觉到欢笑声比平时要小，下面关于雪地里的声现象说法中正确的是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雪地里孩子们的欢笑声主要是由鞋的振动产生的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我们能区分不同孩子的声音，主要是他们音色不同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松散雪地增强了声波的反射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根据雪地的声音现象，剧院的四壁应做得光滑</a:t>
            </a:r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7791450" y="2766060"/>
            <a:ext cx="495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33450" y="112903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以乐器应用为背景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(2016.1、2015.2)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33450" y="1944370"/>
            <a:ext cx="6873875" cy="495300"/>
            <a:chOff x="1469" y="3062"/>
            <a:chExt cx="10825" cy="780"/>
          </a:xfrm>
        </p:grpSpPr>
        <p:grpSp>
          <p:nvGrpSpPr>
            <p:cNvPr id="3" name="组合 2"/>
            <p:cNvGrpSpPr/>
            <p:nvPr/>
          </p:nvGrpSpPr>
          <p:grpSpPr>
            <a:xfrm>
              <a:off x="1469" y="3062"/>
              <a:ext cx="2604" cy="725"/>
              <a:chOff x="1586" y="2158"/>
              <a:chExt cx="2604" cy="725"/>
            </a:xfrm>
          </p:grpSpPr>
          <p:pic>
            <p:nvPicPr>
              <p:cNvPr id="2" name="图片 1" descr="三级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4294" y="3117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solidFill>
                    <a:srgbClr val="1D41D5"/>
                  </a:solidFill>
                  <a:ea typeface="黑体" panose="02010609060101010101" pitchFamily="49" charset="-122"/>
                </a:rPr>
                <a:t>不同乐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器发声及调音</a:t>
              </a:r>
              <a:endParaRPr lang="zh-CN" altLang="en-US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933450" y="2736215"/>
          <a:ext cx="10448925" cy="34766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7965"/>
                <a:gridCol w="2651760"/>
                <a:gridCol w="3315335"/>
                <a:gridCol w="2983865"/>
              </a:tblGrid>
              <a:tr h="8693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乐器类型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打击乐器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弦乐器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管乐器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7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乐器举例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鼓、锣、编钟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二胡、小提琴、古筝、吉他、钢琴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长笛、笙、箫、号、唢呐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3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发声部位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打击面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弦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空气柱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4695" y="2037080"/>
          <a:ext cx="10723245" cy="34029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6210"/>
                <a:gridCol w="2397125"/>
                <a:gridCol w="4138295"/>
                <a:gridCol w="2761615"/>
              </a:tblGrid>
              <a:tr h="6838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乐器类型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打击乐器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弦乐器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管乐器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7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调节响度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击打力量越大，响度越大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拨弦的力越大，响度越大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吹的力越大，响度越大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12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调节音调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鼓面绷得越紧，音调越高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弦越细，音调越高弦越短，音调越高弦绷得越紧，音调越高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空气柱越短，音调越高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1109345" y="1947545"/>
            <a:ext cx="103974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在校园艺术节上，小红用古筝弹奏了一曲《高山流水》，曲调宛转悠扬，令人心旷神怡．下列说法正确的是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美妙的乐曲声是由琴弦振动产生的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人们听到的乐曲声只能在空气中传播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拨动不同的琴弦时，古筝发出声音的响度不同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坐在不同位置的观众听到乐曲声的音调不同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36255" y="2672715"/>
            <a:ext cx="613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31825" y="1398270"/>
            <a:ext cx="110032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图示为我国民族吹管乐器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sz="2400">
                <a:ea typeface="宋体" panose="02010600030101010101" pitchFamily="2" charset="-122"/>
              </a:rPr>
              <a:t>唢呐，用它吹奏名曲《百鸟朝凤》时，模仿的多种鸟儿叫声悦耳动听，让人仿佛置身于百鸟争鸣的森林之中．关于唢呐，下列说法正确的是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用不同力度吹奏，主要改变声音的音调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吹奏时按压不同位置的气孔，主要改变声音的响度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唢呐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前端的喇叭主要改变声音的音色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唢呐模仿的鸟儿叫声令人愉悦，是乐音</a:t>
            </a:r>
            <a:endParaRPr lang="zh-CN" altLang="en-US"/>
          </a:p>
        </p:txBody>
      </p:sp>
      <p:pic>
        <p:nvPicPr>
          <p:cNvPr id="2" name="图片 -21474825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6740" y="2747010"/>
            <a:ext cx="2963545" cy="2398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" name="文本框 105"/>
          <p:cNvSpPr txBox="1"/>
          <p:nvPr/>
        </p:nvSpPr>
        <p:spPr>
          <a:xfrm>
            <a:off x="9298940" y="5342890"/>
            <a:ext cx="12134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5525135" y="2675255"/>
            <a:ext cx="523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41680" y="1587500"/>
            <a:ext cx="105041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二胡是我国民族弦乐器之一，它的音色优美柔和．关于二胡下列说法正确的是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 A. </a:t>
            </a:r>
            <a:r>
              <a:rPr lang="zh-CN" sz="2400">
                <a:ea typeface="宋体" panose="02010600030101010101" pitchFamily="2" charset="-122"/>
              </a:rPr>
              <a:t>二胡发出的声音是琴弦振动产生的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按压琴弦的不同位置是为了改变二胡发出声音的响度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共鸣箱可以提高二胡发出声音的音调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粗细不同的两根琴弦发出声音的响度一定不同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7740" y="2429510"/>
            <a:ext cx="2820670" cy="2557145"/>
          </a:xfrm>
          <a:prstGeom prst="rect">
            <a:avLst/>
          </a:prstGeom>
        </p:spPr>
      </p:pic>
      <p:sp>
        <p:nvSpPr>
          <p:cNvPr id="106" name="文本框 105"/>
          <p:cNvSpPr txBox="1"/>
          <p:nvPr/>
        </p:nvSpPr>
        <p:spPr>
          <a:xfrm>
            <a:off x="9424670" y="5024755"/>
            <a:ext cx="1287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97935" y="2256155"/>
            <a:ext cx="477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883920" y="1941830"/>
            <a:ext cx="106368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音乐会上，各种乐器合奏出一首首旋律优美的乐曲．下列情景应用物理知识解释正确的是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小提琴的琴声是由琴弦振动产生的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通过音调可以辨别出钢琴声与二胡声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笛声的响度较大是因为笛管中的空气柱振动频率高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音乐厅墙壁上的多孔结构是在声源处减弱声音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417820" y="2630805"/>
            <a:ext cx="467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38644" y="2013585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声音的产生和传播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(6年5考)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38644" y="104267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66889" y="2717165"/>
            <a:ext cx="105143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声音的产生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产生：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声音是由物体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特点：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一切正在发声的物体都在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停止，发声也就停止，物体振动所产生的声音人耳不一定能听到．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声源：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我们把正在发声的物体叫做声源．固体、液体、气体都能发声，都可以成为声源．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4064635" y="3364230"/>
            <a:ext cx="1028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55945" y="3936365"/>
            <a:ext cx="1028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41210" y="3936365"/>
            <a:ext cx="1028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319260" y="55772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942465" y="197929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810385" y="2485390"/>
            <a:ext cx="89154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>
                <a:ea typeface="宋体" panose="02010600030101010101" pitchFamily="2" charset="-122"/>
              </a:rPr>
              <a:t>我省安塞腰鼓闻名天下．关于鼓声，下列说法正确的是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鼓声只能通过空气传播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敲鼓时，用力越大，鼓声的音调越高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敲击鼓面的速度越快，鼓声的响度越大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敲击鼓面与敲击鼓身时，鼓声的音色不同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930765" y="2658110"/>
            <a:ext cx="622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85800" y="1791970"/>
            <a:ext cx="107549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物理老师自制了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探究真空是否可以传声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的简易装置如图所示，实验时将正在发声的音乐卡芯固定在拔罐器内，用抽气枪逐步抽出罐内空气．关于该实验下列说法正确的是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A. </a:t>
            </a:r>
            <a:r>
              <a:rPr lang="zh-CN" sz="2400">
                <a:cs typeface="楷体_GB2312" charset="0"/>
              </a:rPr>
              <a:t>音乐卡芯发出的声音不是由振动产生的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B. </a:t>
            </a:r>
            <a:r>
              <a:rPr lang="zh-CN" sz="2400">
                <a:cs typeface="楷体_GB2312" charset="0"/>
              </a:rPr>
              <a:t>音乐卡芯发出的声音尖锐刺耳，说明其声音响度大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C. </a:t>
            </a:r>
            <a:r>
              <a:rPr lang="zh-CN" sz="2400">
                <a:cs typeface="楷体_GB2312" charset="0"/>
              </a:rPr>
              <a:t>抽气时听到的声音越来越小是由于音调变低的缘故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D. </a:t>
            </a:r>
            <a:r>
              <a:rPr lang="zh-CN" sz="2400">
                <a:cs typeface="楷体_GB2312" charset="0"/>
              </a:rPr>
              <a:t>由实验可推理出声音不能在真空中传播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29310" y="126809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以实验为背景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(2018.32、2017.1)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9455" y="3440430"/>
            <a:ext cx="3058160" cy="1993265"/>
          </a:xfrm>
          <a:prstGeom prst="rect">
            <a:avLst/>
          </a:prstGeom>
        </p:spPr>
      </p:pic>
      <p:sp>
        <p:nvSpPr>
          <p:cNvPr id="106" name="文本框 105"/>
          <p:cNvSpPr txBox="1"/>
          <p:nvPr/>
        </p:nvSpPr>
        <p:spPr>
          <a:xfrm>
            <a:off x="9296400" y="5633085"/>
            <a:ext cx="14509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6149340" y="3060700"/>
            <a:ext cx="652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800735" y="1096645"/>
            <a:ext cx="106559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13. (2018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太阳光在通过透镜时会被会聚或发散，那么声音在传播途中遇到不同介质时，会不会像光一样也被会聚或发散呢？在老师的帮助下，同学们用音叉、三个相同的气球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内部充有不同气体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、示波器、麦克风等器材设计了如图－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所示的实验装置，并进行了如下探究：</a:t>
            </a:r>
            <a:endParaRPr lang="zh-CN" altLang="en-US"/>
          </a:p>
        </p:txBody>
      </p:sp>
      <p:pic>
        <p:nvPicPr>
          <p:cNvPr id="2" name="图片 -2147482585"/>
          <p:cNvPicPr>
            <a:picLocks noChangeAspect="1"/>
          </p:cNvPicPr>
          <p:nvPr/>
        </p:nvPicPr>
        <p:blipFill>
          <a:blip r:embed="rId1"/>
          <a:srcRect r="2376" b="51723"/>
          <a:stretch>
            <a:fillRect/>
          </a:stretch>
        </p:blipFill>
        <p:spPr>
          <a:xfrm>
            <a:off x="4252595" y="3632835"/>
            <a:ext cx="4512945" cy="2081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701040" y="928370"/>
            <a:ext cx="106559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调整音叉和麦克风之间的距离，让音叉发出的声音只通过空气传播，用麦克风将声音信号输入示波器，观察并记录此时的波形如图－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甲所示．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分别将充有二氧化碳气体、空气和氢气的气球，依次放在音叉和麦克风之间，保持音叉和气球之间的距离不变，让音叉发出声音，记录示波器显示的波形如图－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乙、丙、丁所示．</a:t>
            </a:r>
            <a:endParaRPr lang="zh-CN" altLang="en-US"/>
          </a:p>
        </p:txBody>
      </p:sp>
      <p:pic>
        <p:nvPicPr>
          <p:cNvPr id="2" name="图片 -2147482585"/>
          <p:cNvPicPr>
            <a:picLocks noChangeAspect="1"/>
          </p:cNvPicPr>
          <p:nvPr/>
        </p:nvPicPr>
        <p:blipFill>
          <a:blip r:embed="rId1"/>
          <a:srcRect t="49853" r="-55"/>
          <a:stretch>
            <a:fillRect/>
          </a:stretch>
        </p:blipFill>
        <p:spPr>
          <a:xfrm>
            <a:off x="4112895" y="3817620"/>
            <a:ext cx="4625340" cy="2162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777875" y="1268730"/>
            <a:ext cx="106368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分析以上实验过程和现象可知：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实验过程中，敲击音叉，使其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发声，且应控制音叉发出声音的响度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相同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不同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比较图－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ym typeface="+mn-ea"/>
              </a:rPr>
              <a:t>的乙与甲，发现声波在通过充有二氧化碳气体的气球后，麦克风接收到的声音响度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sym typeface="+mn-ea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，此时充有二氧化碳气体的气球对声波具有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作用，相当于一个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透镜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．比较丁与甲后，发现充有氢气的气球对声波具有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作用．由此可见，声音与光之间存在某种对应关系．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378450" y="1908175"/>
            <a:ext cx="974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1395" y="2459355"/>
            <a:ext cx="1207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66465" y="3547745"/>
            <a:ext cx="956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98720" y="4095115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会聚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068435" y="4125595"/>
            <a:ext cx="741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凸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321675" y="4667885"/>
            <a:ext cx="963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发散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751205" y="2507615"/>
            <a:ext cx="106895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实验后，同学们查阅资料了解到，生物体组织在激光照射下，会因升温膨胀而产生频率高于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20 000 Hz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声波，生物医学上通过特殊介质和装置使这种声波集中并成像，克服纯光学成像的不足，更加有效地进行病情诊断、跟踪和治疗．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09185" y="3165475"/>
            <a:ext cx="608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超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259840" y="134874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27100" y="2454275"/>
            <a:ext cx="68865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声音的产生及特性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如图所示，用硬纸片把一个音箱糊起来，做成一个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舞台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，台上一个小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人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在音乐声中翩翩起舞，这说明声音是由物体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产生的；音乐声越大，小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人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舞动得越剧烈，说明物体的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越大，声音的响度越大．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7283" y="2950210"/>
            <a:ext cx="2167890" cy="18091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937625" y="4907280"/>
            <a:ext cx="1767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2)</a:t>
            </a:r>
            <a:endParaRPr lang="zh-CN" altLang="en-US" sz="1800"/>
          </a:p>
        </p:txBody>
      </p:sp>
      <p:sp>
        <p:nvSpPr>
          <p:cNvPr id="106" name="文本框 105"/>
          <p:cNvSpPr txBox="1"/>
          <p:nvPr/>
        </p:nvSpPr>
        <p:spPr>
          <a:xfrm>
            <a:off x="3863975" y="419798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699760" y="473392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振幅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1263015" y="2456180"/>
            <a:ext cx="59823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声音的产生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如图所示，用手指拨动张紧的橡皮筋，橡皮筋来回跳动且有声音产生，说明声音是由物体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产生的．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1845" y="2380615"/>
            <a:ext cx="2262505" cy="22390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281035" y="4921885"/>
            <a:ext cx="2524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P27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193925" y="4159250"/>
            <a:ext cx="1118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936625" y="2418715"/>
            <a:ext cx="63614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如图所示，将耳朵贴在桌面上，轻轻敲击桌面可以听到敲击声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不要使附近的同学听到敲击声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，这一现象说明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3868" y="2615565"/>
            <a:ext cx="2980055" cy="16275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96605" y="4502785"/>
            <a:ext cx="23545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P29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4163060" y="4159885"/>
            <a:ext cx="208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固体可以传声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1343025" y="2349500"/>
            <a:ext cx="68522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如图所示，将正在发声的手机装入塑料袋，扎紧袋口后用细线悬在水中，依然可以听见手机发出的声音，这说明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4423" y="1927225"/>
            <a:ext cx="1980565" cy="3003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58860" y="5139055"/>
            <a:ext cx="2091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3961765" y="4104640"/>
            <a:ext cx="215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液体可以传声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9615" y="1445895"/>
            <a:ext cx="107797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声音的传播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传声介质：</a:t>
            </a:r>
            <a:r>
              <a:rPr lang="zh-CN" sz="2400">
                <a:ea typeface="宋体" panose="02010600030101010101" pitchFamily="2" charset="-122"/>
              </a:rPr>
              <a:t>声音可以在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中传播，但不能在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中传播．即声音的传播需要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(2017.1D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2014.2B)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传播形式：</a:t>
            </a:r>
            <a:r>
              <a:rPr lang="zh-CN" sz="2400">
                <a:ea typeface="宋体" panose="02010600030101010101" pitchFamily="2" charset="-122"/>
              </a:rPr>
              <a:t>声音以波的形式传播，我们把它叫做声波，声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音是一种波，它具有能量．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回声的形成：</a:t>
            </a:r>
            <a:r>
              <a:rPr lang="zh-CN" sz="2400">
                <a:ea typeface="宋体" panose="02010600030101010101" pitchFamily="2" charset="-122"/>
              </a:rPr>
              <a:t>声波可以发生类似光的反射和折射，它遇到障碍物会被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回来，形成回声．</a:t>
            </a:r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4511675" y="2115820"/>
            <a:ext cx="1225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固体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36945" y="2115820"/>
            <a:ext cx="1225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19340" y="2115820"/>
            <a:ext cx="1225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气体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87120" y="2667635"/>
            <a:ext cx="1530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真空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59475" y="2667635"/>
            <a:ext cx="813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介质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3610" y="4837430"/>
            <a:ext cx="866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197975" y="52978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2" grpId="0"/>
      <p:bldP spid="5" grpId="0"/>
      <p:bldP spid="6" grpId="0"/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1159510" y="2237105"/>
            <a:ext cx="70897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声音的传播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sz="2400">
                <a:ea typeface="宋体" panose="02010600030101010101" pitchFamily="2" charset="-122"/>
              </a:rPr>
              <a:t>如图所示，将正在发声的手机悬挂在广口瓶中，在缓慢抽出瓶内空气的过程中铃声逐渐变小，最后几乎听不到声音，这说明声音的传播需要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________，真空________传</a:t>
            </a:r>
            <a:r>
              <a:rPr sz="2400">
                <a:ea typeface="宋体" panose="02010600030101010101" pitchFamily="2" charset="-122"/>
              </a:rPr>
              <a:t>声</a:t>
            </a:r>
            <a:endParaRPr sz="24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6685" y="2514600"/>
            <a:ext cx="1948180" cy="2162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96350" y="4799965"/>
            <a:ext cx="2228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r>
              <a:rPr lang="zh-CN" sz="2400">
                <a:cs typeface="仿宋_GB2312" charset="0"/>
              </a:rPr>
              <a:t>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15785" y="3985895"/>
            <a:ext cx="857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介质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63420" y="4531995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814705" y="1826895"/>
            <a:ext cx="67284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如图所示，把钢尺紧按在桌面上，一端伸出桌边，用大小不同的力拨动钢尺，则钢尺发出声音的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发生改变；若用此装置探究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音调的影响因素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，应保持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不变，改变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5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9093" y="2007870"/>
            <a:ext cx="3326130" cy="1742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30540" y="4013200"/>
            <a:ext cx="302323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12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BSD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12)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40180" y="3581400"/>
            <a:ext cx="944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53105" y="4113530"/>
            <a:ext cx="2767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拨动钢尺的力度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82980" y="4656455"/>
            <a:ext cx="3149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钢尺伸出桌面的长度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997585" y="1785620"/>
            <a:ext cx="69799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如图所示，将正在发声的音叉轻轻接触悬挂的小球，观察到小球被弹开一定角度，用更大的力敲击音叉，可以听到更大的声音，并观察到小球被音叉弹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开的角度变大，这说明声源振动的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越大，响度越大．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1740" y="2316480"/>
            <a:ext cx="2150110" cy="2580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85225" y="5100320"/>
            <a:ext cx="2300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P34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047740" y="4072255"/>
            <a:ext cx="963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幅度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666750" y="1624330"/>
            <a:ext cx="79762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声音的特性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如图所示，在鼓面上撒上一些小纸屑，轻敲鼓时，听到鼓声的同时看到小纸屑上下跳动，说明发声的物体在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，再次用力敲击使鼓面发出洪亮的响声，同时发现小纸屑跳动幅度变大，说明声音的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变大．实验中小纸屑的作用是_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该实验所用的物理研究方法是________．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64320" y="2013585"/>
            <a:ext cx="2262505" cy="2355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41765" y="4723765"/>
            <a:ext cx="25076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(BSD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P85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16)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53770" y="3320415"/>
            <a:ext cx="892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49290" y="3919220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91155" y="4461510"/>
            <a:ext cx="5487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将鼓面的振动放大，使实验现象更明显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29175" y="5008880"/>
            <a:ext cx="1245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转换法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1056640" y="2148840"/>
            <a:ext cx="61169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如图所示，用一张硬卡片先后拨动梳齿，一次快些，一次慢些，两次听到声音的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不同，拨动梳齿的速度越快，我们听到声音的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越高．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2370" y="2827020"/>
            <a:ext cx="3811270" cy="1556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94625" y="4383405"/>
            <a:ext cx="32873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P15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15)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74445" y="3881755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音调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37510" y="4444365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音调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891540" y="2284095"/>
            <a:ext cx="69322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声音的特性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如图所示，将手指润湿后沿着高脚杯杯口摩擦，发出声音．当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高脚杯中的水量变化时，听到声音的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填声音的特性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会发生变化．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3280" y="2440940"/>
            <a:ext cx="2755265" cy="2240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00440" y="4880610"/>
            <a:ext cx="2480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0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205865" y="4020820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音调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741680" y="1131570"/>
            <a:ext cx="109232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命题点：声音的产生及特性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个相同的玻璃瓶中灌入不同高度的水，若用相同的力敲击，它们发出声音的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不同，此时发出的声音是由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空气柱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振动产生的，盛水越多，敲击时发出的声音的音调就越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；若用嘴依次吹瓶口，它们发出声音的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不同，此时发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出的声音是由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空气柱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振动产生的，瓶中的水越多，发出的声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音的音调就越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8090" y="3609975"/>
            <a:ext cx="3451225" cy="1647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85430" y="5593715"/>
            <a:ext cx="26377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06065" y="2306320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音调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33665" y="2291080"/>
            <a:ext cx="1029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瓶子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89925" y="2878455"/>
            <a:ext cx="668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17925" y="3420745"/>
            <a:ext cx="1075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音调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05100" y="3968115"/>
            <a:ext cx="1137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空气柱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90850" y="5055235"/>
            <a:ext cx="922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06220" y="1619885"/>
            <a:ext cx="96507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声速的影响因素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介质：声音在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中传播速度最快，在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中次之，在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中最慢．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温度：一般地，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时声音在空气中的传播速度为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________m/s.(3)</a:t>
            </a:r>
            <a:r>
              <a:rPr lang="zh-CN" sz="2400">
                <a:ea typeface="宋体" panose="02010600030101010101" pitchFamily="2" charset="-122"/>
              </a:rPr>
              <a:t>不同声音在同种介质中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环境条件相同时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播速度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(2019.1C)</a:t>
            </a:r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4034155" y="2290445"/>
            <a:ext cx="1763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固体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977505" y="2290445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液体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78000" y="2821305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气体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45245" y="3373120"/>
            <a:ext cx="1000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78000" y="4457065"/>
            <a:ext cx="896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8264525" y="50349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592580" y="154749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451610" y="2047875"/>
            <a:ext cx="95078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 </a:t>
            </a:r>
            <a:r>
              <a:rPr lang="zh-CN" sz="2400">
                <a:ea typeface="宋体" panose="02010600030101010101" pitchFamily="2" charset="-122"/>
              </a:rPr>
              <a:t>一些高科技产品发出的声音不一定是由物体振动产生的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2) </a:t>
            </a:r>
            <a:r>
              <a:rPr lang="zh-CN" sz="2400">
                <a:ea typeface="宋体" panose="02010600030101010101" pitchFamily="2" charset="-122"/>
              </a:rPr>
              <a:t>宇航员太空漫步时不能直接对话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3) </a:t>
            </a:r>
            <a:r>
              <a:rPr lang="zh-CN" sz="2400">
                <a:ea typeface="宋体" panose="02010600030101010101" pitchFamily="2" charset="-122"/>
              </a:rPr>
              <a:t>声音的传播速度只与介质种类有关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4) </a:t>
            </a:r>
            <a:r>
              <a:rPr lang="zh-CN" sz="2400">
                <a:ea typeface="宋体" panose="02010600030101010101" pitchFamily="2" charset="-122"/>
              </a:rPr>
              <a:t>声音在不同的介质中传播速度都是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340 m/s(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5) </a:t>
            </a:r>
            <a:r>
              <a:rPr lang="zh-CN" sz="2400">
                <a:ea typeface="宋体" panose="02010600030101010101" pitchFamily="2" charset="-122"/>
              </a:rPr>
              <a:t>同时敲击鼓和锣，其发出的声音在空气中的传播速度不同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429115" y="2209165"/>
            <a:ext cx="68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36665" y="2782570"/>
            <a:ext cx="466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60515" y="3361690"/>
            <a:ext cx="53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26985" y="3924300"/>
            <a:ext cx="53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89135" y="4448810"/>
            <a:ext cx="53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8681720" y="54190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68070" y="162687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声音的特性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(近6年必考)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46150" y="2368550"/>
            <a:ext cx="10457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乐音：</a:t>
            </a:r>
            <a:r>
              <a:rPr lang="zh-CN" sz="2400">
                <a:ea typeface="宋体" panose="02010600030101010101" pitchFamily="2" charset="-122"/>
              </a:rPr>
              <a:t>通常是指那些悦耳动听、令人愉快的声音，它是声源做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振动产生的．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(2016.1D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2014.2A)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频率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描述物体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的物理量，用每秒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的次数表示，单位赫兹，简称赫，符号为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振幅：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物体振动的幅度．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737090" y="2475230"/>
            <a:ext cx="1119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规则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35375" y="3550920"/>
            <a:ext cx="1853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振动快慢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30185" y="354520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16730" y="4114165"/>
            <a:ext cx="652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Hz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168130" y="49923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2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785495" y="1471930"/>
          <a:ext cx="1064133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0610"/>
                <a:gridCol w="3693795"/>
                <a:gridCol w="3216910"/>
                <a:gridCol w="2660015"/>
              </a:tblGrid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乐音的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要素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音调(6年3考)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响度(6年3考)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音色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(2019.1B、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2014.2AC)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声音的________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人耳感觉到的声音的________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声音的品质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影响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因素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频率越高，音调越________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振幅越大，响度越________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发声体的材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料、结构等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生活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女高音、手指按压弦的不同位置、按压管乐器的不同气孔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引吭高歌、震耳欲聋、如雷贯耳、万籁俱寂、低声细语等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闻其声而知其人、口技、声纹锁、分辨不同乐器的声音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6" name="文本框 105"/>
          <p:cNvSpPr txBox="1"/>
          <p:nvPr/>
        </p:nvSpPr>
        <p:spPr>
          <a:xfrm>
            <a:off x="727075" y="8461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乐音的三要素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17620" y="2912110"/>
            <a:ext cx="1169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高低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766560" y="3157855"/>
            <a:ext cx="1495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强弱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422015" y="4256405"/>
            <a:ext cx="1064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962775" y="4256405"/>
            <a:ext cx="902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458325" y="74358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16255" y="1177925"/>
          <a:ext cx="11159490" cy="4897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8875"/>
                <a:gridCol w="3291205"/>
                <a:gridCol w="3755390"/>
                <a:gridCol w="2954020"/>
              </a:tblGrid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乐音的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要素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音调(6年3考)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响度(6年3考)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音色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(2019.1B、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2014.2AC)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899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(1)音调与响度互不影响；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(2)音色只与发声体本身有关，不受音调、响度的影响；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(3)声音在同种介质传播过程中，声速、音调、音色一般不发生变化，响度会随传播距离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的增大而减小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9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注意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影响人耳听到声音响度大小的因素除跟发声体发声时的振幅有关外，还跟以下两个因素有关：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(1)距声源的距离，距离越近、听到的响度越大；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(2)声音的分散程度，分散程度越小、听到的响度越大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356725" y="52571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UNIT_TABLE_BEAUTIFY" val="smartTable{4385ac58-7e2e-4297-8290-439c3b5f88f1}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UNIT_TABLE_BEAUTIFY" val="smartTable{b60b838f-c5ae-4d53-a488-83b069a894b1}"/>
</p:tagLst>
</file>

<file path=ppt/tags/tag13.xml><?xml version="1.0" encoding="utf-8"?>
<p:tagLst xmlns:p="http://schemas.openxmlformats.org/presentationml/2006/main">
  <p:tag name="KSO_WM_UNIT_TABLE_BEAUTIFY" val="smartTable{65f0f7e9-f00b-4234-81ff-141dbb601629}"/>
</p:tagLst>
</file>

<file path=ppt/tags/tag14.xml><?xml version="1.0" encoding="utf-8"?>
<p:tagLst xmlns:p="http://schemas.openxmlformats.org/presentationml/2006/main">
  <p:tag name="KSO_WM_UNIT_TABLE_BEAUTIFY" val="smartTable{ceec5400-ca51-401d-846b-ca0d7d7a1e0b}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UNIT_TABLE_BEAUTIFY" val="smartTable{4e97ad16-b69a-4a57-9b96-40c3c2256c3c}"/>
</p:tagLst>
</file>

<file path=ppt/tags/tag18.xml><?xml version="1.0" encoding="utf-8"?>
<p:tagLst xmlns:p="http://schemas.openxmlformats.org/presentationml/2006/main">
  <p:tag name="KSO_WM_UNIT_TABLE_BEAUTIFY" val="smartTable{7dc3fce8-7d8d-45b5-9c3d-09ea115bb0c9}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UNIT_TABLE_BEAUTIFY" val="smartTable{5c25bef3-725b-407b-a030-2dd780ff12e3}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7602</Words>
  <Application>WPS 演示</Application>
  <PresentationFormat>宽屏</PresentationFormat>
  <Paragraphs>768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Times New Roman</vt:lpstr>
      <vt:lpstr>黑体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2019-12-28T02:16:46Z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