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 id="2147483665" r:id="rId4"/>
  </p:sldMasterIdLst>
  <p:notesMasterIdLst>
    <p:notesMasterId r:id="rId7"/>
  </p:notesMasterIdLst>
  <p:handoutMasterIdLst>
    <p:handoutMasterId r:id="rId33"/>
  </p:handoutMasterIdLst>
  <p:sldIdLst>
    <p:sldId id="450" r:id="rId5"/>
    <p:sldId id="679" r:id="rId6"/>
    <p:sldId id="620" r:id="rId8"/>
    <p:sldId id="621" r:id="rId9"/>
    <p:sldId id="622" r:id="rId10"/>
    <p:sldId id="623" r:id="rId11"/>
    <p:sldId id="624" r:id="rId12"/>
    <p:sldId id="712" r:id="rId13"/>
    <p:sldId id="713" r:id="rId14"/>
    <p:sldId id="714" r:id="rId15"/>
    <p:sldId id="715" r:id="rId16"/>
    <p:sldId id="716" r:id="rId17"/>
    <p:sldId id="648" r:id="rId18"/>
    <p:sldId id="404" r:id="rId19"/>
    <p:sldId id="711" r:id="rId20"/>
    <p:sldId id="717" r:id="rId21"/>
    <p:sldId id="734" r:id="rId22"/>
    <p:sldId id="718" r:id="rId23"/>
    <p:sldId id="663" r:id="rId24"/>
    <p:sldId id="664" r:id="rId25"/>
    <p:sldId id="719" r:id="rId26"/>
    <p:sldId id="665" r:id="rId27"/>
    <p:sldId id="669" r:id="rId28"/>
    <p:sldId id="720" r:id="rId29"/>
    <p:sldId id="721" r:id="rId30"/>
    <p:sldId id="687" r:id="rId31"/>
    <p:sldId id="722"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2F0D9"/>
    <a:srgbClr val="D7E4BD"/>
    <a:srgbClr val="00923F"/>
    <a:srgbClr val="1D41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0" autoAdjust="0"/>
    <p:restoredTop sz="94660"/>
  </p:normalViewPr>
  <p:slideViewPr>
    <p:cSldViewPr snapToGrid="0">
      <p:cViewPr varScale="1">
        <p:scale>
          <a:sx n="72" d="100"/>
          <a:sy n="72" d="100"/>
        </p:scale>
        <p:origin x="63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A0A3EF-0BF4-4035-B9D6-A046B5969FE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2DB84B-6A9B-465B-9E4D-3C9D3D3FE7C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6" Type="http://schemas.openxmlformats.org/officeDocument/2006/relationships/image" Target="../media/image2.tiff"/><Relationship Id="rId5" Type="http://schemas.openxmlformats.org/officeDocument/2006/relationships/slide" Target="../slides/slide1.xml"/><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封面">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accent6">
            <a:lumMod val="20000"/>
            <a:lumOff val="80000"/>
          </a:schemeClr>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关于我们">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封底">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a:stretch>
            <a:fillRect/>
          </a:stretch>
        </p:blipFill>
        <p:spPr>
          <a:xfrm>
            <a:off x="2495347" y="476673"/>
            <a:ext cx="6801053"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封面">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accent6">
            <a:lumMod val="20000"/>
            <a:lumOff val="80000"/>
          </a:schemeClr>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关于我们">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bg>
      <p:bgPr>
        <a:solidFill>
          <a:schemeClr val="accent6">
            <a:lumMod val="20000"/>
            <a:lumOff val="80000"/>
          </a:schemeClr>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封底">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a:stretch>
            <a:fillRect/>
          </a:stretch>
        </p:blipFill>
        <p:spPr>
          <a:xfrm>
            <a:off x="2495347" y="476673"/>
            <a:ext cx="6801053"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cSld name="关于我们">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_封底">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p:nvPicPr>
        <p:blipFill>
          <a:blip/>
          <a:stretch>
            <a:fillRect/>
          </a:stretch>
        </p:blipFill>
        <p:spPr>
          <a:xfrm>
            <a:off x="2495347" y="476673"/>
            <a:ext cx="6801053" cy="5861685"/>
          </a:xfrm>
          <a:prstGeom prst="rect">
            <a:avLst/>
          </a:prstGeom>
          <a:effectLst>
            <a:glow rad="127000">
              <a:schemeClr val="accent1">
                <a:alpha val="0"/>
              </a:schemeClr>
            </a:glow>
          </a:effectLst>
        </p:spPr>
      </p:pic>
      <p:pic>
        <p:nvPicPr>
          <p:cNvPr id="3" name="图片 2" descr="试题研究通关文碟板式"/>
          <p:cNvPicPr>
            <a:picLocks noChangeAspect="1"/>
          </p:cNvPicPr>
          <p:nvPr userDrawn="1"/>
        </p:nvPicPr>
        <p:blipFill>
          <a:blip/>
          <a:stretch>
            <a:fillRect/>
          </a:stretch>
        </p:blipFill>
        <p:spPr>
          <a:xfrm>
            <a:off x="2495131" y="476673"/>
            <a:ext cx="6800465"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
        <p:nvSpPr>
          <p:cNvPr id="9222" name="文本框 6"/>
          <p:cNvSpPr txBox="1"/>
          <p:nvPr/>
        </p:nvSpPr>
        <p:spPr>
          <a:xfrm>
            <a:off x="1222535" y="6134100"/>
            <a:ext cx="3756514" cy="336550"/>
          </a:xfrm>
          <a:prstGeom prst="rect">
            <a:avLst/>
          </a:prstGeom>
          <a:noFill/>
          <a:ln w="9525">
            <a:noFill/>
          </a:ln>
        </p:spPr>
        <p:txBody>
          <a:bodyPr wrap="square" anchor="t">
            <a:spAutoFit/>
          </a:bodyPr>
          <a:lstStyle/>
          <a:p>
            <a:pPr lvl="0" algn="ctr"/>
            <a:r>
              <a:rPr lang="zh-CN" altLang="en-US" sz="1600">
                <a:solidFill>
                  <a:schemeClr val="bg1"/>
                </a:solidFill>
                <a:latin typeface="黑体" panose="02010609060101010101" pitchFamily="49" charset="-122"/>
                <a:ea typeface="黑体" panose="02010609060101010101" pitchFamily="49" charset="-122"/>
              </a:rPr>
              <a:t>教师版小程序专用，请勿让学生扫码</a:t>
            </a:r>
            <a:endParaRPr lang="zh-CN" altLang="en-US" sz="160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竖向侧栏版式">
    <p:bg>
      <p:bgPr>
        <a:solidFill>
          <a:schemeClr val="bg1"/>
        </a:solidFill>
        <a:effectLst/>
      </p:bgPr>
    </p:bg>
    <p:spTree>
      <p:nvGrpSpPr>
        <p:cNvPr id="1" name=""/>
        <p:cNvGrpSpPr/>
        <p:nvPr/>
      </p:nvGrpSpPr>
      <p:grpSpPr>
        <a:xfrm>
          <a:off x="0" y="0"/>
          <a:ext cx="0" cy="0"/>
          <a:chOff x="0" y="0"/>
          <a:chExt cx="0" cy="0"/>
        </a:xfrm>
      </p:grpSpPr>
      <p:pic>
        <p:nvPicPr>
          <p:cNvPr id="2" name="图片 1" descr="PPT模板无标.tif"/>
          <p:cNvPicPr>
            <a:picLocks noChangeAspect="1"/>
          </p:cNvPicPr>
          <p:nvPr userDrawn="1"/>
        </p:nvPicPr>
        <p:blipFill>
          <a:blip r:embed="rId2" cstate="print"/>
          <a:srcRect t="30017" b="37379"/>
          <a:stretch>
            <a:fillRect/>
          </a:stretch>
        </p:blipFill>
        <p:spPr>
          <a:xfrm>
            <a:off x="3555" y="6741368"/>
            <a:ext cx="12192000" cy="144016"/>
          </a:xfrm>
          <a:prstGeom prst="rect">
            <a:avLst/>
          </a:prstGeom>
          <a:ln>
            <a:noFill/>
          </a:ln>
          <a:effectLst>
            <a:outerShdw blurRad="44450" dist="27940" dir="5400000" algn="ctr">
              <a:srgbClr val="000000">
                <a:alpha val="32000"/>
              </a:srgbClr>
            </a:outerShdw>
          </a:effectLst>
        </p:spPr>
      </p:pic>
      <p:pic>
        <p:nvPicPr>
          <p:cNvPr id="9" name="图片 8" descr="PPT模板无标.tif"/>
          <p:cNvPicPr>
            <a:picLocks noChangeAspect="1"/>
          </p:cNvPicPr>
          <p:nvPr userDrawn="1"/>
        </p:nvPicPr>
        <p:blipFill>
          <a:blip r:embed="rId3" cstate="print"/>
          <a:stretch>
            <a:fillRect/>
          </a:stretch>
        </p:blipFill>
        <p:spPr>
          <a:xfrm>
            <a:off x="1" y="0"/>
            <a:ext cx="12192000" cy="502285"/>
          </a:xfrm>
          <a:prstGeom prst="rect">
            <a:avLst/>
          </a:prstGeom>
          <a:ln>
            <a:solidFill>
              <a:srgbClr val="007033"/>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6" name="矩形 15">
            <a:hlinkClick r:id="" action="ppaction://noaction"/>
          </p:cNvPr>
          <p:cNvSpPr/>
          <p:nvPr userDrawn="1"/>
        </p:nvSpPr>
        <p:spPr>
          <a:xfrm>
            <a:off x="520096" y="-26670"/>
            <a:ext cx="5459929" cy="521970"/>
          </a:xfrm>
          <a:prstGeom prst="rect">
            <a:avLst/>
          </a:prstGeom>
        </p:spPr>
        <p:txBody>
          <a:bodyPr wrap="square">
            <a:spAutoFit/>
          </a:bodyPr>
          <a:lstStyle/>
          <a:p>
            <a:pPr marL="0" lvl="0" indent="0" algn="l"/>
            <a:r>
              <a:rPr lang="en-US" altLang="zh-CN" sz="2800" b="1" dirty="0">
                <a:solidFill>
                  <a:prstClr val="white"/>
                </a:solidFill>
                <a:latin typeface="黑体" panose="02010609060101010101" pitchFamily="49" charset="-122"/>
                <a:ea typeface="黑体" panose="02010609060101010101" pitchFamily="49" charset="-122"/>
              </a:rPr>
              <a:t>  </a:t>
            </a:r>
            <a:r>
              <a:rPr lang="zh-CN" altLang="en-US" sz="2800" b="1" dirty="0">
                <a:solidFill>
                  <a:prstClr val="white"/>
                </a:solidFill>
                <a:latin typeface="黑体" panose="02010609060101010101" pitchFamily="49" charset="-122"/>
                <a:ea typeface="黑体" panose="02010609060101010101" pitchFamily="49" charset="-122"/>
                <a:sym typeface="+mn-ea"/>
              </a:rPr>
              <a:t>第</a:t>
            </a:r>
            <a:r>
              <a:rPr lang="en-US" altLang="zh-CN"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mn-ea"/>
              </a:rPr>
              <a:t>15</a:t>
            </a:r>
            <a:r>
              <a:rPr lang="zh-CN" altLang="en-US" sz="2800" b="1" dirty="0">
                <a:solidFill>
                  <a:prstClr val="white"/>
                </a:solidFill>
                <a:latin typeface="黑体" panose="02010609060101010101" pitchFamily="49" charset="-122"/>
                <a:ea typeface="黑体" panose="02010609060101010101" pitchFamily="49" charset="-122"/>
                <a:sym typeface="+mn-ea"/>
              </a:rPr>
              <a:t>讲  声现象</a:t>
            </a:r>
            <a:endParaRPr lang="zh-CN" altLang="en-US" sz="2800" b="1" dirty="0">
              <a:solidFill>
                <a:prstClr val="white"/>
              </a:solidFill>
              <a:latin typeface="黑体" panose="02010609060101010101" pitchFamily="49" charset="-122"/>
              <a:ea typeface="黑体" panose="02010609060101010101" pitchFamily="49" charset="-122"/>
            </a:endParaRPr>
          </a:p>
        </p:txBody>
      </p:sp>
      <p:pic>
        <p:nvPicPr>
          <p:cNvPr id="14" name="图片 13" descr="113"/>
          <p:cNvPicPr>
            <a:picLocks noChangeAspect="1"/>
          </p:cNvPicPr>
          <p:nvPr userDrawn="1"/>
        </p:nvPicPr>
        <p:blipFill>
          <a:blip r:embed="rId4"/>
          <a:stretch>
            <a:fillRect/>
          </a:stretch>
        </p:blipFill>
        <p:spPr>
          <a:xfrm>
            <a:off x="98438" y="10160"/>
            <a:ext cx="504256" cy="448310"/>
          </a:xfrm>
          <a:prstGeom prst="rect">
            <a:avLst/>
          </a:prstGeom>
        </p:spPr>
      </p:pic>
      <p:sp>
        <p:nvSpPr>
          <p:cNvPr id="20" name="文本框 19">
            <a:hlinkClick r:id="rId5" action="ppaction://hlinksldjump"/>
          </p:cNvPr>
          <p:cNvSpPr txBox="1">
            <a:spLocks noChangeAspect="1"/>
          </p:cNvSpPr>
          <p:nvPr userDrawn="1"/>
        </p:nvSpPr>
        <p:spPr>
          <a:xfrm>
            <a:off x="10328984" y="59690"/>
            <a:ext cx="1863333" cy="398780"/>
          </a:xfrm>
          <a:prstGeom prst="rect">
            <a:avLst/>
          </a:prstGeom>
          <a:solidFill>
            <a:schemeClr val="bg1"/>
          </a:solidFill>
          <a:ln>
            <a:noFill/>
          </a:ln>
          <a:effectLst>
            <a:innerShdw blurRad="114300">
              <a:prstClr val="black"/>
            </a:innerShdw>
            <a:softEdge rad="31750"/>
          </a:effectLst>
        </p:spPr>
        <p:txBody>
          <a:bodyPr wrap="square" rtlCol="0" anchor="ctr" anchorCtr="0">
            <a:spAutoFit/>
          </a:bodyPr>
          <a:lstStyle/>
          <a:p>
            <a:pPr algn="ctr"/>
            <a:r>
              <a:rPr lang="zh-CN" altLang="en-US" sz="2000" b="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rPr>
              <a:t>返回栏目导航</a:t>
            </a:r>
            <a:endParaRPr lang="zh-CN" altLang="en-US" sz="2000" b="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endParaRPr>
          </a:p>
        </p:txBody>
      </p:sp>
      <p:pic>
        <p:nvPicPr>
          <p:cNvPr id="3" name="图片 2" descr="PPT模板无标.tif"/>
          <p:cNvPicPr>
            <a:picLocks noChangeAspect="1"/>
          </p:cNvPicPr>
          <p:nvPr userDrawn="1"/>
        </p:nvPicPr>
        <p:blipFill>
          <a:blip r:embed="rId6"/>
          <a:srcRect/>
          <a:stretch>
            <a:fillRect/>
          </a:stretch>
        </p:blipFill>
        <p:spPr>
          <a:xfrm>
            <a:off x="-256" y="6741368"/>
            <a:ext cx="12192000" cy="144016"/>
          </a:xfrm>
          <a:prstGeom prst="rect">
            <a:avLst/>
          </a:prstGeom>
          <a:ln>
            <a:noFill/>
          </a:ln>
          <a:effectLst>
            <a:outerShdw blurRad="44450" dist="27940" dir="5400000" algn="ctr">
              <a:srgbClr val="000000">
                <a:alpha val="32000"/>
              </a:srgbClr>
            </a:outerShdw>
          </a:effectLst>
        </p:spPr>
      </p:pic>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封面">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p:split orient="ver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slide" Target="slide14.xml"/><Relationship Id="rId7" Type="http://schemas.openxmlformats.org/officeDocument/2006/relationships/slide" Target="slide19.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slide" Target="slide3.xml"/><Relationship Id="rId3" Type="http://schemas.openxmlformats.org/officeDocument/2006/relationships/image" Target="../media/image3.png"/><Relationship Id="rId2" Type="http://schemas.openxmlformats.org/officeDocument/2006/relationships/tags" Target="../tags/tag2.xml"/><Relationship Id="rId10" Type="http://schemas.openxmlformats.org/officeDocument/2006/relationships/slideLayout" Target="../slideLayouts/slideLayout6.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8.xml"/><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 Target="slide16.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8.xml"/><Relationship Id="rId2" Type="http://schemas.openxmlformats.org/officeDocument/2006/relationships/image" Target="../media/image3.tiff"/><Relationship Id="rId1" Type="http://schemas.openxmlformats.org/officeDocument/2006/relationships/slide" Target="slide13.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vmlDrawing" Target="../drawings/vmlDrawing1.vml"/><Relationship Id="rId4" Type="http://schemas.openxmlformats.org/officeDocument/2006/relationships/slideLayout" Target="../slideLayouts/slideLayout8.xml"/><Relationship Id="rId3" Type="http://schemas.openxmlformats.org/officeDocument/2006/relationships/image" Target="../media/image14.wmf"/><Relationship Id="rId2" Type="http://schemas.openxmlformats.org/officeDocument/2006/relationships/oleObject" Target="../embeddings/oleObject1.bin"/><Relationship Id="rId1"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slide" Target="slide1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slide" Target="slide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slide" Target="slide13.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8.xml"/><Relationship Id="rId4" Type="http://schemas.openxmlformats.org/officeDocument/2006/relationships/image" Target="../media/image16.png"/><Relationship Id="rId3" Type="http://schemas.openxmlformats.org/officeDocument/2006/relationships/slide" Target="slide19.xml"/><Relationship Id="rId2" Type="http://schemas.openxmlformats.org/officeDocument/2006/relationships/image" Target="../media/image4.tiff"/><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image" Target="../media/image5.tiff"/></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tiff"/><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tiff"/><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tiff"/><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8.xml"/><Relationship Id="rId4" Type="http://schemas.openxmlformats.org/officeDocument/2006/relationships/image" Target="../media/image4.tiff"/><Relationship Id="rId3" Type="http://schemas.openxmlformats.org/officeDocument/2006/relationships/image" Target="NULL" TargetMode="External"/><Relationship Id="rId2" Type="http://schemas.openxmlformats.org/officeDocument/2006/relationships/image" Target="../media/image4.png"/><Relationship Id="rId1" Type="http://schemas.openxmlformats.org/officeDocument/2006/relationships/image" Target="../media/image3.tif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 name="矩形 103"/>
          <p:cNvSpPr/>
          <p:nvPr/>
        </p:nvSpPr>
        <p:spPr>
          <a:xfrm>
            <a:off x="2382702" y="1343661"/>
            <a:ext cx="7176406"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第</a:t>
            </a:r>
            <a:r>
              <a:rPr lang="en-US" altLang="zh-CN"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imes New Roman" panose="02020603050405020304" pitchFamily="18" charset="0"/>
                <a:ea typeface="黑体" panose="02010609060101010101" pitchFamily="49" charset="-122"/>
                <a:cs typeface="Times New Roman" panose="02020603050405020304" pitchFamily="18" charset="0"/>
              </a:rPr>
              <a:t>15</a:t>
            </a:r>
            <a:r>
              <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讲  </a:t>
            </a:r>
            <a:r>
              <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rPr>
              <a:t> 声现象</a:t>
            </a:r>
            <a:endPar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cs typeface="Tahoma" panose="020B0604030504040204" pitchFamily="34" charset="0"/>
              <a:sym typeface="+mn-ea"/>
            </a:endParaRPr>
          </a:p>
        </p:txBody>
      </p:sp>
      <p:grpSp>
        <p:nvGrpSpPr>
          <p:cNvPr id="3" name="组合 2"/>
          <p:cNvGrpSpPr/>
          <p:nvPr/>
        </p:nvGrpSpPr>
        <p:grpSpPr>
          <a:xfrm>
            <a:off x="2568735" y="3181986"/>
            <a:ext cx="6904355" cy="828040"/>
            <a:chOff x="4509" y="3668"/>
            <a:chExt cx="10873" cy="1304"/>
          </a:xfrm>
        </p:grpSpPr>
        <p:sp>
          <p:nvSpPr>
            <p:cNvPr id="7" name="圆角矩形 6"/>
            <p:cNvSpPr/>
            <p:nvPr>
              <p:custDataLst>
                <p:tags r:id="rId1"/>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8" name="椭圆 7"/>
            <p:cNvSpPr>
              <a:spLocks noChangeAspect="1"/>
            </p:cNvSpPr>
            <p:nvPr>
              <p:custDataLst>
                <p:tags r:id="rId2"/>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latin typeface="Calibri" panose="020F0502020204030204"/>
                <a:ea typeface="宋体" panose="02010600030101010101" pitchFamily="2" charset="-122"/>
              </a:endParaRPr>
            </a:p>
          </p:txBody>
        </p:sp>
        <p:pic>
          <p:nvPicPr>
            <p:cNvPr id="3080"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18" name="文本框 17">
              <a:hlinkClick r:id="rId4" action="ppaction://hlinksldjump"/>
            </p:cNvPr>
            <p:cNvSpPr txBox="1"/>
            <p:nvPr/>
          </p:nvSpPr>
          <p:spPr>
            <a:xfrm>
              <a:off x="6444" y="3812"/>
              <a:ext cx="8325" cy="919"/>
            </a:xfrm>
            <a:prstGeom prst="rect">
              <a:avLst/>
            </a:prstGeom>
            <a:noFill/>
          </p:spPr>
          <p:txBody>
            <a:bodyPr wrap="square" rtlCol="0">
              <a:spAutoFit/>
            </a:bodyPr>
            <a:lstStyle/>
            <a:p>
              <a:pPr algn="ctr"/>
              <a:r>
                <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rPr>
                <a:t>回归教材</a:t>
              </a:r>
              <a:endPar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grpSp>
        <p:nvGrpSpPr>
          <p:cNvPr id="6" name="组合 5"/>
          <p:cNvGrpSpPr/>
          <p:nvPr/>
        </p:nvGrpSpPr>
        <p:grpSpPr>
          <a:xfrm>
            <a:off x="2583975" y="4797537"/>
            <a:ext cx="6903085" cy="828040"/>
            <a:chOff x="4509" y="7824"/>
            <a:chExt cx="10871" cy="1304"/>
          </a:xfrm>
        </p:grpSpPr>
        <p:grpSp>
          <p:nvGrpSpPr>
            <p:cNvPr id="3085" name="组合 4"/>
            <p:cNvGrpSpPr/>
            <p:nvPr userDrawn="1"/>
          </p:nvGrpSpPr>
          <p:grpSpPr>
            <a:xfrm>
              <a:off x="4509" y="7824"/>
              <a:ext cx="10871" cy="1304"/>
              <a:chOff x="5246" y="3834"/>
              <a:chExt cx="10176" cy="1304"/>
            </a:xfrm>
          </p:grpSpPr>
          <p:sp>
            <p:nvSpPr>
              <p:cNvPr id="10" name="圆角矩形 6"/>
              <p:cNvSpPr/>
              <p:nvPr>
                <p:custDataLst>
                  <p:tags r:id="rId5"/>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6"/>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latin typeface="Calibri" panose="020F0502020204030204"/>
                  <a:ea typeface="宋体" panose="02010600030101010101" pitchFamily="2" charset="-122"/>
                </a:endParaRPr>
              </a:p>
            </p:txBody>
          </p:sp>
          <p:pic>
            <p:nvPicPr>
              <p:cNvPr id="3088" name="图片 8" descr="113"/>
              <p:cNvPicPr>
                <a:picLocks noChangeAspect="1"/>
              </p:cNvPicPr>
              <p:nvPr/>
            </p:nvPicPr>
            <p:blipFill>
              <a:blip r:embed="rId3"/>
              <a:stretch>
                <a:fillRect/>
              </a:stretch>
            </p:blipFill>
            <p:spPr>
              <a:xfrm>
                <a:off x="5563" y="4108"/>
                <a:ext cx="785" cy="698"/>
              </a:xfrm>
              <a:prstGeom prst="rect">
                <a:avLst/>
              </a:prstGeom>
              <a:noFill/>
              <a:ln w="9525">
                <a:noFill/>
              </a:ln>
            </p:spPr>
          </p:pic>
        </p:grpSp>
        <p:sp>
          <p:nvSpPr>
            <p:cNvPr id="23" name="文本框 22">
              <a:hlinkClick r:id="rId7" action="ppaction://hlinksldjump"/>
            </p:cNvPr>
            <p:cNvSpPr txBox="1"/>
            <p:nvPr/>
          </p:nvSpPr>
          <p:spPr>
            <a:xfrm>
              <a:off x="6415" y="8043"/>
              <a:ext cx="8692" cy="919"/>
            </a:xfrm>
            <a:prstGeom prst="rect">
              <a:avLst/>
            </a:prstGeom>
            <a:noFill/>
          </p:spPr>
          <p:txBody>
            <a:bodyPr wrap="square" rtlCol="0">
              <a:spAutoFit/>
            </a:bodyPr>
            <a:lstStyle/>
            <a:p>
              <a:pPr algn="ctr"/>
              <a:r>
                <a:rPr lang="zh-CN" altLang="en-US" sz="32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北京</a:t>
              </a:r>
              <a:r>
                <a:rPr lang="en-US" altLang="zh-CN" sz="32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10</a:t>
              </a:r>
              <a:r>
                <a:rPr lang="zh-CN" altLang="en-US" sz="32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年中考真题精讲练</a:t>
              </a:r>
              <a:endParaRPr lang="zh-CN" altLang="en-US" sz="32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7" name="流程图: 离页连接符 16"/>
          <p:cNvSpPr/>
          <p:nvPr/>
        </p:nvSpPr>
        <p:spPr>
          <a:xfrm rot="5400000">
            <a:off x="10195995" y="3291205"/>
            <a:ext cx="2831465" cy="1164590"/>
          </a:xfrm>
          <a:prstGeom prst="flowChartOffpageConnector">
            <a:avLst/>
          </a:prstGeom>
          <a:solidFill>
            <a:srgbClr val="008E40"/>
          </a:solidFill>
          <a:ln>
            <a:no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zh-CN" altLang="en-US" sz="4400" b="1">
                <a:solidFill>
                  <a:prstClr val="white"/>
                </a:solidFill>
                <a:latin typeface="微软雅黑" panose="020B0503020204020204" pitchFamily="34" charset="-122"/>
                <a:ea typeface="微软雅黑" panose="020B0503020204020204" pitchFamily="34" charset="-122"/>
              </a:rPr>
              <a:t>栏目导航</a:t>
            </a:r>
            <a:endParaRPr lang="zh-CN" altLang="en-US" sz="4400" b="1">
              <a:solidFill>
                <a:prstClr val="white"/>
              </a:solidFill>
              <a:latin typeface="微软雅黑" panose="020B0503020204020204" pitchFamily="34" charset="-122"/>
              <a:ea typeface="微软雅黑" panose="020B0503020204020204" pitchFamily="34" charset="-122"/>
            </a:endParaRPr>
          </a:p>
        </p:txBody>
      </p:sp>
      <p:sp>
        <p:nvSpPr>
          <p:cNvPr id="33" name="文本框 78">
            <a:hlinkClick r:id="rId8" action="ppaction://hlinksldjump"/>
          </p:cNvPr>
          <p:cNvSpPr txBox="1"/>
          <p:nvPr/>
        </p:nvSpPr>
        <p:spPr>
          <a:xfrm>
            <a:off x="6473190" y="4122420"/>
            <a:ext cx="2114550" cy="553085"/>
          </a:xfrm>
          <a:prstGeom prst="rect">
            <a:avLst/>
          </a:prstGeom>
          <a:noFill/>
          <a:ln w="9525">
            <a:noFill/>
          </a:ln>
        </p:spPr>
        <p:txBody>
          <a:bodyPr wrap="square" anchor="t">
            <a:spAutoFit/>
          </a:bodyPr>
          <a:lstStyle/>
          <a:p>
            <a:pPr algn="ctr"/>
            <a:r>
              <a:rPr lang="zh-CN" altLang="en-US" sz="3000" b="1" dirty="0">
                <a:solidFill>
                  <a:prstClr val="black"/>
                </a:solidFill>
                <a:latin typeface="黑体" panose="02010609060101010101" pitchFamily="49" charset="-122"/>
                <a:ea typeface="黑体" panose="02010609060101010101" pitchFamily="49" charset="-122"/>
              </a:rPr>
              <a:t>考点清单     </a:t>
            </a:r>
            <a:endParaRPr lang="zh-CN" altLang="en-US" sz="3000" b="1" dirty="0">
              <a:solidFill>
                <a:prstClr val="black"/>
              </a:solidFill>
              <a:latin typeface="黑体" panose="02010609060101010101" pitchFamily="49" charset="-122"/>
              <a:ea typeface="黑体" panose="02010609060101010101" pitchFamily="49" charset="-122"/>
            </a:endParaRPr>
          </a:p>
        </p:txBody>
      </p:sp>
      <p:sp>
        <p:nvSpPr>
          <p:cNvPr id="32" name="文本框 78">
            <a:hlinkClick r:id="rId4" action="ppaction://hlinksldjump"/>
          </p:cNvPr>
          <p:cNvSpPr txBox="1"/>
          <p:nvPr/>
        </p:nvSpPr>
        <p:spPr>
          <a:xfrm>
            <a:off x="4043680" y="4111625"/>
            <a:ext cx="2172970" cy="553085"/>
          </a:xfrm>
          <a:prstGeom prst="rect">
            <a:avLst/>
          </a:prstGeom>
          <a:noFill/>
          <a:ln w="9525">
            <a:noFill/>
          </a:ln>
        </p:spPr>
        <p:txBody>
          <a:bodyPr wrap="square" anchor="t">
            <a:spAutoFit/>
          </a:bodyPr>
          <a:lstStyle/>
          <a:p>
            <a:pPr algn="ctr"/>
            <a:r>
              <a:rPr lang="zh-CN" altLang="en-US" sz="3000" b="1" dirty="0">
                <a:solidFill>
                  <a:prstClr val="black"/>
                </a:solidFill>
                <a:latin typeface="黑体" panose="02010609060101010101" pitchFamily="49" charset="-122"/>
                <a:ea typeface="黑体" panose="02010609060101010101" pitchFamily="49" charset="-122"/>
              </a:rPr>
              <a:t>图说物理</a:t>
            </a:r>
            <a:endParaRPr lang="zh-CN" altLang="en-US" sz="3000" b="1" dirty="0">
              <a:solidFill>
                <a:prstClr val="black"/>
              </a:solidFill>
              <a:latin typeface="黑体" panose="02010609060101010101" pitchFamily="49" charset="-122"/>
              <a:ea typeface="黑体" panose="02010609060101010101" pitchFamily="49" charset="-122"/>
            </a:endParaRPr>
          </a:p>
        </p:txBody>
      </p:sp>
    </p:spTree>
    <p:custDataLst>
      <p:tags r:id="rId9"/>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09931" y="4555374"/>
            <a:ext cx="3365088" cy="369332"/>
          </a:xfrm>
          <a:prstGeom prst="rect">
            <a:avLst/>
          </a:prstGeom>
          <a:noFill/>
        </p:spPr>
        <p:txBody>
          <a:bodyPr wrap="square" rtlCol="0">
            <a:spAutoFit/>
          </a:bodyPr>
          <a:lstStyle/>
          <a:p>
            <a:pPr algn="ctr"/>
            <a:r>
              <a:rPr lang="en-US" altLang="zh-CN" dirty="0">
                <a:latin typeface="Times New Roman" panose="02020603050405020304" pitchFamily="18" charset="0"/>
                <a:cs typeface="Times New Roman" panose="02020603050405020304" pitchFamily="18" charset="0"/>
              </a:rPr>
              <a:t>RJ</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P37</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2.2-7</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80230" y="1866900"/>
            <a:ext cx="7035165" cy="3415030"/>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命题点：声音的特性</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8.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如图，小明在</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8</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个相同的水瓶中灌入不同高度的水，制成简易的“水瓶琴”，敲击不同瓶子，发出声音的</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不同；小明在班里用此“水瓶琴”演奏时，为了使后排同学听得更清楚，小明加大了敲击力度，这是为了增大声音的</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a:t>
            </a:r>
            <a:endParaRPr lang="zh-CN" altLang="en-US"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9" name="文本框 8"/>
          <p:cNvSpPr txBox="1"/>
          <p:nvPr/>
        </p:nvSpPr>
        <p:spPr>
          <a:xfrm>
            <a:off x="5572798" y="3578118"/>
            <a:ext cx="2619430" cy="461665"/>
          </a:xfrm>
          <a:prstGeom prst="rect">
            <a:avLst/>
          </a:prstGeom>
          <a:noFill/>
        </p:spPr>
        <p:txBody>
          <a:bodyPr wrap="square" rtlCol="0">
            <a:spAutoFit/>
          </a:bodyPr>
          <a:lstStyle/>
          <a:p>
            <a:r>
              <a:rPr lang="zh-CN" altLang="en-US" sz="2400" dirty="0">
                <a:solidFill>
                  <a:srgbClr val="FF0000"/>
                </a:solidFill>
                <a:latin typeface="+mn-ea"/>
              </a:rPr>
              <a:t>音调</a:t>
            </a:r>
            <a:endParaRPr lang="zh-CN" altLang="en-US" sz="2400" dirty="0">
              <a:solidFill>
                <a:srgbClr val="FF0000"/>
              </a:solidFill>
              <a:latin typeface="+mn-ea"/>
            </a:endParaRPr>
          </a:p>
        </p:txBody>
      </p:sp>
      <p:sp>
        <p:nvSpPr>
          <p:cNvPr id="10" name="文本框 9"/>
          <p:cNvSpPr txBox="1"/>
          <p:nvPr/>
        </p:nvSpPr>
        <p:spPr>
          <a:xfrm>
            <a:off x="9034108" y="4683527"/>
            <a:ext cx="1813311" cy="461665"/>
          </a:xfrm>
          <a:prstGeom prst="rect">
            <a:avLst/>
          </a:prstGeom>
          <a:noFill/>
        </p:spPr>
        <p:txBody>
          <a:bodyPr wrap="square" rtlCol="0">
            <a:spAutoFit/>
          </a:bodyPr>
          <a:lstStyle/>
          <a:p>
            <a:r>
              <a:rPr lang="zh-CN" altLang="en-US" sz="2400" dirty="0">
                <a:solidFill>
                  <a:srgbClr val="FF0000"/>
                </a:solidFill>
                <a:latin typeface="+mn-ea"/>
              </a:rPr>
              <a:t>响度</a:t>
            </a:r>
            <a:endParaRPr lang="zh-CN" altLang="en-US" sz="2400" dirty="0">
              <a:solidFill>
                <a:srgbClr val="FF0000"/>
              </a:solidFill>
              <a:latin typeface="+mn-ea"/>
            </a:endParaRPr>
          </a:p>
        </p:txBody>
      </p:sp>
      <p:pic>
        <p:nvPicPr>
          <p:cNvPr id="2" name="图片 -2147482580" descr="WL175.TIF"/>
          <p:cNvPicPr>
            <a:picLocks noChangeAspect="1"/>
          </p:cNvPicPr>
          <p:nvPr/>
        </p:nvPicPr>
        <p:blipFill>
          <a:blip r:embed="rId1" r:link="rId2"/>
          <a:stretch>
            <a:fillRect/>
          </a:stretch>
        </p:blipFill>
        <p:spPr>
          <a:xfrm>
            <a:off x="967105" y="2592705"/>
            <a:ext cx="3107690" cy="160274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76605" y="4457119"/>
            <a:ext cx="3365088" cy="922020"/>
          </a:xfrm>
          <a:prstGeom prst="rect">
            <a:avLst/>
          </a:prstGeom>
          <a:noFill/>
        </p:spPr>
        <p:txBody>
          <a:bodyPr wrap="square" rtlCol="0">
            <a:spAutoFit/>
          </a:bodyPr>
          <a:lstStyle/>
          <a:p>
            <a:pPr algn="ctr"/>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P40</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1-38</a:t>
            </a:r>
            <a:r>
              <a:rPr lang="zh-CN" altLang="en-US"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a:p>
            <a:pPr algn="ctr"/>
            <a:r>
              <a:rPr lang="en-US" altLang="zh-CN" dirty="0">
                <a:latin typeface="Times New Roman" panose="02020603050405020304" pitchFamily="18" charset="0"/>
                <a:cs typeface="Times New Roman" panose="02020603050405020304" pitchFamily="18" charset="0"/>
              </a:rPr>
              <a:t>RJ</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P39</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2.3-4</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a:p>
            <a:pPr algn="ctr"/>
            <a:r>
              <a:rPr lang="en-US" altLang="zh-CN" dirty="0">
                <a:latin typeface="Times New Roman" panose="02020603050405020304" pitchFamily="18" charset="0"/>
                <a:cs typeface="Times New Roman" panose="02020603050405020304" pitchFamily="18" charset="0"/>
              </a:rPr>
              <a:t>BS</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P93</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4-26</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80230" y="2278380"/>
            <a:ext cx="7035165" cy="2306955"/>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命题点：声音的利用</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9.</a:t>
            </a:r>
            <a:r>
              <a:rPr lang="en-US" altLang="zh-CN" sz="2400" b="1" dirty="0">
                <a:latin typeface="Times New Roman" panose="02020603050405020304" pitchFamily="18" charset="0"/>
                <a:cs typeface="Times New Roman" panose="02020603050405020304" pitchFamily="18" charset="0"/>
                <a:sym typeface="宋体" panose="02010600030101010101" pitchFamily="2" charset="-122"/>
              </a:rPr>
              <a:t>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如图所示，医生利用的</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B</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超是借助</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来查看胎儿的发育情况，这利用了声音能够传递</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a:t>
            </a:r>
            <a:endParaRPr lang="zh-CN" altLang="en-US"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9" name="文本框 8"/>
          <p:cNvSpPr txBox="1"/>
          <p:nvPr/>
        </p:nvSpPr>
        <p:spPr>
          <a:xfrm>
            <a:off x="9366288" y="2935835"/>
            <a:ext cx="2619430" cy="461665"/>
          </a:xfrm>
          <a:prstGeom prst="rect">
            <a:avLst/>
          </a:prstGeom>
          <a:noFill/>
        </p:spPr>
        <p:txBody>
          <a:bodyPr wrap="square" rtlCol="0">
            <a:spAutoFit/>
          </a:bodyPr>
          <a:lstStyle/>
          <a:p>
            <a:r>
              <a:rPr lang="zh-CN" altLang="en-US" sz="2400" dirty="0">
                <a:solidFill>
                  <a:srgbClr val="FF0000"/>
                </a:solidFill>
                <a:latin typeface="+mn-ea"/>
              </a:rPr>
              <a:t>超声波</a:t>
            </a:r>
            <a:endParaRPr lang="zh-CN" altLang="en-US" sz="2400" dirty="0">
              <a:solidFill>
                <a:srgbClr val="FF0000"/>
              </a:solidFill>
              <a:latin typeface="+mn-ea"/>
            </a:endParaRPr>
          </a:p>
        </p:txBody>
      </p:sp>
      <p:sp>
        <p:nvSpPr>
          <p:cNvPr id="10" name="文本框 9"/>
          <p:cNvSpPr txBox="1"/>
          <p:nvPr/>
        </p:nvSpPr>
        <p:spPr>
          <a:xfrm>
            <a:off x="4900184" y="3995454"/>
            <a:ext cx="1813311" cy="461665"/>
          </a:xfrm>
          <a:prstGeom prst="rect">
            <a:avLst/>
          </a:prstGeom>
          <a:noFill/>
        </p:spPr>
        <p:txBody>
          <a:bodyPr wrap="square" rtlCol="0">
            <a:spAutoFit/>
          </a:bodyPr>
          <a:lstStyle/>
          <a:p>
            <a:r>
              <a:rPr lang="zh-CN" altLang="en-US" sz="2400" dirty="0">
                <a:solidFill>
                  <a:srgbClr val="FF0000"/>
                </a:solidFill>
                <a:latin typeface="+mn-ea"/>
              </a:rPr>
              <a:t>信息</a:t>
            </a:r>
            <a:endParaRPr lang="zh-CN" altLang="en-US" sz="2400" dirty="0">
              <a:solidFill>
                <a:srgbClr val="FF0000"/>
              </a:solidFill>
              <a:latin typeface="+mn-ea"/>
            </a:endParaRPr>
          </a:p>
        </p:txBody>
      </p:sp>
      <p:pic>
        <p:nvPicPr>
          <p:cNvPr id="2" name="图片 1"/>
          <p:cNvPicPr>
            <a:picLocks noChangeAspect="1"/>
          </p:cNvPicPr>
          <p:nvPr/>
        </p:nvPicPr>
        <p:blipFill>
          <a:blip r:embed="rId1"/>
          <a:stretch>
            <a:fillRect/>
          </a:stretch>
        </p:blipFill>
        <p:spPr>
          <a:xfrm>
            <a:off x="1281288" y="1808518"/>
            <a:ext cx="1986449" cy="2648601"/>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76605" y="4457119"/>
            <a:ext cx="3365088" cy="645160"/>
          </a:xfrm>
          <a:prstGeom prst="rect">
            <a:avLst/>
          </a:prstGeom>
          <a:noFill/>
        </p:spPr>
        <p:txBody>
          <a:bodyPr wrap="square" rtlCol="0">
            <a:spAutoFit/>
          </a:bodyPr>
          <a:lstStyle/>
          <a:p>
            <a:pPr algn="ctr"/>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P40</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1-40</a:t>
            </a:r>
            <a:r>
              <a:rPr lang="zh-CN" altLang="en-US"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a:p>
            <a:pPr algn="ctr"/>
            <a:r>
              <a:rPr lang="en-US" altLang="zh-CN" dirty="0">
                <a:latin typeface="Times New Roman" panose="02020603050405020304" pitchFamily="18" charset="0"/>
                <a:cs typeface="Times New Roman" panose="02020603050405020304" pitchFamily="18" charset="0"/>
              </a:rPr>
              <a:t>RJ</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P40</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2.3-6</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80230" y="2278380"/>
            <a:ext cx="7035165" cy="2861310"/>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命题点：声音的产生与利用</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10.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如图为超声波清洗机，这是利用超声波传递</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达到清洗眼镜的目的，该清洗机在工作时不断快速振动并伴有声音发出，说明声音是由物体</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产生的。</a:t>
            </a:r>
            <a:endParaRPr lang="zh-CN" altLang="en-US"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9" name="文本框 8"/>
          <p:cNvSpPr txBox="1"/>
          <p:nvPr/>
        </p:nvSpPr>
        <p:spPr>
          <a:xfrm>
            <a:off x="4755805" y="3489960"/>
            <a:ext cx="2619430" cy="461665"/>
          </a:xfrm>
          <a:prstGeom prst="rect">
            <a:avLst/>
          </a:prstGeom>
          <a:noFill/>
        </p:spPr>
        <p:txBody>
          <a:bodyPr wrap="square" rtlCol="0">
            <a:spAutoFit/>
          </a:bodyPr>
          <a:lstStyle/>
          <a:p>
            <a:r>
              <a:rPr lang="zh-CN" altLang="en-US" sz="2400" dirty="0">
                <a:solidFill>
                  <a:srgbClr val="FF0000"/>
                </a:solidFill>
                <a:latin typeface="+mn-ea"/>
              </a:rPr>
              <a:t>能量</a:t>
            </a:r>
            <a:endParaRPr lang="zh-CN" altLang="en-US" sz="2400" dirty="0">
              <a:solidFill>
                <a:srgbClr val="FF0000"/>
              </a:solidFill>
              <a:latin typeface="+mn-ea"/>
            </a:endParaRPr>
          </a:p>
        </p:txBody>
      </p:sp>
      <p:sp>
        <p:nvSpPr>
          <p:cNvPr id="10" name="文本框 9"/>
          <p:cNvSpPr txBox="1"/>
          <p:nvPr/>
        </p:nvSpPr>
        <p:spPr>
          <a:xfrm>
            <a:off x="5158864" y="4576524"/>
            <a:ext cx="1813311" cy="461665"/>
          </a:xfrm>
          <a:prstGeom prst="rect">
            <a:avLst/>
          </a:prstGeom>
          <a:noFill/>
        </p:spPr>
        <p:txBody>
          <a:bodyPr wrap="square" rtlCol="0">
            <a:spAutoFit/>
          </a:bodyPr>
          <a:lstStyle/>
          <a:p>
            <a:r>
              <a:rPr lang="zh-CN" altLang="en-US" sz="2400" dirty="0">
                <a:solidFill>
                  <a:srgbClr val="FF0000"/>
                </a:solidFill>
                <a:latin typeface="+mn-ea"/>
              </a:rPr>
              <a:t>振动</a:t>
            </a:r>
            <a:endParaRPr lang="zh-CN" altLang="en-US" sz="2400" dirty="0">
              <a:solidFill>
                <a:srgbClr val="FF0000"/>
              </a:solidFill>
              <a:latin typeface="+mn-ea"/>
            </a:endParaRPr>
          </a:p>
        </p:txBody>
      </p:sp>
      <p:pic>
        <p:nvPicPr>
          <p:cNvPr id="3" name="图片 2"/>
          <p:cNvPicPr>
            <a:picLocks noChangeAspect="1"/>
          </p:cNvPicPr>
          <p:nvPr/>
        </p:nvPicPr>
        <p:blipFill>
          <a:blip r:embed="rId1"/>
          <a:stretch>
            <a:fillRect/>
          </a:stretch>
        </p:blipFill>
        <p:spPr>
          <a:xfrm>
            <a:off x="1174186" y="2108797"/>
            <a:ext cx="2436747" cy="2178739"/>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 name="MainIdea"/>
          <p:cNvSpPr/>
          <p:nvPr/>
        </p:nvSpPr>
        <p:spPr>
          <a:xfrm>
            <a:off x="2029460" y="3333115"/>
            <a:ext cx="1510665" cy="898525"/>
          </a:xfrm>
          <a:custGeom>
            <a:avLst/>
            <a:gdLst>
              <a:gd name="rtl" fmla="*/ 224960 w 1767760"/>
              <a:gd name="rtt" fmla="*/ 132240 h 547200"/>
              <a:gd name="rtr" fmla="*/ 1539760 w 1767760"/>
              <a:gd name="rtb" fmla="*/ 428640 h 547200"/>
            </a:gdLst>
            <a:ahLst/>
            <a:cxnLst/>
            <a:rect l="rtl" t="rtt" r="rtr" b="rtb"/>
            <a:pathLst>
              <a:path w="1767760" h="547200">
                <a:moveTo>
                  <a:pt x="273600" y="0"/>
                </a:moveTo>
                <a:lnTo>
                  <a:pt x="1494160" y="0"/>
                </a:lnTo>
                <a:cubicBezTo>
                  <a:pt x="1645269" y="0"/>
                  <a:pt x="1767760" y="122491"/>
                  <a:pt x="1767760" y="273600"/>
                </a:cubicBezTo>
                <a:cubicBezTo>
                  <a:pt x="1767760" y="424709"/>
                  <a:pt x="1645269" y="547200"/>
                  <a:pt x="14941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rgbClr val="96E54E"/>
            </a:solidFill>
            <a:round/>
          </a:ln>
        </p:spPr>
        <p:txBody>
          <a:bodyPr wrap="none" lIns="0" tIns="0" rIns="0" bIns="22500" rtlCol="0" anchor="ctr"/>
          <a:lstStyle/>
          <a:p>
            <a:pPr algn="ctr"/>
            <a:r>
              <a:rPr lang="zh-CN" sz="2400" b="1">
                <a:solidFill>
                  <a:srgbClr val="454545"/>
                </a:solidFill>
                <a:latin typeface="方正粗黑宋简体" panose="02000000000000000000" charset="-122"/>
              </a:rPr>
              <a:t>声现象</a:t>
            </a:r>
            <a:endParaRPr lang="zh-CN" sz="2400" b="1">
              <a:solidFill>
                <a:srgbClr val="454545"/>
              </a:solidFill>
              <a:latin typeface="方正粗黑宋简体" panose="02000000000000000000" charset="-122"/>
            </a:endParaRPr>
          </a:p>
        </p:txBody>
      </p:sp>
      <p:grpSp>
        <p:nvGrpSpPr>
          <p:cNvPr id="9" name="组合 8"/>
          <p:cNvGrpSpPr/>
          <p:nvPr/>
        </p:nvGrpSpPr>
        <p:grpSpPr>
          <a:xfrm flipH="1">
            <a:off x="2060635" y="4263072"/>
            <a:ext cx="4761369" cy="885082"/>
            <a:chOff x="1752" y="6144"/>
            <a:chExt cx="6634" cy="1035"/>
          </a:xfrm>
        </p:grpSpPr>
        <p:sp>
          <p:nvSpPr>
            <p:cNvPr id="115" name="MMConnector"/>
            <p:cNvSpPr/>
            <p:nvPr/>
          </p:nvSpPr>
          <p:spPr>
            <a:xfrm>
              <a:off x="6430" y="6144"/>
              <a:ext cx="1956" cy="716"/>
            </a:xfrm>
            <a:custGeom>
              <a:avLst/>
              <a:gdLst/>
              <a:ahLst/>
              <a:cxnLst/>
              <a:rect l="0" t="0" r="0" b="0"/>
              <a:pathLst>
                <a:path w="818268" h="114962">
                  <a:moveTo>
                    <a:pt x="-17285" y="20337"/>
                  </a:moveTo>
                  <a:cubicBezTo>
                    <a:pt x="1567" y="16961"/>
                    <a:pt x="11550" y="2150"/>
                    <a:pt x="8587" y="-12177"/>
                  </a:cubicBezTo>
                  <a:cubicBezTo>
                    <a:pt x="5624" y="-26504"/>
                    <a:pt x="-9421" y="-36169"/>
                    <a:pt x="-28059" y="-31761"/>
                  </a:cubicBezTo>
                  <a:cubicBezTo>
                    <a:pt x="-45341" y="-27674"/>
                    <a:pt x="-62623" y="-23587"/>
                    <a:pt x="-79891" y="-19489"/>
                  </a:cubicBezTo>
                  <a:cubicBezTo>
                    <a:pt x="-97159" y="-15392"/>
                    <a:pt x="-114413" y="-11285"/>
                    <a:pt x="-131662" y="-7193"/>
                  </a:cubicBezTo>
                  <a:cubicBezTo>
                    <a:pt x="-148912" y="-3101"/>
                    <a:pt x="-166157" y="975"/>
                    <a:pt x="-183403" y="5018"/>
                  </a:cubicBezTo>
                  <a:cubicBezTo>
                    <a:pt x="-200648" y="9061"/>
                    <a:pt x="-217893" y="13072"/>
                    <a:pt x="-235144" y="17030"/>
                  </a:cubicBezTo>
                  <a:cubicBezTo>
                    <a:pt x="-252395" y="20988"/>
                    <a:pt x="-269651" y="24893"/>
                    <a:pt x="-286918" y="28726"/>
                  </a:cubicBezTo>
                  <a:cubicBezTo>
                    <a:pt x="-304185" y="32560"/>
                    <a:pt x="-321462" y="36321"/>
                    <a:pt x="-338755" y="39991"/>
                  </a:cubicBezTo>
                  <a:cubicBezTo>
                    <a:pt x="-356048" y="43661"/>
                    <a:pt x="-373356" y="47239"/>
                    <a:pt x="-390683" y="50707"/>
                  </a:cubicBezTo>
                  <a:cubicBezTo>
                    <a:pt x="-408010" y="54176"/>
                    <a:pt x="-425357" y="57533"/>
                    <a:pt x="-442726" y="60763"/>
                  </a:cubicBezTo>
                  <a:cubicBezTo>
                    <a:pt x="-460096" y="63992"/>
                    <a:pt x="-477488" y="67092"/>
                    <a:pt x="-494903" y="70047"/>
                  </a:cubicBezTo>
                  <a:cubicBezTo>
                    <a:pt x="-512318" y="73001"/>
                    <a:pt x="-529756" y="75810"/>
                    <a:pt x="-547228" y="78456"/>
                  </a:cubicBezTo>
                  <a:cubicBezTo>
                    <a:pt x="-564699" y="81103"/>
                    <a:pt x="-582206" y="83588"/>
                    <a:pt x="-599705" y="85896"/>
                  </a:cubicBezTo>
                  <a:cubicBezTo>
                    <a:pt x="-617205" y="88204"/>
                    <a:pt x="-634699" y="90335"/>
                    <a:pt x="-652336" y="92281"/>
                  </a:cubicBezTo>
                  <a:cubicBezTo>
                    <a:pt x="-669973" y="94227"/>
                    <a:pt x="-687754" y="95988"/>
                    <a:pt x="-705111" y="97536"/>
                  </a:cubicBezTo>
                  <a:cubicBezTo>
                    <a:pt x="-722468" y="99084"/>
                    <a:pt x="-739401" y="100418"/>
                    <a:pt x="-758017" y="101599"/>
                  </a:cubicBezTo>
                  <a:cubicBezTo>
                    <a:pt x="-776634" y="102779"/>
                    <a:pt x="-796933" y="103804"/>
                    <a:pt x="-811034" y="104421"/>
                  </a:cubicBezTo>
                  <a:cubicBezTo>
                    <a:pt x="-825135" y="105037"/>
                    <a:pt x="-833037" y="105243"/>
                    <a:pt x="-840940" y="105450"/>
                  </a:cubicBezTo>
                  <a:cubicBezTo>
                    <a:pt x="-843675" y="105522"/>
                    <a:pt x="-845500" y="107160"/>
                    <a:pt x="-845500" y="109250"/>
                  </a:cubicBezTo>
                  <a:cubicBezTo>
                    <a:pt x="-845500" y="111340"/>
                    <a:pt x="-843675" y="112971"/>
                    <a:pt x="-840940" y="113050"/>
                  </a:cubicBezTo>
                  <a:cubicBezTo>
                    <a:pt x="-833011" y="113279"/>
                    <a:pt x="-825082" y="113509"/>
                    <a:pt x="-810908" y="113670"/>
                  </a:cubicBezTo>
                  <a:cubicBezTo>
                    <a:pt x="-796733" y="113832"/>
                    <a:pt x="-776313" y="113925"/>
                    <a:pt x="-757562" y="113771"/>
                  </a:cubicBezTo>
                  <a:cubicBezTo>
                    <a:pt x="-738810" y="113616"/>
                    <a:pt x="-721727" y="113213"/>
                    <a:pt x="-704198" y="112619"/>
                  </a:cubicBezTo>
                  <a:cubicBezTo>
                    <a:pt x="-686669" y="112025"/>
                    <a:pt x="-668695" y="111240"/>
                    <a:pt x="-650848" y="110260"/>
                  </a:cubicBezTo>
                  <a:cubicBezTo>
                    <a:pt x="-633001" y="109281"/>
                    <a:pt x="-615282" y="108107"/>
                    <a:pt x="-597541" y="106755"/>
                  </a:cubicBezTo>
                  <a:cubicBezTo>
                    <a:pt x="-579801" y="105403"/>
                    <a:pt x="-562040" y="103872"/>
                    <a:pt x="-544302" y="102177"/>
                  </a:cubicBezTo>
                  <a:cubicBezTo>
                    <a:pt x="-526564" y="100482"/>
                    <a:pt x="-508849" y="98621"/>
                    <a:pt x="-491149" y="96613"/>
                  </a:cubicBezTo>
                  <a:cubicBezTo>
                    <a:pt x="-473449" y="94605"/>
                    <a:pt x="-455764" y="92448"/>
                    <a:pt x="-438097" y="90161"/>
                  </a:cubicBezTo>
                  <a:cubicBezTo>
                    <a:pt x="-420431" y="87874"/>
                    <a:pt x="-402784" y="85456"/>
                    <a:pt x="-385155" y="82927"/>
                  </a:cubicBezTo>
                  <a:cubicBezTo>
                    <a:pt x="-367527" y="80398"/>
                    <a:pt x="-349917" y="77758"/>
                    <a:pt x="-332325" y="75026"/>
                  </a:cubicBezTo>
                  <a:cubicBezTo>
                    <a:pt x="-314734" y="72294"/>
                    <a:pt x="-297161" y="69471"/>
                    <a:pt x="-279605" y="66577"/>
                  </a:cubicBezTo>
                  <a:cubicBezTo>
                    <a:pt x="-262049" y="63682"/>
                    <a:pt x="-244511" y="60716"/>
                    <a:pt x="-226987" y="57700"/>
                  </a:cubicBezTo>
                  <a:cubicBezTo>
                    <a:pt x="-209464" y="54683"/>
                    <a:pt x="-191956" y="51616"/>
                    <a:pt x="-174461" y="48519"/>
                  </a:cubicBezTo>
                  <a:cubicBezTo>
                    <a:pt x="-156966" y="45421"/>
                    <a:pt x="-139484" y="42293"/>
                    <a:pt x="-122012" y="39153"/>
                  </a:cubicBezTo>
                  <a:cubicBezTo>
                    <a:pt x="-104540" y="36013"/>
                    <a:pt x="-87078" y="32859"/>
                    <a:pt x="-69625" y="29721"/>
                  </a:cubicBezTo>
                  <a:cubicBezTo>
                    <a:pt x="-52172" y="26583"/>
                    <a:pt x="-34729" y="23460"/>
                    <a:pt x="-17285" y="20337"/>
                  </a:cubicBezTo>
                  <a:close/>
                </a:path>
              </a:pathLst>
            </a:custGeom>
            <a:solidFill>
              <a:srgbClr val="96E54E"/>
            </a:solidFill>
            <a:ln w="7600" cap="rnd">
              <a:solidFill>
                <a:srgbClr val="96E54E"/>
              </a:solidFill>
              <a:round/>
            </a:ln>
          </p:spPr>
        </p:sp>
        <p:sp>
          <p:nvSpPr>
            <p:cNvPr id="114" name="MainTopic"/>
            <p:cNvSpPr/>
            <p:nvPr/>
          </p:nvSpPr>
          <p:spPr>
            <a:xfrm>
              <a:off x="1752" y="6378"/>
              <a:ext cx="2646" cy="80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lstStyle/>
            <a:p>
              <a:pPr algn="ctr"/>
              <a:r>
                <a:rPr lang="zh-CN" sz="2400">
                  <a:solidFill>
                    <a:srgbClr val="303030"/>
                  </a:solidFill>
                  <a:latin typeface="宋体" panose="02010600030101010101" pitchFamily="2" charset="-122"/>
                  <a:hlinkClick r:id="rId1" action="ppaction://hlinksldjump"/>
                </a:rPr>
                <a:t>乐音的特性</a:t>
              </a:r>
              <a:endParaRPr lang="zh-CN" sz="2400">
                <a:solidFill>
                  <a:srgbClr val="303030"/>
                </a:solidFill>
                <a:latin typeface="宋体" panose="02010600030101010101" pitchFamily="2" charset="-122"/>
              </a:endParaRPr>
            </a:p>
          </p:txBody>
        </p:sp>
      </p:grpSp>
      <p:grpSp>
        <p:nvGrpSpPr>
          <p:cNvPr id="4" name="组合 3"/>
          <p:cNvGrpSpPr/>
          <p:nvPr/>
        </p:nvGrpSpPr>
        <p:grpSpPr>
          <a:xfrm flipH="1">
            <a:off x="2254084" y="2278579"/>
            <a:ext cx="4415036" cy="1584000"/>
            <a:chOff x="2514" y="3487"/>
            <a:chExt cx="4780" cy="2306"/>
          </a:xfrm>
        </p:grpSpPr>
        <p:sp>
          <p:nvSpPr>
            <p:cNvPr id="117" name="MMConnector"/>
            <p:cNvSpPr/>
            <p:nvPr/>
          </p:nvSpPr>
          <p:spPr>
            <a:xfrm>
              <a:off x="5735" y="4714"/>
              <a:ext cx="1559" cy="1079"/>
            </a:xfrm>
            <a:custGeom>
              <a:avLst/>
              <a:gdLst/>
              <a:ahLst/>
              <a:cxnLst/>
              <a:rect l="0" t="0" r="0" b="0"/>
              <a:pathLst>
                <a:path w="987257" h="524346">
                  <a:moveTo>
                    <a:pt x="130222" y="153175"/>
                  </a:moveTo>
                  <a:cubicBezTo>
                    <a:pt x="145164" y="165155"/>
                    <a:pt x="162878" y="162958"/>
                    <a:pt x="171731" y="151310"/>
                  </a:cubicBezTo>
                  <a:cubicBezTo>
                    <a:pt x="180583" y="139662"/>
                    <a:pt x="177819" y="122194"/>
                    <a:pt x="162412" y="110818"/>
                  </a:cubicBezTo>
                  <a:cubicBezTo>
                    <a:pt x="148285" y="100388"/>
                    <a:pt x="134159" y="89957"/>
                    <a:pt x="120126" y="79350"/>
                  </a:cubicBezTo>
                  <a:cubicBezTo>
                    <a:pt x="106093" y="68742"/>
                    <a:pt x="92154" y="57957"/>
                    <a:pt x="78253" y="47091"/>
                  </a:cubicBezTo>
                  <a:cubicBezTo>
                    <a:pt x="64351" y="36224"/>
                    <a:pt x="50488" y="25275"/>
                    <a:pt x="36645" y="14266"/>
                  </a:cubicBezTo>
                  <a:cubicBezTo>
                    <a:pt x="22802" y="3256"/>
                    <a:pt x="8978" y="-7813"/>
                    <a:pt x="-4854" y="-18903"/>
                  </a:cubicBezTo>
                  <a:cubicBezTo>
                    <a:pt x="-18686" y="-29992"/>
                    <a:pt x="-32528" y="-41100"/>
                    <a:pt x="-46406" y="-52192"/>
                  </a:cubicBezTo>
                  <a:cubicBezTo>
                    <a:pt x="-60284" y="-63284"/>
                    <a:pt x="-74199" y="-74359"/>
                    <a:pt x="-88178" y="-85379"/>
                  </a:cubicBezTo>
                  <a:cubicBezTo>
                    <a:pt x="-102158" y="-96399"/>
                    <a:pt x="-116202" y="-107363"/>
                    <a:pt x="-130338" y="-118232"/>
                  </a:cubicBezTo>
                  <a:cubicBezTo>
                    <a:pt x="-144474" y="-129101"/>
                    <a:pt x="-158703" y="-139874"/>
                    <a:pt x="-173051" y="-150510"/>
                  </a:cubicBezTo>
                  <a:cubicBezTo>
                    <a:pt x="-187398" y="-161146"/>
                    <a:pt x="-201864" y="-171644"/>
                    <a:pt x="-216474" y="-181960"/>
                  </a:cubicBezTo>
                  <a:cubicBezTo>
                    <a:pt x="-231084" y="-192275"/>
                    <a:pt x="-245837" y="-202408"/>
                    <a:pt x="-260754" y="-212311"/>
                  </a:cubicBezTo>
                  <a:cubicBezTo>
                    <a:pt x="-275672" y="-222214"/>
                    <a:pt x="-290754" y="-231887"/>
                    <a:pt x="-306017" y="-241280"/>
                  </a:cubicBezTo>
                  <a:cubicBezTo>
                    <a:pt x="-321281" y="-250674"/>
                    <a:pt x="-336726" y="-259787"/>
                    <a:pt x="-352362" y="-268569"/>
                  </a:cubicBezTo>
                  <a:cubicBezTo>
                    <a:pt x="-367999" y="-277351"/>
                    <a:pt x="-383828" y="-285802"/>
                    <a:pt x="-399852" y="-293872"/>
                  </a:cubicBezTo>
                  <a:cubicBezTo>
                    <a:pt x="-415875" y="-301941"/>
                    <a:pt x="-432094" y="-309629"/>
                    <a:pt x="-448503" y="-316887"/>
                  </a:cubicBezTo>
                  <a:cubicBezTo>
                    <a:pt x="-464911" y="-324145"/>
                    <a:pt x="-481510" y="-330973"/>
                    <a:pt x="-498281" y="-337330"/>
                  </a:cubicBezTo>
                  <a:cubicBezTo>
                    <a:pt x="-515052" y="-343686"/>
                    <a:pt x="-531995" y="-349571"/>
                    <a:pt x="-549100" y="-354951"/>
                  </a:cubicBezTo>
                  <a:cubicBezTo>
                    <a:pt x="-566204" y="-360331"/>
                    <a:pt x="-583470" y="-365206"/>
                    <a:pt x="-600823" y="-369555"/>
                  </a:cubicBezTo>
                  <a:cubicBezTo>
                    <a:pt x="-618176" y="-373904"/>
                    <a:pt x="-635616" y="-377726"/>
                    <a:pt x="-653277" y="-381011"/>
                  </a:cubicBezTo>
                  <a:cubicBezTo>
                    <a:pt x="-670937" y="-384296"/>
                    <a:pt x="-688818" y="-387042"/>
                    <a:pt x="-706262" y="-389264"/>
                  </a:cubicBezTo>
                  <a:cubicBezTo>
                    <a:pt x="-723706" y="-391486"/>
                    <a:pt x="-740714" y="-393182"/>
                    <a:pt x="-759575" y="-394334"/>
                  </a:cubicBezTo>
                  <a:cubicBezTo>
                    <a:pt x="-778435" y="-395487"/>
                    <a:pt x="-799149" y="-396095"/>
                    <a:pt x="-813019" y="-396307"/>
                  </a:cubicBezTo>
                  <a:cubicBezTo>
                    <a:pt x="-826889" y="-396519"/>
                    <a:pt x="-833914" y="-396334"/>
                    <a:pt x="-840940" y="-396150"/>
                  </a:cubicBezTo>
                  <a:cubicBezTo>
                    <a:pt x="-843675" y="-396078"/>
                    <a:pt x="-845500" y="-394440"/>
                    <a:pt x="-845500" y="-392350"/>
                  </a:cubicBezTo>
                  <a:cubicBezTo>
                    <a:pt x="-845500" y="-390260"/>
                    <a:pt x="-843676" y="-388587"/>
                    <a:pt x="-840940" y="-388550"/>
                  </a:cubicBezTo>
                  <a:cubicBezTo>
                    <a:pt x="-833964" y="-388455"/>
                    <a:pt x="-826988" y="-388360"/>
                    <a:pt x="-813267" y="-387603"/>
                  </a:cubicBezTo>
                  <a:cubicBezTo>
                    <a:pt x="-799546" y="-386847"/>
                    <a:pt x="-779080" y="-385428"/>
                    <a:pt x="-760497" y="-383548"/>
                  </a:cubicBezTo>
                  <a:cubicBezTo>
                    <a:pt x="-741913" y="-381668"/>
                    <a:pt x="-725212" y="-379326"/>
                    <a:pt x="-708123" y="-376454"/>
                  </a:cubicBezTo>
                  <a:cubicBezTo>
                    <a:pt x="-691033" y="-373582"/>
                    <a:pt x="-673554" y="-370179"/>
                    <a:pt x="-656335" y="-366261"/>
                  </a:cubicBezTo>
                  <a:cubicBezTo>
                    <a:pt x="-639117" y="-362344"/>
                    <a:pt x="-622158" y="-357912"/>
                    <a:pt x="-605323" y="-352973"/>
                  </a:cubicBezTo>
                  <a:cubicBezTo>
                    <a:pt x="-588488" y="-348033"/>
                    <a:pt x="-571776" y="-342587"/>
                    <a:pt x="-555254" y="-336658"/>
                  </a:cubicBezTo>
                  <a:cubicBezTo>
                    <a:pt x="-538733" y="-330729"/>
                    <a:pt x="-522402" y="-324317"/>
                    <a:pt x="-506265" y="-317454"/>
                  </a:cubicBezTo>
                  <a:cubicBezTo>
                    <a:pt x="-490128" y="-310591"/>
                    <a:pt x="-474185" y="-303277"/>
                    <a:pt x="-458446" y="-295552"/>
                  </a:cubicBezTo>
                  <a:cubicBezTo>
                    <a:pt x="-442708" y="-287827"/>
                    <a:pt x="-427173" y="-279691"/>
                    <a:pt x="-411840" y="-271188"/>
                  </a:cubicBezTo>
                  <a:cubicBezTo>
                    <a:pt x="-396508" y="-262685"/>
                    <a:pt x="-381377" y="-253815"/>
                    <a:pt x="-366438" y="-244624"/>
                  </a:cubicBezTo>
                  <a:cubicBezTo>
                    <a:pt x="-351500" y="-235433"/>
                    <a:pt x="-336753" y="-225921"/>
                    <a:pt x="-322184" y="-216135"/>
                  </a:cubicBezTo>
                  <a:cubicBezTo>
                    <a:pt x="-307614" y="-206348"/>
                    <a:pt x="-293221" y="-196286"/>
                    <a:pt x="-278982" y="-185995"/>
                  </a:cubicBezTo>
                  <a:cubicBezTo>
                    <a:pt x="-264744" y="-175703"/>
                    <a:pt x="-250661" y="-165181"/>
                    <a:pt x="-236708" y="-154472"/>
                  </a:cubicBezTo>
                  <a:cubicBezTo>
                    <a:pt x="-222754" y="-143763"/>
                    <a:pt x="-208931" y="-132866"/>
                    <a:pt x="-195210" y="-121821"/>
                  </a:cubicBezTo>
                  <a:cubicBezTo>
                    <a:pt x="-181489" y="-110777"/>
                    <a:pt x="-167870" y="-99585"/>
                    <a:pt x="-154323" y="-88283"/>
                  </a:cubicBezTo>
                  <a:cubicBezTo>
                    <a:pt x="-140776" y="-76982"/>
                    <a:pt x="-127302" y="-65571"/>
                    <a:pt x="-113869" y="-54086"/>
                  </a:cubicBezTo>
                  <a:cubicBezTo>
                    <a:pt x="-100436" y="-42601"/>
                    <a:pt x="-87044" y="-31043"/>
                    <a:pt x="-73663" y="-19445"/>
                  </a:cubicBezTo>
                  <a:cubicBezTo>
                    <a:pt x="-60282" y="-7848"/>
                    <a:pt x="-46910" y="3788"/>
                    <a:pt x="-33518" y="15430"/>
                  </a:cubicBezTo>
                  <a:cubicBezTo>
                    <a:pt x="-20125" y="27072"/>
                    <a:pt x="-6712" y="38720"/>
                    <a:pt x="6757" y="50336"/>
                  </a:cubicBezTo>
                  <a:cubicBezTo>
                    <a:pt x="20226" y="61952"/>
                    <a:pt x="33751" y="73537"/>
                    <a:pt x="47349" y="85068"/>
                  </a:cubicBezTo>
                  <a:cubicBezTo>
                    <a:pt x="60948" y="96600"/>
                    <a:pt x="74620" y="108077"/>
                    <a:pt x="88445" y="119419"/>
                  </a:cubicBezTo>
                  <a:cubicBezTo>
                    <a:pt x="102269" y="130762"/>
                    <a:pt x="116245" y="141968"/>
                    <a:pt x="130222" y="153175"/>
                  </a:cubicBezTo>
                  <a:close/>
                </a:path>
              </a:pathLst>
            </a:custGeom>
            <a:solidFill>
              <a:srgbClr val="96E54E"/>
            </a:solidFill>
            <a:ln w="7600" cap="rnd">
              <a:solidFill>
                <a:srgbClr val="96E54E"/>
              </a:solidFill>
              <a:round/>
            </a:ln>
          </p:spPr>
        </p:sp>
        <p:sp>
          <p:nvSpPr>
            <p:cNvPr id="116" name="MainTopic"/>
            <p:cNvSpPr/>
            <p:nvPr/>
          </p:nvSpPr>
          <p:spPr>
            <a:xfrm>
              <a:off x="2514" y="3487"/>
              <a:ext cx="1907" cy="875"/>
            </a:xfrm>
            <a:custGeom>
              <a:avLst/>
              <a:gdLst>
                <a:gd name="rtl" fmla="*/ 135280 w 448400"/>
                <a:gd name="rtt" fmla="*/ 71440 h 296400"/>
                <a:gd name="rtr" fmla="*/ 310080 w 448400"/>
                <a:gd name="rtb" fmla="*/ 238640 h 296400"/>
              </a:gdLst>
              <a:ahLst/>
              <a:cxnLst/>
              <a:rect l="rtl" t="rtt" r="rtr" b="rtb"/>
              <a:pathLst>
                <a:path w="448400" h="296400">
                  <a:moveTo>
                    <a:pt x="30400" y="0"/>
                  </a:moveTo>
                  <a:lnTo>
                    <a:pt x="418000" y="0"/>
                  </a:lnTo>
                  <a:cubicBezTo>
                    <a:pt x="434781" y="0"/>
                    <a:pt x="448400" y="13619"/>
                    <a:pt x="448400" y="30400"/>
                  </a:cubicBezTo>
                  <a:lnTo>
                    <a:pt x="448400" y="266000"/>
                  </a:lnTo>
                  <a:cubicBezTo>
                    <a:pt x="448400" y="282781"/>
                    <a:pt x="434781" y="296400"/>
                    <a:pt x="4180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lstStyle/>
            <a:p>
              <a:pPr algn="ctr"/>
              <a:r>
                <a:rPr lang="zh-CN" sz="2400">
                  <a:solidFill>
                    <a:srgbClr val="303030"/>
                  </a:solidFill>
                  <a:latin typeface="宋体" panose="02010600030101010101" pitchFamily="2" charset="-122"/>
                  <a:hlinkClick r:id="rId2" action="ppaction://hlinksldjump"/>
                </a:rPr>
                <a:t>声音的传播</a:t>
              </a:r>
              <a:endParaRPr lang="zh-CN" sz="2400">
                <a:solidFill>
                  <a:srgbClr val="303030"/>
                </a:solidFill>
                <a:latin typeface="宋体" panose="02010600030101010101" pitchFamily="2" charset="-122"/>
              </a:endParaRPr>
            </a:p>
          </p:txBody>
        </p:sp>
      </p:grpSp>
      <p:grpSp>
        <p:nvGrpSpPr>
          <p:cNvPr id="14" name="组合 13"/>
          <p:cNvGrpSpPr/>
          <p:nvPr/>
        </p:nvGrpSpPr>
        <p:grpSpPr>
          <a:xfrm flipH="1">
            <a:off x="1877060" y="4749165"/>
            <a:ext cx="4370705" cy="1511808"/>
            <a:chOff x="2005" y="7275"/>
            <a:chExt cx="6883" cy="2182"/>
          </a:xfrm>
        </p:grpSpPr>
        <p:sp>
          <p:nvSpPr>
            <p:cNvPr id="155" name="MMConnector"/>
            <p:cNvSpPr/>
            <p:nvPr/>
          </p:nvSpPr>
          <p:spPr>
            <a:xfrm>
              <a:off x="6734" y="7275"/>
              <a:ext cx="2154" cy="2182"/>
            </a:xfrm>
            <a:custGeom>
              <a:avLst/>
              <a:gdLst/>
              <a:ahLst/>
              <a:cxnLst/>
              <a:rect l="0" t="0" r="0" b="0"/>
              <a:pathLst>
                <a:path w="1053638" h="730180">
                  <a:moveTo>
                    <a:pt x="230857" y="-209142"/>
                  </a:moveTo>
                  <a:cubicBezTo>
                    <a:pt x="244964" y="-222095"/>
                    <a:pt x="246011" y="-239680"/>
                    <a:pt x="236023" y="-250370"/>
                  </a:cubicBezTo>
                  <a:cubicBezTo>
                    <a:pt x="226036" y="-261061"/>
                    <a:pt x="208193" y="-261448"/>
                    <a:pt x="194540" y="-248018"/>
                  </a:cubicBezTo>
                  <a:cubicBezTo>
                    <a:pt x="181714" y="-235402"/>
                    <a:pt x="168889" y="-222786"/>
                    <a:pt x="156300" y="-209984"/>
                  </a:cubicBezTo>
                  <a:cubicBezTo>
                    <a:pt x="143712" y="-197183"/>
                    <a:pt x="131361" y="-184195"/>
                    <a:pt x="119140" y="-171117"/>
                  </a:cubicBezTo>
                  <a:cubicBezTo>
                    <a:pt x="106920" y="-158040"/>
                    <a:pt x="94831" y="-144872"/>
                    <a:pt x="82858" y="-131629"/>
                  </a:cubicBezTo>
                  <a:cubicBezTo>
                    <a:pt x="70886" y="-118386"/>
                    <a:pt x="59029" y="-105068"/>
                    <a:pt x="47250" y="-91710"/>
                  </a:cubicBezTo>
                  <a:cubicBezTo>
                    <a:pt x="35471" y="-78351"/>
                    <a:pt x="23770" y="-64951"/>
                    <a:pt x="12113" y="-51537"/>
                  </a:cubicBezTo>
                  <a:cubicBezTo>
                    <a:pt x="456" y="-38122"/>
                    <a:pt x="-11155" y="-24693"/>
                    <a:pt x="-22756" y="-11277"/>
                  </a:cubicBezTo>
                  <a:cubicBezTo>
                    <a:pt x="-34356" y="2139"/>
                    <a:pt x="-45945" y="15543"/>
                    <a:pt x="-57556" y="28907"/>
                  </a:cubicBezTo>
                  <a:cubicBezTo>
                    <a:pt x="-69167" y="42271"/>
                    <a:pt x="-80800" y="55596"/>
                    <a:pt x="-92487" y="68853"/>
                  </a:cubicBezTo>
                  <a:cubicBezTo>
                    <a:pt x="-104174" y="82111"/>
                    <a:pt x="-115916" y="95301"/>
                    <a:pt x="-127746" y="108394"/>
                  </a:cubicBezTo>
                  <a:cubicBezTo>
                    <a:pt x="-139576" y="121487"/>
                    <a:pt x="-151493" y="134483"/>
                    <a:pt x="-163529" y="147351"/>
                  </a:cubicBezTo>
                  <a:cubicBezTo>
                    <a:pt x="-175566" y="160219"/>
                    <a:pt x="-187723" y="172957"/>
                    <a:pt x="-200031" y="185532"/>
                  </a:cubicBezTo>
                  <a:cubicBezTo>
                    <a:pt x="-212339" y="198107"/>
                    <a:pt x="-224799" y="210519"/>
                    <a:pt x="-237441" y="222727"/>
                  </a:cubicBezTo>
                  <a:cubicBezTo>
                    <a:pt x="-250083" y="234936"/>
                    <a:pt x="-262906" y="246942"/>
                    <a:pt x="-275940" y="258702"/>
                  </a:cubicBezTo>
                  <a:cubicBezTo>
                    <a:pt x="-288974" y="270463"/>
                    <a:pt x="-302218" y="281977"/>
                    <a:pt x="-315698" y="293199"/>
                  </a:cubicBezTo>
                  <a:cubicBezTo>
                    <a:pt x="-329177" y="304422"/>
                    <a:pt x="-342891" y="315351"/>
                    <a:pt x="-356860" y="325937"/>
                  </a:cubicBezTo>
                  <a:cubicBezTo>
                    <a:pt x="-370828" y="336523"/>
                    <a:pt x="-385051" y="346765"/>
                    <a:pt x="-399541" y="356612"/>
                  </a:cubicBezTo>
                  <a:cubicBezTo>
                    <a:pt x="-414031" y="366458"/>
                    <a:pt x="-428787" y="375908"/>
                    <a:pt x="-443814" y="384909"/>
                  </a:cubicBezTo>
                  <a:cubicBezTo>
                    <a:pt x="-458840" y="393911"/>
                    <a:pt x="-474136" y="402463"/>
                    <a:pt x="-489694" y="410517"/>
                  </a:cubicBezTo>
                  <a:cubicBezTo>
                    <a:pt x="-505252" y="418572"/>
                    <a:pt x="-521072" y="426128"/>
                    <a:pt x="-537135" y="433146"/>
                  </a:cubicBezTo>
                  <a:cubicBezTo>
                    <a:pt x="-553199" y="440163"/>
                    <a:pt x="-569508" y="446641"/>
                    <a:pt x="-586024" y="452549"/>
                  </a:cubicBezTo>
                  <a:cubicBezTo>
                    <a:pt x="-602541" y="458456"/>
                    <a:pt x="-619266" y="463794"/>
                    <a:pt x="-636187" y="468548"/>
                  </a:cubicBezTo>
                  <a:cubicBezTo>
                    <a:pt x="-653108" y="473302"/>
                    <a:pt x="-670226" y="477473"/>
                    <a:pt x="-687403" y="481047"/>
                  </a:cubicBezTo>
                  <a:cubicBezTo>
                    <a:pt x="-704579" y="484620"/>
                    <a:pt x="-721815" y="487595"/>
                    <a:pt x="-739425" y="490037"/>
                  </a:cubicBezTo>
                  <a:cubicBezTo>
                    <a:pt x="-757036" y="492479"/>
                    <a:pt x="-775021" y="494388"/>
                    <a:pt x="-792003" y="495593"/>
                  </a:cubicBezTo>
                  <a:cubicBezTo>
                    <a:pt x="-808985" y="496798"/>
                    <a:pt x="-824962" y="497299"/>
                    <a:pt x="-840940" y="497800"/>
                  </a:cubicBezTo>
                  <a:cubicBezTo>
                    <a:pt x="-843675" y="497886"/>
                    <a:pt x="-845500" y="499510"/>
                    <a:pt x="-845500" y="501600"/>
                  </a:cubicBezTo>
                  <a:cubicBezTo>
                    <a:pt x="-845500" y="503690"/>
                    <a:pt x="-843676" y="505392"/>
                    <a:pt x="-840940" y="505400"/>
                  </a:cubicBezTo>
                  <a:cubicBezTo>
                    <a:pt x="-824810" y="505450"/>
                    <a:pt x="-808679" y="505499"/>
                    <a:pt x="-791481" y="504871"/>
                  </a:cubicBezTo>
                  <a:cubicBezTo>
                    <a:pt x="-774284" y="504244"/>
                    <a:pt x="-756018" y="502939"/>
                    <a:pt x="-738089" y="501078"/>
                  </a:cubicBezTo>
                  <a:cubicBezTo>
                    <a:pt x="-720160" y="499218"/>
                    <a:pt x="-702567" y="496801"/>
                    <a:pt x="-684987" y="493771"/>
                  </a:cubicBezTo>
                  <a:cubicBezTo>
                    <a:pt x="-667408" y="490740"/>
                    <a:pt x="-649843" y="487096"/>
                    <a:pt x="-632435" y="482845"/>
                  </a:cubicBezTo>
                  <a:cubicBezTo>
                    <a:pt x="-615028" y="478594"/>
                    <a:pt x="-597778" y="473737"/>
                    <a:pt x="-580703" y="468284"/>
                  </a:cubicBezTo>
                  <a:cubicBezTo>
                    <a:pt x="-563629" y="462831"/>
                    <a:pt x="-546729" y="456783"/>
                    <a:pt x="-530049" y="450170"/>
                  </a:cubicBezTo>
                  <a:cubicBezTo>
                    <a:pt x="-513368" y="443556"/>
                    <a:pt x="-496907" y="436378"/>
                    <a:pt x="-480690" y="428677"/>
                  </a:cubicBezTo>
                  <a:cubicBezTo>
                    <a:pt x="-464473" y="420977"/>
                    <a:pt x="-448501" y="412754"/>
                    <a:pt x="-432789" y="404062"/>
                  </a:cubicBezTo>
                  <a:cubicBezTo>
                    <a:pt x="-417077" y="395370"/>
                    <a:pt x="-401626" y="386208"/>
                    <a:pt x="-386439" y="376634"/>
                  </a:cubicBezTo>
                  <a:cubicBezTo>
                    <a:pt x="-371251" y="367060"/>
                    <a:pt x="-356328" y="357074"/>
                    <a:pt x="-341661" y="346733"/>
                  </a:cubicBezTo>
                  <a:cubicBezTo>
                    <a:pt x="-326995" y="336393"/>
                    <a:pt x="-312586" y="325698"/>
                    <a:pt x="-298418" y="314704"/>
                  </a:cubicBezTo>
                  <a:cubicBezTo>
                    <a:pt x="-284250" y="303711"/>
                    <a:pt x="-270323" y="292420"/>
                    <a:pt x="-256616" y="280882"/>
                  </a:cubicBezTo>
                  <a:cubicBezTo>
                    <a:pt x="-242909" y="269344"/>
                    <a:pt x="-229422" y="257560"/>
                    <a:pt x="-216128" y="245577"/>
                  </a:cubicBezTo>
                  <a:cubicBezTo>
                    <a:pt x="-202834" y="233594"/>
                    <a:pt x="-189734" y="221412"/>
                    <a:pt x="-176798" y="209075"/>
                  </a:cubicBezTo>
                  <a:cubicBezTo>
                    <a:pt x="-163862" y="196737"/>
                    <a:pt x="-151091" y="184244"/>
                    <a:pt x="-138455" y="171634"/>
                  </a:cubicBezTo>
                  <a:cubicBezTo>
                    <a:pt x="-125818" y="159024"/>
                    <a:pt x="-113317" y="146297"/>
                    <a:pt x="-100918" y="133488"/>
                  </a:cubicBezTo>
                  <a:cubicBezTo>
                    <a:pt x="-88520" y="120680"/>
                    <a:pt x="-76225" y="107790"/>
                    <a:pt x="-64003" y="94851"/>
                  </a:cubicBezTo>
                  <a:cubicBezTo>
                    <a:pt x="-51781" y="81912"/>
                    <a:pt x="-39632" y="68925"/>
                    <a:pt x="-27524" y="55921"/>
                  </a:cubicBezTo>
                  <a:cubicBezTo>
                    <a:pt x="-15416" y="42916"/>
                    <a:pt x="-3350" y="29894"/>
                    <a:pt x="8704" y="16884"/>
                  </a:cubicBezTo>
                  <a:cubicBezTo>
                    <a:pt x="20759" y="3875"/>
                    <a:pt x="32802" y="-9122"/>
                    <a:pt x="44865" y="-22076"/>
                  </a:cubicBezTo>
                  <a:cubicBezTo>
                    <a:pt x="56927" y="-35030"/>
                    <a:pt x="69009" y="-47940"/>
                    <a:pt x="81139" y="-60778"/>
                  </a:cubicBezTo>
                  <a:cubicBezTo>
                    <a:pt x="93268" y="-73617"/>
                    <a:pt x="105446" y="-86382"/>
                    <a:pt x="117704" y="-99038"/>
                  </a:cubicBezTo>
                  <a:cubicBezTo>
                    <a:pt x="129962" y="-111693"/>
                    <a:pt x="142301" y="-124238"/>
                    <a:pt x="154734" y="-136659"/>
                  </a:cubicBezTo>
                  <a:cubicBezTo>
                    <a:pt x="167168" y="-149080"/>
                    <a:pt x="179696" y="-161375"/>
                    <a:pt x="192398" y="-173435"/>
                  </a:cubicBezTo>
                  <a:cubicBezTo>
                    <a:pt x="205101" y="-185495"/>
                    <a:pt x="217979" y="-197319"/>
                    <a:pt x="230857" y="-209142"/>
                  </a:cubicBezTo>
                  <a:close/>
                </a:path>
              </a:pathLst>
            </a:custGeom>
            <a:solidFill>
              <a:srgbClr val="96E54E"/>
            </a:solidFill>
            <a:ln w="7600" cap="rnd">
              <a:solidFill>
                <a:srgbClr val="96E54E"/>
              </a:solidFill>
              <a:round/>
            </a:ln>
          </p:spPr>
        </p:sp>
        <p:sp>
          <p:nvSpPr>
            <p:cNvPr id="154" name="MainTopic"/>
            <p:cNvSpPr/>
            <p:nvPr/>
          </p:nvSpPr>
          <p:spPr>
            <a:xfrm>
              <a:off x="2005" y="8419"/>
              <a:ext cx="2979" cy="879"/>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lstStyle/>
            <a:p>
              <a:pPr algn="ctr"/>
              <a:r>
                <a:rPr lang="zh-CN" sz="2400">
                  <a:solidFill>
                    <a:srgbClr val="303030"/>
                  </a:solidFill>
                  <a:latin typeface="宋体" panose="02010600030101010101" pitchFamily="2" charset="-122"/>
                  <a:hlinkClick r:id="rId3" action="ppaction://hlinksldjump"/>
                </a:rPr>
                <a:t>噪声的控制</a:t>
              </a:r>
              <a:endParaRPr lang="zh-CN" sz="2400">
                <a:solidFill>
                  <a:srgbClr val="303030"/>
                </a:solidFill>
                <a:latin typeface="宋体" panose="02010600030101010101" pitchFamily="2" charset="-122"/>
              </a:endParaRPr>
            </a:p>
          </p:txBody>
        </p:sp>
      </p:grpSp>
      <p:grpSp>
        <p:nvGrpSpPr>
          <p:cNvPr id="13" name="组合 12"/>
          <p:cNvGrpSpPr/>
          <p:nvPr/>
        </p:nvGrpSpPr>
        <p:grpSpPr>
          <a:xfrm flipH="1">
            <a:off x="6385560" y="1985645"/>
            <a:ext cx="3357880" cy="798830"/>
            <a:chOff x="648" y="3094"/>
            <a:chExt cx="3608" cy="1339"/>
          </a:xfrm>
        </p:grpSpPr>
        <p:sp>
          <p:nvSpPr>
            <p:cNvPr id="20" name="MMConnector"/>
            <p:cNvSpPr/>
            <p:nvPr/>
          </p:nvSpPr>
          <p:spPr>
            <a:xfrm>
              <a:off x="3668" y="3973"/>
              <a:ext cx="589" cy="461"/>
            </a:xfrm>
            <a:custGeom>
              <a:avLst/>
              <a:gdLst/>
              <a:ahLst/>
              <a:cxnLst/>
              <a:rect l="0" t="0" r="0" b="0"/>
              <a:pathLst>
                <a:path w="250800" h="128250" fill="none">
                  <a:moveTo>
                    <a:pt x="125400" y="64125"/>
                  </a:moveTo>
                  <a:cubicBezTo>
                    <a:pt x="10072" y="64125"/>
                    <a:pt x="-15142" y="-64125"/>
                    <a:pt x="-125400" y="-64125"/>
                  </a:cubicBezTo>
                </a:path>
              </a:pathLst>
            </a:custGeom>
            <a:noFill/>
            <a:ln w="15200" cap="rnd">
              <a:solidFill>
                <a:srgbClr val="96E54E"/>
              </a:solidFill>
              <a:round/>
            </a:ln>
          </p:spPr>
        </p:sp>
        <p:sp>
          <p:nvSpPr>
            <p:cNvPr id="29" name="SubTopic"/>
            <p:cNvSpPr/>
            <p:nvPr/>
          </p:nvSpPr>
          <p:spPr>
            <a:xfrm>
              <a:off x="648" y="3094"/>
              <a:ext cx="2770" cy="649"/>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rPr>
                <a:t>声音的传播需要介质</a:t>
              </a:r>
              <a:endParaRPr lang="zh-CN" sz="2400">
                <a:solidFill>
                  <a:srgbClr val="303030"/>
                </a:solidFill>
                <a:latin typeface="宋体" panose="02010600030101010101" pitchFamily="2" charset="-122"/>
              </a:endParaRPr>
            </a:p>
          </p:txBody>
        </p:sp>
      </p:grpSp>
      <p:grpSp>
        <p:nvGrpSpPr>
          <p:cNvPr id="30" name="组合 29"/>
          <p:cNvGrpSpPr/>
          <p:nvPr/>
        </p:nvGrpSpPr>
        <p:grpSpPr>
          <a:xfrm flipH="1">
            <a:off x="6386195" y="2432685"/>
            <a:ext cx="3356610" cy="514985"/>
            <a:chOff x="649" y="3879"/>
            <a:chExt cx="3607" cy="811"/>
          </a:xfrm>
        </p:grpSpPr>
        <p:sp>
          <p:nvSpPr>
            <p:cNvPr id="31" name="MMConnector"/>
            <p:cNvSpPr/>
            <p:nvPr/>
          </p:nvSpPr>
          <p:spPr>
            <a:xfrm>
              <a:off x="3668" y="4366"/>
              <a:ext cx="589" cy="325"/>
            </a:xfrm>
            <a:custGeom>
              <a:avLst/>
              <a:gdLst/>
              <a:ahLst/>
              <a:cxnLst/>
              <a:rect l="0" t="0" r="0" b="0"/>
              <a:pathLst>
                <a:path w="250800" h="90250" fill="none">
                  <a:moveTo>
                    <a:pt x="125400" y="-45125"/>
                  </a:moveTo>
                  <a:cubicBezTo>
                    <a:pt x="14483" y="-45125"/>
                    <a:pt x="-25434" y="45125"/>
                    <a:pt x="-125400" y="45125"/>
                  </a:cubicBezTo>
                </a:path>
              </a:pathLst>
            </a:custGeom>
            <a:noFill/>
            <a:ln w="15200" cap="rnd">
              <a:solidFill>
                <a:srgbClr val="96E54E"/>
              </a:solidFill>
              <a:round/>
            </a:ln>
          </p:spPr>
        </p:sp>
        <p:sp>
          <p:nvSpPr>
            <p:cNvPr id="32" name="SubTopic"/>
            <p:cNvSpPr/>
            <p:nvPr/>
          </p:nvSpPr>
          <p:spPr>
            <a:xfrm>
              <a:off x="649" y="3879"/>
              <a:ext cx="2769" cy="649"/>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rPr>
                <a:t>声波</a:t>
              </a:r>
              <a:endParaRPr lang="zh-CN" sz="2400">
                <a:solidFill>
                  <a:srgbClr val="303030"/>
                </a:solidFill>
                <a:latin typeface="宋体" panose="02010600030101010101" pitchFamily="2" charset="-122"/>
              </a:endParaRPr>
            </a:p>
          </p:txBody>
        </p:sp>
      </p:grpSp>
      <p:grpSp>
        <p:nvGrpSpPr>
          <p:cNvPr id="33" name="组合 32"/>
          <p:cNvGrpSpPr/>
          <p:nvPr/>
        </p:nvGrpSpPr>
        <p:grpSpPr>
          <a:xfrm flipH="1">
            <a:off x="6386195" y="2924175"/>
            <a:ext cx="3356610" cy="758190"/>
            <a:chOff x="649" y="4653"/>
            <a:chExt cx="3607" cy="1216"/>
          </a:xfrm>
        </p:grpSpPr>
        <p:sp>
          <p:nvSpPr>
            <p:cNvPr id="396" name="MMConnector"/>
            <p:cNvSpPr/>
            <p:nvPr/>
          </p:nvSpPr>
          <p:spPr>
            <a:xfrm>
              <a:off x="3668" y="4759"/>
              <a:ext cx="589" cy="1110"/>
            </a:xfrm>
            <a:custGeom>
              <a:avLst/>
              <a:gdLst/>
              <a:ahLst/>
              <a:cxnLst/>
              <a:rect l="0" t="0" r="0" b="0"/>
              <a:pathLst>
                <a:path w="250800" h="308750" fill="none">
                  <a:moveTo>
                    <a:pt x="125400" y="-154375"/>
                  </a:moveTo>
                  <a:cubicBezTo>
                    <a:pt x="-9893" y="-154375"/>
                    <a:pt x="31445" y="154375"/>
                    <a:pt x="-125400" y="154375"/>
                  </a:cubicBezTo>
                </a:path>
              </a:pathLst>
            </a:custGeom>
            <a:noFill/>
            <a:ln w="15200" cap="rnd">
              <a:solidFill>
                <a:srgbClr val="96E54E"/>
              </a:solidFill>
              <a:round/>
            </a:ln>
          </p:spPr>
        </p:sp>
        <p:sp>
          <p:nvSpPr>
            <p:cNvPr id="395" name="SubTopic"/>
            <p:cNvSpPr/>
            <p:nvPr/>
          </p:nvSpPr>
          <p:spPr>
            <a:xfrm>
              <a:off x="649" y="4653"/>
              <a:ext cx="2732"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rPr>
                <a:t>传播速度</a:t>
              </a:r>
              <a:endParaRPr lang="zh-CN" sz="2400">
                <a:solidFill>
                  <a:srgbClr val="303030"/>
                </a:solidFill>
                <a:latin typeface="宋体" panose="02010600030101010101" pitchFamily="2" charset="-122"/>
              </a:endParaRPr>
            </a:p>
          </p:txBody>
        </p:sp>
      </p:grpSp>
      <p:grpSp>
        <p:nvGrpSpPr>
          <p:cNvPr id="34" name="组合 33"/>
          <p:cNvGrpSpPr/>
          <p:nvPr/>
        </p:nvGrpSpPr>
        <p:grpSpPr>
          <a:xfrm flipH="1">
            <a:off x="6400800" y="3218180"/>
            <a:ext cx="3285490" cy="1203960"/>
            <a:chOff x="648" y="5188"/>
            <a:chExt cx="3641" cy="1896"/>
          </a:xfrm>
        </p:grpSpPr>
        <p:sp>
          <p:nvSpPr>
            <p:cNvPr id="398" name="MMConnector"/>
            <p:cNvSpPr/>
            <p:nvPr/>
          </p:nvSpPr>
          <p:spPr>
            <a:xfrm>
              <a:off x="3701" y="5188"/>
              <a:ext cx="589" cy="1896"/>
            </a:xfrm>
            <a:custGeom>
              <a:avLst/>
              <a:gdLst/>
              <a:ahLst/>
              <a:cxnLst/>
              <a:rect l="0" t="0" r="0" b="0"/>
              <a:pathLst>
                <a:path w="250800" h="527250" fill="none">
                  <a:moveTo>
                    <a:pt x="125400" y="-263625"/>
                  </a:moveTo>
                  <a:cubicBezTo>
                    <a:pt x="-30216" y="-263625"/>
                    <a:pt x="78864" y="263625"/>
                    <a:pt x="-125400" y="263625"/>
                  </a:cubicBezTo>
                </a:path>
              </a:pathLst>
            </a:custGeom>
            <a:noFill/>
            <a:ln w="15200" cap="rnd">
              <a:solidFill>
                <a:srgbClr val="96E54E"/>
              </a:solidFill>
              <a:round/>
            </a:ln>
          </p:spPr>
        </p:sp>
        <p:sp>
          <p:nvSpPr>
            <p:cNvPr id="397" name="SubTopic"/>
            <p:cNvSpPr/>
            <p:nvPr/>
          </p:nvSpPr>
          <p:spPr>
            <a:xfrm>
              <a:off x="648" y="5508"/>
              <a:ext cx="2770"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回声</a:t>
              </a:r>
              <a:endParaRPr sz="2400">
                <a:solidFill>
                  <a:srgbClr val="303030"/>
                </a:solidFill>
                <a:latin typeface="宋体" panose="02010600030101010101" pitchFamily="2" charset="-122"/>
              </a:endParaRPr>
            </a:p>
          </p:txBody>
        </p:sp>
      </p:grpSp>
      <p:grpSp>
        <p:nvGrpSpPr>
          <p:cNvPr id="35" name="组合 34"/>
          <p:cNvGrpSpPr/>
          <p:nvPr/>
        </p:nvGrpSpPr>
        <p:grpSpPr>
          <a:xfrm>
            <a:off x="6966794" y="5496258"/>
            <a:ext cx="1249466" cy="1044194"/>
            <a:chOff x="15534" y="7184"/>
            <a:chExt cx="2911" cy="1928"/>
          </a:xfrm>
        </p:grpSpPr>
        <p:sp>
          <p:nvSpPr>
            <p:cNvPr id="193" name="MMConnector"/>
            <p:cNvSpPr/>
            <p:nvPr/>
          </p:nvSpPr>
          <p:spPr>
            <a:xfrm>
              <a:off x="15534" y="7184"/>
              <a:ext cx="572" cy="1928"/>
            </a:xfrm>
            <a:custGeom>
              <a:avLst/>
              <a:gdLst/>
              <a:ahLst/>
              <a:cxnLst/>
              <a:rect l="0" t="0" r="0" b="0"/>
              <a:pathLst>
                <a:path w="250789" h="527250" fill="none">
                  <a:moveTo>
                    <a:pt x="-125394" y="-263625"/>
                  </a:moveTo>
                  <a:cubicBezTo>
                    <a:pt x="30216" y="-263625"/>
                    <a:pt x="-78865" y="263625"/>
                    <a:pt x="125394" y="263625"/>
                  </a:cubicBezTo>
                </a:path>
              </a:pathLst>
            </a:custGeom>
            <a:noFill/>
            <a:ln w="15200" cap="rnd">
              <a:solidFill>
                <a:srgbClr val="96E54E"/>
              </a:solidFill>
              <a:round/>
            </a:ln>
          </p:spPr>
        </p:sp>
        <p:sp>
          <p:nvSpPr>
            <p:cNvPr id="192" name="SubTopic"/>
            <p:cNvSpPr/>
            <p:nvPr/>
          </p:nvSpPr>
          <p:spPr>
            <a:xfrm>
              <a:off x="15823" y="7398"/>
              <a:ext cx="2622" cy="756"/>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rPr>
                <a:t>次声波</a:t>
              </a:r>
              <a:endParaRPr lang="zh-CN" sz="2400">
                <a:solidFill>
                  <a:srgbClr val="303030"/>
                </a:solidFill>
                <a:latin typeface="宋体" panose="02010600030101010101" pitchFamily="2" charset="-122"/>
              </a:endParaRPr>
            </a:p>
          </p:txBody>
        </p:sp>
      </p:grpSp>
      <p:grpSp>
        <p:nvGrpSpPr>
          <p:cNvPr id="36" name="组合 35"/>
          <p:cNvGrpSpPr/>
          <p:nvPr/>
        </p:nvGrpSpPr>
        <p:grpSpPr>
          <a:xfrm>
            <a:off x="7045325" y="3987800"/>
            <a:ext cx="970915" cy="1336675"/>
            <a:chOff x="15775" y="4744"/>
            <a:chExt cx="1152" cy="2105"/>
          </a:xfrm>
        </p:grpSpPr>
        <p:sp>
          <p:nvSpPr>
            <p:cNvPr id="177" name="MMConnector"/>
            <p:cNvSpPr/>
            <p:nvPr/>
          </p:nvSpPr>
          <p:spPr>
            <a:xfrm>
              <a:off x="15775" y="5807"/>
              <a:ext cx="572" cy="1042"/>
            </a:xfrm>
            <a:custGeom>
              <a:avLst/>
              <a:gdLst/>
              <a:ahLst/>
              <a:cxnLst/>
              <a:rect l="0" t="0" r="0" b="0"/>
              <a:pathLst>
                <a:path w="250789" h="346750" fill="none">
                  <a:moveTo>
                    <a:pt x="-125394" y="173375"/>
                  </a:moveTo>
                  <a:cubicBezTo>
                    <a:pt x="13794" y="173375"/>
                    <a:pt x="-40545" y="-173375"/>
                    <a:pt x="125394" y="-173375"/>
                  </a:cubicBezTo>
                </a:path>
              </a:pathLst>
            </a:custGeom>
            <a:noFill/>
            <a:ln w="15200" cap="rnd">
              <a:solidFill>
                <a:srgbClr val="96E54E"/>
              </a:solidFill>
              <a:round/>
            </a:ln>
          </p:spPr>
        </p:sp>
        <p:sp>
          <p:nvSpPr>
            <p:cNvPr id="156" name="SubTopic"/>
            <p:cNvSpPr/>
            <p:nvPr/>
          </p:nvSpPr>
          <p:spPr>
            <a:xfrm>
              <a:off x="16061" y="4744"/>
              <a:ext cx="866"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rPr>
                <a:t>音调</a:t>
              </a:r>
              <a:endParaRPr lang="zh-CN" sz="2400">
                <a:solidFill>
                  <a:srgbClr val="303030"/>
                </a:solidFill>
                <a:latin typeface="宋体" panose="02010600030101010101" pitchFamily="2" charset="-122"/>
              </a:endParaRPr>
            </a:p>
          </p:txBody>
        </p:sp>
      </p:grpSp>
      <p:grpSp>
        <p:nvGrpSpPr>
          <p:cNvPr id="37" name="组合 36"/>
          <p:cNvGrpSpPr/>
          <p:nvPr/>
        </p:nvGrpSpPr>
        <p:grpSpPr>
          <a:xfrm>
            <a:off x="7037070" y="4856480"/>
            <a:ext cx="1054100" cy="327025"/>
            <a:chOff x="15888" y="6057"/>
            <a:chExt cx="1932" cy="677"/>
          </a:xfrm>
        </p:grpSpPr>
        <p:sp>
          <p:nvSpPr>
            <p:cNvPr id="178" name="MMConnector"/>
            <p:cNvSpPr/>
            <p:nvPr/>
          </p:nvSpPr>
          <p:spPr>
            <a:xfrm>
              <a:off x="15888" y="6464"/>
              <a:ext cx="572" cy="271"/>
            </a:xfrm>
            <a:custGeom>
              <a:avLst/>
              <a:gdLst/>
              <a:ahLst/>
              <a:cxnLst/>
              <a:rect l="0" t="0" r="0" b="0"/>
              <a:pathLst>
                <a:path w="250789" h="90250" fill="none">
                  <a:moveTo>
                    <a:pt x="-125394" y="-45125"/>
                  </a:moveTo>
                  <a:cubicBezTo>
                    <a:pt x="-14482" y="-45125"/>
                    <a:pt x="25431" y="45125"/>
                    <a:pt x="125394" y="45125"/>
                  </a:cubicBezTo>
                </a:path>
              </a:pathLst>
            </a:custGeom>
            <a:noFill/>
            <a:ln w="15200" cap="rnd">
              <a:solidFill>
                <a:srgbClr val="96E54E"/>
              </a:solidFill>
              <a:round/>
            </a:ln>
          </p:spPr>
        </p:sp>
        <p:sp>
          <p:nvSpPr>
            <p:cNvPr id="38" name="SubTopic"/>
            <p:cNvSpPr/>
            <p:nvPr/>
          </p:nvSpPr>
          <p:spPr>
            <a:xfrm>
              <a:off x="16162" y="6057"/>
              <a:ext cx="1658" cy="54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rPr>
                <a:t>音色</a:t>
              </a:r>
              <a:endParaRPr lang="zh-CN" sz="2400">
                <a:solidFill>
                  <a:srgbClr val="303030"/>
                </a:solidFill>
                <a:latin typeface="宋体" panose="02010600030101010101" pitchFamily="2" charset="-122"/>
              </a:endParaRPr>
            </a:p>
          </p:txBody>
        </p:sp>
      </p:grpSp>
      <p:grpSp>
        <p:nvGrpSpPr>
          <p:cNvPr id="41" name="组合 40"/>
          <p:cNvGrpSpPr/>
          <p:nvPr/>
        </p:nvGrpSpPr>
        <p:grpSpPr>
          <a:xfrm>
            <a:off x="7045325" y="4376420"/>
            <a:ext cx="1125855" cy="711200"/>
            <a:chOff x="15775" y="5400"/>
            <a:chExt cx="1773" cy="1120"/>
          </a:xfrm>
        </p:grpSpPr>
        <p:sp>
          <p:nvSpPr>
            <p:cNvPr id="189" name="MMConnector"/>
            <p:cNvSpPr/>
            <p:nvPr/>
          </p:nvSpPr>
          <p:spPr>
            <a:xfrm>
              <a:off x="15775" y="6135"/>
              <a:ext cx="572" cy="385"/>
            </a:xfrm>
            <a:custGeom>
              <a:avLst/>
              <a:gdLst/>
              <a:ahLst/>
              <a:cxnLst/>
              <a:rect l="0" t="0" r="0" b="0"/>
              <a:pathLst>
                <a:path w="250789" h="128250" fill="none">
                  <a:moveTo>
                    <a:pt x="-125394" y="64125"/>
                  </a:moveTo>
                  <a:cubicBezTo>
                    <a:pt x="-10071" y="64125"/>
                    <a:pt x="15140" y="-64125"/>
                    <a:pt x="125394" y="-64125"/>
                  </a:cubicBezTo>
                </a:path>
              </a:pathLst>
            </a:custGeom>
            <a:noFill/>
            <a:ln w="15200" cap="rnd">
              <a:solidFill>
                <a:srgbClr val="96E54E"/>
              </a:solidFill>
              <a:round/>
            </a:ln>
          </p:spPr>
        </p:sp>
        <p:sp>
          <p:nvSpPr>
            <p:cNvPr id="187" name="SubTopic"/>
            <p:cNvSpPr/>
            <p:nvPr/>
          </p:nvSpPr>
          <p:spPr>
            <a:xfrm>
              <a:off x="16061" y="5400"/>
              <a:ext cx="1487"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rPr>
                <a:t>响度</a:t>
              </a:r>
              <a:endParaRPr lang="zh-CN" sz="2400">
                <a:solidFill>
                  <a:srgbClr val="303030"/>
                </a:solidFill>
                <a:latin typeface="宋体" panose="02010600030101010101" pitchFamily="2" charset="-122"/>
              </a:endParaRPr>
            </a:p>
          </p:txBody>
        </p:sp>
      </p:grpSp>
      <p:grpSp>
        <p:nvGrpSpPr>
          <p:cNvPr id="42" name="组合 41"/>
          <p:cNvGrpSpPr/>
          <p:nvPr/>
        </p:nvGrpSpPr>
        <p:grpSpPr>
          <a:xfrm>
            <a:off x="6995160" y="5238750"/>
            <a:ext cx="1054100" cy="638810"/>
            <a:chOff x="15888" y="6714"/>
            <a:chExt cx="2486" cy="1006"/>
          </a:xfrm>
        </p:grpSpPr>
        <p:sp>
          <p:nvSpPr>
            <p:cNvPr id="191" name="MMConnector"/>
            <p:cNvSpPr/>
            <p:nvPr/>
          </p:nvSpPr>
          <p:spPr>
            <a:xfrm>
              <a:off x="15888" y="6792"/>
              <a:ext cx="572" cy="928"/>
            </a:xfrm>
            <a:custGeom>
              <a:avLst/>
              <a:gdLst/>
              <a:ahLst/>
              <a:cxnLst/>
              <a:rect l="0" t="0" r="0" b="0"/>
              <a:pathLst>
                <a:path w="250789" h="308750" fill="none">
                  <a:moveTo>
                    <a:pt x="-125394" y="-154375"/>
                  </a:moveTo>
                  <a:cubicBezTo>
                    <a:pt x="9894" y="-154375"/>
                    <a:pt x="-31447" y="154375"/>
                    <a:pt x="125394" y="154375"/>
                  </a:cubicBezTo>
                </a:path>
              </a:pathLst>
            </a:custGeom>
            <a:noFill/>
            <a:ln w="15200" cap="rnd">
              <a:solidFill>
                <a:srgbClr val="96E54E"/>
              </a:solidFill>
              <a:round/>
            </a:ln>
          </p:spPr>
        </p:sp>
        <p:sp>
          <p:nvSpPr>
            <p:cNvPr id="190" name="SubTopic"/>
            <p:cNvSpPr/>
            <p:nvPr/>
          </p:nvSpPr>
          <p:spPr>
            <a:xfrm>
              <a:off x="16160" y="6714"/>
              <a:ext cx="2214" cy="54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rPr>
                <a:t>超声波</a:t>
              </a:r>
              <a:endParaRPr lang="zh-CN" sz="2400">
                <a:solidFill>
                  <a:srgbClr val="303030"/>
                </a:solidFill>
                <a:latin typeface="宋体" panose="02010600030101010101" pitchFamily="2" charset="-122"/>
              </a:endParaRPr>
            </a:p>
          </p:txBody>
        </p:sp>
      </p:grpSp>
      <p:grpSp>
        <p:nvGrpSpPr>
          <p:cNvPr id="43" name="组合 42"/>
          <p:cNvGrpSpPr/>
          <p:nvPr/>
        </p:nvGrpSpPr>
        <p:grpSpPr>
          <a:xfrm>
            <a:off x="3783965" y="1404620"/>
            <a:ext cx="3289935" cy="2886710"/>
            <a:chOff x="11095" y="2212"/>
            <a:chExt cx="5181" cy="4546"/>
          </a:xfrm>
        </p:grpSpPr>
        <p:sp>
          <p:nvSpPr>
            <p:cNvPr id="103" name="MMConnector"/>
            <p:cNvSpPr/>
            <p:nvPr/>
          </p:nvSpPr>
          <p:spPr>
            <a:xfrm>
              <a:off x="11095" y="4377"/>
              <a:ext cx="2056" cy="2381"/>
            </a:xfrm>
            <a:custGeom>
              <a:avLst/>
              <a:gdLst/>
              <a:ahLst/>
              <a:cxnLst/>
              <a:rect l="0" t="0" r="0" b="0"/>
              <a:pathLst>
                <a:path w="875582" h="735900">
                  <a:moveTo>
                    <a:pt x="-253670" y="262981"/>
                  </a:moveTo>
                  <a:cubicBezTo>
                    <a:pt x="-267596" y="276129"/>
                    <a:pt x="-268582" y="293637"/>
                    <a:pt x="-258511" y="304249"/>
                  </a:cubicBezTo>
                  <a:cubicBezTo>
                    <a:pt x="-248440" y="314861"/>
                    <a:pt x="-230458" y="315242"/>
                    <a:pt x="-217047" y="301569"/>
                  </a:cubicBezTo>
                  <a:cubicBezTo>
                    <a:pt x="-204281" y="288554"/>
                    <a:pt x="-191516" y="275539"/>
                    <a:pt x="-179226" y="262174"/>
                  </a:cubicBezTo>
                  <a:cubicBezTo>
                    <a:pt x="-166937" y="248810"/>
                    <a:pt x="-155124" y="235096"/>
                    <a:pt x="-143578" y="221219"/>
                  </a:cubicBezTo>
                  <a:cubicBezTo>
                    <a:pt x="-132031" y="207342"/>
                    <a:pt x="-120752" y="193303"/>
                    <a:pt x="-109714" y="179126"/>
                  </a:cubicBezTo>
                  <a:cubicBezTo>
                    <a:pt x="-98676" y="164949"/>
                    <a:pt x="-87879" y="150635"/>
                    <a:pt x="-77252" y="136238"/>
                  </a:cubicBezTo>
                  <a:cubicBezTo>
                    <a:pt x="-66624" y="121841"/>
                    <a:pt x="-56166" y="107362"/>
                    <a:pt x="-45822" y="92839"/>
                  </a:cubicBezTo>
                  <a:cubicBezTo>
                    <a:pt x="-35477" y="78316"/>
                    <a:pt x="-25246" y="63748"/>
                    <a:pt x="-15071" y="49172"/>
                  </a:cubicBezTo>
                  <a:cubicBezTo>
                    <a:pt x="-4897" y="34597"/>
                    <a:pt x="5221" y="20014"/>
                    <a:pt x="15337" y="5457"/>
                  </a:cubicBezTo>
                  <a:cubicBezTo>
                    <a:pt x="25454" y="-9099"/>
                    <a:pt x="35568" y="-23629"/>
                    <a:pt x="45733" y="-38096"/>
                  </a:cubicBezTo>
                  <a:cubicBezTo>
                    <a:pt x="55899" y="-52564"/>
                    <a:pt x="66116" y="-66970"/>
                    <a:pt x="76439" y="-81276"/>
                  </a:cubicBezTo>
                  <a:cubicBezTo>
                    <a:pt x="86762" y="-95582"/>
                    <a:pt x="97190" y="-109789"/>
                    <a:pt x="107777" y="-123853"/>
                  </a:cubicBezTo>
                  <a:cubicBezTo>
                    <a:pt x="118364" y="-137918"/>
                    <a:pt x="129111" y="-151840"/>
                    <a:pt x="140072" y="-165570"/>
                  </a:cubicBezTo>
                  <a:cubicBezTo>
                    <a:pt x="151033" y="-179300"/>
                    <a:pt x="162208" y="-192838"/>
                    <a:pt x="173651" y="-206126"/>
                  </a:cubicBezTo>
                  <a:cubicBezTo>
                    <a:pt x="185094" y="-219414"/>
                    <a:pt x="196805" y="-232451"/>
                    <a:pt x="208837" y="-245167"/>
                  </a:cubicBezTo>
                  <a:cubicBezTo>
                    <a:pt x="220869" y="-257883"/>
                    <a:pt x="233221" y="-270279"/>
                    <a:pt x="245939" y="-282271"/>
                  </a:cubicBezTo>
                  <a:cubicBezTo>
                    <a:pt x="258657" y="-294263"/>
                    <a:pt x="271741" y="-305852"/>
                    <a:pt x="285227" y="-316945"/>
                  </a:cubicBezTo>
                  <a:cubicBezTo>
                    <a:pt x="298713" y="-328038"/>
                    <a:pt x="312600" y="-338634"/>
                    <a:pt x="326900" y="-348635"/>
                  </a:cubicBezTo>
                  <a:cubicBezTo>
                    <a:pt x="341201" y="-358635"/>
                    <a:pt x="355913" y="-368040"/>
                    <a:pt x="371044" y="-376753"/>
                  </a:cubicBezTo>
                  <a:cubicBezTo>
                    <a:pt x="386175" y="-385466"/>
                    <a:pt x="401723" y="-393488"/>
                    <a:pt x="417589" y="-400740"/>
                  </a:cubicBezTo>
                  <a:cubicBezTo>
                    <a:pt x="433455" y="-407991"/>
                    <a:pt x="449640" y="-414472"/>
                    <a:pt x="466296" y="-420139"/>
                  </a:cubicBezTo>
                  <a:cubicBezTo>
                    <a:pt x="482952" y="-425806"/>
                    <a:pt x="500080" y="-430658"/>
                    <a:pt x="516773" y="-434676"/>
                  </a:cubicBezTo>
                  <a:cubicBezTo>
                    <a:pt x="533467" y="-438694"/>
                    <a:pt x="549725" y="-441878"/>
                    <a:pt x="568539" y="-444299"/>
                  </a:cubicBezTo>
                  <a:cubicBezTo>
                    <a:pt x="587352" y="-446720"/>
                    <a:pt x="608721" y="-448378"/>
                    <a:pt x="621094" y="-449172"/>
                  </a:cubicBezTo>
                  <a:cubicBezTo>
                    <a:pt x="633468" y="-449966"/>
                    <a:pt x="636846" y="-449895"/>
                    <a:pt x="640224" y="-449825"/>
                  </a:cubicBezTo>
                  <a:cubicBezTo>
                    <a:pt x="642959" y="-449768"/>
                    <a:pt x="644784" y="-451535"/>
                    <a:pt x="644784" y="-453625"/>
                  </a:cubicBezTo>
                  <a:cubicBezTo>
                    <a:pt x="644784" y="-455715"/>
                    <a:pt x="642955" y="-457263"/>
                    <a:pt x="640224" y="-457425"/>
                  </a:cubicBezTo>
                  <a:cubicBezTo>
                    <a:pt x="636819" y="-457627"/>
                    <a:pt x="633414" y="-457830"/>
                    <a:pt x="620845" y="-457506"/>
                  </a:cubicBezTo>
                  <a:cubicBezTo>
                    <a:pt x="608276" y="-457183"/>
                    <a:pt x="586543" y="-456333"/>
                    <a:pt x="567320" y="-454604"/>
                  </a:cubicBezTo>
                  <a:cubicBezTo>
                    <a:pt x="548097" y="-452875"/>
                    <a:pt x="531384" y="-450267"/>
                    <a:pt x="514160" y="-446814"/>
                  </a:cubicBezTo>
                  <a:cubicBezTo>
                    <a:pt x="496936" y="-443362"/>
                    <a:pt x="479201" y="-439065"/>
                    <a:pt x="461882" y="-433904"/>
                  </a:cubicBezTo>
                  <a:cubicBezTo>
                    <a:pt x="444564" y="-428743"/>
                    <a:pt x="427661" y="-422718"/>
                    <a:pt x="411035" y="-415877"/>
                  </a:cubicBezTo>
                  <a:cubicBezTo>
                    <a:pt x="394409" y="-409036"/>
                    <a:pt x="378060" y="-401380"/>
                    <a:pt x="362106" y="-392989"/>
                  </a:cubicBezTo>
                  <a:cubicBezTo>
                    <a:pt x="346152" y="-384599"/>
                    <a:pt x="330594" y="-375475"/>
                    <a:pt x="315442" y="-365721"/>
                  </a:cubicBezTo>
                  <a:cubicBezTo>
                    <a:pt x="300289" y="-355968"/>
                    <a:pt x="285544" y="-345585"/>
                    <a:pt x="271204" y="-334685"/>
                  </a:cubicBezTo>
                  <a:cubicBezTo>
                    <a:pt x="256865" y="-323784"/>
                    <a:pt x="242933" y="-312365"/>
                    <a:pt x="229379" y="-300532"/>
                  </a:cubicBezTo>
                  <a:cubicBezTo>
                    <a:pt x="215824" y="-288699"/>
                    <a:pt x="202648" y="-276452"/>
                    <a:pt x="189809" y="-263884"/>
                  </a:cubicBezTo>
                  <a:cubicBezTo>
                    <a:pt x="176969" y="-251316"/>
                    <a:pt x="164466" y="-238426"/>
                    <a:pt x="152248" y="-225292"/>
                  </a:cubicBezTo>
                  <a:cubicBezTo>
                    <a:pt x="140031" y="-212159"/>
                    <a:pt x="128100" y="-198782"/>
                    <a:pt x="116401" y="-185228"/>
                  </a:cubicBezTo>
                  <a:cubicBezTo>
                    <a:pt x="104703" y="-171673"/>
                    <a:pt x="93238" y="-157941"/>
                    <a:pt x="81951" y="-144087"/>
                  </a:cubicBezTo>
                  <a:cubicBezTo>
                    <a:pt x="70665" y="-130233"/>
                    <a:pt x="59558" y="-116257"/>
                    <a:pt x="48578" y="-102207"/>
                  </a:cubicBezTo>
                  <a:cubicBezTo>
                    <a:pt x="37598" y="-88157"/>
                    <a:pt x="26744" y="-74034"/>
                    <a:pt x="15965" y="-59879"/>
                  </a:cubicBezTo>
                  <a:cubicBezTo>
                    <a:pt x="5187" y="-45725"/>
                    <a:pt x="-5517" y="-31540"/>
                    <a:pt x="-16196" y="-17366"/>
                  </a:cubicBezTo>
                  <a:cubicBezTo>
                    <a:pt x="-26874" y="-3191"/>
                    <a:pt x="-37528" y="10973"/>
                    <a:pt x="-48207" y="25086"/>
                  </a:cubicBezTo>
                  <a:cubicBezTo>
                    <a:pt x="-58886" y="39199"/>
                    <a:pt x="-69589" y="53261"/>
                    <a:pt x="-80368" y="67228"/>
                  </a:cubicBezTo>
                  <a:cubicBezTo>
                    <a:pt x="-91146" y="81195"/>
                    <a:pt x="-101999" y="95067"/>
                    <a:pt x="-112974" y="108800"/>
                  </a:cubicBezTo>
                  <a:cubicBezTo>
                    <a:pt x="-123948" y="122533"/>
                    <a:pt x="-135045" y="136126"/>
                    <a:pt x="-146320" y="149516"/>
                  </a:cubicBezTo>
                  <a:cubicBezTo>
                    <a:pt x="-157595" y="162906"/>
                    <a:pt x="-169048" y="176091"/>
                    <a:pt x="-180699" y="189049"/>
                  </a:cubicBezTo>
                  <a:cubicBezTo>
                    <a:pt x="-192350" y="202006"/>
                    <a:pt x="-204200" y="214734"/>
                    <a:pt x="-216394" y="227018"/>
                  </a:cubicBezTo>
                  <a:cubicBezTo>
                    <a:pt x="-228589" y="239302"/>
                    <a:pt x="-241129" y="251142"/>
                    <a:pt x="-253670" y="262981"/>
                  </a:cubicBezTo>
                  <a:close/>
                </a:path>
              </a:pathLst>
            </a:custGeom>
            <a:solidFill>
              <a:srgbClr val="96E54E"/>
            </a:solidFill>
            <a:ln w="7600" cap="rnd">
              <a:solidFill>
                <a:srgbClr val="96E54E"/>
              </a:solidFill>
              <a:round/>
            </a:ln>
          </p:spPr>
        </p:sp>
        <p:sp>
          <p:nvSpPr>
            <p:cNvPr id="102" name="MainTopic"/>
            <p:cNvSpPr/>
            <p:nvPr/>
          </p:nvSpPr>
          <p:spPr>
            <a:xfrm>
              <a:off x="12595" y="2212"/>
              <a:ext cx="3681" cy="1066"/>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lstStyle/>
            <a:p>
              <a:pPr algn="ctr">
                <a:lnSpc>
                  <a:spcPct val="100000"/>
                </a:lnSpc>
              </a:pPr>
              <a:r>
                <a:rPr lang="zh-CN" altLang="en-US" sz="2400">
                  <a:solidFill>
                    <a:srgbClr val="303030"/>
                  </a:solidFill>
                  <a:latin typeface="宋体" panose="02010600030101010101" pitchFamily="2" charset="-122"/>
                  <a:hlinkClick r:id="rId2" action="ppaction://hlinksldjump"/>
                </a:rPr>
                <a:t>声音的产生</a:t>
              </a:r>
              <a:endParaRPr lang="zh-CN" altLang="en-US" sz="2400">
                <a:solidFill>
                  <a:srgbClr val="303030"/>
                </a:solidFill>
                <a:latin typeface="宋体" panose="02010600030101010101" pitchFamily="2"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blinds(horizontal)">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linds(horizontal)">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blinds(horizontal)">
                                      <p:cBhvr>
                                        <p:cTn id="32" dur="5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blinds(horizontal)">
                                      <p:cBhvr>
                                        <p:cTn id="37" dur="500"/>
                                        <p:tgtEl>
                                          <p:spTgt spid="3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linds(horizontal)">
                                      <p:cBhvr>
                                        <p:cTn id="47" dur="500"/>
                                        <p:tgtEl>
                                          <p:spTgt spid="3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blinds(horizontal)">
                                      <p:cBhvr>
                                        <p:cTn id="52" dur="500"/>
                                        <p:tgtEl>
                                          <p:spTgt spid="4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linds(horizontal)">
                                      <p:cBhvr>
                                        <p:cTn id="57" dur="500"/>
                                        <p:tgtEl>
                                          <p:spTgt spid="3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blinds(horizontal)">
                                      <p:cBhvr>
                                        <p:cTn id="62" dur="500"/>
                                        <p:tgtEl>
                                          <p:spTgt spid="4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blinds(horizontal)">
                                      <p:cBhvr>
                                        <p:cTn id="67" dur="500"/>
                                        <p:tgtEl>
                                          <p:spTgt spid="3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linds(horizontal)">
                                      <p:cBhvr>
                                        <p:cTn id="7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264551" y="1743629"/>
            <a:ext cx="10151745" cy="4523105"/>
          </a:xfrm>
          <a:prstGeom prst="rect">
            <a:avLst/>
          </a:prstGeom>
          <a:noFill/>
        </p:spPr>
        <p:txBody>
          <a:bodyPr wrap="square" rtlCol="0">
            <a:spAutoFit/>
          </a:bodyPr>
          <a:lstStyle/>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一、声音的产生：</a:t>
            </a:r>
            <a:r>
              <a:rPr lang="zh-CN" altLang="en-US" sz="2400" dirty="0">
                <a:solidFill>
                  <a:prstClr val="black"/>
                </a:solidFill>
                <a:latin typeface="宋体" panose="02010600030101010101" pitchFamily="2" charset="-122"/>
                <a:ea typeface="宋体" panose="02010600030101010101" pitchFamily="2" charset="-122"/>
                <a:cs typeface="宋体" panose="02010600030101010101" pitchFamily="2" charset="-122"/>
              </a:rPr>
              <a:t>声音是由物体的</a:t>
            </a:r>
            <a:r>
              <a:rPr lang="en-US" altLang="zh-CN" sz="2400" dirty="0">
                <a:solidFill>
                  <a:prstClr val="black"/>
                </a:solidFill>
                <a:latin typeface="宋体" panose="02010600030101010101" pitchFamily="2" charset="-122"/>
                <a:ea typeface="宋体" panose="02010600030101010101" pitchFamily="2" charset="-122"/>
                <a:cs typeface="宋体" panose="02010600030101010101" pitchFamily="2" charset="-122"/>
              </a:rPr>
              <a:t>_________</a:t>
            </a:r>
            <a:r>
              <a:rPr lang="zh-CN" altLang="en-US" sz="2400" dirty="0">
                <a:solidFill>
                  <a:prstClr val="black"/>
                </a:solidFill>
                <a:latin typeface="宋体" panose="02010600030101010101" pitchFamily="2" charset="-122"/>
                <a:ea typeface="宋体" panose="02010600030101010101" pitchFamily="2" charset="-122"/>
                <a:cs typeface="宋体" panose="02010600030101010101" pitchFamily="2" charset="-122"/>
              </a:rPr>
              <a:t>产生的。</a:t>
            </a:r>
            <a:endPar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二、声音的传播</a:t>
            </a:r>
            <a:endPar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rPr>
              <a:t>1.</a:t>
            </a:r>
            <a:r>
              <a:rPr lang="zh-CN" altLang="en-US" sz="2400" dirty="0">
                <a:solidFill>
                  <a:prstClr val="black"/>
                </a:solidFill>
                <a:latin typeface="Times New Roman" panose="02020603050405020304" pitchFamily="18" charset="0"/>
                <a:cs typeface="Times New Roman" panose="02020603050405020304" pitchFamily="18" charset="0"/>
              </a:rPr>
              <a:t>声音的传播需要介质，任何固体、液体、气体都是声音传播的介质。</a:t>
            </a:r>
            <a:r>
              <a:rPr lang="zh-CN" altLang="en-US" sz="2400" dirty="0">
                <a:solidFill>
                  <a:prstClr val="black"/>
                </a:solidFill>
                <a:latin typeface="黑体" panose="02010609060101010101" pitchFamily="49" charset="-122"/>
                <a:ea typeface="黑体" panose="02010609060101010101" pitchFamily="49" charset="-122"/>
                <a:cs typeface="Times New Roman" panose="02020603050405020304" pitchFamily="18" charset="0"/>
              </a:rPr>
              <a:t>真空不能传声。</a:t>
            </a:r>
            <a:endParaRPr lang="zh-CN" altLang="en-US" sz="2400" dirty="0">
              <a:solidFill>
                <a:prstClr val="black"/>
              </a:solidFill>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rPr>
              <a:t>2.</a:t>
            </a:r>
            <a:r>
              <a:rPr lang="zh-CN" altLang="en-US" sz="2400" dirty="0">
                <a:solidFill>
                  <a:prstClr val="black"/>
                </a:solidFill>
                <a:latin typeface="Times New Roman" panose="02020603050405020304" pitchFamily="18" charset="0"/>
                <a:cs typeface="Times New Roman" panose="02020603050405020304" pitchFamily="18" charset="0"/>
              </a:rPr>
              <a:t>声音在介质中以波的形式向周围传播，称为声波</a:t>
            </a:r>
            <a:endParaRPr lang="en-US" altLang="zh-CN"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rPr>
              <a:t>波长：波的传播方向上相邻两个波峰之间的距离，用字母</a:t>
            </a:r>
            <a:r>
              <a:rPr lang="en-US" altLang="zh-CN" sz="2400" i="1" dirty="0">
                <a:solidFill>
                  <a:prstClr val="black"/>
                </a:solidFill>
                <a:latin typeface="Times New Roman" panose="02020603050405020304" pitchFamily="18" charset="0"/>
                <a:cs typeface="Times New Roman" panose="02020603050405020304" pitchFamily="18" charset="0"/>
              </a:rPr>
              <a:t>λ</a:t>
            </a:r>
            <a:r>
              <a:rPr lang="zh-CN" altLang="en-US" sz="2400" dirty="0">
                <a:solidFill>
                  <a:prstClr val="black"/>
                </a:solidFill>
                <a:latin typeface="Times New Roman" panose="02020603050405020304" pitchFamily="18" charset="0"/>
                <a:cs typeface="Times New Roman" panose="02020603050405020304" pitchFamily="18" charset="0"/>
              </a:rPr>
              <a:t>表示。</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rPr>
              <a:t>频率：振动的物体</a:t>
            </a:r>
            <a:r>
              <a:rPr lang="en-US" altLang="zh-CN" sz="2400" dirty="0">
                <a:solidFill>
                  <a:prstClr val="black"/>
                </a:solidFill>
                <a:latin typeface="Times New Roman" panose="02020603050405020304" pitchFamily="18" charset="0"/>
                <a:cs typeface="Times New Roman" panose="02020603050405020304" pitchFamily="18" charset="0"/>
              </a:rPr>
              <a:t>1 s</a:t>
            </a:r>
            <a:r>
              <a:rPr lang="zh-CN" altLang="en-US" sz="2400" dirty="0">
                <a:solidFill>
                  <a:prstClr val="black"/>
                </a:solidFill>
                <a:latin typeface="Times New Roman" panose="02020603050405020304" pitchFamily="18" charset="0"/>
                <a:cs typeface="Times New Roman" panose="02020603050405020304" pitchFamily="18" charset="0"/>
              </a:rPr>
              <a:t>内完成振动的次数，用字母 </a:t>
            </a:r>
            <a:r>
              <a:rPr lang="en-US" altLang="zh-CN" sz="2400" i="1" dirty="0">
                <a:solidFill>
                  <a:prstClr val="black"/>
                </a:solidFill>
                <a:latin typeface="Times New Roman" panose="02020603050405020304" pitchFamily="18" charset="0"/>
                <a:cs typeface="Times New Roman" panose="02020603050405020304" pitchFamily="18" charset="0"/>
              </a:rPr>
              <a:t>f </a:t>
            </a:r>
            <a:r>
              <a:rPr lang="zh-CN" altLang="en-US" sz="2400" dirty="0">
                <a:solidFill>
                  <a:prstClr val="black"/>
                </a:solidFill>
                <a:latin typeface="Times New Roman" panose="02020603050405020304" pitchFamily="18" charset="0"/>
                <a:cs typeface="Times New Roman" panose="02020603050405020304" pitchFamily="18" charset="0"/>
              </a:rPr>
              <a:t>表示。</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rPr>
              <a:t>波速：</a:t>
            </a:r>
            <a:r>
              <a:rPr lang="en-US" altLang="zh-CN" sz="2400" i="1" dirty="0">
                <a:solidFill>
                  <a:prstClr val="black"/>
                </a:solidFill>
                <a:latin typeface="Times New Roman" panose="02020603050405020304" pitchFamily="18" charset="0"/>
                <a:cs typeface="Times New Roman" panose="02020603050405020304" pitchFamily="18" charset="0"/>
              </a:rPr>
              <a:t>v=λf</a:t>
            </a:r>
            <a:endParaRPr lang="en-US" altLang="zh-CN" sz="2400" i="1" dirty="0">
              <a:solidFill>
                <a:prstClr val="black"/>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6163893" y="1781729"/>
            <a:ext cx="1696157"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振动</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流程图: 终止 10">
            <a:hlinkClick r:id="rId1" action="ppaction://hlinksldjump"/>
          </p:cNvPr>
          <p:cNvSpPr/>
          <p:nvPr/>
        </p:nvSpPr>
        <p:spPr>
          <a:xfrm>
            <a:off x="9275814" y="5405382"/>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grpSp>
        <p:nvGrpSpPr>
          <p:cNvPr id="6" name="组合 5"/>
          <p:cNvGrpSpPr/>
          <p:nvPr/>
        </p:nvGrpSpPr>
        <p:grpSpPr>
          <a:xfrm>
            <a:off x="1057600" y="1173538"/>
            <a:ext cx="10075545" cy="570230"/>
            <a:chOff x="1676" y="1655"/>
            <a:chExt cx="15867" cy="898"/>
          </a:xfrm>
        </p:grpSpPr>
        <p:pic>
          <p:nvPicPr>
            <p:cNvPr id="9" name="图片 8" descr="9"/>
            <p:cNvPicPr>
              <a:picLocks noChangeAspect="1"/>
            </p:cNvPicPr>
            <p:nvPr/>
          </p:nvPicPr>
          <p:blipFill>
            <a:blip r:embed="rId2"/>
            <a:srcRect t="9289" r="40169" b="9736"/>
            <a:stretch>
              <a:fillRect/>
            </a:stretch>
          </p:blipFill>
          <p:spPr>
            <a:xfrm>
              <a:off x="1676" y="1655"/>
              <a:ext cx="15867" cy="898"/>
            </a:xfrm>
            <a:prstGeom prst="rect">
              <a:avLst/>
            </a:prstGeom>
          </p:spPr>
        </p:pic>
        <p:sp>
          <p:nvSpPr>
            <p:cNvPr id="2" name="文本框 78"/>
            <p:cNvSpPr txBox="1"/>
            <p:nvPr/>
          </p:nvSpPr>
          <p:spPr>
            <a:xfrm>
              <a:off x="3660" y="1682"/>
              <a:ext cx="3434" cy="871"/>
            </a:xfrm>
            <a:prstGeom prst="rect">
              <a:avLst/>
            </a:prstGeom>
            <a:noFill/>
            <a:ln w="9525">
              <a:noFill/>
            </a:ln>
          </p:spPr>
          <p:txBody>
            <a:bodyPr anchor="t">
              <a:spAutoFit/>
            </a:bodyPr>
            <a:lstStyle/>
            <a:p>
              <a:pPr algn="ctr"/>
              <a:r>
                <a:rPr lang="zh-CN" altLang="en-US" sz="3000" b="1" dirty="0">
                  <a:solidFill>
                    <a:prstClr val="black"/>
                  </a:solidFill>
                  <a:latin typeface="黑体" panose="02010609060101010101" pitchFamily="49" charset="-122"/>
                  <a:ea typeface="黑体" panose="02010609060101010101" pitchFamily="49" charset="-122"/>
                </a:rPr>
                <a:t>考点清单</a:t>
              </a:r>
              <a:endParaRPr lang="zh-CN" altLang="en-US" sz="3000" b="1" dirty="0">
                <a:solidFill>
                  <a:prstClr val="black"/>
                </a:solidFill>
                <a:latin typeface="黑体" panose="02010609060101010101" pitchFamily="49" charset="-122"/>
                <a:ea typeface="黑体" panose="02010609060101010101" pitchFamily="49"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438910" y="1675130"/>
            <a:ext cx="9015730" cy="3969385"/>
          </a:xfrm>
          <a:prstGeom prst="rect">
            <a:avLst/>
          </a:prstGeom>
          <a:noFill/>
        </p:spPr>
        <p:txBody>
          <a:bodyPr wrap="square" rtlCol="0" anchor="t">
            <a:spAutoFit/>
          </a:bodyPr>
          <a:lstStyle/>
          <a:p>
            <a:pPr fontAlgn="auto">
              <a:lnSpc>
                <a:spcPct val="150000"/>
              </a:lnSpc>
            </a:pPr>
            <a:r>
              <a:rPr lang="en-US" altLang="zh-CN" sz="2400">
                <a:latin typeface="Times New Roman" panose="02020603050405020304" pitchFamily="18" charset="0"/>
                <a:cs typeface="Times New Roman" panose="02020603050405020304" pitchFamily="18" charset="0"/>
              </a:rPr>
              <a:t>3.</a:t>
            </a:r>
            <a:r>
              <a:rPr lang="zh-CN" altLang="en-US" sz="2400"/>
              <a:t>声音在空气中的传播速度约为</a:t>
            </a:r>
            <a:r>
              <a:rPr lang="en-US" altLang="zh-CN" sz="2400">
                <a:latin typeface="宋体" panose="02010600030101010101" pitchFamily="2" charset="-122"/>
                <a:ea typeface="宋体" panose="02010600030101010101" pitchFamily="2" charset="-122"/>
              </a:rPr>
              <a:t>_______</a:t>
            </a:r>
            <a:r>
              <a:rPr lang="zh-CN" altLang="en-US" sz="2400">
                <a:latin typeface="宋体" panose="02010600030101010101" pitchFamily="2" charset="-122"/>
                <a:ea typeface="宋体" panose="02010600030101010101" pitchFamily="2" charset="-122"/>
              </a:rPr>
              <a:t> </a:t>
            </a:r>
            <a:r>
              <a:rPr lang="en-US" altLang="zh-CN" sz="2400">
                <a:latin typeface="Times New Roman" panose="02020603050405020304" pitchFamily="18" charset="0"/>
                <a:cs typeface="Times New Roman" panose="02020603050405020304" pitchFamily="18" charset="0"/>
              </a:rPr>
              <a:t>m/s</a:t>
            </a:r>
            <a:r>
              <a:rPr lang="zh-CN" altLang="en-US" sz="2400"/>
              <a:t>。一般情况下，声音在气体中的传播</a:t>
            </a:r>
            <a:r>
              <a:rPr lang="zh-CN" altLang="en-US" sz="2400">
                <a:latin typeface="宋体" panose="02010600030101010101" pitchFamily="2" charset="-122"/>
                <a:ea typeface="宋体" panose="02010600030101010101" pitchFamily="2" charset="-122"/>
                <a:cs typeface="宋体" panose="02010600030101010101" pitchFamily="2" charset="-122"/>
              </a:rPr>
              <a:t>速度</a:t>
            </a:r>
            <a:r>
              <a:rPr lang="en-US" altLang="zh-CN" sz="2400">
                <a:latin typeface="宋体" panose="02010600030101010101" pitchFamily="2" charset="-122"/>
                <a:ea typeface="宋体" panose="02010600030101010101" pitchFamily="2" charset="-122"/>
                <a:cs typeface="宋体" panose="02010600030101010101" pitchFamily="2" charset="-122"/>
              </a:rPr>
              <a:t>_____</a:t>
            </a:r>
            <a:r>
              <a:rPr lang="zh-CN" altLang="en-US" sz="2400">
                <a:latin typeface="宋体" panose="02010600030101010101" pitchFamily="2" charset="-122"/>
                <a:ea typeface="宋体" panose="02010600030101010101" pitchFamily="2" charset="-122"/>
                <a:cs typeface="宋体" panose="02010600030101010101" pitchFamily="2" charset="-122"/>
              </a:rPr>
              <a:t>在液</a:t>
            </a:r>
            <a:r>
              <a:rPr lang="zh-CN" altLang="en-US" sz="2400"/>
              <a:t>体、固体中的传播速度。</a:t>
            </a:r>
            <a:endParaRPr lang="zh-CN" altLang="en-US" sz="2400"/>
          </a:p>
          <a:p>
            <a:pPr fontAlgn="auto">
              <a:lnSpc>
                <a:spcPct val="150000"/>
              </a:lnSpc>
            </a:pPr>
            <a:r>
              <a:rPr lang="en-US" altLang="zh-CN" sz="2400">
                <a:latin typeface="Times New Roman" panose="02020603050405020304" pitchFamily="18" charset="0"/>
                <a:cs typeface="Times New Roman" panose="02020603050405020304" pitchFamily="18" charset="0"/>
              </a:rPr>
              <a:t>4</a:t>
            </a:r>
            <a:r>
              <a:rPr lang="en-US" altLang="zh-CN" sz="2400"/>
              <a:t>.</a:t>
            </a:r>
            <a:r>
              <a:rPr lang="zh-CN" altLang="en-US" sz="2400"/>
              <a:t>回声</a:t>
            </a:r>
            <a:endParaRPr lang="zh-CN" altLang="en-US" sz="2400"/>
          </a:p>
          <a:p>
            <a:pPr fontAlgn="auto">
              <a:lnSpc>
                <a:spcPct val="150000"/>
              </a:lnSpc>
            </a:pPr>
            <a:r>
              <a:rPr lang="zh-CN" altLang="en-US" sz="2400"/>
              <a:t>产生：声音在传播过程中遇到障碍物，一部分声音</a:t>
            </a:r>
            <a:r>
              <a:rPr lang="zh-CN" altLang="en-US" sz="2400">
                <a:latin typeface="宋体" panose="02010600030101010101" pitchFamily="2" charset="-122"/>
                <a:ea typeface="宋体" panose="02010600030101010101" pitchFamily="2" charset="-122"/>
                <a:cs typeface="宋体" panose="02010600030101010101" pitchFamily="2" charset="-122"/>
              </a:rPr>
              <a:t>会被</a:t>
            </a:r>
            <a:r>
              <a:rPr lang="en-US" altLang="zh-CN" sz="2400">
                <a:latin typeface="宋体" panose="02010600030101010101" pitchFamily="2" charset="-122"/>
                <a:ea typeface="宋体" panose="02010600030101010101" pitchFamily="2" charset="-122"/>
                <a:cs typeface="宋体" panose="02010600030101010101" pitchFamily="2" charset="-122"/>
              </a:rPr>
              <a:t>_______</a:t>
            </a:r>
            <a:r>
              <a:rPr lang="zh-CN" altLang="en-US" sz="2400">
                <a:latin typeface="宋体" panose="02010600030101010101" pitchFamily="2" charset="-122"/>
                <a:ea typeface="宋体" panose="02010600030101010101" pitchFamily="2" charset="-122"/>
                <a:cs typeface="宋体" panose="02010600030101010101" pitchFamily="2" charset="-122"/>
              </a:rPr>
              <a:t>回</a:t>
            </a:r>
            <a:r>
              <a:rPr lang="zh-CN" altLang="en-US" sz="2400"/>
              <a:t>来，形成回声。</a:t>
            </a:r>
            <a:endParaRPr lang="zh-CN" altLang="en-US" sz="2400"/>
          </a:p>
          <a:p>
            <a:pPr fontAlgn="auto">
              <a:lnSpc>
                <a:spcPct val="150000"/>
              </a:lnSpc>
            </a:pPr>
            <a:r>
              <a:rPr lang="zh-CN" altLang="en-US" sz="2400"/>
              <a:t>人耳听到回声的条件：回声到达人耳的时间比原</a:t>
            </a:r>
            <a:r>
              <a:rPr lang="zh-CN" altLang="en-US" sz="2400">
                <a:latin typeface="Times New Roman" panose="02020603050405020304" pitchFamily="18" charset="0"/>
                <a:cs typeface="Times New Roman" panose="02020603050405020304" pitchFamily="18" charset="0"/>
              </a:rPr>
              <a:t>声晚</a:t>
            </a:r>
            <a:r>
              <a:rPr lang="en-US" altLang="zh-CN" sz="2400">
                <a:latin typeface="Times New Roman" panose="02020603050405020304" pitchFamily="18" charset="0"/>
                <a:cs typeface="Times New Roman" panose="02020603050405020304" pitchFamily="18" charset="0"/>
              </a:rPr>
              <a:t>__</a:t>
            </a:r>
            <a:r>
              <a:rPr lang="en-US" altLang="zh-CN" sz="2400">
                <a:latin typeface="Times New Roman" panose="02020603050405020304" pitchFamily="18" charset="0"/>
                <a:cs typeface="Times New Roman" panose="02020603050405020304" pitchFamily="18" charset="0"/>
                <a:sym typeface="+mn-ea"/>
              </a:rPr>
              <a:t>__</a:t>
            </a:r>
            <a:r>
              <a:rPr lang="en-US" altLang="zh-CN" sz="2400">
                <a:latin typeface="Times New Roman" panose="02020603050405020304" pitchFamily="18" charset="0"/>
                <a:cs typeface="Times New Roman" panose="02020603050405020304" pitchFamily="18" charset="0"/>
              </a:rPr>
              <a:t>_s</a:t>
            </a:r>
            <a:r>
              <a:rPr lang="zh-CN" altLang="en-US" sz="2400">
                <a:latin typeface="Times New Roman" panose="02020603050405020304" pitchFamily="18" charset="0"/>
                <a:cs typeface="Times New Roman" panose="02020603050405020304" pitchFamily="18" charset="0"/>
              </a:rPr>
              <a:t>以</a:t>
            </a:r>
            <a:r>
              <a:rPr lang="zh-CN" altLang="en-US" sz="2400"/>
              <a:t>上。</a:t>
            </a:r>
            <a:endParaRPr lang="zh-CN" altLang="en-US" sz="2400"/>
          </a:p>
          <a:p>
            <a:pPr fontAlgn="auto">
              <a:lnSpc>
                <a:spcPct val="150000"/>
              </a:lnSpc>
            </a:pPr>
            <a:r>
              <a:rPr lang="zh-CN" altLang="en-US" sz="2400"/>
              <a:t>利用：声呐测海深；回声测距离：</a:t>
            </a:r>
            <a:r>
              <a:rPr lang="en-US" altLang="zh-CN" sz="2400" i="1">
                <a:latin typeface="Times New Roman" panose="02020603050405020304" pitchFamily="18" charset="0"/>
                <a:cs typeface="Times New Roman" panose="02020603050405020304" pitchFamily="18" charset="0"/>
              </a:rPr>
              <a:t>s</a:t>
            </a:r>
            <a:r>
              <a:rPr lang="zh-CN" altLang="en-US" sz="2400"/>
              <a:t>＝       </a:t>
            </a:r>
            <a:r>
              <a:rPr lang="zh-CN" altLang="en-US" sz="2400" i="1">
                <a:latin typeface="Times New Roman" panose="02020603050405020304" pitchFamily="18" charset="0"/>
                <a:cs typeface="Times New Roman" panose="02020603050405020304" pitchFamily="18" charset="0"/>
              </a:rPr>
              <a:t>vt</a:t>
            </a:r>
            <a:r>
              <a:rPr lang="zh-CN" altLang="en-US" sz="2400"/>
              <a:t>。</a:t>
            </a:r>
            <a:endParaRPr lang="zh-CN" altLang="en-US" sz="2400"/>
          </a:p>
        </p:txBody>
      </p:sp>
      <p:sp>
        <p:nvSpPr>
          <p:cNvPr id="10" name="文本框 9"/>
          <p:cNvSpPr txBox="1"/>
          <p:nvPr/>
        </p:nvSpPr>
        <p:spPr>
          <a:xfrm>
            <a:off x="5994399" y="1755452"/>
            <a:ext cx="778510" cy="460375"/>
          </a:xfrm>
          <a:prstGeom prst="rect">
            <a:avLst/>
          </a:prstGeom>
          <a:noFill/>
          <a:ln w="9525">
            <a:noFill/>
          </a:ln>
        </p:spPr>
        <p:txBody>
          <a:bodyPr wrap="square">
            <a:spAutoFit/>
          </a:bodyPr>
          <a:lstStyle/>
          <a:p>
            <a:r>
              <a:rPr lang="en-US" altLang="zh-CN"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340</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流程图: 终止 1">
            <a:hlinkClick r:id="rId1" action="ppaction://hlinksldjump"/>
          </p:cNvPr>
          <p:cNvSpPr/>
          <p:nvPr/>
        </p:nvSpPr>
        <p:spPr>
          <a:xfrm>
            <a:off x="9265654" y="5444752"/>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
        <p:nvSpPr>
          <p:cNvPr id="5" name="文本框 4"/>
          <p:cNvSpPr txBox="1"/>
          <p:nvPr/>
        </p:nvSpPr>
        <p:spPr>
          <a:xfrm>
            <a:off x="4292785" y="2313356"/>
            <a:ext cx="1701875"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小于</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8977142" y="3429000"/>
            <a:ext cx="1235711"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反射</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8654562" y="4516427"/>
            <a:ext cx="778510" cy="460375"/>
          </a:xfrm>
          <a:prstGeom prst="rect">
            <a:avLst/>
          </a:prstGeom>
          <a:noFill/>
          <a:ln w="9525">
            <a:noFill/>
          </a:ln>
        </p:spPr>
        <p:txBody>
          <a:bodyPr wrap="square">
            <a:spAutoFit/>
          </a:bodyPr>
          <a:lstStyle/>
          <a:p>
            <a:r>
              <a:rPr lang="en-US" altLang="zh-CN"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0.1</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8" name="对象 7"/>
          <p:cNvGraphicFramePr/>
          <p:nvPr/>
        </p:nvGraphicFramePr>
        <p:xfrm>
          <a:off x="6563995" y="4899025"/>
          <a:ext cx="480695" cy="838200"/>
        </p:xfrm>
        <a:graphic>
          <a:graphicData uri="http://schemas.openxmlformats.org/presentationml/2006/ole">
            <mc:AlternateContent xmlns:mc="http://schemas.openxmlformats.org/markup-compatibility/2006">
              <mc:Choice xmlns:v="urn:schemas-microsoft-com:vml" Requires="v">
                <p:oleObj spid="_x0000_s1026" name="" r:id="rId2" imgW="343535" imgH="646430" progId="Equation.DSMT4">
                  <p:embed/>
                </p:oleObj>
              </mc:Choice>
              <mc:Fallback>
                <p:oleObj name="" r:id="rId2" imgW="343535" imgH="646430" progId="Equation.DSMT4">
                  <p:embed/>
                  <p:pic>
                    <p:nvPicPr>
                      <p:cNvPr id="0" name="图片 8"/>
                      <p:cNvPicPr/>
                      <p:nvPr/>
                    </p:nvPicPr>
                    <p:blipFill>
                      <a:blip r:embed="rId3"/>
                      <a:stretch>
                        <a:fillRect/>
                      </a:stretch>
                    </p:blipFill>
                    <p:spPr>
                      <a:xfrm>
                        <a:off x="6563995" y="4899025"/>
                        <a:ext cx="480695" cy="838200"/>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5" grpId="0"/>
      <p:bldP spid="5" grpId="1"/>
      <p:bldP spid="6" grpId="0"/>
      <p:bldP spid="6" grpId="1"/>
      <p:bldP spid="7" grpId="0"/>
      <p:bldP spid="7" grpId="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043305" y="584200"/>
            <a:ext cx="5042535" cy="645160"/>
          </a:xfrm>
          <a:prstGeom prst="rect">
            <a:avLst/>
          </a:prstGeom>
          <a:noFill/>
        </p:spPr>
        <p:txBody>
          <a:bodyPr wrap="square" rtlCol="0">
            <a:spAutoFit/>
          </a:bodyPr>
          <a:lstStyle/>
          <a:p>
            <a:pPr lvl="0">
              <a:lnSpc>
                <a:spcPct val="150000"/>
              </a:lnSpc>
            </a:pPr>
            <a:r>
              <a:rPr lang="zh-CN" altLang="en-US" sz="2400" dirty="0">
                <a:solidFill>
                  <a:prstClr val="black"/>
                </a:solidFill>
                <a:latin typeface="黑体" panose="02010609060101010101" pitchFamily="49" charset="-122"/>
                <a:ea typeface="黑体" panose="02010609060101010101" pitchFamily="49" charset="-122"/>
                <a:cs typeface="Times New Roman" panose="02020603050405020304" pitchFamily="18" charset="0"/>
              </a:rPr>
              <a:t>三、乐音的特性</a:t>
            </a:r>
            <a:endParaRPr lang="zh-CN" altLang="en-US" sz="2400" dirty="0">
              <a:solidFill>
                <a:prstClr val="black"/>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2" name="流程图: 终止 1">
            <a:hlinkClick r:id="rId1" action="ppaction://hlinksldjump"/>
          </p:cNvPr>
          <p:cNvSpPr/>
          <p:nvPr/>
        </p:nvSpPr>
        <p:spPr>
          <a:xfrm>
            <a:off x="9476623" y="5912281"/>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graphicFrame>
        <p:nvGraphicFramePr>
          <p:cNvPr id="4" name="表格 3"/>
          <p:cNvGraphicFramePr>
            <a:graphicFrameLocks noGrp="1"/>
          </p:cNvGraphicFramePr>
          <p:nvPr/>
        </p:nvGraphicFramePr>
        <p:xfrm>
          <a:off x="999490" y="1245870"/>
          <a:ext cx="10424160" cy="5303520"/>
        </p:xfrm>
        <a:graphic>
          <a:graphicData uri="http://schemas.openxmlformats.org/drawingml/2006/table">
            <a:tbl>
              <a:tblPr firstRow="1" bandRow="1">
                <a:tableStyleId>{5C22544A-7EE6-4342-B048-85BDC9FD1C3A}</a:tableStyleId>
              </a:tblPr>
              <a:tblGrid>
                <a:gridCol w="901065"/>
                <a:gridCol w="3509010"/>
                <a:gridCol w="3078480"/>
                <a:gridCol w="2935605"/>
              </a:tblGrid>
              <a:tr h="640080">
                <a:tc>
                  <a:txBody>
                    <a:bodyPr/>
                    <a:lstStyle/>
                    <a:p>
                      <a:pPr algn="ctr" fontAlgn="auto">
                        <a:lnSpc>
                          <a:spcPct val="140000"/>
                        </a:lnSpc>
                      </a:pPr>
                      <a:r>
                        <a:rPr lang="zh-CN" altLang="en-US" sz="24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特性</a:t>
                      </a:r>
                      <a:endParaRPr lang="zh-CN" altLang="en-US" sz="24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auto">
                        <a:lnSpc>
                          <a:spcPct val="140000"/>
                        </a:lnSpc>
                      </a:pPr>
                      <a:r>
                        <a:rPr lang="zh-CN" altLang="en-US" sz="24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音调</a:t>
                      </a:r>
                      <a:endParaRPr lang="zh-CN" altLang="en-US" sz="24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auto">
                        <a:lnSpc>
                          <a:spcPct val="140000"/>
                        </a:lnSpc>
                      </a:pPr>
                      <a:r>
                        <a:rPr lang="zh-CN" altLang="en-US" sz="24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响度</a:t>
                      </a:r>
                      <a:endParaRPr lang="zh-CN" altLang="en-US" sz="24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auto">
                        <a:lnSpc>
                          <a:spcPct val="140000"/>
                        </a:lnSpc>
                      </a:pPr>
                      <a:r>
                        <a:rPr lang="zh-CN" altLang="en-US" sz="24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音色</a:t>
                      </a:r>
                      <a:endParaRPr lang="zh-CN" altLang="en-US" sz="24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421341">
                <a:tc>
                  <a:txBody>
                    <a:bodyPr/>
                    <a:lstStyle/>
                    <a:p>
                      <a:pPr algn="ctr" fontAlgn="auto">
                        <a:lnSpc>
                          <a:spcPct val="140000"/>
                        </a:lnSpc>
                      </a:pPr>
                      <a:r>
                        <a:rPr lang="zh-CN" altLang="en-US" sz="2400" dirty="0">
                          <a:latin typeface="Times New Roman" panose="02020603050405020304" pitchFamily="18" charset="0"/>
                          <a:ea typeface="+mn-ea"/>
                          <a:cs typeface="Times New Roman" panose="02020603050405020304" pitchFamily="18" charset="0"/>
                        </a:rPr>
                        <a:t>定义</a:t>
                      </a:r>
                      <a:endParaRPr lang="zh-CN" altLang="en-US"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auto">
                        <a:lnSpc>
                          <a:spcPct val="140000"/>
                        </a:lnSpc>
                      </a:pPr>
                      <a:r>
                        <a:rPr lang="zh-CN" altLang="zh-CN" sz="2400" kern="100" dirty="0">
                          <a:effectLst/>
                          <a:latin typeface="Times New Roman" panose="02020603050405020304" pitchFamily="18" charset="0"/>
                          <a:ea typeface="+mn-ea"/>
                          <a:cs typeface="Times New Roman" panose="02020603050405020304" pitchFamily="18" charset="0"/>
                        </a:rPr>
                        <a:t>声音的</a:t>
                      </a:r>
                      <a:r>
                        <a:rPr lang="en-US" altLang="zh-CN" sz="2400" kern="100" dirty="0">
                          <a:effectLst/>
                          <a:latin typeface="Times New Roman" panose="02020603050405020304" pitchFamily="18" charset="0"/>
                          <a:ea typeface="+mn-ea"/>
                          <a:cs typeface="Times New Roman" panose="02020603050405020304" pitchFamily="18" charset="0"/>
                        </a:rPr>
                        <a:t>________</a:t>
                      </a:r>
                      <a:endParaRPr lang="zh-CN" altLang="zh-CN" sz="2400" kern="100" dirty="0">
                        <a:effectLst/>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auto">
                        <a:lnSpc>
                          <a:spcPct val="140000"/>
                        </a:lnSpc>
                      </a:pPr>
                      <a:r>
                        <a:rPr lang="zh-CN" altLang="zh-CN" sz="2400" kern="100" dirty="0">
                          <a:effectLst/>
                          <a:latin typeface="Times New Roman" panose="02020603050405020304" pitchFamily="18" charset="0"/>
                          <a:ea typeface="+mn-ea"/>
                          <a:cs typeface="Times New Roman" panose="02020603050405020304" pitchFamily="18" charset="0"/>
                        </a:rPr>
                        <a:t>声音的</a:t>
                      </a:r>
                      <a:r>
                        <a:rPr lang="en-US" altLang="zh-CN" sz="2400" kern="100" dirty="0">
                          <a:effectLst/>
                          <a:latin typeface="Times New Roman" panose="02020603050405020304" pitchFamily="18" charset="0"/>
                          <a:ea typeface="+mn-ea"/>
                          <a:cs typeface="Times New Roman" panose="02020603050405020304" pitchFamily="18" charset="0"/>
                        </a:rPr>
                        <a:t>________</a:t>
                      </a:r>
                      <a:endParaRPr lang="zh-CN" altLang="zh-CN" sz="2400" kern="100" dirty="0">
                        <a:effectLst/>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auto">
                        <a:lnSpc>
                          <a:spcPct val="140000"/>
                        </a:lnSpc>
                        <a:spcAft>
                          <a:spcPts val="0"/>
                        </a:spcAft>
                      </a:pPr>
                      <a:r>
                        <a:rPr lang="zh-CN" altLang="en-US" sz="2400" kern="100" dirty="0">
                          <a:effectLst/>
                          <a:latin typeface="Times New Roman" panose="02020603050405020304" pitchFamily="18" charset="0"/>
                          <a:ea typeface="+mn-ea"/>
                          <a:cs typeface="Times New Roman" panose="02020603050405020304" pitchFamily="18" charset="0"/>
                        </a:rPr>
                        <a:t>声音的品质</a:t>
                      </a:r>
                      <a:endParaRPr lang="zh-CN" altLang="en-US" sz="2400" kern="100" dirty="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36955">
                <a:tc>
                  <a:txBody>
                    <a:bodyPr/>
                    <a:lstStyle/>
                    <a:p>
                      <a:pPr algn="ctr" fontAlgn="auto">
                        <a:lnSpc>
                          <a:spcPct val="140000"/>
                        </a:lnSpc>
                      </a:pPr>
                      <a:r>
                        <a:rPr lang="zh-CN" altLang="en-US" sz="2400" dirty="0">
                          <a:latin typeface="Times New Roman" panose="02020603050405020304" pitchFamily="18" charset="0"/>
                          <a:ea typeface="+mn-ea"/>
                          <a:cs typeface="Times New Roman" panose="02020603050405020304" pitchFamily="18" charset="0"/>
                        </a:rPr>
                        <a:t>影响因素</a:t>
                      </a:r>
                      <a:endParaRPr lang="zh-CN" altLang="en-US"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auto">
                        <a:lnSpc>
                          <a:spcPct val="140000"/>
                        </a:lnSpc>
                      </a:pPr>
                      <a:r>
                        <a:rPr lang="zh-CN" altLang="zh-CN" sz="2400" kern="100" dirty="0">
                          <a:effectLst/>
                          <a:latin typeface="Times New Roman" panose="02020603050405020304" pitchFamily="18" charset="0"/>
                          <a:ea typeface="+mn-ea"/>
                          <a:cs typeface="Times New Roman" panose="02020603050405020304" pitchFamily="18" charset="0"/>
                        </a:rPr>
                        <a:t>发声体振动的频率：频率越高，音调越</a:t>
                      </a:r>
                      <a:r>
                        <a:rPr lang="en-US" altLang="zh-CN" sz="2400" kern="100" dirty="0">
                          <a:effectLst/>
                          <a:latin typeface="Times New Roman" panose="02020603050405020304" pitchFamily="18" charset="0"/>
                          <a:ea typeface="+mn-ea"/>
                          <a:cs typeface="Times New Roman" panose="02020603050405020304" pitchFamily="18" charset="0"/>
                        </a:rPr>
                        <a:t>______</a:t>
                      </a:r>
                      <a:endParaRPr lang="zh-CN" altLang="zh-CN" sz="2400" kern="100" dirty="0">
                        <a:effectLst/>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auto">
                        <a:lnSpc>
                          <a:spcPct val="140000"/>
                        </a:lnSpc>
                      </a:pPr>
                      <a:r>
                        <a:rPr lang="zh-CN" altLang="zh-CN" sz="2400" kern="100" dirty="0">
                          <a:effectLst/>
                          <a:latin typeface="Times New Roman" panose="02020603050405020304" pitchFamily="18" charset="0"/>
                          <a:ea typeface="+mn-ea"/>
                          <a:cs typeface="Times New Roman" panose="02020603050405020304" pitchFamily="18" charset="0"/>
                        </a:rPr>
                        <a:t>发声体的振幅：振幅越大，响度越</a:t>
                      </a:r>
                      <a:r>
                        <a:rPr lang="en-US" altLang="zh-CN" sz="2400" kern="100" dirty="0">
                          <a:effectLst/>
                          <a:latin typeface="Times New Roman" panose="02020603050405020304" pitchFamily="18" charset="0"/>
                          <a:ea typeface="+mn-ea"/>
                          <a:cs typeface="Times New Roman" panose="02020603050405020304" pitchFamily="18" charset="0"/>
                        </a:rPr>
                        <a:t>_______</a:t>
                      </a:r>
                      <a:endParaRPr lang="zh-CN" altLang="zh-CN" sz="2400" kern="100" dirty="0">
                        <a:effectLst/>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auto">
                        <a:lnSpc>
                          <a:spcPct val="140000"/>
                        </a:lnSpc>
                        <a:spcAft>
                          <a:spcPts val="0"/>
                        </a:spcAft>
                      </a:pPr>
                      <a:r>
                        <a:rPr lang="zh-CN" sz="2400" kern="100" dirty="0">
                          <a:effectLst/>
                          <a:latin typeface="Times New Roman" panose="02020603050405020304" pitchFamily="18" charset="0"/>
                          <a:ea typeface="+mn-ea"/>
                          <a:cs typeface="Times New Roman" panose="02020603050405020304" pitchFamily="18" charset="0"/>
                        </a:rPr>
                        <a:t>发声体本身：材料、形状等因素</a:t>
                      </a:r>
                      <a:endParaRPr lang="zh-CN" sz="2400" kern="100" dirty="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26950">
                <a:tc>
                  <a:txBody>
                    <a:bodyPr/>
                    <a:lstStyle/>
                    <a:p>
                      <a:pPr algn="ctr" fontAlgn="auto">
                        <a:lnSpc>
                          <a:spcPct val="140000"/>
                        </a:lnSpc>
                      </a:pPr>
                      <a:endParaRPr lang="en-US" altLang="zh-CN" sz="2400" dirty="0">
                        <a:latin typeface="Times New Roman" panose="02020603050405020304" pitchFamily="18" charset="0"/>
                        <a:ea typeface="+mn-ea"/>
                        <a:cs typeface="Times New Roman" panose="02020603050405020304" pitchFamily="18" charset="0"/>
                      </a:endParaRPr>
                    </a:p>
                    <a:p>
                      <a:pPr algn="ctr" fontAlgn="auto">
                        <a:lnSpc>
                          <a:spcPct val="140000"/>
                        </a:lnSpc>
                      </a:pPr>
                      <a:r>
                        <a:rPr lang="zh-CN" altLang="en-US" sz="2400" dirty="0">
                          <a:latin typeface="Times New Roman" panose="02020603050405020304" pitchFamily="18" charset="0"/>
                          <a:ea typeface="+mn-ea"/>
                          <a:cs typeface="Times New Roman" panose="02020603050405020304" pitchFamily="18" charset="0"/>
                        </a:rPr>
                        <a:t>生活实例</a:t>
                      </a:r>
                      <a:endParaRPr lang="zh-CN" altLang="en-US"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auto">
                        <a:lnSpc>
                          <a:spcPct val="140000"/>
                        </a:lnSpc>
                      </a:pPr>
                      <a:r>
                        <a:rPr lang="zh-CN" altLang="zh-CN" sz="2400" kern="100" dirty="0">
                          <a:effectLst/>
                          <a:latin typeface="Times New Roman" panose="02020603050405020304" pitchFamily="18" charset="0"/>
                          <a:ea typeface="+mn-ea"/>
                          <a:cs typeface="Times New Roman" panose="02020603050405020304" pitchFamily="18" charset="0"/>
                        </a:rPr>
                        <a:t>男低音女高音、手指按压琴弦的不同位置、键盘上的音调</a:t>
                      </a:r>
                      <a:r>
                        <a:rPr lang="en-US" altLang="zh-CN" sz="2400" kern="100" dirty="0">
                          <a:effectLst/>
                          <a:latin typeface="Times New Roman" panose="02020603050405020304" pitchFamily="18" charset="0"/>
                          <a:ea typeface="+mn-ea"/>
                          <a:cs typeface="Times New Roman" panose="02020603050405020304" pitchFamily="18" charset="0"/>
                        </a:rPr>
                        <a:t>“1”</a:t>
                      </a:r>
                      <a:r>
                        <a:rPr lang="zh-CN" altLang="zh-CN" sz="2400" kern="100" dirty="0">
                          <a:effectLst/>
                          <a:latin typeface="Times New Roman" panose="02020603050405020304" pitchFamily="18" charset="0"/>
                          <a:ea typeface="+mn-ea"/>
                          <a:cs typeface="Times New Roman" panose="02020603050405020304" pitchFamily="18" charset="0"/>
                        </a:rPr>
                        <a:t>的音调最低，“</a:t>
                      </a:r>
                      <a:r>
                        <a:rPr lang="en-US" altLang="zh-CN" sz="2400" kern="100" dirty="0">
                          <a:effectLst/>
                          <a:latin typeface="Times New Roman" panose="02020603050405020304" pitchFamily="18" charset="0"/>
                          <a:ea typeface="+mn-ea"/>
                          <a:cs typeface="Times New Roman" panose="02020603050405020304" pitchFamily="18" charset="0"/>
                        </a:rPr>
                        <a:t>7</a:t>
                      </a:r>
                      <a:r>
                        <a:rPr lang="zh-CN" altLang="zh-CN" sz="2400" kern="100" dirty="0">
                          <a:effectLst/>
                          <a:latin typeface="Times New Roman" panose="02020603050405020304" pitchFamily="18" charset="0"/>
                          <a:ea typeface="+mn-ea"/>
                          <a:cs typeface="Times New Roman" panose="02020603050405020304" pitchFamily="18" charset="0"/>
                        </a:rPr>
                        <a:t>”的音调最高</a:t>
                      </a:r>
                      <a:endParaRPr lang="zh-CN" altLang="zh-CN" sz="2400" kern="100" dirty="0">
                        <a:effectLst/>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auto">
                        <a:lnSpc>
                          <a:spcPct val="140000"/>
                        </a:lnSpc>
                      </a:pPr>
                      <a:r>
                        <a:rPr lang="en-US" altLang="zh-CN" sz="2400" kern="100" dirty="0">
                          <a:effectLst/>
                          <a:latin typeface="Times New Roman" panose="02020603050405020304" pitchFamily="18" charset="0"/>
                          <a:ea typeface="+mn-ea"/>
                          <a:cs typeface="Times New Roman" panose="02020603050405020304" pitchFamily="18" charset="0"/>
                        </a:rPr>
                        <a:t>“</a:t>
                      </a:r>
                      <a:r>
                        <a:rPr lang="zh-CN" altLang="zh-CN" sz="2400" kern="100" dirty="0">
                          <a:effectLst/>
                          <a:latin typeface="Times New Roman" panose="02020603050405020304" pitchFamily="18" charset="0"/>
                          <a:ea typeface="+mn-ea"/>
                          <a:cs typeface="Times New Roman" panose="02020603050405020304" pitchFamily="18" charset="0"/>
                        </a:rPr>
                        <a:t>引吭高歌</a:t>
                      </a:r>
                      <a:r>
                        <a:rPr lang="en-US" altLang="zh-CN" sz="2400" kern="100" dirty="0">
                          <a:effectLst/>
                          <a:latin typeface="Times New Roman" panose="02020603050405020304" pitchFamily="18" charset="0"/>
                          <a:ea typeface="+mn-ea"/>
                          <a:cs typeface="Times New Roman" panose="02020603050405020304" pitchFamily="18" charset="0"/>
                        </a:rPr>
                        <a:t>”</a:t>
                      </a:r>
                      <a:r>
                        <a:rPr lang="zh-CN" altLang="zh-CN" sz="2400" kern="100" dirty="0">
                          <a:effectLst/>
                          <a:latin typeface="Times New Roman" panose="02020603050405020304" pitchFamily="18" charset="0"/>
                          <a:ea typeface="+mn-ea"/>
                          <a:cs typeface="Times New Roman" panose="02020603050405020304" pitchFamily="18" charset="0"/>
                        </a:rPr>
                        <a:t>、</a:t>
                      </a:r>
                      <a:r>
                        <a:rPr lang="en-US" altLang="zh-CN" sz="2400" kern="100" dirty="0">
                          <a:effectLst/>
                          <a:latin typeface="Times New Roman" panose="02020603050405020304" pitchFamily="18" charset="0"/>
                          <a:ea typeface="+mn-ea"/>
                          <a:cs typeface="Times New Roman" panose="02020603050405020304" pitchFamily="18" charset="0"/>
                        </a:rPr>
                        <a:t>“</a:t>
                      </a:r>
                      <a:r>
                        <a:rPr lang="zh-CN" altLang="zh-CN" sz="2400" kern="100" dirty="0">
                          <a:effectLst/>
                          <a:latin typeface="Times New Roman" panose="02020603050405020304" pitchFamily="18" charset="0"/>
                          <a:ea typeface="+mn-ea"/>
                          <a:cs typeface="Times New Roman" panose="02020603050405020304" pitchFamily="18" charset="0"/>
                        </a:rPr>
                        <a:t>声音洪亮</a:t>
                      </a:r>
                      <a:r>
                        <a:rPr lang="en-US" altLang="zh-CN" sz="2400" kern="100" dirty="0">
                          <a:effectLst/>
                          <a:latin typeface="Times New Roman" panose="02020603050405020304" pitchFamily="18" charset="0"/>
                          <a:ea typeface="+mn-ea"/>
                          <a:cs typeface="Times New Roman" panose="02020603050405020304" pitchFamily="18" charset="0"/>
                        </a:rPr>
                        <a:t>”</a:t>
                      </a:r>
                      <a:r>
                        <a:rPr lang="zh-CN" altLang="zh-CN" sz="2400" kern="100" dirty="0">
                          <a:effectLst/>
                          <a:latin typeface="Times New Roman" panose="02020603050405020304" pitchFamily="18" charset="0"/>
                          <a:ea typeface="+mn-ea"/>
                          <a:cs typeface="Times New Roman" panose="02020603050405020304" pitchFamily="18" charset="0"/>
                        </a:rPr>
                        <a:t>、猛击鼓面、公共场合禁止大声喧哗、音量的大小、听诊器</a:t>
                      </a:r>
                      <a:endParaRPr lang="zh-CN" altLang="zh-CN" sz="2400" kern="100" dirty="0">
                        <a:effectLst/>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auto">
                        <a:lnSpc>
                          <a:spcPct val="140000"/>
                        </a:lnSpc>
                      </a:pPr>
                      <a:r>
                        <a:rPr lang="zh-CN" altLang="zh-CN" sz="2400" kern="100" dirty="0">
                          <a:effectLst/>
                          <a:latin typeface="Times New Roman" panose="02020603050405020304" pitchFamily="18" charset="0"/>
                          <a:ea typeface="+mn-ea"/>
                          <a:cs typeface="Times New Roman" panose="02020603050405020304" pitchFamily="18" charset="0"/>
                        </a:rPr>
                        <a:t>未见其人，先闻其声</a:t>
                      </a:r>
                      <a:r>
                        <a:rPr lang="en-US" altLang="zh-CN" sz="2400" kern="100" dirty="0">
                          <a:effectLst/>
                          <a:latin typeface="Times New Roman" panose="02020603050405020304" pitchFamily="18" charset="0"/>
                          <a:ea typeface="+mn-ea"/>
                          <a:cs typeface="Times New Roman" panose="02020603050405020304" pitchFamily="18" charset="0"/>
                        </a:rPr>
                        <a:t>(</a:t>
                      </a:r>
                      <a:r>
                        <a:rPr lang="zh-CN" altLang="zh-CN" sz="2400" kern="100" dirty="0">
                          <a:effectLst/>
                          <a:latin typeface="Times New Roman" panose="02020603050405020304" pitchFamily="18" charset="0"/>
                          <a:ea typeface="+mn-ea"/>
                          <a:cs typeface="Times New Roman" panose="02020603050405020304" pitchFamily="18" charset="0"/>
                        </a:rPr>
                        <a:t>听声辨人</a:t>
                      </a:r>
                      <a:r>
                        <a:rPr lang="en-US" altLang="zh-CN" sz="2400" kern="100" dirty="0">
                          <a:effectLst/>
                          <a:latin typeface="Times New Roman" panose="02020603050405020304" pitchFamily="18" charset="0"/>
                          <a:ea typeface="+mn-ea"/>
                          <a:cs typeface="Times New Roman" panose="02020603050405020304" pitchFamily="18" charset="0"/>
                        </a:rPr>
                        <a:t>)</a:t>
                      </a:r>
                      <a:r>
                        <a:rPr lang="zh-CN" altLang="zh-CN" sz="2400" kern="100" dirty="0">
                          <a:effectLst/>
                          <a:latin typeface="Times New Roman" panose="02020603050405020304" pitchFamily="18" charset="0"/>
                          <a:ea typeface="+mn-ea"/>
                          <a:cs typeface="Times New Roman" panose="02020603050405020304" pitchFamily="18" charset="0"/>
                        </a:rPr>
                        <a:t>、演员模仿动物发声、分辨不同乐器的声音</a:t>
                      </a:r>
                      <a:endParaRPr lang="zh-CN" altLang="zh-CN" sz="2400" kern="100" dirty="0">
                        <a:effectLst/>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 name="文本框 5"/>
          <p:cNvSpPr txBox="1"/>
          <p:nvPr/>
        </p:nvSpPr>
        <p:spPr>
          <a:xfrm>
            <a:off x="3644193" y="1952145"/>
            <a:ext cx="1196150" cy="46037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高低</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6978466" y="1986054"/>
            <a:ext cx="1196150" cy="46037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强弱</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文本框 7"/>
          <p:cNvSpPr txBox="1"/>
          <p:nvPr/>
        </p:nvSpPr>
        <p:spPr>
          <a:xfrm>
            <a:off x="4485576" y="3071714"/>
            <a:ext cx="1196150" cy="46037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高</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p:cNvSpPr txBox="1"/>
          <p:nvPr/>
        </p:nvSpPr>
        <p:spPr>
          <a:xfrm>
            <a:off x="7609461" y="3071587"/>
            <a:ext cx="1196150" cy="46037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大</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P spid="9" grpId="0"/>
      <p:bldP spid="9" grpId="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330325" y="1645920"/>
          <a:ext cx="9531350" cy="3566160"/>
        </p:xfrm>
        <a:graphic>
          <a:graphicData uri="http://schemas.openxmlformats.org/drawingml/2006/table">
            <a:tbl>
              <a:tblPr firstRow="1" bandRow="1">
                <a:tableStyleId>{5C22544A-7EE6-4342-B048-85BDC9FD1C3A}</a:tableStyleId>
              </a:tblPr>
              <a:tblGrid>
                <a:gridCol w="1696720"/>
                <a:gridCol w="3068955"/>
                <a:gridCol w="2383155"/>
                <a:gridCol w="2382520"/>
              </a:tblGrid>
              <a:tr h="640080">
                <a:tc>
                  <a:txBody>
                    <a:bodyPr/>
                    <a:lstStyle/>
                    <a:p>
                      <a:pPr algn="ctr" fontAlgn="auto">
                        <a:lnSpc>
                          <a:spcPct val="150000"/>
                        </a:lnSpc>
                      </a:pPr>
                      <a:r>
                        <a:rPr lang="zh-CN" altLang="en-US" sz="24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特性</a:t>
                      </a:r>
                      <a:endParaRPr lang="zh-CN" altLang="en-US" sz="24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auto">
                        <a:lnSpc>
                          <a:spcPct val="150000"/>
                        </a:lnSpc>
                      </a:pPr>
                      <a:r>
                        <a:rPr lang="zh-CN" altLang="en-US" sz="24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音调</a:t>
                      </a:r>
                      <a:endParaRPr lang="zh-CN" altLang="en-US" sz="24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auto">
                        <a:lnSpc>
                          <a:spcPct val="150000"/>
                        </a:lnSpc>
                      </a:pPr>
                      <a:r>
                        <a:rPr lang="zh-CN" altLang="en-US" sz="24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响度</a:t>
                      </a:r>
                      <a:endParaRPr lang="zh-CN" altLang="en-US" sz="24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fontAlgn="auto">
                        <a:lnSpc>
                          <a:spcPct val="150000"/>
                        </a:lnSpc>
                      </a:pPr>
                      <a:r>
                        <a:rPr lang="zh-CN" altLang="en-US" sz="24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音色</a:t>
                      </a:r>
                      <a:endParaRPr lang="zh-CN" altLang="en-US" sz="24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1188720">
                <a:tc>
                  <a:txBody>
                    <a:bodyPr/>
                    <a:lstStyle/>
                    <a:p>
                      <a:pPr algn="ctr" fontAlgn="auto">
                        <a:lnSpc>
                          <a:spcPct val="150000"/>
                        </a:lnSpc>
                      </a:pPr>
                      <a:r>
                        <a:rPr lang="zh-CN" altLang="en-US" sz="2400" dirty="0">
                          <a:latin typeface="Times New Roman" panose="02020603050405020304" pitchFamily="18" charset="0"/>
                          <a:ea typeface="+mn-ea"/>
                          <a:cs typeface="Times New Roman" panose="02020603050405020304" pitchFamily="18" charset="0"/>
                        </a:rPr>
                        <a:t>改变方法</a:t>
                      </a:r>
                      <a:endParaRPr lang="zh-CN" altLang="en-US" sz="2400" dirty="0">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auto">
                        <a:lnSpc>
                          <a:spcPct val="150000"/>
                        </a:lnSpc>
                      </a:pPr>
                      <a:r>
                        <a:rPr lang="zh-CN" altLang="zh-CN" sz="2400" kern="100" dirty="0">
                          <a:effectLst/>
                          <a:latin typeface="Times New Roman" panose="02020603050405020304" pitchFamily="18" charset="0"/>
                          <a:ea typeface="+mn-ea"/>
                          <a:cs typeface="Times New Roman" panose="02020603050405020304" pitchFamily="18" charset="0"/>
                        </a:rPr>
                        <a:t>改变发声体的松紧、长短、粗细等</a:t>
                      </a:r>
                      <a:endParaRPr lang="zh-CN" altLang="zh-CN" sz="2400" kern="100" dirty="0">
                        <a:effectLst/>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auto">
                        <a:lnSpc>
                          <a:spcPct val="150000"/>
                        </a:lnSpc>
                      </a:pPr>
                      <a:r>
                        <a:rPr lang="zh-CN" altLang="zh-CN" sz="2400" kern="100" dirty="0">
                          <a:effectLst/>
                          <a:latin typeface="Times New Roman" panose="02020603050405020304" pitchFamily="18" charset="0"/>
                          <a:ea typeface="+mn-ea"/>
                          <a:cs typeface="Times New Roman" panose="02020603050405020304" pitchFamily="18" charset="0"/>
                        </a:rPr>
                        <a:t>改变发声体的振幅</a:t>
                      </a:r>
                      <a:endParaRPr lang="zh-CN" altLang="zh-CN" sz="2400" kern="100" dirty="0">
                        <a:effectLst/>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auto">
                        <a:lnSpc>
                          <a:spcPct val="150000"/>
                        </a:lnSpc>
                      </a:pPr>
                      <a:r>
                        <a:rPr lang="zh-CN" altLang="zh-CN" sz="2400" kern="100" dirty="0">
                          <a:effectLst/>
                          <a:latin typeface="Times New Roman" panose="02020603050405020304" pitchFamily="18" charset="0"/>
                          <a:ea typeface="+mn-ea"/>
                          <a:cs typeface="Times New Roman" panose="02020603050405020304" pitchFamily="18" charset="0"/>
                        </a:rPr>
                        <a:t>改变发声体的材料、结构等</a:t>
                      </a:r>
                      <a:endParaRPr lang="zh-CN" altLang="zh-CN" sz="2400" kern="100" dirty="0">
                        <a:effectLst/>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26950">
                <a:tc>
                  <a:txBody>
                    <a:bodyPr/>
                    <a:lstStyle/>
                    <a:p>
                      <a:pPr algn="ctr" fontAlgn="auto">
                        <a:lnSpc>
                          <a:spcPct val="150000"/>
                        </a:lnSpc>
                      </a:pPr>
                      <a:endParaRPr lang="en-US" altLang="zh-CN" sz="2400" dirty="0">
                        <a:latin typeface="Times New Roman" panose="02020603050405020304" pitchFamily="18" charset="0"/>
                        <a:ea typeface="+mn-ea"/>
                        <a:cs typeface="Times New Roman" panose="02020603050405020304" pitchFamily="18" charset="0"/>
                      </a:endParaRPr>
                    </a:p>
                    <a:p>
                      <a:pPr algn="ctr" fontAlgn="auto">
                        <a:lnSpc>
                          <a:spcPct val="150000"/>
                        </a:lnSpc>
                      </a:pPr>
                      <a:r>
                        <a:rPr lang="zh-CN" altLang="en-US" sz="2400" dirty="0">
                          <a:latin typeface="Times New Roman" panose="02020603050405020304" pitchFamily="18" charset="0"/>
                          <a:ea typeface="+mn-ea"/>
                          <a:cs typeface="Times New Roman" panose="02020603050405020304" pitchFamily="18" charset="0"/>
                        </a:rPr>
                        <a:t>区别</a:t>
                      </a:r>
                      <a:endParaRPr lang="zh-CN" altLang="en-US" sz="2400" dirty="0">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l" fontAlgn="auto">
                        <a:lnSpc>
                          <a:spcPct val="150000"/>
                        </a:lnSpc>
                      </a:pPr>
                      <a:r>
                        <a:rPr lang="en-US" altLang="zh-CN" sz="2400" dirty="0">
                          <a:latin typeface="Times New Roman" panose="02020603050405020304" pitchFamily="18" charset="0"/>
                          <a:ea typeface="+mn-ea"/>
                          <a:cs typeface="Times New Roman" panose="02020603050405020304" pitchFamily="18" charset="0"/>
                        </a:rPr>
                        <a:t>a.</a:t>
                      </a:r>
                      <a:r>
                        <a:rPr lang="zh-CN" altLang="en-US" sz="2400" dirty="0">
                          <a:latin typeface="Times New Roman" panose="02020603050405020304" pitchFamily="18" charset="0"/>
                          <a:ea typeface="+mn-ea"/>
                          <a:cs typeface="Times New Roman" panose="02020603050405020304" pitchFamily="18" charset="0"/>
                        </a:rPr>
                        <a:t>音调和响度没有必然的联系，音调高的响度不一定大</a:t>
                      </a:r>
                      <a:endParaRPr lang="en-US" altLang="zh-CN" sz="2400" dirty="0">
                        <a:latin typeface="Times New Roman" panose="02020603050405020304" pitchFamily="18" charset="0"/>
                        <a:ea typeface="+mn-ea"/>
                        <a:cs typeface="Times New Roman" panose="02020603050405020304" pitchFamily="18" charset="0"/>
                      </a:endParaRPr>
                    </a:p>
                    <a:p>
                      <a:pPr algn="l" fontAlgn="auto">
                        <a:lnSpc>
                          <a:spcPct val="150000"/>
                        </a:lnSpc>
                      </a:pPr>
                      <a:r>
                        <a:rPr lang="en-US" altLang="zh-CN" sz="2400" dirty="0">
                          <a:latin typeface="Times New Roman" panose="02020603050405020304" pitchFamily="18" charset="0"/>
                          <a:ea typeface="+mn-ea"/>
                          <a:cs typeface="Times New Roman" panose="02020603050405020304" pitchFamily="18" charset="0"/>
                        </a:rPr>
                        <a:t>b.</a:t>
                      </a:r>
                      <a:r>
                        <a:rPr lang="zh-CN" altLang="en-US" sz="2400" dirty="0">
                          <a:latin typeface="Times New Roman" panose="02020603050405020304" pitchFamily="18" charset="0"/>
                          <a:ea typeface="+mn-ea"/>
                          <a:cs typeface="Times New Roman" panose="02020603050405020304" pitchFamily="18" charset="0"/>
                        </a:rPr>
                        <a:t>在声音的传播过程中，音调、音色一般不会变化，响度会随传播距离的改变而改变</a:t>
                      </a:r>
                      <a:endParaRPr lang="zh-CN" altLang="en-US"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2" name="流程图: 终止 1">
            <a:hlinkClick r:id="rId1" action="ppaction://hlinksldjump"/>
          </p:cNvPr>
          <p:cNvSpPr/>
          <p:nvPr/>
        </p:nvSpPr>
        <p:spPr>
          <a:xfrm>
            <a:off x="9359783" y="5610021"/>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042594" y="798482"/>
            <a:ext cx="10399059" cy="5077460"/>
          </a:xfrm>
          <a:prstGeom prst="rect">
            <a:avLst/>
          </a:prstGeom>
        </p:spPr>
        <p:txBody>
          <a:bodyPr wrap="square">
            <a:spAutoFit/>
          </a:bodyPr>
          <a:lstStyle/>
          <a:p>
            <a:pPr>
              <a:lnSpc>
                <a:spcPct val="150000"/>
              </a:lnSpc>
            </a:pPr>
            <a:r>
              <a:rPr lang="zh-CN" altLang="zh-CN" sz="2400" kern="100" dirty="0">
                <a:latin typeface="Times New Roman" panose="02020603050405020304" pitchFamily="18" charset="0"/>
                <a:cs typeface="Times New Roman" panose="02020603050405020304" pitchFamily="18" charset="0"/>
              </a:rPr>
              <a:t>人耳的听觉频率范围：</a:t>
            </a:r>
            <a:r>
              <a:rPr lang="en-US" altLang="zh-CN" sz="2400" kern="100" dirty="0">
                <a:latin typeface="Times New Roman" panose="02020603050405020304" pitchFamily="18" charset="0"/>
                <a:cs typeface="Times New Roman" panose="02020603050405020304" pitchFamily="18" charset="0"/>
              </a:rPr>
              <a:t>20 Hz</a:t>
            </a:r>
            <a:r>
              <a:rPr lang="zh-CN" altLang="zh-CN" sz="2400" kern="100" dirty="0">
                <a:latin typeface="Times New Roman" panose="02020603050405020304" pitchFamily="18" charset="0"/>
                <a:cs typeface="Times New Roman" panose="02020603050405020304" pitchFamily="18" charset="0"/>
              </a:rPr>
              <a:t>到</a:t>
            </a:r>
            <a:r>
              <a:rPr lang="en-US" altLang="zh-CN" sz="2400" kern="100" dirty="0">
                <a:latin typeface="Times New Roman" panose="02020603050405020304" pitchFamily="18" charset="0"/>
                <a:cs typeface="Times New Roman" panose="02020603050405020304" pitchFamily="18" charset="0"/>
              </a:rPr>
              <a:t>20 000 Hz</a:t>
            </a:r>
            <a:r>
              <a:rPr lang="zh-CN" altLang="zh-CN" sz="2400" kern="100" dirty="0">
                <a:latin typeface="Times New Roman" panose="02020603050405020304" pitchFamily="18" charset="0"/>
                <a:cs typeface="Times New Roman" panose="02020603050405020304" pitchFamily="18" charset="0"/>
              </a:rPr>
              <a:t>。物体振动发声，人耳不一定听得见声音。</a:t>
            </a:r>
            <a:endParaRPr lang="en-US" altLang="zh-CN" sz="2400" kern="100" dirty="0">
              <a:latin typeface="Times New Roman" panose="02020603050405020304" pitchFamily="18" charset="0"/>
              <a:cs typeface="Times New Roman" panose="02020603050405020304" pitchFamily="18" charset="0"/>
            </a:endParaRPr>
          </a:p>
          <a:p>
            <a:pPr>
              <a:lnSpc>
                <a:spcPct val="150000"/>
              </a:lnSpc>
            </a:pPr>
            <a:r>
              <a:rPr lang="zh-CN" altLang="zh-CN" sz="2400" kern="100" dirty="0">
                <a:latin typeface="Times New Roman" panose="02020603050405020304" pitchFamily="18" charset="0"/>
                <a:cs typeface="Times New Roman" panose="02020603050405020304" pitchFamily="18" charset="0"/>
              </a:rPr>
              <a:t>超声波：高于</a:t>
            </a:r>
            <a:r>
              <a:rPr lang="en-US" altLang="zh-CN" sz="2400" kern="100" dirty="0">
                <a:latin typeface="Times New Roman" panose="02020603050405020304" pitchFamily="18" charset="0"/>
                <a:cs typeface="Times New Roman" panose="02020603050405020304" pitchFamily="18" charset="0"/>
              </a:rPr>
              <a:t>________Hz</a:t>
            </a:r>
            <a:r>
              <a:rPr lang="zh-CN" altLang="zh-CN" sz="2400" kern="100" dirty="0">
                <a:latin typeface="Times New Roman" panose="02020603050405020304" pitchFamily="18" charset="0"/>
                <a:cs typeface="Times New Roman" panose="02020603050405020304" pitchFamily="18" charset="0"/>
              </a:rPr>
              <a:t>的声叫作超声波。</a:t>
            </a:r>
            <a:endParaRPr lang="en-US" altLang="zh-CN" sz="2400" kern="100" dirty="0">
              <a:latin typeface="Times New Roman" panose="02020603050405020304" pitchFamily="18" charset="0"/>
              <a:cs typeface="Times New Roman" panose="02020603050405020304" pitchFamily="18" charset="0"/>
            </a:endParaRPr>
          </a:p>
          <a:p>
            <a:pPr>
              <a:lnSpc>
                <a:spcPct val="150000"/>
              </a:lnSpc>
            </a:pPr>
            <a:r>
              <a:rPr lang="zh-CN" altLang="zh-CN" sz="2400" kern="100" dirty="0">
                <a:latin typeface="Times New Roman" panose="02020603050405020304" pitchFamily="18" charset="0"/>
                <a:cs typeface="Times New Roman" panose="02020603050405020304" pitchFamily="18" charset="0"/>
              </a:rPr>
              <a:t>次声波：低于</a:t>
            </a:r>
            <a:r>
              <a:rPr lang="en-US" altLang="zh-CN" sz="2400" kern="100" dirty="0">
                <a:latin typeface="Times New Roman" panose="02020603050405020304" pitchFamily="18" charset="0"/>
                <a:cs typeface="Times New Roman" panose="02020603050405020304" pitchFamily="18" charset="0"/>
              </a:rPr>
              <a:t>________Hz</a:t>
            </a:r>
            <a:r>
              <a:rPr lang="zh-CN" altLang="zh-CN" sz="2400" kern="100" dirty="0">
                <a:latin typeface="Times New Roman" panose="02020603050405020304" pitchFamily="18" charset="0"/>
                <a:cs typeface="Times New Roman" panose="02020603050405020304" pitchFamily="18" charset="0"/>
              </a:rPr>
              <a:t>的声叫作次声波。</a:t>
            </a:r>
            <a:endParaRPr lang="en-US" altLang="zh-CN" sz="2400" kern="100" dirty="0">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四、</a:t>
            </a: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噪声的控制</a:t>
            </a:r>
            <a:endParaRPr lang="en-US" altLang="zh-CN" sz="2400" b="1" kern="100" dirty="0">
              <a:latin typeface="Times New Roman" panose="02020603050405020304" pitchFamily="18" charset="0"/>
              <a:cs typeface="Times New Roman" panose="02020603050405020304" pitchFamily="18" charset="0"/>
            </a:endParaRPr>
          </a:p>
          <a:p>
            <a:pPr>
              <a:lnSpc>
                <a:spcPct val="150000"/>
              </a:lnSpc>
            </a:pPr>
            <a:r>
              <a:rPr lang="en-US" altLang="zh-CN" sz="2400" kern="100" dirty="0">
                <a:latin typeface="Times New Roman" panose="02020603050405020304" pitchFamily="18" charset="0"/>
                <a:cs typeface="Times New Roman" panose="02020603050405020304" pitchFamily="18" charset="0"/>
              </a:rPr>
              <a:t>1.</a:t>
            </a:r>
            <a:r>
              <a:rPr lang="zh-CN" altLang="zh-CN" sz="2400" kern="100" dirty="0">
                <a:latin typeface="Times New Roman" panose="02020603050405020304" pitchFamily="18" charset="0"/>
                <a:cs typeface="Times New Roman" panose="02020603050405020304" pitchFamily="18" charset="0"/>
              </a:rPr>
              <a:t>在</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处减弱噪声，如给机器加减震装置，给汽车加消声器。</a:t>
            </a:r>
            <a:endParaRPr lang="en-US" altLang="zh-CN" sz="2400" kern="100" dirty="0">
              <a:latin typeface="Times New Roman" panose="02020603050405020304" pitchFamily="18" charset="0"/>
              <a:cs typeface="Times New Roman" panose="02020603050405020304" pitchFamily="18" charset="0"/>
            </a:endParaRPr>
          </a:p>
          <a:p>
            <a:pPr>
              <a:lnSpc>
                <a:spcPct val="150000"/>
              </a:lnSpc>
            </a:pPr>
            <a:r>
              <a:rPr lang="en-US" altLang="zh-CN" sz="2400" kern="100" dirty="0">
                <a:latin typeface="Times New Roman" panose="02020603050405020304" pitchFamily="18" charset="0"/>
                <a:cs typeface="Times New Roman" panose="02020603050405020304" pitchFamily="18" charset="0"/>
              </a:rPr>
              <a:t>2.</a:t>
            </a:r>
            <a:r>
              <a:rPr lang="zh-CN" altLang="zh-CN" sz="2400" kern="100" dirty="0">
                <a:latin typeface="Times New Roman" panose="02020603050405020304" pitchFamily="18" charset="0"/>
                <a:cs typeface="Times New Roman" panose="02020603050405020304" pitchFamily="18" charset="0"/>
              </a:rPr>
              <a:t>在噪声</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中隔声、吸声、消声，如在公路、铁路旁和住宅区设置噪声隔离墙或植树。</a:t>
            </a:r>
            <a:endParaRPr lang="en-US" altLang="zh-CN" sz="2400" kern="100" dirty="0">
              <a:latin typeface="Times New Roman" panose="02020603050405020304" pitchFamily="18" charset="0"/>
              <a:cs typeface="Times New Roman" panose="02020603050405020304" pitchFamily="18" charset="0"/>
            </a:endParaRPr>
          </a:p>
          <a:p>
            <a:pPr>
              <a:lnSpc>
                <a:spcPct val="150000"/>
              </a:lnSpc>
            </a:pPr>
            <a:r>
              <a:rPr lang="en-US" altLang="zh-CN" sz="2400" kern="100" dirty="0">
                <a:latin typeface="Times New Roman" panose="02020603050405020304" pitchFamily="18" charset="0"/>
                <a:cs typeface="Times New Roman" panose="02020603050405020304" pitchFamily="18" charset="0"/>
              </a:rPr>
              <a:t>3.</a:t>
            </a:r>
            <a:r>
              <a:rPr lang="zh-CN" altLang="zh-CN" sz="2400" kern="100" dirty="0">
                <a:latin typeface="Times New Roman" panose="02020603050405020304" pitchFamily="18" charset="0"/>
                <a:cs typeface="Times New Roman" panose="02020603050405020304" pitchFamily="18" charset="0"/>
              </a:rPr>
              <a:t>避免射击、爆破等高分贝噪声直接传入</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，如在这些场合戴上耳罩。</a:t>
            </a:r>
            <a:endParaRPr lang="zh-CN" altLang="en-US" sz="24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3022723" y="1973176"/>
            <a:ext cx="1196150" cy="461665"/>
          </a:xfrm>
          <a:prstGeom prst="rect">
            <a:avLst/>
          </a:prstGeom>
          <a:noFill/>
          <a:ln w="9525">
            <a:noFill/>
          </a:ln>
        </p:spPr>
        <p:txBody>
          <a:bodyPr wrap="square">
            <a:spAutoFit/>
          </a:bodyPr>
          <a:lstStyle/>
          <a:p>
            <a:r>
              <a:rPr lang="en-US" altLang="zh-CN"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20000</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3297043" y="2537055"/>
            <a:ext cx="1196150" cy="461665"/>
          </a:xfrm>
          <a:prstGeom prst="rect">
            <a:avLst/>
          </a:prstGeom>
          <a:noFill/>
          <a:ln w="9525">
            <a:noFill/>
          </a:ln>
        </p:spPr>
        <p:txBody>
          <a:bodyPr wrap="square">
            <a:spAutoFit/>
          </a:bodyPr>
          <a:lstStyle/>
          <a:p>
            <a:r>
              <a:rPr lang="en-US" altLang="zh-CN"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20</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1918013" y="3653724"/>
            <a:ext cx="1196150"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声源</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2194231" y="4202363"/>
            <a:ext cx="1504583"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传播过程</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6763694" y="5308293"/>
            <a:ext cx="1196150"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人耳</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流程图: 终止 7">
            <a:hlinkClick r:id="rId1" action="ppaction://hlinksldjump"/>
          </p:cNvPr>
          <p:cNvSpPr/>
          <p:nvPr/>
        </p:nvSpPr>
        <p:spPr>
          <a:xfrm>
            <a:off x="9256913" y="5803696"/>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P spid="7" grpId="0"/>
      <p:bldP spid="7" grpId="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8674" name="组合 80901"/>
          <p:cNvGrpSpPr/>
          <p:nvPr/>
        </p:nvGrpSpPr>
        <p:grpSpPr>
          <a:xfrm>
            <a:off x="952411" y="1739004"/>
            <a:ext cx="9642476" cy="606424"/>
            <a:chOff x="302" y="897"/>
            <a:chExt cx="6074" cy="382"/>
          </a:xfrm>
        </p:grpSpPr>
        <p:grpSp>
          <p:nvGrpSpPr>
            <p:cNvPr id="28675" name="组合 80902"/>
            <p:cNvGrpSpPr/>
            <p:nvPr/>
          </p:nvGrpSpPr>
          <p:grpSpPr>
            <a:xfrm>
              <a:off x="302" y="897"/>
              <a:ext cx="1209" cy="377"/>
              <a:chOff x="211" y="1049"/>
              <a:chExt cx="1209" cy="377"/>
            </a:xfrm>
          </p:grpSpPr>
          <p:pic>
            <p:nvPicPr>
              <p:cNvPr id="28676" name="图片 80903" descr="LS考点带序号二字标"/>
              <p:cNvPicPr>
                <a:picLocks noChangeAspect="1"/>
              </p:cNvPicPr>
              <p:nvPr/>
            </p:nvPicPr>
            <p:blipFill>
              <a:blip r:embed="rId1"/>
              <a:stretch>
                <a:fillRect/>
              </a:stretch>
            </p:blipFill>
            <p:spPr>
              <a:xfrm>
                <a:off x="211" y="1049"/>
                <a:ext cx="1209" cy="377"/>
              </a:xfrm>
              <a:prstGeom prst="rect">
                <a:avLst/>
              </a:prstGeom>
              <a:noFill/>
              <a:ln w="9525">
                <a:noFill/>
              </a:ln>
            </p:spPr>
          </p:pic>
          <p:sp>
            <p:nvSpPr>
              <p:cNvPr id="28677" name="文本框 80904"/>
              <p:cNvSpPr txBox="1"/>
              <p:nvPr/>
            </p:nvSpPr>
            <p:spPr>
              <a:xfrm>
                <a:off x="256" y="1095"/>
                <a:ext cx="1164" cy="329"/>
              </a:xfrm>
              <a:prstGeom prst="rect">
                <a:avLst/>
              </a:prstGeom>
              <a:noFill/>
              <a:ln w="9525">
                <a:noFill/>
              </a:ln>
            </p:spPr>
            <p:txBody>
              <a:bodyPr wrap="square">
                <a:spAutoFit/>
              </a:bodyPr>
              <a:lstStyle/>
              <a:p>
                <a:pPr>
                  <a:spcBef>
                    <a:spcPct val="50000"/>
                  </a:spcBef>
                </a:pP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命题点   </a:t>
                </a:r>
                <a:r>
                  <a:rPr lang="en-US" altLang="zh-CN"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1</a:t>
                </a:r>
                <a:endParaRPr lang="zh-CN" altLang="en-US"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28678" name="文本框 80905"/>
            <p:cNvSpPr txBox="1"/>
            <p:nvPr/>
          </p:nvSpPr>
          <p:spPr>
            <a:xfrm>
              <a:off x="1614" y="950"/>
              <a:ext cx="4762" cy="329"/>
            </a:xfrm>
            <a:prstGeom prst="rect">
              <a:avLst/>
            </a:prstGeom>
            <a:noFill/>
            <a:ln w="9525">
              <a:noFill/>
            </a:ln>
          </p:spPr>
          <p:txBody>
            <a:bodyPr>
              <a:spAutoFit/>
            </a:bodyPr>
            <a:lstStyle/>
            <a:p>
              <a:pPr>
                <a:spcBef>
                  <a:spcPct val="50000"/>
                </a:spcBef>
              </a:pPr>
              <a:r>
                <a:rPr lang="zh-CN" altLang="en-US" sz="2800" dirty="0">
                  <a:solidFill>
                    <a:prstClr val="black"/>
                  </a:solidFill>
                  <a:latin typeface="Times New Roman" panose="02020603050405020304" pitchFamily="18" charset="0"/>
                  <a:ea typeface="黑体" panose="02010609060101010101" pitchFamily="49" charset="-122"/>
                </a:rPr>
                <a:t>声音的产生与传播</a:t>
              </a:r>
              <a:r>
                <a:rPr lang="en-US" altLang="zh-CN" sz="2400" dirty="0">
                  <a:solidFill>
                    <a:prstClr val="black"/>
                  </a:solidFill>
                  <a:latin typeface="Times New Roman" panose="02020603050405020304" pitchFamily="18" charset="0"/>
                  <a:ea typeface="黑体" panose="02010609060101010101" pitchFamily="49" charset="-122"/>
                </a:rPr>
                <a:t>(10</a:t>
              </a:r>
              <a:r>
                <a:rPr lang="zh-CN" altLang="en-US" sz="2400" dirty="0">
                  <a:solidFill>
                    <a:prstClr val="black"/>
                  </a:solidFill>
                  <a:latin typeface="Times New Roman" panose="02020603050405020304" pitchFamily="18" charset="0"/>
                  <a:ea typeface="黑体" panose="02010609060101010101" pitchFamily="49" charset="-122"/>
                </a:rPr>
                <a:t>年</a:t>
              </a:r>
              <a:r>
                <a:rPr lang="en-US" altLang="zh-CN" sz="2400" dirty="0">
                  <a:solidFill>
                    <a:prstClr val="black"/>
                  </a:solidFill>
                  <a:latin typeface="Times New Roman" panose="02020603050405020304" pitchFamily="18" charset="0"/>
                  <a:ea typeface="黑体" panose="02010609060101010101" pitchFamily="49" charset="-122"/>
                </a:rPr>
                <a:t>4</a:t>
              </a:r>
              <a:r>
                <a:rPr lang="zh-CN" altLang="en-US" sz="2400" dirty="0">
                  <a:solidFill>
                    <a:prstClr val="black"/>
                  </a:solidFill>
                  <a:latin typeface="Times New Roman" panose="02020603050405020304" pitchFamily="18" charset="0"/>
                  <a:ea typeface="黑体" panose="02010609060101010101" pitchFamily="49" charset="-122"/>
                </a:rPr>
                <a:t>考</a:t>
              </a:r>
              <a:r>
                <a:rPr lang="en-US" altLang="zh-CN" sz="2400" dirty="0">
                  <a:solidFill>
                    <a:prstClr val="black"/>
                  </a:solidFill>
                  <a:latin typeface="Times New Roman" panose="02020603050405020304" pitchFamily="18" charset="0"/>
                  <a:ea typeface="黑体" panose="02010609060101010101" pitchFamily="49" charset="-122"/>
                </a:rPr>
                <a:t>)</a:t>
              </a:r>
              <a:endParaRPr lang="en-US" altLang="zh-CN" sz="2400" dirty="0">
                <a:solidFill>
                  <a:prstClr val="black"/>
                </a:solidFill>
                <a:latin typeface="Times New Roman" panose="02020603050405020304" pitchFamily="18" charset="0"/>
                <a:cs typeface="Times New Roman" panose="02020603050405020304" pitchFamily="18" charset="0"/>
              </a:endParaRPr>
            </a:p>
          </p:txBody>
        </p:sp>
      </p:grpSp>
      <p:sp>
        <p:nvSpPr>
          <p:cNvPr id="2" name="矩形 1"/>
          <p:cNvSpPr/>
          <p:nvPr/>
        </p:nvSpPr>
        <p:spPr>
          <a:xfrm>
            <a:off x="842213" y="2395276"/>
            <a:ext cx="10766018" cy="3969385"/>
          </a:xfrm>
          <a:prstGeom prst="rect">
            <a:avLst/>
          </a:prstGeom>
        </p:spPr>
        <p:txBody>
          <a:bodyPr wrap="square">
            <a:spAutoFit/>
          </a:bodyPr>
          <a:lstStyle/>
          <a:p>
            <a:pPr>
              <a:lnSpc>
                <a:spcPct val="150000"/>
              </a:lnSpc>
              <a:spcBef>
                <a:spcPts val="0"/>
              </a:spcBef>
              <a:spcAft>
                <a:spcPts val="0"/>
              </a:spcAft>
            </a:pPr>
            <a:r>
              <a:rPr lang="en-US" altLang="zh-CN" sz="2400" dirty="0">
                <a:latin typeface="Times New Roman" panose="02020603050405020304" pitchFamily="18" charset="0"/>
                <a:cs typeface="Times New Roman" panose="02020603050405020304" pitchFamily="18" charset="0"/>
              </a:rPr>
              <a:t>1.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2019</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6</a:t>
            </a:r>
            <a:r>
              <a:rPr lang="zh-CN" altLang="en-US" sz="2400" dirty="0">
                <a:latin typeface="Times New Roman" panose="02020603050405020304" pitchFamily="18" charset="0"/>
                <a:cs typeface="Times New Roman" panose="02020603050405020304" pitchFamily="18" charset="0"/>
              </a:rPr>
              <a:t>题</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分)如图所示，把正在响铃的闹钟放在玻璃罩内，逐渐抽出玻璃罩内的空气，听到闹铃声逐渐变小，直至听不见，再让空气逐渐进入玻璃罩内，听到闹铃声又逐渐变大。关于上述实验，下列说法中正确的是</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spcBef>
                <a:spcPts val="0"/>
              </a:spcBef>
              <a:spcAft>
                <a:spcPts val="0"/>
              </a:spcAft>
            </a:pPr>
            <a:r>
              <a:rPr lang="en-US" altLang="zh-CN" sz="2400" dirty="0">
                <a:latin typeface="Times New Roman" panose="02020603050405020304" pitchFamily="18" charset="0"/>
                <a:cs typeface="Times New Roman" panose="02020603050405020304" pitchFamily="18" charset="0"/>
              </a:rPr>
              <a:t>A. </a:t>
            </a:r>
            <a:r>
              <a:rPr lang="zh-CN" altLang="en-US" sz="2400" dirty="0">
                <a:latin typeface="Times New Roman" panose="02020603050405020304" pitchFamily="18" charset="0"/>
                <a:cs typeface="Times New Roman" panose="02020603050405020304" pitchFamily="18" charset="0"/>
              </a:rPr>
              <a:t>空气可以传播声音</a:t>
            </a:r>
            <a:endParaRPr lang="zh-CN" altLang="en-US" sz="2400" dirty="0">
              <a:latin typeface="Times New Roman" panose="02020603050405020304" pitchFamily="18" charset="0"/>
              <a:cs typeface="Times New Roman" panose="02020603050405020304" pitchFamily="18" charset="0"/>
            </a:endParaRPr>
          </a:p>
          <a:p>
            <a:pPr>
              <a:lnSpc>
                <a:spcPct val="150000"/>
              </a:lnSpc>
              <a:spcBef>
                <a:spcPts val="0"/>
              </a:spcBef>
              <a:spcAft>
                <a:spcPts val="0"/>
              </a:spcAft>
            </a:pPr>
            <a:r>
              <a:rPr lang="en-US" altLang="zh-CN" sz="2400" dirty="0">
                <a:latin typeface="Times New Roman" panose="02020603050405020304" pitchFamily="18" charset="0"/>
                <a:cs typeface="Times New Roman" panose="02020603050405020304" pitchFamily="18" charset="0"/>
              </a:rPr>
              <a:t>B. </a:t>
            </a:r>
            <a:r>
              <a:rPr lang="zh-CN" altLang="en-US" sz="2400" dirty="0">
                <a:latin typeface="Times New Roman" panose="02020603050405020304" pitchFamily="18" charset="0"/>
                <a:cs typeface="Times New Roman" panose="02020603050405020304" pitchFamily="18" charset="0"/>
              </a:rPr>
              <a:t>只要闹铃振动，就可以听到闹铃声</a:t>
            </a:r>
            <a:endParaRPr lang="zh-CN" altLang="en-US" sz="2400" dirty="0">
              <a:latin typeface="Times New Roman" panose="02020603050405020304" pitchFamily="18" charset="0"/>
              <a:cs typeface="Times New Roman" panose="02020603050405020304" pitchFamily="18" charset="0"/>
            </a:endParaRPr>
          </a:p>
          <a:p>
            <a:pPr>
              <a:lnSpc>
                <a:spcPct val="150000"/>
              </a:lnSpc>
              <a:spcBef>
                <a:spcPts val="0"/>
              </a:spcBef>
              <a:spcAft>
                <a:spcPts val="0"/>
              </a:spcAft>
            </a:pPr>
            <a:r>
              <a:rPr lang="en-US" altLang="zh-CN" sz="2400" dirty="0">
                <a:latin typeface="Times New Roman" panose="02020603050405020304" pitchFamily="18" charset="0"/>
                <a:cs typeface="Times New Roman" panose="02020603050405020304" pitchFamily="18" charset="0"/>
              </a:rPr>
              <a:t>C. </a:t>
            </a:r>
            <a:r>
              <a:rPr lang="zh-CN" altLang="en-US" sz="2400" dirty="0">
                <a:latin typeface="Times New Roman" panose="02020603050405020304" pitchFamily="18" charset="0"/>
                <a:cs typeface="Times New Roman" panose="02020603050405020304" pitchFamily="18" charset="0"/>
              </a:rPr>
              <a:t>听不见闹铃声了，是由于闹铃不再振动</a:t>
            </a:r>
            <a:endParaRPr lang="zh-CN" altLang="en-US" sz="2400" dirty="0">
              <a:latin typeface="Times New Roman" panose="02020603050405020304" pitchFamily="18" charset="0"/>
              <a:cs typeface="Times New Roman" panose="02020603050405020304" pitchFamily="18" charset="0"/>
            </a:endParaRPr>
          </a:p>
          <a:p>
            <a:pPr>
              <a:lnSpc>
                <a:spcPct val="150000"/>
              </a:lnSpc>
              <a:spcBef>
                <a:spcPts val="0"/>
              </a:spcBef>
              <a:spcAft>
                <a:spcPts val="0"/>
              </a:spcAft>
            </a:pPr>
            <a:r>
              <a:rPr lang="en-US" altLang="zh-CN" sz="2400" dirty="0">
                <a:latin typeface="Times New Roman" panose="02020603050405020304" pitchFamily="18" charset="0"/>
                <a:cs typeface="Times New Roman" panose="02020603050405020304" pitchFamily="18" charset="0"/>
              </a:rPr>
              <a:t>D. </a:t>
            </a:r>
            <a:r>
              <a:rPr lang="zh-CN" altLang="en-US" sz="2400" dirty="0">
                <a:latin typeface="Times New Roman" panose="02020603050405020304" pitchFamily="18" charset="0"/>
                <a:cs typeface="Times New Roman" panose="02020603050405020304" pitchFamily="18" charset="0"/>
              </a:rPr>
              <a:t>听到闹铃声又逐渐变大，是由于闹铃振动逐渐变剧烈了</a:t>
            </a:r>
            <a:endParaRPr lang="en-US" altLang="zh-CN" sz="24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9359900" y="3666490"/>
            <a:ext cx="924560"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2127885" y="902970"/>
            <a:ext cx="7909560" cy="647065"/>
            <a:chOff x="3297" y="1732"/>
            <a:chExt cx="12456" cy="1019"/>
          </a:xfrm>
        </p:grpSpPr>
        <p:pic>
          <p:nvPicPr>
            <p:cNvPr id="9" name="图片 12" descr="2020试题研究版式22"/>
            <p:cNvPicPr>
              <a:picLocks noChangeAspect="1"/>
            </p:cNvPicPr>
            <p:nvPr/>
          </p:nvPicPr>
          <p:blipFill>
            <a:blip r:embed="rId2"/>
            <a:stretch>
              <a:fillRect/>
            </a:stretch>
          </p:blipFill>
          <p:spPr>
            <a:xfrm>
              <a:off x="3297" y="1732"/>
              <a:ext cx="12456" cy="980"/>
            </a:xfrm>
            <a:prstGeom prst="rect">
              <a:avLst/>
            </a:prstGeom>
            <a:noFill/>
            <a:ln w="9525">
              <a:noFill/>
            </a:ln>
          </p:spPr>
        </p:pic>
        <p:sp>
          <p:nvSpPr>
            <p:cNvPr id="27659" name="文本框 15">
              <a:hlinkClick r:id="rId3" action="ppaction://hlinksldjump"/>
            </p:cNvPr>
            <p:cNvSpPr txBox="1"/>
            <p:nvPr/>
          </p:nvSpPr>
          <p:spPr>
            <a:xfrm>
              <a:off x="4667" y="1733"/>
              <a:ext cx="10165" cy="1018"/>
            </a:xfrm>
            <a:prstGeom prst="rect">
              <a:avLst/>
            </a:prstGeom>
            <a:noFill/>
            <a:ln w="9525">
              <a:noFill/>
            </a:ln>
          </p:spPr>
          <p:txBody>
            <a:bodyPr anchor="t">
              <a:spAutoFit/>
            </a:bodyPr>
            <a:lstStyle/>
            <a:p>
              <a:r>
                <a:rPr lang="zh-CN" altLang="en-US" sz="36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  北京</a:t>
              </a:r>
              <a:r>
                <a:rPr lang="en-US" altLang="zh-CN" sz="36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10</a:t>
              </a:r>
              <a:r>
                <a:rPr lang="zh-CN" altLang="en-US" sz="36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年中考真题精讲练</a:t>
              </a:r>
              <a:endParaRPr lang="zh-CN" altLang="en-US" sz="36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pic>
        <p:nvPicPr>
          <p:cNvPr id="4" name="图片 3"/>
          <p:cNvPicPr>
            <a:picLocks noChangeAspect="1"/>
          </p:cNvPicPr>
          <p:nvPr/>
        </p:nvPicPr>
        <p:blipFill>
          <a:blip r:embed="rId4"/>
          <a:stretch>
            <a:fillRect/>
          </a:stretch>
        </p:blipFill>
        <p:spPr>
          <a:xfrm>
            <a:off x="9544050" y="4126655"/>
            <a:ext cx="1402600" cy="1794502"/>
          </a:xfrm>
          <a:prstGeom prst="rect">
            <a:avLst/>
          </a:prstGeom>
        </p:spPr>
      </p:pic>
      <p:sp>
        <p:nvSpPr>
          <p:cNvPr id="5" name="文本框 4"/>
          <p:cNvSpPr txBox="1"/>
          <p:nvPr/>
        </p:nvSpPr>
        <p:spPr>
          <a:xfrm>
            <a:off x="9656818" y="5960051"/>
            <a:ext cx="982980" cy="368300"/>
          </a:xfrm>
          <a:prstGeom prst="rect">
            <a:avLst/>
          </a:prstGeom>
          <a:noFill/>
        </p:spPr>
        <p:txBody>
          <a:bodyPr wrap="none" rtlCol="0">
            <a:spAutoFit/>
          </a:bodyPr>
          <a:lstStyle/>
          <a:p>
            <a:r>
              <a:rPr lang="zh-CN" altLang="en-US"/>
              <a:t>第</a:t>
            </a:r>
            <a:r>
              <a:rPr lang="en-US" altLang="zh-CN">
                <a:latin typeface="Times New Roman" panose="02020603050405020304" pitchFamily="18" charset="0"/>
                <a:cs typeface="Times New Roman" panose="02020603050405020304" pitchFamily="18" charset="0"/>
              </a:rPr>
              <a:t>1</a:t>
            </a:r>
            <a:r>
              <a:rPr lang="zh-CN" altLang="en-US"/>
              <a:t>题图</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p:nvPr/>
        </p:nvGraphicFramePr>
        <p:xfrm>
          <a:off x="651510" y="2620010"/>
          <a:ext cx="11019155" cy="2849880"/>
        </p:xfrm>
        <a:graphic>
          <a:graphicData uri="http://schemas.openxmlformats.org/drawingml/2006/table">
            <a:tbl>
              <a:tblPr firstRow="1" bandRow="1">
                <a:tableStyleId>{5940675A-B579-460E-94D1-54222C63F5DA}</a:tableStyleId>
              </a:tblPr>
              <a:tblGrid>
                <a:gridCol w="2715260"/>
                <a:gridCol w="5779135"/>
                <a:gridCol w="1219200"/>
                <a:gridCol w="1305560"/>
              </a:tblGrid>
              <a:tr h="474980">
                <a:tc rowSpan="2">
                  <a:txBody>
                    <a:bodyPr/>
                    <a:lstStyle/>
                    <a:p>
                      <a:pPr indent="0" algn="ctr" fontAlgn="auto">
                        <a:lnSpc>
                          <a:spcPct val="130000"/>
                        </a:lnSpc>
                        <a:buNone/>
                      </a:pPr>
                      <a:r>
                        <a:rPr lang="en-US" sz="2400" b="1" dirty="0" err="1">
                          <a:latin typeface="黑体" panose="02010609060101010101" pitchFamily="49" charset="-122"/>
                          <a:ea typeface="黑体" panose="02010609060101010101" pitchFamily="49" charset="-122"/>
                          <a:cs typeface="黑体" panose="02010609060101010101" pitchFamily="49" charset="-122"/>
                        </a:rPr>
                        <a:t>知识点</a:t>
                      </a:r>
                      <a:r>
                        <a:rPr lang="en-US" altLang="zh-CN" sz="2400" b="1" dirty="0">
                          <a:latin typeface="黑体" panose="02010609060101010101" pitchFamily="49" charset="-122"/>
                          <a:ea typeface="黑体" panose="02010609060101010101" pitchFamily="49" charset="-122"/>
                          <a:cs typeface="黑体" panose="02010609060101010101" pitchFamily="49" charset="-122"/>
                        </a:rPr>
                        <a:t> </a:t>
                      </a:r>
                      <a:endParaRPr lang="en-US" sz="2400" b="1" dirty="0">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rowSpan="2">
                  <a:txBody>
                    <a:bodyPr/>
                    <a:lstStyle/>
                    <a:p>
                      <a:pPr indent="0" algn="ctr" fontAlgn="auto">
                        <a:lnSpc>
                          <a:spcPct val="130000"/>
                        </a:lnSpc>
                        <a:buNone/>
                      </a:pPr>
                      <a:r>
                        <a:rPr lang="en-US" sz="2400" b="1">
                          <a:latin typeface="黑体" panose="02010609060101010101" pitchFamily="49" charset="-122"/>
                          <a:ea typeface="黑体" panose="02010609060101010101" pitchFamily="49" charset="-122"/>
                          <a:cs typeface="黑体" panose="02010609060101010101" pitchFamily="49" charset="-122"/>
                        </a:rPr>
                        <a:t>分项细目</a:t>
                      </a:r>
                      <a:r>
                        <a:rPr lang="en-US" altLang="zh-CN" sz="2400" b="1">
                          <a:latin typeface="黑体" panose="02010609060101010101" pitchFamily="49" charset="-122"/>
                          <a:ea typeface="黑体" panose="02010609060101010101" pitchFamily="49" charset="-122"/>
                          <a:cs typeface="黑体" panose="02010609060101010101" pitchFamily="49" charset="-122"/>
                        </a:rPr>
                        <a:t> </a:t>
                      </a:r>
                      <a:endParaRPr lang="en-US" sz="2400" b="1">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gridSpan="2">
                  <a:txBody>
                    <a:bodyPr/>
                    <a:lstStyle/>
                    <a:p>
                      <a:pPr indent="0" algn="ctr" fontAlgn="auto">
                        <a:lnSpc>
                          <a:spcPct val="130000"/>
                        </a:lnSpc>
                        <a:buNone/>
                      </a:pPr>
                      <a:r>
                        <a:rPr lang="en-US" sz="2400" b="1">
                          <a:latin typeface="黑体" panose="02010609060101010101" pitchFamily="49" charset="-122"/>
                          <a:ea typeface="黑体" panose="02010609060101010101" pitchFamily="49" charset="-122"/>
                          <a:cs typeface="Times New Roman" panose="02020603050405020304" pitchFamily="18" charset="0"/>
                        </a:rPr>
                        <a:t>考试目标</a:t>
                      </a:r>
                      <a:endParaRPr lang="en-US" altLang="en-US" sz="2400" b="1">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hMerge="1">
                  <a:tcPr/>
                </a:tc>
              </a:tr>
              <a:tr h="474980">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1">
                          <a:latin typeface="黑体" panose="02010609060101010101" pitchFamily="49" charset="-122"/>
                          <a:ea typeface="黑体" panose="02010609060101010101" pitchFamily="49" charset="-122"/>
                          <a:cs typeface="Times New Roman" panose="02020603050405020304" pitchFamily="18" charset="0"/>
                        </a:rPr>
                        <a:t>了解</a:t>
                      </a:r>
                      <a:endParaRPr lang="en-US" altLang="en-US" sz="2400" b="1">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algn="ctr"/>
                      <a:r>
                        <a:rPr lang="en-US" sz="2400" b="1" dirty="0" err="1">
                          <a:latin typeface="黑体" panose="02010609060101010101" pitchFamily="49" charset="-122"/>
                          <a:ea typeface="黑体" panose="02010609060101010101" pitchFamily="49" charset="-122"/>
                          <a:cs typeface="Times New Roman" panose="02020603050405020304" pitchFamily="18" charset="0"/>
                        </a:rPr>
                        <a:t>理解</a:t>
                      </a:r>
                      <a:endParaRPr lang="zh-CN" altLang="en-US" dirty="0"/>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r>
              <a:tr h="474980">
                <a:tc rowSpan="2">
                  <a:txBody>
                    <a:bodyPr/>
                    <a:lstStyle/>
                    <a:p>
                      <a:pPr indent="0" algn="ctr" fontAlgn="auto">
                        <a:lnSpc>
                          <a:spcPct val="130000"/>
                        </a:lnSpc>
                        <a:buNone/>
                      </a:pPr>
                      <a:r>
                        <a:rPr lang="zh-CN" altLang="en-US" sz="2400" b="0" dirty="0">
                          <a:latin typeface="黑体" panose="02010609060101010101" pitchFamily="49" charset="-122"/>
                          <a:ea typeface="黑体" panose="02010609060101010101" pitchFamily="49" charset="-122"/>
                          <a:cs typeface="Times New Roman" panose="02020603050405020304" pitchFamily="18" charset="0"/>
                        </a:rPr>
                        <a:t>声音的产生与传播</a:t>
                      </a:r>
                      <a:endParaRPr lang="zh-CN" altLang="en-US" sz="2400" b="0" dirty="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l" fontAlgn="auto">
                        <a:lnSpc>
                          <a:spcPct val="130000"/>
                        </a:lnSpc>
                        <a:buNone/>
                      </a:pPr>
                      <a:r>
                        <a:rPr lang="en-US" altLang="zh-CN" sz="2400" b="0" dirty="0">
                          <a:latin typeface="Times New Roman" panose="02020603050405020304" pitchFamily="18" charset="0"/>
                          <a:ea typeface="Times New Roman" panose="02020603050405020304" pitchFamily="18" charset="0"/>
                          <a:cs typeface="Times New Roman" panose="02020603050405020304" pitchFamily="18" charset="0"/>
                        </a:rPr>
                        <a:t>1. </a:t>
                      </a:r>
                      <a:r>
                        <a:rPr lang="zh-CN" altLang="en-US" sz="2400" b="0" dirty="0">
                          <a:latin typeface="Times New Roman" panose="02020603050405020304" pitchFamily="18" charset="0"/>
                          <a:ea typeface="Times New Roman" panose="02020603050405020304" pitchFamily="18" charset="0"/>
                          <a:cs typeface="Times New Roman" panose="02020603050405020304" pitchFamily="18" charset="0"/>
                        </a:rPr>
                        <a:t>声音的产生和传播</a:t>
                      </a:r>
                      <a:endParaRPr lang="en-US" altLang="en-US" sz="24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endPar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474980">
                <a:tc vMerge="1">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l" fontAlgn="auto">
                        <a:lnSpc>
                          <a:spcPct val="130000"/>
                        </a:lnSpc>
                        <a:buNone/>
                      </a:pPr>
                      <a:r>
                        <a:rPr lang="en-US" altLang="zh-CN" sz="2400" b="0" dirty="0">
                          <a:latin typeface="Times New Roman" panose="02020603050405020304" pitchFamily="18" charset="0"/>
                          <a:ea typeface="Times New Roman" panose="02020603050405020304" pitchFamily="18" charset="0"/>
                          <a:cs typeface="Times New Roman" panose="02020603050405020304" pitchFamily="18" charset="0"/>
                        </a:rPr>
                        <a:t>2. </a:t>
                      </a:r>
                      <a:r>
                        <a:rPr lang="zh-CN" altLang="en-US" sz="2400" b="0" dirty="0">
                          <a:latin typeface="Times New Roman" panose="02020603050405020304" pitchFamily="18" charset="0"/>
                          <a:ea typeface="Times New Roman" panose="02020603050405020304" pitchFamily="18" charset="0"/>
                          <a:cs typeface="Times New Roman" panose="02020603050405020304" pitchFamily="18" charset="0"/>
                        </a:rPr>
                        <a:t>波长、频率和波速</a:t>
                      </a:r>
                      <a:endParaRPr lang="en-US" altLang="en-US" sz="24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endPar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949960">
                <a:tc>
                  <a:txBody>
                    <a:bodyPr/>
                    <a:lstStyle/>
                    <a:p>
                      <a:pPr indent="0" algn="ctr" fontAlgn="auto">
                        <a:lnSpc>
                          <a:spcPct val="130000"/>
                        </a:lnSpc>
                        <a:buNone/>
                      </a:pPr>
                      <a:r>
                        <a:rPr lang="zh-CN" altLang="en-US" sz="2400" b="0" dirty="0">
                          <a:latin typeface="黑体" panose="02010609060101010101" pitchFamily="49" charset="-122"/>
                          <a:ea typeface="黑体" panose="02010609060101010101" pitchFamily="49" charset="-122"/>
                          <a:cs typeface="Times New Roman" panose="02020603050405020304" pitchFamily="18" charset="0"/>
                        </a:rPr>
                        <a:t>乐声和噪声</a:t>
                      </a:r>
                      <a:endParaRPr lang="zh-CN" altLang="en-US" sz="2400" b="0" dirty="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30000"/>
                        </a:lnSpc>
                        <a:buNone/>
                      </a:pPr>
                      <a:r>
                        <a:rPr lang="zh-CN" altLang="en-US" sz="2400" b="0" dirty="0">
                          <a:latin typeface="Times New Roman" panose="02020603050405020304" pitchFamily="18" charset="0"/>
                          <a:ea typeface="Times New Roman" panose="02020603050405020304" pitchFamily="18" charset="0"/>
                          <a:cs typeface="Times New Roman" panose="02020603050405020304" pitchFamily="18" charset="0"/>
                        </a:rPr>
                        <a:t>乐声的特性和噪声的控制</a:t>
                      </a:r>
                      <a:endParaRPr lang="en-US" altLang="en-US" sz="24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endPar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bl>
          </a:graphicData>
        </a:graphic>
      </p:graphicFrame>
      <p:sp>
        <p:nvSpPr>
          <p:cNvPr id="100" name="文本框 99"/>
          <p:cNvSpPr txBox="1"/>
          <p:nvPr/>
        </p:nvSpPr>
        <p:spPr>
          <a:xfrm>
            <a:off x="4639089" y="1580375"/>
            <a:ext cx="2713355" cy="521970"/>
          </a:xfrm>
          <a:prstGeom prst="rect">
            <a:avLst/>
          </a:prstGeom>
          <a:noFill/>
          <a:ln w="9525">
            <a:noFill/>
          </a:ln>
        </p:spPr>
        <p:txBody>
          <a:bodyPr wrap="square">
            <a:spAutoFit/>
          </a:bodyPr>
          <a:lstStyle/>
          <a:p>
            <a:pPr indent="0"/>
            <a:r>
              <a:rPr lang="zh-CN" sz="2800" b="1" dirty="0">
                <a:ea typeface="黑体" panose="02010609060101010101" pitchFamily="49" charset="-122"/>
              </a:rPr>
              <a:t>考试内容和要求</a:t>
            </a:r>
            <a:endParaRPr lang="zh-CN" altLang="en-US" sz="2800" b="1" dirty="0">
              <a:ea typeface="黑体" panose="02010609060101010101" pitchFamily="49" charset="-122"/>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269867" y="1257290"/>
            <a:ext cx="10203276" cy="5077460"/>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2. </a:t>
            </a:r>
            <a:r>
              <a:rPr lang="zh-CN" altLang="en-US" sz="2400" dirty="0">
                <a:latin typeface="Times New Roman" panose="02020603050405020304" pitchFamily="18" charset="0"/>
                <a:cs typeface="Times New Roman" panose="02020603050405020304" pitchFamily="18" charset="0"/>
              </a:rPr>
              <a:t>判断下列说法的正误</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1</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(2018</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9D)</a:t>
            </a:r>
            <a:r>
              <a:rPr lang="zh-CN" altLang="en-US" sz="2400" dirty="0">
                <a:latin typeface="Times New Roman" panose="02020603050405020304" pitchFamily="18" charset="0"/>
                <a:cs typeface="Times New Roman" panose="02020603050405020304" pitchFamily="18" charset="0"/>
              </a:rPr>
              <a:t>正在发声的编钟一定在振动</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)只要物体在振动，我们就一定能听到声音</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3</a:t>
            </a:r>
            <a:r>
              <a:rPr lang="zh-CN" altLang="en-US" sz="2400" dirty="0">
                <a:latin typeface="Times New Roman" panose="02020603050405020304" pitchFamily="18" charset="0"/>
                <a:cs typeface="Times New Roman" panose="02020603050405020304" pitchFamily="18" charset="0"/>
              </a:rPr>
              <a:t>)“隔墙有耳”说明固体能够传声</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4</a:t>
            </a:r>
            <a:r>
              <a:rPr lang="zh-CN" altLang="en-US" sz="2400" dirty="0">
                <a:latin typeface="Times New Roman" panose="02020603050405020304" pitchFamily="18" charset="0"/>
                <a:cs typeface="Times New Roman" panose="02020603050405020304" pitchFamily="18" charset="0"/>
              </a:rPr>
              <a:t>)一切发声的物体都在振动</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5</a:t>
            </a:r>
            <a:r>
              <a:rPr lang="zh-CN" altLang="en-US" sz="2400" dirty="0">
                <a:latin typeface="Times New Roman" panose="02020603050405020304" pitchFamily="18" charset="0"/>
                <a:cs typeface="Times New Roman" panose="02020603050405020304" pitchFamily="18" charset="0"/>
              </a:rPr>
              <a:t>)宇航员在太空中能够进行交流，说明真空能够传声</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6</a:t>
            </a:r>
            <a:r>
              <a:rPr lang="zh-CN" altLang="en-US" sz="2400" dirty="0">
                <a:latin typeface="Times New Roman" panose="02020603050405020304" pitchFamily="18" charset="0"/>
                <a:cs typeface="Times New Roman" panose="02020603050405020304" pitchFamily="18" charset="0"/>
              </a:rPr>
              <a:t>)机器人是高科技产品，它发出的声音不是由振动产生的</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endParaRPr lang="zh-CN" altLang="en-US" sz="24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7359650" y="2006600"/>
            <a:ext cx="1101725" cy="46037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7415721" y="3086257"/>
            <a:ext cx="729489"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6141720" y="3608705"/>
            <a:ext cx="805815" cy="46037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5210725" y="4176012"/>
            <a:ext cx="1316654"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8538364" y="4723618"/>
            <a:ext cx="729489"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9150443" y="5273215"/>
            <a:ext cx="729489"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grpSp>
        <p:nvGrpSpPr>
          <p:cNvPr id="21" name="组合 20"/>
          <p:cNvGrpSpPr/>
          <p:nvPr/>
        </p:nvGrpSpPr>
        <p:grpSpPr>
          <a:xfrm>
            <a:off x="1422561" y="2486182"/>
            <a:ext cx="2370455" cy="525145"/>
            <a:chOff x="12542" y="4361"/>
            <a:chExt cx="3733" cy="827"/>
          </a:xfrm>
        </p:grpSpPr>
        <p:pic>
          <p:nvPicPr>
            <p:cNvPr id="22" name="图片 21" descr="方框小标4字"/>
            <p:cNvPicPr>
              <a:picLocks noChangeAspect="1"/>
            </p:cNvPicPr>
            <p:nvPr/>
          </p:nvPicPr>
          <p:blipFill>
            <a:blip r:embed="rId1"/>
            <a:stretch>
              <a:fillRect/>
            </a:stretch>
          </p:blipFill>
          <p:spPr>
            <a:xfrm>
              <a:off x="12542" y="4361"/>
              <a:ext cx="3733" cy="827"/>
            </a:xfrm>
            <a:prstGeom prst="rect">
              <a:avLst/>
            </a:prstGeom>
          </p:spPr>
        </p:pic>
        <p:sp>
          <p:nvSpPr>
            <p:cNvPr id="23" name="文本框 69"/>
            <p:cNvSpPr txBox="1"/>
            <p:nvPr/>
          </p:nvSpPr>
          <p:spPr>
            <a:xfrm>
              <a:off x="12611" y="4412"/>
              <a:ext cx="3595" cy="725"/>
            </a:xfrm>
            <a:prstGeom prst="rect">
              <a:avLst/>
            </a:prstGeom>
            <a:noFill/>
            <a:ln w="9525">
              <a:noFill/>
            </a:ln>
          </p:spPr>
          <p:txBody>
            <a:bodyPr anchor="t">
              <a:spAutoFit/>
            </a:bodyPr>
            <a:lstStyle/>
            <a:p>
              <a:pPr algn="dist"/>
              <a:r>
                <a:rPr lang="zh-CN" altLang="en-US" sz="2400" b="1">
                  <a:solidFill>
                    <a:srgbClr val="00923F"/>
                  </a:solidFill>
                  <a:latin typeface="黑体" panose="02010609060101010101" pitchFamily="49" charset="-122"/>
                  <a:ea typeface="黑体" panose="02010609060101010101" pitchFamily="49" charset="-122"/>
                </a:rPr>
                <a:t>补充设问</a:t>
              </a:r>
              <a:endParaRPr lang="zh-CN" altLang="en-US" sz="2400" b="1">
                <a:solidFill>
                  <a:srgbClr val="00923F"/>
                </a:solidFill>
                <a:latin typeface="黑体" panose="02010609060101010101" pitchFamily="49" charset="-122"/>
                <a:ea typeface="黑体" panose="02010609060101010101" pitchFamily="49"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86065" y="923025"/>
            <a:ext cx="10203276" cy="5631180"/>
          </a:xfrm>
          <a:prstGeom prst="rect">
            <a:avLst/>
          </a:prstGeom>
        </p:spPr>
        <p:txBody>
          <a:bodyPr wrap="square">
            <a:spAutoFit/>
          </a:bodyPr>
          <a:lstStyle/>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7</a:t>
            </a:r>
            <a:r>
              <a:rPr lang="zh-CN" altLang="en-US" sz="2400" dirty="0">
                <a:latin typeface="Times New Roman" panose="02020603050405020304" pitchFamily="18" charset="0"/>
                <a:cs typeface="Times New Roman" panose="02020603050405020304" pitchFamily="18" charset="0"/>
              </a:rPr>
              <a:t>)声音在任何介质中的传播速度都是</a:t>
            </a:r>
            <a:r>
              <a:rPr lang="en-US" altLang="zh-CN" sz="2400" dirty="0">
                <a:latin typeface="Times New Roman" panose="02020603050405020304" pitchFamily="18" charset="0"/>
                <a:cs typeface="Times New Roman" panose="02020603050405020304" pitchFamily="18" charset="0"/>
              </a:rPr>
              <a:t>340 m/s(</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8</a:t>
            </a:r>
            <a:r>
              <a:rPr lang="zh-CN" altLang="en-US" sz="2400" dirty="0">
                <a:latin typeface="Times New Roman" panose="02020603050405020304" pitchFamily="18" charset="0"/>
                <a:cs typeface="Times New Roman" panose="02020603050405020304" pitchFamily="18" charset="0"/>
              </a:rPr>
              <a:t>)上课时听不到老师讲课的回声，是因为教室太小，不会产生回声</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9</a:t>
            </a:r>
            <a:r>
              <a:rPr lang="zh-CN" altLang="en-US" sz="2400" dirty="0">
                <a:latin typeface="Times New Roman" panose="02020603050405020304" pitchFamily="18" charset="0"/>
                <a:cs typeface="Times New Roman" panose="02020603050405020304" pitchFamily="18" charset="0"/>
              </a:rPr>
              <a:t>)超声波在空气中比次声波传播速度大 </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10</a:t>
            </a:r>
            <a:r>
              <a:rPr lang="zh-CN" altLang="en-US" sz="2400" dirty="0">
                <a:latin typeface="Times New Roman" panose="02020603050405020304" pitchFamily="18" charset="0"/>
                <a:cs typeface="Times New Roman" panose="02020603050405020304" pitchFamily="18" charset="0"/>
              </a:rPr>
              <a:t>)我国北斗导航系统与地面通信时利用的是声波</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3.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2015</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25</a:t>
            </a:r>
            <a:r>
              <a:rPr lang="zh-CN" altLang="en-US" sz="2400" dirty="0">
                <a:latin typeface="Times New Roman" panose="02020603050405020304" pitchFamily="18" charset="0"/>
                <a:cs typeface="Times New Roman" panose="02020603050405020304" pitchFamily="18" charset="0"/>
              </a:rPr>
              <a:t>题</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分)在驰名中外的北京天坛里，</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有三处堪称奇观的声学建筑：回音壁、三音石和圜丘。</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如图所示，当游客在圜丘顶层的天心石上说话时，听</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到的声音格外响亮，这是建筑师利用声音的反射，</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使</a:t>
            </a:r>
            <a:r>
              <a:rPr lang="en-US" altLang="zh-CN" sz="2400" dirty="0">
                <a:latin typeface="Times New Roman" panose="02020603050405020304" pitchFamily="18" charset="0"/>
                <a:cs typeface="Times New Roman" panose="02020603050405020304" pitchFamily="18" charset="0"/>
              </a:rPr>
              <a:t>_______</a:t>
            </a:r>
            <a:r>
              <a:rPr lang="zh-CN" altLang="en-US" sz="2400" dirty="0">
                <a:latin typeface="Times New Roman" panose="02020603050405020304" pitchFamily="18" charset="0"/>
                <a:cs typeface="Times New Roman" panose="02020603050405020304" pitchFamily="18" charset="0"/>
              </a:rPr>
              <a:t>与原声混在一起，声音得到加强造成的音响</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效果。</a:t>
            </a:r>
            <a:endParaRPr lang="zh-CN" altLang="en-US" sz="2400" dirty="0">
              <a:latin typeface="Times New Roman" panose="02020603050405020304" pitchFamily="18" charset="0"/>
              <a:cs typeface="Times New Roman" panose="02020603050405020304" pitchFamily="18" charset="0"/>
            </a:endParaRPr>
          </a:p>
        </p:txBody>
      </p:sp>
      <p:sp>
        <p:nvSpPr>
          <p:cNvPr id="4" name="矩形 3"/>
          <p:cNvSpPr/>
          <p:nvPr/>
        </p:nvSpPr>
        <p:spPr>
          <a:xfrm>
            <a:off x="9497511" y="5977123"/>
            <a:ext cx="1261884" cy="369332"/>
          </a:xfrm>
          <a:prstGeom prst="rect">
            <a:avLst/>
          </a:prstGeom>
        </p:spPr>
        <p:txBody>
          <a:bodyPr wrap="none">
            <a:spAutoFit/>
          </a:bodyPr>
          <a:lstStyle/>
          <a:p>
            <a:pPr indent="266700" algn="ctr">
              <a:spcAft>
                <a:spcPts val="0"/>
              </a:spcAft>
            </a:pPr>
            <a:r>
              <a:rPr lang="zh-CN" altLang="zh-CN" kern="100" dirty="0">
                <a:latin typeface="Times New Roman" panose="02020603050405020304" pitchFamily="18" charset="0"/>
                <a:cs typeface="Times New Roman" panose="02020603050405020304" pitchFamily="18" charset="0"/>
              </a:rPr>
              <a:t>第</a:t>
            </a:r>
            <a:r>
              <a:rPr lang="en-US" altLang="zh-CN" kern="100" dirty="0">
                <a:latin typeface="Times New Roman" panose="02020603050405020304" pitchFamily="18" charset="0"/>
                <a:cs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题图</a:t>
            </a:r>
            <a:endParaRPr lang="zh-CN" altLang="zh-CN" kern="100" dirty="0">
              <a:latin typeface="Times New Roman" panose="02020603050405020304" pitchFamily="18" charset="0"/>
              <a:cs typeface="Times New Roman" panose="02020603050405020304" pitchFamily="18" charset="0"/>
            </a:endParaRPr>
          </a:p>
        </p:txBody>
      </p:sp>
      <p:sp>
        <p:nvSpPr>
          <p:cNvPr id="10" name="文本框 9"/>
          <p:cNvSpPr txBox="1"/>
          <p:nvPr/>
        </p:nvSpPr>
        <p:spPr>
          <a:xfrm>
            <a:off x="7052535" y="1105905"/>
            <a:ext cx="667898"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10039812" y="1628506"/>
            <a:ext cx="729489"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6398639" y="2212091"/>
            <a:ext cx="729489"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7659473" y="2736501"/>
            <a:ext cx="729489"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1407459" y="5426122"/>
            <a:ext cx="1450415"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回声</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pic>
        <p:nvPicPr>
          <p:cNvPr id="2" name="图片 -2147482572" descr="北京W46.TIF"/>
          <p:cNvPicPr>
            <a:picLocks noChangeAspect="1"/>
          </p:cNvPicPr>
          <p:nvPr/>
        </p:nvPicPr>
        <p:blipFill>
          <a:blip r:embed="rId1" r:link="rId2"/>
          <a:stretch>
            <a:fillRect/>
          </a:stretch>
        </p:blipFill>
        <p:spPr>
          <a:xfrm>
            <a:off x="9298940" y="3399790"/>
            <a:ext cx="2123440" cy="223901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059497" y="1483659"/>
            <a:ext cx="10316845" cy="5077460"/>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4.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2017</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6</a:t>
            </a:r>
            <a:r>
              <a:rPr lang="zh-CN" altLang="en-US" sz="2400" dirty="0">
                <a:latin typeface="Times New Roman" panose="02020603050405020304" pitchFamily="18" charset="0"/>
                <a:cs typeface="Times New Roman" panose="02020603050405020304" pitchFamily="18" charset="0"/>
              </a:rPr>
              <a:t>题</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分)用大小不同的力先后敲击同一个音叉，比较音叉两次发出的声音，下列说法中正确的是</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A. </a:t>
            </a:r>
            <a:r>
              <a:rPr lang="zh-CN" altLang="en-US" sz="2400" dirty="0">
                <a:latin typeface="Times New Roman" panose="02020603050405020304" pitchFamily="18" charset="0"/>
                <a:cs typeface="Times New Roman" panose="02020603050405020304" pitchFamily="18" charset="0"/>
              </a:rPr>
              <a:t>响度不同                    </a:t>
            </a:r>
            <a:r>
              <a:rPr lang="en-US" altLang="zh-CN" sz="2400" dirty="0">
                <a:latin typeface="Times New Roman" panose="02020603050405020304" pitchFamily="18" charset="0"/>
                <a:cs typeface="Times New Roman" panose="02020603050405020304" pitchFamily="18" charset="0"/>
              </a:rPr>
              <a:t>B. </a:t>
            </a:r>
            <a:r>
              <a:rPr lang="zh-CN" altLang="en-US" sz="2400" dirty="0">
                <a:latin typeface="Times New Roman" panose="02020603050405020304" pitchFamily="18" charset="0"/>
                <a:cs typeface="Times New Roman" panose="02020603050405020304" pitchFamily="18" charset="0"/>
              </a:rPr>
              <a:t>音调不同</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C. </a:t>
            </a:r>
            <a:r>
              <a:rPr lang="zh-CN" altLang="en-US" sz="2400" dirty="0">
                <a:latin typeface="Times New Roman" panose="02020603050405020304" pitchFamily="18" charset="0"/>
                <a:cs typeface="Times New Roman" panose="02020603050405020304" pitchFamily="18" charset="0"/>
              </a:rPr>
              <a:t>音色不同                    </a:t>
            </a:r>
            <a:r>
              <a:rPr lang="en-US" altLang="zh-CN" sz="2400" dirty="0">
                <a:latin typeface="Times New Roman" panose="02020603050405020304" pitchFamily="18" charset="0"/>
                <a:cs typeface="Times New Roman" panose="02020603050405020304" pitchFamily="18" charset="0"/>
              </a:rPr>
              <a:t>D. </a:t>
            </a:r>
            <a:r>
              <a:rPr lang="zh-CN" altLang="en-US" sz="2400" dirty="0">
                <a:latin typeface="Times New Roman" panose="02020603050405020304" pitchFamily="18" charset="0"/>
                <a:cs typeface="Times New Roman" panose="02020603050405020304" pitchFamily="18" charset="0"/>
              </a:rPr>
              <a:t>频率不同</a:t>
            </a:r>
            <a:endParaRPr lang="en-US" altLang="zh-CN" sz="2400" dirty="0">
              <a:latin typeface="Times New Roman" panose="02020603050405020304" pitchFamily="18" charset="0"/>
              <a:cs typeface="Times New Roman" panose="02020603050405020304" pitchFamily="18" charset="0"/>
            </a:endParaRPr>
          </a:p>
          <a:p>
            <a:pPr>
              <a:lnSpc>
                <a:spcPct val="150000"/>
              </a:lnSpc>
            </a:pP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5.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2018</a:t>
            </a:r>
            <a:r>
              <a:rPr lang="zh-CN" altLang="en-US" sz="2400" dirty="0">
                <a:latin typeface="Times New Roman" panose="02020603050405020304" pitchFamily="18" charset="0"/>
                <a:cs typeface="Times New Roman" panose="02020603050405020304" pitchFamily="18" charset="0"/>
              </a:rPr>
              <a:t>怀柔区一模)在新春音乐会上，人耳能分辨出二胡和唢呐的声音，这主要是根据声音的(          )</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A. </a:t>
            </a:r>
            <a:r>
              <a:rPr lang="zh-CN" altLang="en-US" sz="2400" dirty="0">
                <a:latin typeface="Times New Roman" panose="02020603050405020304" pitchFamily="18" charset="0"/>
                <a:cs typeface="Times New Roman" panose="02020603050405020304" pitchFamily="18" charset="0"/>
              </a:rPr>
              <a:t>音色不同                    </a:t>
            </a:r>
            <a:r>
              <a:rPr lang="en-US" altLang="zh-CN" sz="2400" dirty="0">
                <a:latin typeface="Times New Roman" panose="02020603050405020304" pitchFamily="18" charset="0"/>
                <a:cs typeface="Times New Roman" panose="02020603050405020304" pitchFamily="18" charset="0"/>
              </a:rPr>
              <a:t>B. </a:t>
            </a:r>
            <a:r>
              <a:rPr lang="zh-CN" altLang="en-US" sz="2400" dirty="0">
                <a:latin typeface="Times New Roman" panose="02020603050405020304" pitchFamily="18" charset="0"/>
                <a:cs typeface="Times New Roman" panose="02020603050405020304" pitchFamily="18" charset="0"/>
              </a:rPr>
              <a:t>响度不同</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C. </a:t>
            </a:r>
            <a:r>
              <a:rPr lang="zh-CN" altLang="en-US" sz="2400" dirty="0">
                <a:latin typeface="Times New Roman" panose="02020603050405020304" pitchFamily="18" charset="0"/>
                <a:cs typeface="Times New Roman" panose="02020603050405020304" pitchFamily="18" charset="0"/>
              </a:rPr>
              <a:t>音调不同                    </a:t>
            </a:r>
            <a:r>
              <a:rPr lang="en-US" altLang="zh-CN" sz="2400" dirty="0">
                <a:latin typeface="Times New Roman" panose="02020603050405020304" pitchFamily="18" charset="0"/>
                <a:cs typeface="Times New Roman" panose="02020603050405020304" pitchFamily="18" charset="0"/>
              </a:rPr>
              <a:t>D. </a:t>
            </a:r>
            <a:r>
              <a:rPr lang="zh-CN" altLang="en-US" sz="2400" dirty="0">
                <a:latin typeface="Times New Roman" panose="02020603050405020304" pitchFamily="18" charset="0"/>
                <a:cs typeface="Times New Roman" panose="02020603050405020304" pitchFamily="18" charset="0"/>
              </a:rPr>
              <a:t>振幅不同</a:t>
            </a:r>
            <a:endParaRPr lang="zh-CN" altLang="en-US"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5709285" y="2204720"/>
            <a:ext cx="777875"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1082675" y="894080"/>
            <a:ext cx="9761220" cy="598170"/>
            <a:chOff x="1282" y="5653"/>
            <a:chExt cx="15372" cy="942"/>
          </a:xfrm>
        </p:grpSpPr>
        <p:grpSp>
          <p:nvGrpSpPr>
            <p:cNvPr id="10" name="组合 9"/>
            <p:cNvGrpSpPr/>
            <p:nvPr/>
          </p:nvGrpSpPr>
          <p:grpSpPr>
            <a:xfrm>
              <a:off x="1282" y="5653"/>
              <a:ext cx="3022" cy="942"/>
              <a:chOff x="1282" y="5653"/>
              <a:chExt cx="3022" cy="942"/>
            </a:xfrm>
          </p:grpSpPr>
          <p:pic>
            <p:nvPicPr>
              <p:cNvPr id="11" name="图片 80903" descr="LS考点带序号二字标"/>
              <p:cNvPicPr>
                <a:picLocks noChangeAspect="1"/>
              </p:cNvPicPr>
              <p:nvPr/>
            </p:nvPicPr>
            <p:blipFill>
              <a:blip r:embed="rId1"/>
              <a:stretch>
                <a:fillRect/>
              </a:stretch>
            </p:blipFill>
            <p:spPr>
              <a:xfrm>
                <a:off x="1282" y="5653"/>
                <a:ext cx="3023" cy="942"/>
              </a:xfrm>
              <a:prstGeom prst="rect">
                <a:avLst/>
              </a:prstGeom>
              <a:noFill/>
              <a:ln w="9525">
                <a:noFill/>
              </a:ln>
            </p:spPr>
          </p:pic>
          <p:sp>
            <p:nvSpPr>
              <p:cNvPr id="12" name="文本框 80904"/>
              <p:cNvSpPr txBox="1"/>
              <p:nvPr/>
            </p:nvSpPr>
            <p:spPr>
              <a:xfrm>
                <a:off x="1394" y="5771"/>
                <a:ext cx="2910" cy="825"/>
              </a:xfrm>
              <a:prstGeom prst="rect">
                <a:avLst/>
              </a:prstGeom>
              <a:noFill/>
              <a:ln w="9525">
                <a:noFill/>
              </a:ln>
            </p:spPr>
            <p:txBody>
              <a:bodyPr wrap="square">
                <a:spAutoFit/>
              </a:bodyPr>
              <a:lstStyle/>
              <a:p>
                <a:pPr>
                  <a:spcBef>
                    <a:spcPct val="50000"/>
                  </a:spcBef>
                </a:pP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命题点   </a:t>
                </a:r>
                <a:r>
                  <a:rPr lang="en-US" altLang="zh-CN"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2</a:t>
                </a:r>
                <a:endParaRPr lang="zh-CN" altLang="en-US"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3" name="文本框 80905"/>
            <p:cNvSpPr txBox="1"/>
            <p:nvPr/>
          </p:nvSpPr>
          <p:spPr>
            <a:xfrm>
              <a:off x="4909" y="5773"/>
              <a:ext cx="11745" cy="822"/>
            </a:xfrm>
            <a:prstGeom prst="rect">
              <a:avLst/>
            </a:prstGeom>
            <a:noFill/>
            <a:ln w="9525">
              <a:noFill/>
            </a:ln>
          </p:spPr>
          <p:txBody>
            <a:bodyPr wrap="square">
              <a:spAutoFit/>
            </a:bodyPr>
            <a:lstStyle/>
            <a:p>
              <a:pPr>
                <a:spcBef>
                  <a:spcPct val="50000"/>
                </a:spcBef>
              </a:pPr>
              <a:r>
                <a:rPr lang="zh-CN" altLang="en-US" sz="28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声音的特性</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10</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年</a:t>
              </a:r>
              <a:r>
                <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考)</a:t>
              </a:r>
              <a:endPar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7" name="文本框 16"/>
          <p:cNvSpPr txBox="1"/>
          <p:nvPr/>
        </p:nvSpPr>
        <p:spPr>
          <a:xfrm>
            <a:off x="3909060" y="4895215"/>
            <a:ext cx="855980"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grpSp>
        <p:nvGrpSpPr>
          <p:cNvPr id="4" name="组合 3"/>
          <p:cNvGrpSpPr/>
          <p:nvPr/>
        </p:nvGrpSpPr>
        <p:grpSpPr>
          <a:xfrm>
            <a:off x="1082675" y="3759200"/>
            <a:ext cx="2370455" cy="525145"/>
            <a:chOff x="12542" y="4361"/>
            <a:chExt cx="3733" cy="827"/>
          </a:xfrm>
        </p:grpSpPr>
        <p:pic>
          <p:nvPicPr>
            <p:cNvPr id="5" name="图片 4" descr="方框小标4字"/>
            <p:cNvPicPr>
              <a:picLocks noChangeAspect="1"/>
            </p:cNvPicPr>
            <p:nvPr/>
          </p:nvPicPr>
          <p:blipFill>
            <a:blip r:embed="rId2"/>
            <a:stretch>
              <a:fillRect/>
            </a:stretch>
          </p:blipFill>
          <p:spPr>
            <a:xfrm>
              <a:off x="12542" y="4361"/>
              <a:ext cx="3733" cy="827"/>
            </a:xfrm>
            <a:prstGeom prst="rect">
              <a:avLst/>
            </a:prstGeom>
          </p:spPr>
        </p:pic>
        <p:sp>
          <p:nvSpPr>
            <p:cNvPr id="45070" name="文本框 69"/>
            <p:cNvSpPr txBox="1"/>
            <p:nvPr/>
          </p:nvSpPr>
          <p:spPr>
            <a:xfrm>
              <a:off x="12611" y="4412"/>
              <a:ext cx="3595" cy="725"/>
            </a:xfrm>
            <a:prstGeom prst="rect">
              <a:avLst/>
            </a:prstGeom>
            <a:noFill/>
            <a:ln w="9525">
              <a:noFill/>
            </a:ln>
          </p:spPr>
          <p:txBody>
            <a:bodyPr anchor="t">
              <a:spAutoFit/>
            </a:bodyPr>
            <a:lstStyle/>
            <a:p>
              <a:pPr algn="dist"/>
              <a:r>
                <a:rPr lang="zh-CN" altLang="en-US" sz="2400" b="1">
                  <a:solidFill>
                    <a:srgbClr val="00923F"/>
                  </a:solidFill>
                  <a:latin typeface="黑体" panose="02010609060101010101" pitchFamily="49" charset="-122"/>
                  <a:ea typeface="黑体" panose="02010609060101010101" pitchFamily="49" charset="-122"/>
                </a:rPr>
                <a:t>拓展训练</a:t>
              </a:r>
              <a:endParaRPr lang="zh-CN" altLang="en-US" sz="2400" b="1">
                <a:solidFill>
                  <a:srgbClr val="00923F"/>
                </a:solidFill>
                <a:latin typeface="黑体" panose="02010609060101010101" pitchFamily="49" charset="-122"/>
                <a:ea typeface="黑体" panose="02010609060101010101" pitchFamily="49"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57555" y="1779270"/>
            <a:ext cx="7583170" cy="3415030"/>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6.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2019</a:t>
            </a:r>
            <a:r>
              <a:rPr lang="zh-CN" altLang="en-US" sz="2400" dirty="0">
                <a:latin typeface="Times New Roman" panose="02020603050405020304" pitchFamily="18" charset="0"/>
                <a:cs typeface="Times New Roman" panose="02020603050405020304" pitchFamily="18" charset="0"/>
              </a:rPr>
              <a:t>东城区二模)如图所示，将钢尺的一端紧按在桌面上，另一端伸出桌边。拨动钢尺，听它振动发出的声音，同时观察钢尺振动的快慢。增加钢尺伸出桌边的长度，再次拨动钢尺，保持钢尺的振动幅度不变，发现钢尺振动变</a:t>
            </a:r>
            <a:r>
              <a:rPr lang="en-US" altLang="zh-CN" sz="2400" dirty="0">
                <a:latin typeface="Times New Roman" panose="02020603050405020304" pitchFamily="18" charset="0"/>
                <a:cs typeface="Times New Roman" panose="02020603050405020304" pitchFamily="18" charset="0"/>
              </a:rPr>
              <a:t>________</a:t>
            </a:r>
            <a:r>
              <a:rPr lang="zh-CN" altLang="en-US" sz="2400" dirty="0">
                <a:latin typeface="Times New Roman" panose="02020603050405020304" pitchFamily="18" charset="0"/>
                <a:cs typeface="Times New Roman" panose="02020603050405020304" pitchFamily="18" charset="0"/>
              </a:rPr>
              <a:t>(选填“快”或“慢”)，</a:t>
            </a:r>
            <a:r>
              <a:rPr lang="en-US" altLang="zh-CN" sz="2400" dirty="0">
                <a:latin typeface="Times New Roman" panose="02020603050405020304" pitchFamily="18" charset="0"/>
                <a:cs typeface="Times New Roman" panose="02020603050405020304" pitchFamily="18" charset="0"/>
              </a:rPr>
              <a:t>_________</a:t>
            </a:r>
            <a:r>
              <a:rPr lang="zh-CN" altLang="en-US" sz="2400" dirty="0">
                <a:latin typeface="Times New Roman" panose="02020603050405020304" pitchFamily="18" charset="0"/>
                <a:cs typeface="Times New Roman" panose="02020603050405020304" pitchFamily="18" charset="0"/>
              </a:rPr>
              <a:t>(选填“音调”或“响度”)变低。</a:t>
            </a:r>
            <a:endParaRPr lang="zh-CN" altLang="en-US" sz="2400" dirty="0">
              <a:latin typeface="Times New Roman" panose="02020603050405020304" pitchFamily="18" charset="0"/>
              <a:cs typeface="Times New Roman" panose="02020603050405020304" pitchFamily="18" charset="0"/>
            </a:endParaRPr>
          </a:p>
        </p:txBody>
      </p:sp>
      <p:sp>
        <p:nvSpPr>
          <p:cNvPr id="100" name="文本框 99"/>
          <p:cNvSpPr txBox="1"/>
          <p:nvPr/>
        </p:nvSpPr>
        <p:spPr>
          <a:xfrm>
            <a:off x="9660470" y="4650344"/>
            <a:ext cx="1115695" cy="368300"/>
          </a:xfrm>
          <a:prstGeom prst="rect">
            <a:avLst/>
          </a:prstGeom>
          <a:noFill/>
          <a:ln w="9525">
            <a:noFill/>
          </a:ln>
        </p:spPr>
        <p:txBody>
          <a:bodyPr wrap="square">
            <a:spAutoFit/>
          </a:bodyPr>
          <a:lstStyle/>
          <a:p>
            <a:pPr indent="0"/>
            <a:r>
              <a:rPr lang="zh-CN" b="0" dirty="0">
                <a:cs typeface="楷体_GB2312" charset="0"/>
              </a:rPr>
              <a:t>第</a:t>
            </a:r>
            <a:r>
              <a:rPr lang="en-US" altLang="zh-CN" b="0" dirty="0">
                <a:latin typeface="Times New Roman" panose="02020603050405020304" pitchFamily="18" charset="0"/>
                <a:cs typeface="楷体_GB2312" charset="0"/>
              </a:rPr>
              <a:t>6</a:t>
            </a:r>
            <a:r>
              <a:rPr lang="zh-CN" b="0" dirty="0">
                <a:cs typeface="楷体_GB2312" charset="0"/>
              </a:rPr>
              <a:t>题图</a:t>
            </a:r>
            <a:endParaRPr lang="zh-CN" altLang="en-US" dirty="0"/>
          </a:p>
        </p:txBody>
      </p:sp>
      <p:pic>
        <p:nvPicPr>
          <p:cNvPr id="5" name="图片 4"/>
          <p:cNvPicPr>
            <a:picLocks noChangeAspect="1"/>
          </p:cNvPicPr>
          <p:nvPr/>
        </p:nvPicPr>
        <p:blipFill>
          <a:blip r:embed="rId1"/>
          <a:stretch>
            <a:fillRect/>
          </a:stretch>
        </p:blipFill>
        <p:spPr>
          <a:xfrm>
            <a:off x="8516471" y="2171452"/>
            <a:ext cx="3236173" cy="2095747"/>
          </a:xfrm>
          <a:prstGeom prst="rect">
            <a:avLst/>
          </a:prstGeom>
        </p:spPr>
      </p:pic>
      <p:sp>
        <p:nvSpPr>
          <p:cNvPr id="9" name="文本框 8"/>
          <p:cNvSpPr txBox="1"/>
          <p:nvPr/>
        </p:nvSpPr>
        <p:spPr>
          <a:xfrm>
            <a:off x="2404110" y="4096385"/>
            <a:ext cx="755015" cy="46037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慢</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1015725" y="4650324"/>
            <a:ext cx="800219"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音调</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76213" y="1655778"/>
            <a:ext cx="10913764" cy="4523105"/>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7. </a:t>
            </a:r>
            <a:r>
              <a:rPr lang="zh-CN" altLang="en-US" sz="2400" dirty="0">
                <a:latin typeface="Times New Roman" panose="02020603050405020304" pitchFamily="18" charset="0"/>
                <a:cs typeface="Times New Roman" panose="02020603050405020304" pitchFamily="18" charset="0"/>
              </a:rPr>
              <a:t>判断下列说法的正误</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1</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2015</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3B</a:t>
            </a:r>
            <a:r>
              <a:rPr lang="zh-CN" altLang="en-US" sz="2400" dirty="0">
                <a:latin typeface="Times New Roman" panose="02020603050405020304" pitchFamily="18" charset="0"/>
                <a:cs typeface="Times New Roman" panose="02020603050405020304" pitchFamily="18" charset="0"/>
              </a:rPr>
              <a:t>)汽车装有消声器，就可以把汽车产生的噪声全部消除</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)市区内某些路段“禁鸣喇叭”，这是在声音的传播过程中减弱噪音</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3</a:t>
            </a:r>
            <a:r>
              <a:rPr lang="zh-CN" altLang="en-US" sz="2400" dirty="0">
                <a:latin typeface="Times New Roman" panose="02020603050405020304" pitchFamily="18" charset="0"/>
                <a:cs typeface="Times New Roman" panose="02020603050405020304" pitchFamily="18" charset="0"/>
              </a:rPr>
              <a:t>)中考、高考期间要求学校周围噪声大的施工设施停工是从声源处减弱噪声        </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4</a:t>
            </a:r>
            <a:r>
              <a:rPr lang="zh-CN" altLang="en-US" sz="2400" dirty="0">
                <a:latin typeface="Times New Roman" panose="02020603050405020304" pitchFamily="18" charset="0"/>
                <a:cs typeface="Times New Roman" panose="02020603050405020304" pitchFamily="18" charset="0"/>
              </a:rPr>
              <a:t>)跳广场舞时要将音响的音量调小些，这是在声源处减弱噪声</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5</a:t>
            </a:r>
            <a:r>
              <a:rPr lang="zh-CN" altLang="en-US" sz="2400" dirty="0">
                <a:latin typeface="Times New Roman" panose="02020603050405020304" pitchFamily="18" charset="0"/>
                <a:cs typeface="Times New Roman" panose="02020603050405020304" pitchFamily="18" charset="0"/>
              </a:rPr>
              <a:t>)住宅小区周围种植花草树木是为了在传播过程中减弱噪声</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10140001" y="2383770"/>
            <a:ext cx="577208"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1155700" y="968375"/>
            <a:ext cx="9504680" cy="598170"/>
            <a:chOff x="1282" y="5653"/>
            <a:chExt cx="14968" cy="942"/>
          </a:xfrm>
        </p:grpSpPr>
        <p:grpSp>
          <p:nvGrpSpPr>
            <p:cNvPr id="10" name="组合 9"/>
            <p:cNvGrpSpPr/>
            <p:nvPr/>
          </p:nvGrpSpPr>
          <p:grpSpPr>
            <a:xfrm>
              <a:off x="1282" y="5653"/>
              <a:ext cx="3022" cy="942"/>
              <a:chOff x="1282" y="5653"/>
              <a:chExt cx="3022" cy="942"/>
            </a:xfrm>
          </p:grpSpPr>
          <p:pic>
            <p:nvPicPr>
              <p:cNvPr id="11" name="图片 80903" descr="LS考点带序号二字标"/>
              <p:cNvPicPr>
                <a:picLocks noChangeAspect="1"/>
              </p:cNvPicPr>
              <p:nvPr/>
            </p:nvPicPr>
            <p:blipFill>
              <a:blip r:embed="rId1"/>
              <a:stretch>
                <a:fillRect/>
              </a:stretch>
            </p:blipFill>
            <p:spPr>
              <a:xfrm>
                <a:off x="1282" y="5653"/>
                <a:ext cx="3023" cy="942"/>
              </a:xfrm>
              <a:prstGeom prst="rect">
                <a:avLst/>
              </a:prstGeom>
              <a:noFill/>
              <a:ln w="9525">
                <a:noFill/>
              </a:ln>
            </p:spPr>
          </p:pic>
          <p:sp>
            <p:nvSpPr>
              <p:cNvPr id="12" name="文本框 80904"/>
              <p:cNvSpPr txBox="1"/>
              <p:nvPr/>
            </p:nvSpPr>
            <p:spPr>
              <a:xfrm>
                <a:off x="1394" y="5771"/>
                <a:ext cx="2910" cy="825"/>
              </a:xfrm>
              <a:prstGeom prst="rect">
                <a:avLst/>
              </a:prstGeom>
              <a:noFill/>
              <a:ln w="9525">
                <a:noFill/>
              </a:ln>
            </p:spPr>
            <p:txBody>
              <a:bodyPr wrap="square">
                <a:spAutoFit/>
              </a:bodyPr>
              <a:lstStyle/>
              <a:p>
                <a:pPr>
                  <a:spcBef>
                    <a:spcPct val="50000"/>
                  </a:spcBef>
                </a:pP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命题点   </a:t>
                </a:r>
                <a:r>
                  <a:rPr lang="en-US" altLang="zh-CN"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3</a:t>
                </a:r>
                <a:endParaRPr lang="zh-CN" altLang="en-US"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3" name="文本框 80905"/>
            <p:cNvSpPr txBox="1"/>
            <p:nvPr/>
          </p:nvSpPr>
          <p:spPr>
            <a:xfrm>
              <a:off x="4505" y="5743"/>
              <a:ext cx="11745" cy="822"/>
            </a:xfrm>
            <a:prstGeom prst="rect">
              <a:avLst/>
            </a:prstGeom>
            <a:noFill/>
            <a:ln w="9525">
              <a:noFill/>
            </a:ln>
          </p:spPr>
          <p:txBody>
            <a:bodyPr wrap="square">
              <a:spAutoFit/>
            </a:bodyPr>
            <a:lstStyle/>
            <a:p>
              <a:pPr>
                <a:spcBef>
                  <a:spcPct val="50000"/>
                </a:spcBef>
              </a:pPr>
              <a:r>
                <a:rPr lang="zh-CN" altLang="en-US" sz="28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噪声的控制</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10</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年</a:t>
              </a:r>
              <a:r>
                <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考)</a:t>
              </a:r>
              <a:endParaRPr lang="zh-CN" altLang="en-US" sz="28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7" name="文本框 16"/>
          <p:cNvSpPr txBox="1"/>
          <p:nvPr/>
        </p:nvSpPr>
        <p:spPr>
          <a:xfrm>
            <a:off x="10209948" y="3504198"/>
            <a:ext cx="577208"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1026627" y="4602463"/>
            <a:ext cx="1071114" cy="46164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9" name="文本框 18"/>
          <p:cNvSpPr txBox="1"/>
          <p:nvPr/>
        </p:nvSpPr>
        <p:spPr>
          <a:xfrm>
            <a:off x="9376541" y="5067677"/>
            <a:ext cx="1071114" cy="46164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20" name="文本框 19"/>
          <p:cNvSpPr txBox="1"/>
          <p:nvPr/>
        </p:nvSpPr>
        <p:spPr>
          <a:xfrm>
            <a:off x="9093114" y="5637817"/>
            <a:ext cx="1071114" cy="46164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grpSp>
        <p:nvGrpSpPr>
          <p:cNvPr id="21" name="组合 20"/>
          <p:cNvGrpSpPr/>
          <p:nvPr/>
        </p:nvGrpSpPr>
        <p:grpSpPr>
          <a:xfrm>
            <a:off x="893606" y="2855117"/>
            <a:ext cx="2370455" cy="525145"/>
            <a:chOff x="12542" y="4361"/>
            <a:chExt cx="3733" cy="827"/>
          </a:xfrm>
        </p:grpSpPr>
        <p:pic>
          <p:nvPicPr>
            <p:cNvPr id="22" name="图片 21" descr="方框小标4字"/>
            <p:cNvPicPr>
              <a:picLocks noChangeAspect="1"/>
            </p:cNvPicPr>
            <p:nvPr/>
          </p:nvPicPr>
          <p:blipFill>
            <a:blip r:embed="rId2"/>
            <a:stretch>
              <a:fillRect/>
            </a:stretch>
          </p:blipFill>
          <p:spPr>
            <a:xfrm>
              <a:off x="12542" y="4361"/>
              <a:ext cx="3733" cy="827"/>
            </a:xfrm>
            <a:prstGeom prst="rect">
              <a:avLst/>
            </a:prstGeom>
          </p:spPr>
        </p:pic>
        <p:sp>
          <p:nvSpPr>
            <p:cNvPr id="23" name="文本框 69"/>
            <p:cNvSpPr txBox="1"/>
            <p:nvPr/>
          </p:nvSpPr>
          <p:spPr>
            <a:xfrm>
              <a:off x="12611" y="4412"/>
              <a:ext cx="3595" cy="725"/>
            </a:xfrm>
            <a:prstGeom prst="rect">
              <a:avLst/>
            </a:prstGeom>
            <a:noFill/>
            <a:ln w="9525">
              <a:noFill/>
            </a:ln>
          </p:spPr>
          <p:txBody>
            <a:bodyPr anchor="t">
              <a:spAutoFit/>
            </a:bodyPr>
            <a:lstStyle/>
            <a:p>
              <a:pPr algn="dist"/>
              <a:r>
                <a:rPr lang="zh-CN" altLang="en-US" sz="2400" b="1">
                  <a:solidFill>
                    <a:srgbClr val="00923F"/>
                  </a:solidFill>
                  <a:latin typeface="黑体" panose="02010609060101010101" pitchFamily="49" charset="-122"/>
                  <a:ea typeface="黑体" panose="02010609060101010101" pitchFamily="49" charset="-122"/>
                </a:rPr>
                <a:t>补充设问</a:t>
              </a:r>
              <a:endParaRPr lang="zh-CN" altLang="en-US" sz="2400" b="1">
                <a:solidFill>
                  <a:srgbClr val="00923F"/>
                </a:solidFill>
                <a:latin typeface="黑体" panose="02010609060101010101" pitchFamily="49" charset="-122"/>
                <a:ea typeface="黑体" panose="02010609060101010101" pitchFamily="49"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18" grpId="0"/>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931545" y="2442845"/>
            <a:ext cx="10388600" cy="2861310"/>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8.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2014</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11</a:t>
            </a:r>
            <a:r>
              <a:rPr lang="zh-CN" altLang="en-US" sz="2400" dirty="0">
                <a:latin typeface="Times New Roman" panose="02020603050405020304" pitchFamily="18" charset="0"/>
                <a:cs typeface="Times New Roman" panose="02020603050405020304" pitchFamily="18" charset="0"/>
              </a:rPr>
              <a:t>题</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分)关于声现象，下列说法正确的是</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A. </a:t>
            </a:r>
            <a:r>
              <a:rPr lang="zh-CN" altLang="en-US" sz="2400" dirty="0">
                <a:latin typeface="Times New Roman" panose="02020603050405020304" pitchFamily="18" charset="0"/>
                <a:cs typeface="Times New Roman" panose="02020603050405020304" pitchFamily="18" charset="0"/>
              </a:rPr>
              <a:t>玻璃不能传播声音</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B. </a:t>
            </a:r>
            <a:r>
              <a:rPr lang="zh-CN" altLang="en-US" sz="2400" dirty="0">
                <a:latin typeface="Times New Roman" panose="02020603050405020304" pitchFamily="18" charset="0"/>
                <a:cs typeface="Times New Roman" panose="02020603050405020304" pitchFamily="18" charset="0"/>
              </a:rPr>
              <a:t>用不同种乐器演奏同一乐曲，这几种乐器发出声音的音色相同</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C. </a:t>
            </a:r>
            <a:r>
              <a:rPr lang="zh-CN" altLang="en-US" sz="2400" dirty="0">
                <a:latin typeface="Times New Roman" panose="02020603050405020304" pitchFamily="18" charset="0"/>
                <a:cs typeface="Times New Roman" panose="02020603050405020304" pitchFamily="18" charset="0"/>
              </a:rPr>
              <a:t>用大小不同的力先后敲击同一音叉，音叉发声的音调不同</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D. </a:t>
            </a:r>
            <a:r>
              <a:rPr lang="zh-CN" altLang="en-US" sz="2400" dirty="0">
                <a:latin typeface="Times New Roman" panose="02020603050405020304" pitchFamily="18" charset="0"/>
                <a:cs typeface="Times New Roman" panose="02020603050405020304" pitchFamily="18" charset="0"/>
              </a:rPr>
              <a:t>在靠近居民区的高架路旁，设置隔音墙是为了减小噪声对居民区的影响</a:t>
            </a:r>
            <a:endParaRPr lang="en-US" altLang="zh-CN"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8255635" y="2607310"/>
            <a:ext cx="948055"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D</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1115845" y="1641586"/>
            <a:ext cx="9488805" cy="598170"/>
            <a:chOff x="1282" y="5653"/>
            <a:chExt cx="14943" cy="942"/>
          </a:xfrm>
        </p:grpSpPr>
        <p:grpSp>
          <p:nvGrpSpPr>
            <p:cNvPr id="10" name="组合 9"/>
            <p:cNvGrpSpPr/>
            <p:nvPr/>
          </p:nvGrpSpPr>
          <p:grpSpPr>
            <a:xfrm>
              <a:off x="1282" y="5653"/>
              <a:ext cx="3022" cy="942"/>
              <a:chOff x="1282" y="5653"/>
              <a:chExt cx="3022" cy="942"/>
            </a:xfrm>
          </p:grpSpPr>
          <p:pic>
            <p:nvPicPr>
              <p:cNvPr id="11" name="图片 80903" descr="LS考点带序号二字标"/>
              <p:cNvPicPr>
                <a:picLocks noChangeAspect="1"/>
              </p:cNvPicPr>
              <p:nvPr/>
            </p:nvPicPr>
            <p:blipFill>
              <a:blip r:embed="rId1"/>
              <a:stretch>
                <a:fillRect/>
              </a:stretch>
            </p:blipFill>
            <p:spPr>
              <a:xfrm>
                <a:off x="1282" y="5653"/>
                <a:ext cx="3023" cy="942"/>
              </a:xfrm>
              <a:prstGeom prst="rect">
                <a:avLst/>
              </a:prstGeom>
              <a:noFill/>
              <a:ln w="9525">
                <a:noFill/>
              </a:ln>
            </p:spPr>
          </p:pic>
          <p:sp>
            <p:nvSpPr>
              <p:cNvPr id="12" name="文本框 80904"/>
              <p:cNvSpPr txBox="1"/>
              <p:nvPr/>
            </p:nvSpPr>
            <p:spPr>
              <a:xfrm>
                <a:off x="1394" y="5771"/>
                <a:ext cx="2910" cy="825"/>
              </a:xfrm>
              <a:prstGeom prst="rect">
                <a:avLst/>
              </a:prstGeom>
              <a:noFill/>
              <a:ln w="9525">
                <a:noFill/>
              </a:ln>
            </p:spPr>
            <p:txBody>
              <a:bodyPr wrap="square">
                <a:spAutoFit/>
              </a:bodyPr>
              <a:lstStyle/>
              <a:p>
                <a:pPr>
                  <a:spcBef>
                    <a:spcPct val="50000"/>
                  </a:spcBef>
                </a:pP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命题点   </a:t>
                </a:r>
                <a:r>
                  <a:rPr lang="en-US" altLang="zh-CN"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4</a:t>
                </a:r>
                <a:endParaRPr lang="zh-CN" altLang="en-US"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3" name="文本框 80905"/>
            <p:cNvSpPr txBox="1"/>
            <p:nvPr/>
          </p:nvSpPr>
          <p:spPr>
            <a:xfrm>
              <a:off x="4480" y="5726"/>
              <a:ext cx="11745" cy="822"/>
            </a:xfrm>
            <a:prstGeom prst="rect">
              <a:avLst/>
            </a:prstGeom>
            <a:noFill/>
            <a:ln w="9525">
              <a:noFill/>
            </a:ln>
          </p:spPr>
          <p:txBody>
            <a:bodyPr wrap="square">
              <a:spAutoFit/>
            </a:bodyPr>
            <a:lstStyle/>
            <a:p>
              <a:pPr>
                <a:spcBef>
                  <a:spcPct val="50000"/>
                </a:spcBef>
              </a:pPr>
              <a:r>
                <a:rPr lang="zh-CN" altLang="en-US" sz="28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声现象综合</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2014.11</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2010.14</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8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453060" y="2211862"/>
            <a:ext cx="9729579" cy="2861310"/>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sym typeface="+mn-ea"/>
              </a:rPr>
              <a:t>9. </a:t>
            </a:r>
            <a:r>
              <a:rPr lang="zh-CN" altLang="en-US" sz="2400" dirty="0">
                <a:latin typeface="Times New Roman" panose="02020603050405020304" pitchFamily="18" charset="0"/>
                <a:cs typeface="Times New Roman" panose="02020603050405020304" pitchFamily="18" charset="0"/>
                <a:sym typeface="+mn-ea"/>
              </a:rPr>
              <a:t>(</a:t>
            </a:r>
            <a:r>
              <a:rPr lang="en-US" altLang="zh-CN" sz="2400" dirty="0">
                <a:latin typeface="Times New Roman" panose="02020603050405020304" pitchFamily="18" charset="0"/>
                <a:cs typeface="Times New Roman" panose="02020603050405020304" pitchFamily="18" charset="0"/>
                <a:sym typeface="+mn-ea"/>
              </a:rPr>
              <a:t>2010</a:t>
            </a:r>
            <a:r>
              <a:rPr lang="zh-CN" altLang="en-US" sz="2400" dirty="0">
                <a:latin typeface="Times New Roman" panose="02020603050405020304" pitchFamily="18" charset="0"/>
                <a:cs typeface="Times New Roman" panose="02020603050405020304" pitchFamily="18" charset="0"/>
                <a:sym typeface="+mn-ea"/>
              </a:rPr>
              <a:t>北京</a:t>
            </a:r>
            <a:r>
              <a:rPr lang="en-US" altLang="zh-CN" sz="2400" dirty="0">
                <a:latin typeface="Times New Roman" panose="02020603050405020304" pitchFamily="18" charset="0"/>
                <a:cs typeface="Times New Roman" panose="02020603050405020304" pitchFamily="18" charset="0"/>
                <a:sym typeface="+mn-ea"/>
              </a:rPr>
              <a:t>14</a:t>
            </a:r>
            <a:r>
              <a:rPr lang="zh-CN" altLang="en-US" sz="2400" dirty="0">
                <a:latin typeface="Times New Roman" panose="02020603050405020304" pitchFamily="18" charset="0"/>
                <a:cs typeface="Times New Roman" panose="02020603050405020304" pitchFamily="18" charset="0"/>
                <a:sym typeface="+mn-ea"/>
              </a:rPr>
              <a:t>题</a:t>
            </a:r>
            <a:r>
              <a:rPr lang="en-US" altLang="zh-CN" sz="2400" dirty="0">
                <a:latin typeface="Times New Roman" panose="02020603050405020304" pitchFamily="18" charset="0"/>
                <a:cs typeface="Times New Roman" panose="02020603050405020304" pitchFamily="18" charset="0"/>
                <a:sym typeface="+mn-ea"/>
              </a:rPr>
              <a:t>3</a:t>
            </a:r>
            <a:r>
              <a:rPr lang="zh-CN" altLang="en-US" sz="2400" dirty="0">
                <a:latin typeface="Times New Roman" panose="02020603050405020304" pitchFamily="18" charset="0"/>
                <a:cs typeface="Times New Roman" panose="02020603050405020304" pitchFamily="18" charset="0"/>
                <a:sym typeface="+mn-ea"/>
              </a:rPr>
              <a:t>分)(多选)关于声现象，下列说法中正确的是</a:t>
            </a:r>
            <a:r>
              <a:rPr lang="en-US" altLang="zh-CN" sz="2400" dirty="0">
                <a:latin typeface="Times New Roman" panose="02020603050405020304" pitchFamily="18" charset="0"/>
                <a:cs typeface="Times New Roman" panose="02020603050405020304" pitchFamily="18" charset="0"/>
                <a:sym typeface="+mn-ea"/>
              </a:rPr>
              <a:t>(        )</a:t>
            </a:r>
            <a:endParaRPr lang="en-US" altLang="zh-CN" sz="2400" dirty="0">
              <a:latin typeface="Times New Roman" panose="02020603050405020304" pitchFamily="18" charset="0"/>
              <a:cs typeface="Times New Roman" panose="02020603050405020304" pitchFamily="18" charset="0"/>
              <a:sym typeface="+mn-ea"/>
            </a:endParaRPr>
          </a:p>
          <a:p>
            <a:pPr>
              <a:lnSpc>
                <a:spcPct val="150000"/>
              </a:lnSpc>
            </a:pPr>
            <a:r>
              <a:rPr lang="en-US" altLang="zh-CN" sz="2400" dirty="0">
                <a:latin typeface="Times New Roman" panose="02020603050405020304" pitchFamily="18" charset="0"/>
                <a:cs typeface="Times New Roman" panose="02020603050405020304" pitchFamily="18" charset="0"/>
                <a:sym typeface="+mn-ea"/>
              </a:rPr>
              <a:t>A. “</a:t>
            </a:r>
            <a:r>
              <a:rPr lang="zh-CN" altLang="en-US" sz="2400" dirty="0">
                <a:latin typeface="Times New Roman" panose="02020603050405020304" pitchFamily="18" charset="0"/>
                <a:cs typeface="Times New Roman" panose="02020603050405020304" pitchFamily="18" charset="0"/>
                <a:sym typeface="+mn-ea"/>
              </a:rPr>
              <a:t>闻其声而知其人”主要是根据音色来判断的</a:t>
            </a:r>
            <a:endParaRPr lang="zh-CN" altLang="en-US" sz="2400" dirty="0">
              <a:latin typeface="Times New Roman" panose="02020603050405020304" pitchFamily="18" charset="0"/>
              <a:cs typeface="Times New Roman" panose="02020603050405020304" pitchFamily="18" charset="0"/>
              <a:sym typeface="+mn-ea"/>
            </a:endParaRPr>
          </a:p>
          <a:p>
            <a:pPr>
              <a:lnSpc>
                <a:spcPct val="150000"/>
              </a:lnSpc>
            </a:pPr>
            <a:r>
              <a:rPr lang="en-US" altLang="zh-CN" sz="2400" dirty="0">
                <a:latin typeface="Times New Roman" panose="02020603050405020304" pitchFamily="18" charset="0"/>
                <a:cs typeface="Times New Roman" panose="02020603050405020304" pitchFamily="18" charset="0"/>
                <a:sym typeface="+mn-ea"/>
              </a:rPr>
              <a:t>B. </a:t>
            </a:r>
            <a:r>
              <a:rPr lang="zh-CN" altLang="en-US" sz="2400" dirty="0">
                <a:latin typeface="Times New Roman" panose="02020603050405020304" pitchFamily="18" charset="0"/>
                <a:cs typeface="Times New Roman" panose="02020603050405020304" pitchFamily="18" charset="0"/>
                <a:sym typeface="+mn-ea"/>
              </a:rPr>
              <a:t>公路旁安装隔音墙是为了在传播路径上减弱噪声</a:t>
            </a:r>
            <a:endParaRPr lang="zh-CN" altLang="en-US" sz="2400" dirty="0">
              <a:latin typeface="Times New Roman" panose="02020603050405020304" pitchFamily="18" charset="0"/>
              <a:cs typeface="Times New Roman" panose="02020603050405020304" pitchFamily="18" charset="0"/>
              <a:sym typeface="+mn-ea"/>
            </a:endParaRPr>
          </a:p>
          <a:p>
            <a:pPr>
              <a:lnSpc>
                <a:spcPct val="150000"/>
              </a:lnSpc>
            </a:pPr>
            <a:r>
              <a:rPr lang="en-US" altLang="zh-CN" sz="2400" dirty="0">
                <a:latin typeface="Times New Roman" panose="02020603050405020304" pitchFamily="18" charset="0"/>
                <a:cs typeface="Times New Roman" panose="02020603050405020304" pitchFamily="18" charset="0"/>
                <a:sym typeface="+mn-ea"/>
              </a:rPr>
              <a:t>C. </a:t>
            </a:r>
            <a:r>
              <a:rPr lang="zh-CN" altLang="en-US" sz="2400" dirty="0">
                <a:latin typeface="Times New Roman" panose="02020603050405020304" pitchFamily="18" charset="0"/>
                <a:cs typeface="Times New Roman" panose="02020603050405020304" pitchFamily="18" charset="0"/>
                <a:sym typeface="+mn-ea"/>
              </a:rPr>
              <a:t>课堂上能听到老师讲课声，是由于空气能够传声</a:t>
            </a:r>
            <a:endParaRPr lang="zh-CN" altLang="en-US" sz="2400" dirty="0">
              <a:latin typeface="Times New Roman" panose="02020603050405020304" pitchFamily="18" charset="0"/>
              <a:cs typeface="Times New Roman" panose="02020603050405020304" pitchFamily="18" charset="0"/>
              <a:sym typeface="+mn-ea"/>
            </a:endParaRPr>
          </a:p>
          <a:p>
            <a:pPr>
              <a:lnSpc>
                <a:spcPct val="150000"/>
              </a:lnSpc>
            </a:pPr>
            <a:r>
              <a:rPr lang="en-US" altLang="zh-CN" sz="2400" dirty="0">
                <a:latin typeface="Times New Roman" panose="02020603050405020304" pitchFamily="18" charset="0"/>
                <a:cs typeface="Times New Roman" panose="02020603050405020304" pitchFamily="18" charset="0"/>
                <a:sym typeface="+mn-ea"/>
              </a:rPr>
              <a:t>D. </a:t>
            </a:r>
            <a:r>
              <a:rPr lang="zh-CN" altLang="en-US" sz="2400" dirty="0">
                <a:latin typeface="Times New Roman" panose="02020603050405020304" pitchFamily="18" charset="0"/>
                <a:cs typeface="Times New Roman" panose="02020603050405020304" pitchFamily="18" charset="0"/>
                <a:sym typeface="+mn-ea"/>
              </a:rPr>
              <a:t>用大小不同的力先后敲击同一音叉，音叉发声的音调会不同</a:t>
            </a:r>
            <a:r>
              <a:rPr lang="zh-CN" altLang="en-US"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9705333" y="2369738"/>
            <a:ext cx="1125629"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ABC</a:t>
            </a:r>
            <a:r>
              <a:rPr lang="zh-CN" altLang="en-US" sz="2400" dirty="0">
                <a:solidFill>
                  <a:srgbClr val="FF0000"/>
                </a:solidFill>
                <a:latin typeface="Times New Roman" panose="02020603050405020304" pitchFamily="18" charset="0"/>
                <a:cs typeface="Times New Roman" panose="02020603050405020304" pitchFamily="18" charset="0"/>
              </a:rPr>
              <a:t>　</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999521" y="1398894"/>
            <a:ext cx="9729579" cy="5077460"/>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sym typeface="+mn-ea"/>
              </a:rPr>
              <a:t>10. </a:t>
            </a:r>
            <a:r>
              <a:rPr lang="zh-CN" altLang="en-US" sz="2400" dirty="0">
                <a:latin typeface="Times New Roman" panose="02020603050405020304" pitchFamily="18" charset="0"/>
                <a:cs typeface="Times New Roman" panose="02020603050405020304" pitchFamily="18" charset="0"/>
                <a:sym typeface="+mn-ea"/>
              </a:rPr>
              <a:t>(素材来源：人教八上</a:t>
            </a:r>
            <a:r>
              <a:rPr lang="en-US" altLang="zh-CN" sz="2400" dirty="0">
                <a:latin typeface="Times New Roman" panose="02020603050405020304" pitchFamily="18" charset="0"/>
                <a:cs typeface="Times New Roman" panose="02020603050405020304" pitchFamily="18" charset="0"/>
                <a:sym typeface="+mn-ea"/>
              </a:rPr>
              <a:t>P40</a:t>
            </a:r>
            <a:r>
              <a:rPr lang="zh-CN" altLang="en-US" sz="2400" dirty="0">
                <a:latin typeface="Times New Roman" panose="02020603050405020304" pitchFamily="18" charset="0"/>
                <a:cs typeface="Times New Roman" panose="02020603050405020304" pitchFamily="18" charset="0"/>
                <a:sym typeface="+mn-ea"/>
              </a:rPr>
              <a:t>、</a:t>
            </a:r>
            <a:r>
              <a:rPr lang="en-US" altLang="zh-CN" sz="2400" dirty="0">
                <a:latin typeface="Times New Roman" panose="02020603050405020304" pitchFamily="18" charset="0"/>
                <a:cs typeface="Times New Roman" panose="02020603050405020304" pitchFamily="18" charset="0"/>
                <a:sym typeface="+mn-ea"/>
              </a:rPr>
              <a:t>P28</a:t>
            </a:r>
            <a:r>
              <a:rPr lang="zh-CN" altLang="en-US" sz="2400" dirty="0">
                <a:latin typeface="Times New Roman" panose="02020603050405020304" pitchFamily="18" charset="0"/>
                <a:cs typeface="Times New Roman" panose="02020603050405020304" pitchFamily="18" charset="0"/>
                <a:sym typeface="+mn-ea"/>
              </a:rPr>
              <a:t>、</a:t>
            </a:r>
            <a:r>
              <a:rPr lang="en-US" altLang="zh-CN" sz="2400" dirty="0">
                <a:latin typeface="Times New Roman" panose="02020603050405020304" pitchFamily="18" charset="0"/>
                <a:cs typeface="Times New Roman" panose="02020603050405020304" pitchFamily="18" charset="0"/>
                <a:sym typeface="+mn-ea"/>
              </a:rPr>
              <a:t>P37</a:t>
            </a:r>
            <a:r>
              <a:rPr lang="zh-CN" altLang="en-US" sz="2400" dirty="0">
                <a:latin typeface="Times New Roman" panose="02020603050405020304" pitchFamily="18" charset="0"/>
                <a:cs typeface="Times New Roman" panose="02020603050405020304" pitchFamily="18" charset="0"/>
                <a:sym typeface="+mn-ea"/>
              </a:rPr>
              <a:t>、</a:t>
            </a:r>
            <a:r>
              <a:rPr lang="en-US" altLang="zh-CN" sz="2400" dirty="0">
                <a:latin typeface="Times New Roman" panose="02020603050405020304" pitchFamily="18" charset="0"/>
                <a:cs typeface="Times New Roman" panose="02020603050405020304" pitchFamily="18" charset="0"/>
                <a:sym typeface="+mn-ea"/>
              </a:rPr>
              <a:t>P34</a:t>
            </a:r>
            <a:r>
              <a:rPr lang="zh-CN" altLang="en-US" sz="2400" dirty="0">
                <a:latin typeface="Times New Roman" panose="02020603050405020304" pitchFamily="18" charset="0"/>
                <a:cs typeface="Times New Roman" panose="02020603050405020304" pitchFamily="18" charset="0"/>
                <a:sym typeface="+mn-ea"/>
              </a:rPr>
              <a:t>)如图所示的四种现象中，下列说法中不正确的是(       )</a:t>
            </a:r>
            <a:endParaRPr lang="zh-CN" altLang="en-US" sz="2400" dirty="0">
              <a:latin typeface="Times New Roman" panose="02020603050405020304" pitchFamily="18" charset="0"/>
              <a:cs typeface="Times New Roman" panose="02020603050405020304" pitchFamily="18" charset="0"/>
              <a:sym typeface="+mn-ea"/>
            </a:endParaRPr>
          </a:p>
          <a:p>
            <a:pPr>
              <a:lnSpc>
                <a:spcPct val="150000"/>
              </a:lnSpc>
            </a:pPr>
            <a:endParaRPr lang="en-US" altLang="zh-CN" sz="2400" dirty="0">
              <a:latin typeface="Times New Roman" panose="02020603050405020304" pitchFamily="18" charset="0"/>
              <a:cs typeface="Times New Roman" panose="02020603050405020304" pitchFamily="18" charset="0"/>
              <a:sym typeface="+mn-ea"/>
            </a:endParaRPr>
          </a:p>
          <a:p>
            <a:pPr>
              <a:lnSpc>
                <a:spcPct val="150000"/>
              </a:lnSpc>
            </a:pPr>
            <a:endParaRPr lang="en-US" altLang="zh-CN" sz="2400" dirty="0">
              <a:latin typeface="Times New Roman" panose="02020603050405020304" pitchFamily="18" charset="0"/>
              <a:cs typeface="Times New Roman" panose="02020603050405020304" pitchFamily="18" charset="0"/>
              <a:sym typeface="+mn-ea"/>
            </a:endParaRPr>
          </a:p>
          <a:p>
            <a:pPr>
              <a:lnSpc>
                <a:spcPct val="150000"/>
              </a:lnSpc>
            </a:pPr>
            <a:endParaRPr lang="en-US" altLang="zh-CN" sz="2400" dirty="0">
              <a:latin typeface="Times New Roman" panose="02020603050405020304" pitchFamily="18" charset="0"/>
              <a:cs typeface="Times New Roman" panose="02020603050405020304" pitchFamily="18" charset="0"/>
              <a:sym typeface="+mn-ea"/>
            </a:endParaRPr>
          </a:p>
          <a:p>
            <a:pPr>
              <a:lnSpc>
                <a:spcPct val="150000"/>
              </a:lnSpc>
            </a:pPr>
            <a:r>
              <a:rPr lang="en-US" altLang="zh-CN" sz="2400" dirty="0">
                <a:latin typeface="Times New Roman" panose="02020603050405020304" pitchFamily="18" charset="0"/>
                <a:cs typeface="Times New Roman" panose="02020603050405020304" pitchFamily="18" charset="0"/>
                <a:sym typeface="+mn-ea"/>
              </a:rPr>
              <a:t>A. </a:t>
            </a:r>
            <a:r>
              <a:rPr lang="zh-CN" altLang="en-US" sz="2400" dirty="0">
                <a:latin typeface="Times New Roman" panose="02020603050405020304" pitchFamily="18" charset="0"/>
                <a:cs typeface="Times New Roman" panose="02020603050405020304" pitchFamily="18" charset="0"/>
                <a:sym typeface="+mn-ea"/>
              </a:rPr>
              <a:t>在无风的情况下，发声扬声器旁的烛焰晃动，说明声波能传递能量</a:t>
            </a:r>
            <a:endParaRPr lang="zh-CN" altLang="en-US" sz="2400" dirty="0">
              <a:latin typeface="Times New Roman" panose="02020603050405020304" pitchFamily="18" charset="0"/>
              <a:cs typeface="Times New Roman" panose="02020603050405020304" pitchFamily="18" charset="0"/>
              <a:sym typeface="+mn-ea"/>
            </a:endParaRPr>
          </a:p>
          <a:p>
            <a:pPr>
              <a:lnSpc>
                <a:spcPct val="150000"/>
              </a:lnSpc>
            </a:pPr>
            <a:r>
              <a:rPr lang="en-US" altLang="zh-CN" sz="2400" dirty="0">
                <a:latin typeface="Times New Roman" panose="02020603050405020304" pitchFamily="18" charset="0"/>
                <a:cs typeface="Times New Roman" panose="02020603050405020304" pitchFamily="18" charset="0"/>
                <a:sym typeface="+mn-ea"/>
              </a:rPr>
              <a:t>B. </a:t>
            </a:r>
            <a:r>
              <a:rPr lang="zh-CN" altLang="en-US" sz="2400" dirty="0">
                <a:latin typeface="Times New Roman" panose="02020603050405020304" pitchFamily="18" charset="0"/>
                <a:cs typeface="Times New Roman" panose="02020603050405020304" pitchFamily="18" charset="0"/>
                <a:sym typeface="+mn-ea"/>
              </a:rPr>
              <a:t>不能听到真空罩中闹钟的闹铃声，说明声波的传播需要介质</a:t>
            </a:r>
            <a:endParaRPr lang="zh-CN" altLang="en-US" sz="2400" dirty="0">
              <a:latin typeface="Times New Roman" panose="02020603050405020304" pitchFamily="18" charset="0"/>
              <a:cs typeface="Times New Roman" panose="02020603050405020304" pitchFamily="18" charset="0"/>
              <a:sym typeface="+mn-ea"/>
            </a:endParaRPr>
          </a:p>
          <a:p>
            <a:pPr>
              <a:lnSpc>
                <a:spcPct val="150000"/>
              </a:lnSpc>
            </a:pPr>
            <a:r>
              <a:rPr lang="en-US" altLang="zh-CN" sz="2400" dirty="0">
                <a:latin typeface="Times New Roman" panose="02020603050405020304" pitchFamily="18" charset="0"/>
                <a:cs typeface="Times New Roman" panose="02020603050405020304" pitchFamily="18" charset="0"/>
                <a:sym typeface="+mn-ea"/>
              </a:rPr>
              <a:t>C. 8</a:t>
            </a:r>
            <a:r>
              <a:rPr lang="zh-CN" altLang="en-US" sz="2400" dirty="0">
                <a:latin typeface="Times New Roman" panose="02020603050405020304" pitchFamily="18" charset="0"/>
                <a:cs typeface="Times New Roman" panose="02020603050405020304" pitchFamily="18" charset="0"/>
                <a:sym typeface="+mn-ea"/>
              </a:rPr>
              <a:t>个相同玻璃瓶装不同高度的水，敲击它们时发出声音的音色不同</a:t>
            </a:r>
            <a:endParaRPr lang="zh-CN" altLang="en-US" sz="2400" dirty="0">
              <a:latin typeface="Times New Roman" panose="02020603050405020304" pitchFamily="18" charset="0"/>
              <a:cs typeface="Times New Roman" panose="02020603050405020304" pitchFamily="18" charset="0"/>
              <a:sym typeface="+mn-ea"/>
            </a:endParaRPr>
          </a:p>
          <a:p>
            <a:pPr>
              <a:lnSpc>
                <a:spcPct val="150000"/>
              </a:lnSpc>
            </a:pPr>
            <a:r>
              <a:rPr lang="en-US" altLang="zh-CN" sz="2400" dirty="0">
                <a:latin typeface="Times New Roman" panose="02020603050405020304" pitchFamily="18" charset="0"/>
                <a:cs typeface="Times New Roman" panose="02020603050405020304" pitchFamily="18" charset="0"/>
                <a:sym typeface="+mn-ea"/>
              </a:rPr>
              <a:t>D. </a:t>
            </a:r>
            <a:r>
              <a:rPr lang="zh-CN" altLang="en-US" sz="2400" dirty="0">
                <a:latin typeface="Times New Roman" panose="02020603050405020304" pitchFamily="18" charset="0"/>
                <a:cs typeface="Times New Roman" panose="02020603050405020304" pitchFamily="18" charset="0"/>
                <a:sym typeface="+mn-ea"/>
              </a:rPr>
              <a:t>发声的音叉将乒乓球弹开，说明发声的物体在振动</a:t>
            </a:r>
            <a:endParaRPr lang="en-US" altLang="zh-CN" sz="2400"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4315359" y="2109310"/>
            <a:ext cx="1235736"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C</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3417642" y="2513815"/>
            <a:ext cx="4929196" cy="1501253"/>
          </a:xfrm>
          <a:prstGeom prst="rect">
            <a:avLst/>
          </a:prstGeom>
        </p:spPr>
      </p:pic>
      <p:grpSp>
        <p:nvGrpSpPr>
          <p:cNvPr id="6" name="组合 5"/>
          <p:cNvGrpSpPr/>
          <p:nvPr/>
        </p:nvGrpSpPr>
        <p:grpSpPr>
          <a:xfrm>
            <a:off x="1189355" y="947420"/>
            <a:ext cx="2370455" cy="525145"/>
            <a:chOff x="12542" y="4361"/>
            <a:chExt cx="3733" cy="827"/>
          </a:xfrm>
        </p:grpSpPr>
        <p:pic>
          <p:nvPicPr>
            <p:cNvPr id="9" name="图片 8" descr="方框小标4字"/>
            <p:cNvPicPr>
              <a:picLocks noChangeAspect="1"/>
            </p:cNvPicPr>
            <p:nvPr/>
          </p:nvPicPr>
          <p:blipFill>
            <a:blip r:embed="rId2"/>
            <a:stretch>
              <a:fillRect/>
            </a:stretch>
          </p:blipFill>
          <p:spPr>
            <a:xfrm>
              <a:off x="12542" y="4361"/>
              <a:ext cx="3733" cy="827"/>
            </a:xfrm>
            <a:prstGeom prst="rect">
              <a:avLst/>
            </a:prstGeom>
          </p:spPr>
        </p:pic>
        <p:sp>
          <p:nvSpPr>
            <p:cNvPr id="45070" name="文本框 69"/>
            <p:cNvSpPr txBox="1"/>
            <p:nvPr/>
          </p:nvSpPr>
          <p:spPr>
            <a:xfrm>
              <a:off x="12611" y="4412"/>
              <a:ext cx="3595" cy="725"/>
            </a:xfrm>
            <a:prstGeom prst="rect">
              <a:avLst/>
            </a:prstGeom>
            <a:noFill/>
            <a:ln w="9525">
              <a:noFill/>
            </a:ln>
          </p:spPr>
          <p:txBody>
            <a:bodyPr anchor="t">
              <a:spAutoFit/>
            </a:bodyPr>
            <a:lstStyle/>
            <a:p>
              <a:pPr algn="dist"/>
              <a:r>
                <a:rPr lang="zh-CN" altLang="en-US" sz="2400" b="1">
                  <a:solidFill>
                    <a:srgbClr val="00923F"/>
                  </a:solidFill>
                  <a:latin typeface="黑体" panose="02010609060101010101" pitchFamily="49" charset="-122"/>
                  <a:ea typeface="黑体" panose="02010609060101010101" pitchFamily="49" charset="-122"/>
                </a:rPr>
                <a:t>拓展训练</a:t>
              </a:r>
              <a:endParaRPr lang="zh-CN" altLang="en-US" sz="2400" b="1">
                <a:solidFill>
                  <a:srgbClr val="00923F"/>
                </a:solidFill>
                <a:latin typeface="黑体" panose="02010609060101010101" pitchFamily="49" charset="-122"/>
                <a:ea typeface="黑体" panose="02010609060101010101" pitchFamily="49"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987350" y="1959707"/>
            <a:ext cx="10075545" cy="570230"/>
            <a:chOff x="1676" y="1655"/>
            <a:chExt cx="15867" cy="898"/>
          </a:xfrm>
        </p:grpSpPr>
        <p:pic>
          <p:nvPicPr>
            <p:cNvPr id="3" name="图片 2"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4" name="文本框 78"/>
            <p:cNvSpPr txBox="1"/>
            <p:nvPr/>
          </p:nvSpPr>
          <p:spPr>
            <a:xfrm>
              <a:off x="3660" y="1682"/>
              <a:ext cx="3434" cy="871"/>
            </a:xfrm>
            <a:prstGeom prst="rect">
              <a:avLst/>
            </a:prstGeom>
            <a:noFill/>
            <a:ln w="9525">
              <a:noFill/>
            </a:ln>
          </p:spPr>
          <p:txBody>
            <a:bodyPr anchor="t">
              <a:spAutoFit/>
            </a:bodyPr>
            <a:lstStyle/>
            <a:p>
              <a:pPr algn="ctr"/>
              <a:r>
                <a:rPr lang="zh-CN" altLang="en-US" sz="3000" b="1" dirty="0">
                  <a:latin typeface="Times New Roman" panose="02020603050405020304" pitchFamily="18" charset="0"/>
                  <a:ea typeface="黑体" panose="02010609060101010101" pitchFamily="49" charset="-122"/>
                </a:rPr>
                <a:t>图说物理</a:t>
              </a:r>
              <a:endParaRPr lang="zh-CN" altLang="en-US" sz="3000" b="1" dirty="0">
                <a:solidFill>
                  <a:schemeClr val="tx1"/>
                </a:solidFill>
                <a:latin typeface="Times New Roman" panose="02020603050405020304" pitchFamily="18" charset="0"/>
                <a:ea typeface="黑体" panose="02010609060101010101" pitchFamily="49" charset="-122"/>
              </a:endParaRPr>
            </a:p>
          </p:txBody>
        </p:sp>
      </p:grpSp>
      <p:sp>
        <p:nvSpPr>
          <p:cNvPr id="6" name="文本框 5"/>
          <p:cNvSpPr txBox="1"/>
          <p:nvPr/>
        </p:nvSpPr>
        <p:spPr>
          <a:xfrm>
            <a:off x="1635986" y="5105359"/>
            <a:ext cx="2551430" cy="922020"/>
          </a:xfrm>
          <a:prstGeom prst="rect">
            <a:avLst/>
          </a:prstGeom>
          <a:noFill/>
        </p:spPr>
        <p:txBody>
          <a:bodyPr wrap="square" rtlCol="0">
            <a:spAutoFit/>
          </a:bodyPr>
          <a:lstStyle/>
          <a:p>
            <a:pPr algn="ctr">
              <a:lnSpc>
                <a:spcPct val="150000"/>
              </a:lnSpc>
            </a:pPr>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P27</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1-18</a:t>
            </a:r>
            <a:r>
              <a:rPr lang="zh-CN" altLang="en-US"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a:p>
            <a:pPr algn="ctr">
              <a:lnSpc>
                <a:spcPct val="150000"/>
              </a:lnSpc>
            </a:pPr>
            <a:r>
              <a:rPr lang="en-US" altLang="zh-CN" dirty="0">
                <a:latin typeface="Times New Roman" panose="02020603050405020304" pitchFamily="18" charset="0"/>
                <a:cs typeface="Times New Roman" panose="02020603050405020304" pitchFamily="18" charset="0"/>
              </a:rPr>
              <a:t>BS</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P77</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4-2</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5324100" y="2614633"/>
            <a:ext cx="4977765" cy="3415030"/>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命题点：声音的产生</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1.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如图所示，在鼓面上撒一些纸屑，用木槌敲击鼓面的时候，既能听到鼓声，又能观察到纸屑振动，说明声音是由</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物体产生的；正在发声的物体叫做</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a:t>
            </a:r>
            <a:endParaRPr lang="zh-CN" altLang="en-US"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7" name="文本框 6"/>
          <p:cNvSpPr txBox="1"/>
          <p:nvPr/>
        </p:nvSpPr>
        <p:spPr>
          <a:xfrm>
            <a:off x="6774906" y="4935486"/>
            <a:ext cx="800219"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振动</a:t>
            </a:r>
            <a:endParaRPr lang="zh-CN" altLang="en-US" sz="2400" dirty="0">
              <a:solidFill>
                <a:srgbClr val="FF0000"/>
              </a:solidFill>
              <a:latin typeface="Times New Roman" panose="02020603050405020304" pitchFamily="18" charset="0"/>
            </a:endParaRPr>
          </a:p>
        </p:txBody>
      </p:sp>
      <p:sp>
        <p:nvSpPr>
          <p:cNvPr id="9" name="文本框 8"/>
          <p:cNvSpPr txBox="1"/>
          <p:nvPr/>
        </p:nvSpPr>
        <p:spPr>
          <a:xfrm>
            <a:off x="7949580" y="5463645"/>
            <a:ext cx="800219"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声源</a:t>
            </a:r>
            <a:endParaRPr lang="zh-CN" altLang="en-US" sz="2400" dirty="0">
              <a:solidFill>
                <a:srgbClr val="FF0000"/>
              </a:solidFill>
              <a:latin typeface="Times New Roman" panose="02020603050405020304" pitchFamily="18" charset="0"/>
            </a:endParaRPr>
          </a:p>
        </p:txBody>
      </p:sp>
      <p:pic>
        <p:nvPicPr>
          <p:cNvPr id="5" name="图片 -2147482589" descr="WL168.TIF"/>
          <p:cNvPicPr>
            <a:picLocks noChangeAspect="1"/>
          </p:cNvPicPr>
          <p:nvPr/>
        </p:nvPicPr>
        <p:blipFill>
          <a:blip r:embed="rId2" r:link="rId3"/>
          <a:stretch>
            <a:fillRect/>
          </a:stretch>
        </p:blipFill>
        <p:spPr>
          <a:xfrm>
            <a:off x="1849120" y="3291205"/>
            <a:ext cx="2075815" cy="1583055"/>
          </a:xfrm>
          <a:prstGeom prst="rect">
            <a:avLst/>
          </a:prstGeom>
          <a:noFill/>
          <a:ln w="9525">
            <a:noFill/>
          </a:ln>
        </p:spPr>
      </p:pic>
      <p:grpSp>
        <p:nvGrpSpPr>
          <p:cNvPr id="45062" name="组合 61"/>
          <p:cNvGrpSpPr/>
          <p:nvPr/>
        </p:nvGrpSpPr>
        <p:grpSpPr>
          <a:xfrm>
            <a:off x="3123089" y="1008469"/>
            <a:ext cx="6281420" cy="645039"/>
            <a:chOff x="4741" y="1321"/>
            <a:chExt cx="9592" cy="1231"/>
          </a:xfrm>
        </p:grpSpPr>
        <p:pic>
          <p:nvPicPr>
            <p:cNvPr id="45063" name="图片 62" descr="2020试题研究版式22"/>
            <p:cNvPicPr>
              <a:picLocks noChangeAspect="1"/>
            </p:cNvPicPr>
            <p:nvPr/>
          </p:nvPicPr>
          <p:blipFill>
            <a:blip r:embed="rId4"/>
            <a:stretch>
              <a:fillRect/>
            </a:stretch>
          </p:blipFill>
          <p:spPr>
            <a:xfrm>
              <a:off x="4741" y="1379"/>
              <a:ext cx="9592" cy="1134"/>
            </a:xfrm>
            <a:prstGeom prst="rect">
              <a:avLst/>
            </a:prstGeom>
            <a:noFill/>
            <a:ln w="9525">
              <a:noFill/>
            </a:ln>
          </p:spPr>
        </p:pic>
        <p:sp>
          <p:nvSpPr>
            <p:cNvPr id="45064" name="文本框 63"/>
            <p:cNvSpPr txBox="1"/>
            <p:nvPr/>
          </p:nvSpPr>
          <p:spPr>
            <a:xfrm>
              <a:off x="5798" y="1321"/>
              <a:ext cx="7828" cy="1231"/>
            </a:xfrm>
            <a:prstGeom prst="rect">
              <a:avLst/>
            </a:prstGeom>
            <a:noFill/>
            <a:ln w="9525">
              <a:noFill/>
            </a:ln>
          </p:spPr>
          <p:txBody>
            <a:bodyPr anchor="t">
              <a:spAutoFit/>
            </a:bodyPr>
            <a:lstStyle/>
            <a:p>
              <a:pPr algn="ctr"/>
              <a:r>
                <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rPr>
                <a:t>回归教材</a:t>
              </a:r>
              <a:endPar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725909" y="4389423"/>
            <a:ext cx="2708310" cy="645160"/>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P26</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1-17</a:t>
            </a:r>
            <a:r>
              <a:rPr lang="zh-CN" altLang="en-US"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BS</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P76</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4-1</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5125809" y="2313544"/>
            <a:ext cx="5355814" cy="2306955"/>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命题点：声音的产生与传播</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2.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如图所示，拉动琴弓时发出悠扬的琴声说明声音是由物体</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产生，琴声是通过</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传播到观众耳中的。</a:t>
            </a:r>
            <a:endParaRPr lang="zh-CN" altLang="en-US"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9" name="文本框 8"/>
          <p:cNvSpPr txBox="1"/>
          <p:nvPr/>
        </p:nvSpPr>
        <p:spPr>
          <a:xfrm>
            <a:off x="8570489" y="3498069"/>
            <a:ext cx="800219" cy="461665"/>
          </a:xfrm>
          <a:prstGeom prst="rect">
            <a:avLst/>
          </a:prstGeom>
          <a:noFill/>
        </p:spPr>
        <p:txBody>
          <a:bodyPr wrap="none" rtlCol="0">
            <a:spAutoFit/>
          </a:bodyPr>
          <a:lstStyle/>
          <a:p>
            <a:r>
              <a:rPr lang="zh-CN" altLang="en-US" sz="2400" dirty="0">
                <a:solidFill>
                  <a:srgbClr val="FF0000"/>
                </a:solidFill>
                <a:latin typeface="+mn-ea"/>
              </a:rPr>
              <a:t>振动</a:t>
            </a:r>
            <a:endParaRPr lang="zh-CN" altLang="en-US" sz="2400" dirty="0">
              <a:solidFill>
                <a:srgbClr val="FF0000"/>
              </a:solidFill>
              <a:latin typeface="+mn-ea"/>
            </a:endParaRPr>
          </a:p>
        </p:txBody>
      </p:sp>
      <p:sp>
        <p:nvSpPr>
          <p:cNvPr id="10" name="文本框 9"/>
          <p:cNvSpPr txBox="1"/>
          <p:nvPr/>
        </p:nvSpPr>
        <p:spPr>
          <a:xfrm>
            <a:off x="6875186" y="4077449"/>
            <a:ext cx="1065690" cy="461665"/>
          </a:xfrm>
          <a:prstGeom prst="rect">
            <a:avLst/>
          </a:prstGeom>
          <a:noFill/>
        </p:spPr>
        <p:txBody>
          <a:bodyPr wrap="square" rtlCol="0">
            <a:spAutoFit/>
          </a:bodyPr>
          <a:lstStyle/>
          <a:p>
            <a:r>
              <a:rPr lang="zh-CN" altLang="en-US" sz="2400" dirty="0">
                <a:solidFill>
                  <a:srgbClr val="FF0000"/>
                </a:solidFill>
                <a:latin typeface="+mn-ea"/>
              </a:rPr>
              <a:t>空气</a:t>
            </a:r>
            <a:endParaRPr lang="zh-CN" altLang="en-US" sz="2400" dirty="0">
              <a:solidFill>
                <a:srgbClr val="FF0000"/>
              </a:solidFill>
              <a:latin typeface="+mn-ea"/>
            </a:endParaRPr>
          </a:p>
        </p:txBody>
      </p:sp>
      <p:pic>
        <p:nvPicPr>
          <p:cNvPr id="2" name="图片 -2147482588" descr="WL169.TIF"/>
          <p:cNvPicPr>
            <a:picLocks noChangeAspect="1"/>
          </p:cNvPicPr>
          <p:nvPr/>
        </p:nvPicPr>
        <p:blipFill>
          <a:blip r:embed="rId1" r:link="rId2"/>
          <a:stretch>
            <a:fillRect/>
          </a:stretch>
        </p:blipFill>
        <p:spPr>
          <a:xfrm>
            <a:off x="1725930" y="2269490"/>
            <a:ext cx="2394585" cy="180784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211294" y="4615815"/>
            <a:ext cx="2695149" cy="369332"/>
          </a:xfrm>
          <a:prstGeom prst="rect">
            <a:avLst/>
          </a:prstGeom>
          <a:noFill/>
        </p:spPr>
        <p:txBody>
          <a:bodyPr wrap="square" rtlCol="0">
            <a:spAutoFit/>
          </a:bodyPr>
          <a:lstStyle/>
          <a:p>
            <a:pPr algn="ctr"/>
            <a:r>
              <a:rPr lang="en-US" altLang="zh-CN" dirty="0">
                <a:latin typeface="Times New Roman" panose="02020603050405020304" pitchFamily="18" charset="0"/>
                <a:cs typeface="Times New Roman" panose="02020603050405020304" pitchFamily="18" charset="0"/>
              </a:rPr>
              <a:t>RJ</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P29</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2.1-6</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80230" y="2049780"/>
            <a:ext cx="7035165" cy="3415030"/>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命题点：声学综合</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3.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如图是敲鼓的场景，鼓声是</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振动发出的。打击鼓的力越大，听到的鼓声越响，是因为鼓面</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增大。“击鼓升堂”这是利用声音传递</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，巨大的鼓声可引起远处人鼓膜的振动，说明声音可以传递</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a:t>
            </a:r>
            <a:endParaRPr lang="zh-CN" altLang="en-US"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9" name="文本框 8"/>
          <p:cNvSpPr txBox="1"/>
          <p:nvPr/>
        </p:nvSpPr>
        <p:spPr>
          <a:xfrm>
            <a:off x="8743763" y="2738734"/>
            <a:ext cx="1277881"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rPr>
              <a:t>鼓面</a:t>
            </a:r>
            <a:endParaRPr lang="zh-CN" altLang="en-US" sz="2400" dirty="0">
              <a:solidFill>
                <a:srgbClr val="FF0000"/>
              </a:solidFill>
              <a:latin typeface="Times New Roman" panose="02020603050405020304" pitchFamily="18" charset="0"/>
            </a:endParaRPr>
          </a:p>
        </p:txBody>
      </p:sp>
      <p:sp>
        <p:nvSpPr>
          <p:cNvPr id="10" name="文本框 9"/>
          <p:cNvSpPr txBox="1"/>
          <p:nvPr/>
        </p:nvSpPr>
        <p:spPr>
          <a:xfrm>
            <a:off x="5082410" y="3799098"/>
            <a:ext cx="800219"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振幅</a:t>
            </a:r>
            <a:endParaRPr lang="zh-CN" altLang="en-US" sz="2400" dirty="0">
              <a:solidFill>
                <a:srgbClr val="FF0000"/>
              </a:solidFill>
              <a:latin typeface="Times New Roman" panose="02020603050405020304" pitchFamily="18" charset="0"/>
            </a:endParaRPr>
          </a:p>
        </p:txBody>
      </p:sp>
      <p:sp>
        <p:nvSpPr>
          <p:cNvPr id="11" name="文本框 10"/>
          <p:cNvSpPr txBox="1"/>
          <p:nvPr/>
        </p:nvSpPr>
        <p:spPr>
          <a:xfrm>
            <a:off x="5004304" y="4371082"/>
            <a:ext cx="800219"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信息</a:t>
            </a:r>
            <a:endParaRPr lang="zh-CN" altLang="en-US" sz="2400" dirty="0">
              <a:solidFill>
                <a:srgbClr val="FF0000"/>
              </a:solidFill>
              <a:latin typeface="Times New Roman" panose="02020603050405020304" pitchFamily="18" charset="0"/>
            </a:endParaRPr>
          </a:p>
        </p:txBody>
      </p:sp>
      <p:sp>
        <p:nvSpPr>
          <p:cNvPr id="12" name="文本框 11"/>
          <p:cNvSpPr txBox="1"/>
          <p:nvPr/>
        </p:nvSpPr>
        <p:spPr>
          <a:xfrm>
            <a:off x="7373042" y="4832752"/>
            <a:ext cx="800219"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能量</a:t>
            </a:r>
            <a:endParaRPr lang="zh-CN" altLang="en-US" sz="2400" dirty="0">
              <a:solidFill>
                <a:srgbClr val="FF0000"/>
              </a:solidFill>
              <a:latin typeface="Times New Roman" panose="02020603050405020304" pitchFamily="18" charset="0"/>
            </a:endParaRPr>
          </a:p>
        </p:txBody>
      </p:sp>
      <p:pic>
        <p:nvPicPr>
          <p:cNvPr id="2" name="图片 -2147482587" descr="WL170.TIF"/>
          <p:cNvPicPr>
            <a:picLocks noChangeAspect="1"/>
          </p:cNvPicPr>
          <p:nvPr/>
        </p:nvPicPr>
        <p:blipFill>
          <a:blip r:embed="rId1" r:link="rId2"/>
          <a:stretch>
            <a:fillRect/>
          </a:stretch>
        </p:blipFill>
        <p:spPr>
          <a:xfrm>
            <a:off x="1226820" y="2278380"/>
            <a:ext cx="2638425" cy="19875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5217997" y="3030861"/>
            <a:ext cx="2183996" cy="369332"/>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P28</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1-20</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1320137" y="3715038"/>
            <a:ext cx="9873194" cy="2306955"/>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命题点：声音传播的介质</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4.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工人师傅拿金属棒抵在机器上就可以听出机器各部分的零件是否正常工作，在水中游泳的人可以听见岸上的人的喊声。这说明</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和</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也可以传声。</a:t>
            </a:r>
            <a:endParaRPr lang="en-US" altLang="zh-CN"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9" name="文本框 8"/>
          <p:cNvSpPr txBox="1"/>
          <p:nvPr/>
        </p:nvSpPr>
        <p:spPr>
          <a:xfrm>
            <a:off x="9366541" y="4907605"/>
            <a:ext cx="800219" cy="461665"/>
          </a:xfrm>
          <a:prstGeom prst="rect">
            <a:avLst/>
          </a:prstGeom>
          <a:noFill/>
        </p:spPr>
        <p:txBody>
          <a:bodyPr wrap="none" rtlCol="0">
            <a:spAutoFit/>
          </a:bodyPr>
          <a:lstStyle/>
          <a:p>
            <a:r>
              <a:rPr lang="zh-CN" altLang="en-US" sz="2400" dirty="0">
                <a:solidFill>
                  <a:srgbClr val="FF0000"/>
                </a:solidFill>
                <a:latin typeface="+mn-ea"/>
              </a:rPr>
              <a:t>固体</a:t>
            </a:r>
            <a:endParaRPr lang="zh-CN" altLang="en-US" sz="2400" dirty="0">
              <a:solidFill>
                <a:srgbClr val="FF0000"/>
              </a:solidFill>
              <a:latin typeface="+mn-ea"/>
            </a:endParaRPr>
          </a:p>
        </p:txBody>
      </p:sp>
      <p:sp>
        <p:nvSpPr>
          <p:cNvPr id="12" name="文本框 11"/>
          <p:cNvSpPr txBox="1"/>
          <p:nvPr/>
        </p:nvSpPr>
        <p:spPr>
          <a:xfrm>
            <a:off x="1823206" y="5460710"/>
            <a:ext cx="1230173" cy="461665"/>
          </a:xfrm>
          <a:prstGeom prst="rect">
            <a:avLst/>
          </a:prstGeom>
          <a:noFill/>
        </p:spPr>
        <p:txBody>
          <a:bodyPr wrap="square" rtlCol="0">
            <a:spAutoFit/>
          </a:bodyPr>
          <a:lstStyle/>
          <a:p>
            <a:r>
              <a:rPr lang="zh-CN" altLang="en-US" sz="2400" dirty="0">
                <a:solidFill>
                  <a:srgbClr val="FF0000"/>
                </a:solidFill>
                <a:latin typeface="+mn-ea"/>
              </a:rPr>
              <a:t>液体</a:t>
            </a:r>
            <a:endParaRPr lang="zh-CN" altLang="en-US" sz="2400" dirty="0">
              <a:solidFill>
                <a:srgbClr val="FF0000"/>
              </a:solidFill>
              <a:latin typeface="+mn-ea"/>
            </a:endParaRPr>
          </a:p>
        </p:txBody>
      </p:sp>
      <p:pic>
        <p:nvPicPr>
          <p:cNvPr id="2" name="图片 -2147482586" descr="WL171.TIF"/>
          <p:cNvPicPr>
            <a:picLocks noChangeAspect="1"/>
          </p:cNvPicPr>
          <p:nvPr/>
        </p:nvPicPr>
        <p:blipFill>
          <a:blip r:embed="rId1" r:link="rId2"/>
          <a:stretch>
            <a:fillRect/>
          </a:stretch>
        </p:blipFill>
        <p:spPr>
          <a:xfrm>
            <a:off x="3674110" y="1074420"/>
            <a:ext cx="4844415" cy="189547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09931" y="4555374"/>
            <a:ext cx="3365088" cy="645160"/>
          </a:xfrm>
          <a:prstGeom prst="rect">
            <a:avLst/>
          </a:prstGeom>
          <a:noFill/>
        </p:spPr>
        <p:txBody>
          <a:bodyPr wrap="square" rtlCol="0">
            <a:spAutoFit/>
          </a:bodyPr>
          <a:lstStyle/>
          <a:p>
            <a:pPr algn="ctr"/>
            <a:r>
              <a:rPr lang="en-US" altLang="zh-CN" dirty="0">
                <a:latin typeface="Times New Roman" panose="02020603050405020304" pitchFamily="18" charset="0"/>
                <a:cs typeface="Times New Roman" panose="02020603050405020304" pitchFamily="18" charset="0"/>
              </a:rPr>
              <a:t>RJ</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P34</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2.2-3</a:t>
            </a:r>
            <a:r>
              <a:rPr lang="zh-CN" altLang="en-US"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a:p>
            <a:pPr algn="ctr"/>
            <a:r>
              <a:rPr lang="en-US" altLang="zh-CN" dirty="0">
                <a:latin typeface="Times New Roman" panose="02020603050405020304" pitchFamily="18" charset="0"/>
                <a:cs typeface="Times New Roman" panose="02020603050405020304" pitchFamily="18" charset="0"/>
              </a:rPr>
              <a:t>BS</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P76</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4-2</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04030" y="2019300"/>
            <a:ext cx="7035165" cy="3415030"/>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命题点：声音的产生及特性</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5.</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如图所示，将悬挂的乒乓球轻轻接触正在发声的音叉，乒乓球多次被音叉弹开，说明正在发声的物体在</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。音叉发声越大，乒乓球被弹开的幅度越大，说明物体振动的幅度越大，</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越大。</a:t>
            </a:r>
            <a:endParaRPr lang="en-US" altLang="zh-CN"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9" name="文本框 8"/>
          <p:cNvSpPr txBox="1"/>
          <p:nvPr/>
        </p:nvSpPr>
        <p:spPr>
          <a:xfrm>
            <a:off x="5455547" y="3743007"/>
            <a:ext cx="2619430" cy="461665"/>
          </a:xfrm>
          <a:prstGeom prst="rect">
            <a:avLst/>
          </a:prstGeom>
          <a:noFill/>
        </p:spPr>
        <p:txBody>
          <a:bodyPr wrap="square" rtlCol="0">
            <a:spAutoFit/>
          </a:bodyPr>
          <a:lstStyle/>
          <a:p>
            <a:r>
              <a:rPr lang="zh-CN" altLang="en-US" sz="2400" dirty="0">
                <a:solidFill>
                  <a:srgbClr val="FF0000"/>
                </a:solidFill>
                <a:latin typeface="+mn-ea"/>
              </a:rPr>
              <a:t>振动</a:t>
            </a:r>
            <a:endParaRPr lang="zh-CN" altLang="en-US" sz="2400" dirty="0">
              <a:solidFill>
                <a:srgbClr val="FF0000"/>
              </a:solidFill>
              <a:latin typeface="+mn-ea"/>
            </a:endParaRPr>
          </a:p>
        </p:txBody>
      </p:sp>
      <p:sp>
        <p:nvSpPr>
          <p:cNvPr id="10" name="文本框 9"/>
          <p:cNvSpPr txBox="1"/>
          <p:nvPr/>
        </p:nvSpPr>
        <p:spPr>
          <a:xfrm>
            <a:off x="10101605" y="4303279"/>
            <a:ext cx="1813311" cy="461665"/>
          </a:xfrm>
          <a:prstGeom prst="rect">
            <a:avLst/>
          </a:prstGeom>
          <a:noFill/>
        </p:spPr>
        <p:txBody>
          <a:bodyPr wrap="square" rtlCol="0">
            <a:spAutoFit/>
          </a:bodyPr>
          <a:lstStyle/>
          <a:p>
            <a:r>
              <a:rPr lang="zh-CN" altLang="en-US" sz="2400" dirty="0">
                <a:solidFill>
                  <a:srgbClr val="FF0000"/>
                </a:solidFill>
                <a:latin typeface="+mn-ea"/>
              </a:rPr>
              <a:t>响度</a:t>
            </a:r>
            <a:endParaRPr lang="zh-CN" altLang="en-US" sz="2400" dirty="0">
              <a:solidFill>
                <a:srgbClr val="FF0000"/>
              </a:solidFill>
              <a:latin typeface="+mn-ea"/>
            </a:endParaRPr>
          </a:p>
        </p:txBody>
      </p:sp>
      <p:pic>
        <p:nvPicPr>
          <p:cNvPr id="2" name="图片 -2147482583" descr="WL172.TIF"/>
          <p:cNvPicPr>
            <a:picLocks noChangeAspect="1"/>
          </p:cNvPicPr>
          <p:nvPr/>
        </p:nvPicPr>
        <p:blipFill>
          <a:blip r:embed="rId1" r:link="rId2"/>
          <a:stretch>
            <a:fillRect/>
          </a:stretch>
        </p:blipFill>
        <p:spPr>
          <a:xfrm>
            <a:off x="1621155" y="2028825"/>
            <a:ext cx="1542415" cy="252666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09931" y="4555374"/>
            <a:ext cx="3365088" cy="645160"/>
          </a:xfrm>
          <a:prstGeom prst="rect">
            <a:avLst/>
          </a:prstGeom>
          <a:noFill/>
        </p:spPr>
        <p:txBody>
          <a:bodyPr wrap="square" rtlCol="0">
            <a:spAutoFit/>
          </a:bodyPr>
          <a:lstStyle/>
          <a:p>
            <a:pPr algn="ctr"/>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P28</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1-19</a:t>
            </a:r>
            <a:r>
              <a:rPr lang="zh-CN" altLang="en-US"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a:p>
            <a:pPr algn="ctr"/>
            <a:r>
              <a:rPr lang="en-US" altLang="zh-CN" dirty="0">
                <a:latin typeface="Times New Roman" panose="02020603050405020304" pitchFamily="18" charset="0"/>
                <a:cs typeface="Times New Roman" panose="02020603050405020304" pitchFamily="18" charset="0"/>
              </a:rPr>
              <a:t>RJ</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P28</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2.1-5</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80230" y="1760220"/>
            <a:ext cx="7035165" cy="3415030"/>
          </a:xfrm>
          <a:prstGeom prst="rect">
            <a:avLst/>
          </a:prstGeom>
          <a:noFill/>
          <a:ln w="9525">
            <a:noFill/>
          </a:ln>
        </p:spPr>
        <p:txBody>
          <a:bodyPr wrap="square">
            <a:spAutoFit/>
          </a:bodyPr>
          <a:lstStyle/>
          <a:p>
            <a:pPr>
              <a:lnSpc>
                <a:spcPct val="150000"/>
              </a:lnSpc>
            </a:pP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命题点：声音的传播及特性</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6.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如图所示，小明将正在响铃的闹钟放在玻璃罩内，逐渐抽出其中的空气，“声音逐渐变小”，这是在描述声音的</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(填声音的特性)，当玻璃罩内被抽成真空时，将听不到铃声，说明</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________________________________________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a:t>
            </a:r>
            <a:endParaRPr lang="en-US" altLang="zh-CN"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9" name="文本框 8"/>
          <p:cNvSpPr txBox="1"/>
          <p:nvPr/>
        </p:nvSpPr>
        <p:spPr>
          <a:xfrm>
            <a:off x="6388486" y="3501283"/>
            <a:ext cx="2619430" cy="461665"/>
          </a:xfrm>
          <a:prstGeom prst="rect">
            <a:avLst/>
          </a:prstGeom>
          <a:noFill/>
        </p:spPr>
        <p:txBody>
          <a:bodyPr wrap="square" rtlCol="0">
            <a:spAutoFit/>
          </a:bodyPr>
          <a:lstStyle/>
          <a:p>
            <a:r>
              <a:rPr lang="zh-CN" altLang="en-US" sz="2400" dirty="0">
                <a:solidFill>
                  <a:srgbClr val="FF0000"/>
                </a:solidFill>
                <a:latin typeface="+mn-ea"/>
              </a:rPr>
              <a:t>响度</a:t>
            </a:r>
            <a:endParaRPr lang="zh-CN" altLang="en-US" sz="2400" dirty="0">
              <a:solidFill>
                <a:srgbClr val="FF0000"/>
              </a:solidFill>
              <a:latin typeface="+mn-ea"/>
            </a:endParaRPr>
          </a:p>
        </p:txBody>
      </p:sp>
      <p:sp>
        <p:nvSpPr>
          <p:cNvPr id="10" name="文本框 9"/>
          <p:cNvSpPr txBox="1"/>
          <p:nvPr/>
        </p:nvSpPr>
        <p:spPr>
          <a:xfrm>
            <a:off x="4646241" y="4589872"/>
            <a:ext cx="5427158" cy="460375"/>
          </a:xfrm>
          <a:prstGeom prst="rect">
            <a:avLst/>
          </a:prstGeom>
          <a:noFill/>
        </p:spPr>
        <p:txBody>
          <a:bodyPr wrap="square" rtlCol="0">
            <a:spAutoFit/>
          </a:bodyPr>
          <a:lstStyle/>
          <a:p>
            <a:r>
              <a:rPr lang="zh-CN" altLang="en-US" sz="2400" dirty="0">
                <a:solidFill>
                  <a:srgbClr val="FF0000"/>
                </a:solidFill>
                <a:latin typeface="+mn-ea"/>
              </a:rPr>
              <a:t>声音不能在真空中传播</a:t>
            </a:r>
            <a:r>
              <a:rPr lang="en-US" altLang="zh-CN" sz="2400" dirty="0">
                <a:solidFill>
                  <a:srgbClr val="FF0000"/>
                </a:solidFill>
                <a:latin typeface="+mn-ea"/>
              </a:rPr>
              <a:t>(</a:t>
            </a:r>
            <a:r>
              <a:rPr lang="zh-CN" altLang="en-US" sz="2400" dirty="0">
                <a:solidFill>
                  <a:srgbClr val="FF0000"/>
                </a:solidFill>
                <a:latin typeface="+mn-ea"/>
              </a:rPr>
              <a:t>真空不能传声</a:t>
            </a:r>
            <a:r>
              <a:rPr lang="en-US" altLang="zh-CN" sz="2400" dirty="0">
                <a:solidFill>
                  <a:srgbClr val="FF0000"/>
                </a:solidFill>
                <a:latin typeface="+mn-ea"/>
              </a:rPr>
              <a:t>)</a:t>
            </a:r>
            <a:endParaRPr lang="zh-CN" altLang="en-US" sz="2400" dirty="0">
              <a:solidFill>
                <a:srgbClr val="FF0000"/>
              </a:solidFill>
              <a:latin typeface="+mn-ea"/>
            </a:endParaRPr>
          </a:p>
        </p:txBody>
      </p:sp>
      <p:pic>
        <p:nvPicPr>
          <p:cNvPr id="3" name="图片 2"/>
          <p:cNvPicPr>
            <a:picLocks noChangeAspect="1"/>
          </p:cNvPicPr>
          <p:nvPr/>
        </p:nvPicPr>
        <p:blipFill>
          <a:blip r:embed="rId1"/>
          <a:stretch>
            <a:fillRect/>
          </a:stretch>
        </p:blipFill>
        <p:spPr>
          <a:xfrm>
            <a:off x="1658449" y="2059670"/>
            <a:ext cx="1712784" cy="2276994"/>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09931" y="4555374"/>
            <a:ext cx="3365088" cy="369332"/>
          </a:xfrm>
          <a:prstGeom prst="rect">
            <a:avLst/>
          </a:prstGeom>
          <a:noFill/>
        </p:spPr>
        <p:txBody>
          <a:bodyPr wrap="square" rtlCol="0">
            <a:spAutoFit/>
          </a:bodyPr>
          <a:lstStyle/>
          <a:p>
            <a:pPr algn="ctr"/>
            <a:r>
              <a:rPr lang="en-US" altLang="zh-CN" dirty="0">
                <a:latin typeface="Times New Roman" panose="02020603050405020304" pitchFamily="18" charset="0"/>
                <a:cs typeface="Times New Roman" panose="02020603050405020304" pitchFamily="18" charset="0"/>
              </a:rPr>
              <a:t>BS</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P87</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4-21</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80230" y="2278380"/>
            <a:ext cx="7035165" cy="2861310"/>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命题点：声音的特性</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7.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曾侯乙编钟，是世界上现存规模最大，最完整的编钟，编钟有</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65</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件之多，它们可以丰富编钟的</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；在演奏的乐曲中，我们一下子就能分出编钟的声音，是根据</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a:t>
            </a:r>
            <a:endParaRPr lang="en-US" altLang="zh-CN"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9" name="文本框 8"/>
          <p:cNvSpPr txBox="1"/>
          <p:nvPr/>
        </p:nvSpPr>
        <p:spPr>
          <a:xfrm>
            <a:off x="4711252" y="4005571"/>
            <a:ext cx="2619430" cy="461665"/>
          </a:xfrm>
          <a:prstGeom prst="rect">
            <a:avLst/>
          </a:prstGeom>
          <a:noFill/>
        </p:spPr>
        <p:txBody>
          <a:bodyPr wrap="square" rtlCol="0">
            <a:spAutoFit/>
          </a:bodyPr>
          <a:lstStyle/>
          <a:p>
            <a:r>
              <a:rPr lang="zh-CN" altLang="en-US" sz="2400" dirty="0">
                <a:solidFill>
                  <a:srgbClr val="FF0000"/>
                </a:solidFill>
                <a:latin typeface="+mn-ea"/>
              </a:rPr>
              <a:t>音调</a:t>
            </a:r>
            <a:endParaRPr lang="zh-CN" altLang="en-US" sz="2400" dirty="0">
              <a:solidFill>
                <a:srgbClr val="FF0000"/>
              </a:solidFill>
              <a:latin typeface="+mn-ea"/>
            </a:endParaRPr>
          </a:p>
        </p:txBody>
      </p:sp>
      <p:sp>
        <p:nvSpPr>
          <p:cNvPr id="10" name="文本框 9"/>
          <p:cNvSpPr txBox="1"/>
          <p:nvPr/>
        </p:nvSpPr>
        <p:spPr>
          <a:xfrm>
            <a:off x="7998142" y="4555751"/>
            <a:ext cx="1813311" cy="461665"/>
          </a:xfrm>
          <a:prstGeom prst="rect">
            <a:avLst/>
          </a:prstGeom>
          <a:noFill/>
        </p:spPr>
        <p:txBody>
          <a:bodyPr wrap="square" rtlCol="0">
            <a:spAutoFit/>
          </a:bodyPr>
          <a:lstStyle/>
          <a:p>
            <a:r>
              <a:rPr lang="zh-CN" altLang="en-US" sz="2400" dirty="0">
                <a:solidFill>
                  <a:srgbClr val="FF0000"/>
                </a:solidFill>
                <a:latin typeface="+mn-ea"/>
              </a:rPr>
              <a:t>音色</a:t>
            </a:r>
            <a:endParaRPr lang="zh-CN" altLang="en-US" sz="2400" dirty="0">
              <a:solidFill>
                <a:srgbClr val="FF0000"/>
              </a:solidFill>
              <a:latin typeface="+mn-ea"/>
            </a:endParaRPr>
          </a:p>
        </p:txBody>
      </p:sp>
      <p:pic>
        <p:nvPicPr>
          <p:cNvPr id="2" name="图片 1"/>
          <p:cNvPicPr>
            <a:picLocks noChangeAspect="1"/>
          </p:cNvPicPr>
          <p:nvPr/>
        </p:nvPicPr>
        <p:blipFill>
          <a:blip r:embed="rId1"/>
          <a:stretch>
            <a:fillRect/>
          </a:stretch>
        </p:blipFill>
        <p:spPr>
          <a:xfrm>
            <a:off x="1092726" y="2606990"/>
            <a:ext cx="2832770" cy="1644019"/>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ags/tag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p="http://schemas.openxmlformats.org/presentationml/2006/main">
  <p:tag name="KSO_WM_BEAUTIFY_FLAG" val="#wm#"/>
  <p:tag name="KSO_WM_TEMPLATE_CATEGORY" val="preset"/>
  <p:tag name="KSO_WM_TEMPLATE_INDEX" val="1"/>
</p:tagLst>
</file>

<file path=ppt/theme/theme1.xml><?xml version="1.0" encoding="utf-8"?>
<a:theme xmlns:a="http://schemas.openxmlformats.org/drawingml/2006/main" name="123">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4541</Words>
  <Application>WPS 演示</Application>
  <PresentationFormat>宽屏</PresentationFormat>
  <Paragraphs>450</Paragraphs>
  <Slides>27</Slides>
  <Notes>12</Notes>
  <HiddenSlides>0</HiddenSlides>
  <MMClips>0</MMClips>
  <ScaleCrop>false</ScaleCrop>
  <HeadingPairs>
    <vt:vector size="8" baseType="variant">
      <vt:variant>
        <vt:lpstr>已用的字体</vt:lpstr>
      </vt:variant>
      <vt:variant>
        <vt:i4>13</vt:i4>
      </vt:variant>
      <vt:variant>
        <vt:lpstr>主题</vt:lpstr>
      </vt:variant>
      <vt:variant>
        <vt:i4>3</vt:i4>
      </vt:variant>
      <vt:variant>
        <vt:lpstr>嵌入 OLE 服务器</vt:lpstr>
      </vt:variant>
      <vt:variant>
        <vt:i4>1</vt:i4>
      </vt:variant>
      <vt:variant>
        <vt:lpstr>幻灯片标题</vt:lpstr>
      </vt:variant>
      <vt:variant>
        <vt:i4>27</vt:i4>
      </vt:variant>
    </vt:vector>
  </HeadingPairs>
  <TitlesOfParts>
    <vt:vector size="44" baseType="lpstr">
      <vt:lpstr>Arial</vt:lpstr>
      <vt:lpstr>宋体</vt:lpstr>
      <vt:lpstr>Wingdings</vt:lpstr>
      <vt:lpstr>黑体</vt:lpstr>
      <vt:lpstr>Times New Roman</vt:lpstr>
      <vt:lpstr>Tahoma</vt:lpstr>
      <vt:lpstr>Calibri</vt:lpstr>
      <vt:lpstr>微软雅黑</vt:lpstr>
      <vt:lpstr>方正粗黑宋简体</vt:lpstr>
      <vt:lpstr>楷体_GB2312</vt:lpstr>
      <vt:lpstr>新宋体</vt:lpstr>
      <vt:lpstr>Calibri</vt:lpstr>
      <vt:lpstr>仿宋</vt:lpstr>
      <vt:lpstr>123</vt:lpstr>
      <vt:lpstr>1_Office 主题</vt:lpstr>
      <vt:lpstr>3_Office 主题</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ye</dc:creator>
  <cp:lastModifiedBy>CCAV1234</cp:lastModifiedBy>
  <cp:revision>116</cp:revision>
  <dcterms:created xsi:type="dcterms:W3CDTF">2019-08-13T03:54:00Z</dcterms:created>
  <dcterms:modified xsi:type="dcterms:W3CDTF">2019-11-15T14:51:58Z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2052-11.1.0.9175</vt:lpwstr>
  </property>
</Properties>
</file>