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2"/>
  </p:sldMasterIdLst>
  <p:notesMasterIdLst>
    <p:notesMasterId r:id="rId28"/>
  </p:notesMasterIdLst>
  <p:sldIdLst>
    <p:sldId id="286" r:id="rId3"/>
    <p:sldId id="260" r:id="rId4"/>
    <p:sldId id="261" r:id="rId5"/>
    <p:sldId id="262" r:id="rId6"/>
    <p:sldId id="263" r:id="rId7"/>
    <p:sldId id="264" r:id="rId8"/>
    <p:sldId id="265" r:id="rId9"/>
    <p:sldId id="287" r:id="rId10"/>
    <p:sldId id="267" r:id="rId11"/>
    <p:sldId id="268" r:id="rId12"/>
    <p:sldId id="269" r:id="rId13"/>
    <p:sldId id="270" r:id="rId14"/>
    <p:sldId id="288" r:id="rId15"/>
    <p:sldId id="289" r:id="rId16"/>
    <p:sldId id="290" r:id="rId17"/>
    <p:sldId id="274" r:id="rId18"/>
    <p:sldId id="276" r:id="rId19"/>
    <p:sldId id="277" r:id="rId20"/>
    <p:sldId id="279" r:id="rId21"/>
    <p:sldId id="280" r:id="rId22"/>
    <p:sldId id="281" r:id="rId23"/>
    <p:sldId id="282" r:id="rId24"/>
    <p:sldId id="283" r:id="rId25"/>
    <p:sldId id="284" r:id="rId26"/>
    <p:sldId id="285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1860" autoAdjust="0"/>
    <p:restoredTop sz="94660"/>
  </p:normalViewPr>
  <p:slideViewPr>
    <p:cSldViewPr snapToGrid="0">
      <p:cViewPr varScale="1">
        <p:scale>
          <a:sx n="95" d="100"/>
          <a:sy n="95" d="100"/>
        </p:scale>
        <p:origin x="-114" y="-4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2018/10/8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2018/10/8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F1F1"/>
          </a:solidFill>
          <a:ln w="9525">
            <a:noFill/>
          </a:ln>
        </p:spPr>
        <p:txBody>
          <a:bodyPr anchor="ctr"/>
          <a:lstStyle/>
          <a:p>
            <a:pPr lvl="0" eaLnBrk="0" hangingPunct="0"/>
            <a:endParaRPr lang="zh-CN" altLang="en-US" sz="3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3075" name="图片 9"/>
          <p:cNvPicPr>
            <a:picLocks noChangeAspect="1"/>
          </p:cNvPicPr>
          <p:nvPr/>
        </p:nvPicPr>
        <p:blipFill>
          <a:blip r:embed="rId2" cstate="print"/>
          <a:srcRect t="1131" b="10210"/>
          <a:stretch>
            <a:fillRect/>
          </a:stretch>
        </p:blipFill>
        <p:spPr>
          <a:xfrm>
            <a:off x="0" y="354013"/>
            <a:ext cx="12192000" cy="614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KSO_FD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/>
            </a:lvl1pPr>
          </a:lstStyle>
          <a:p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077" name="KSO_FT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8" name="KSO_FN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/>
            </a:lvl1pPr>
          </a:lstStyle>
          <a:p>
            <a:fld id="{9A0DB2DC-4C9A-4742-B13C-FB6460FD3503}" type="slidenum">
              <a:rPr lang="en-US" altLang="zh-CN">
                <a:latin typeface="Arial" panose="020B0604020202020204" pitchFamily="34" charset="0"/>
              </a:rPr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079" name="KSO_BC1"/>
          <p:cNvSpPr>
            <a:spLocks noGrp="1"/>
          </p:cNvSpPr>
          <p:nvPr>
            <p:ph type="subTitle" idx="1"/>
          </p:nvPr>
        </p:nvSpPr>
        <p:spPr>
          <a:xfrm>
            <a:off x="2944284" y="3843338"/>
            <a:ext cx="7219949" cy="5476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1800">
                <a:solidFill>
                  <a:srgbClr val="6D6D6D"/>
                </a:solidFill>
              </a:defRPr>
            </a:lvl1pPr>
            <a:lvl2pPr marL="0" lvl="1" indent="0" algn="ctr">
              <a:buNone/>
              <a:defRPr sz="1800">
                <a:solidFill>
                  <a:srgbClr val="6D6D6D"/>
                </a:solidFill>
              </a:defRPr>
            </a:lvl2pPr>
            <a:lvl3pPr marL="685800" lvl="2" indent="0" algn="ctr">
              <a:buNone/>
              <a:defRPr sz="1800">
                <a:solidFill>
                  <a:srgbClr val="6D6D6D"/>
                </a:solidFill>
              </a:defRPr>
            </a:lvl3pPr>
            <a:lvl4pPr marL="1028700" lvl="3" indent="0" algn="ctr">
              <a:buNone/>
              <a:defRPr sz="1800">
                <a:solidFill>
                  <a:srgbClr val="6D6D6D"/>
                </a:solidFill>
              </a:defRPr>
            </a:lvl4pPr>
            <a:lvl5pPr marL="1371600" lvl="4" indent="0" algn="ctr">
              <a:buNone/>
              <a:defRPr sz="1800">
                <a:solidFill>
                  <a:srgbClr val="6D6D6D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3080" name="KSO_BT1"/>
          <p:cNvSpPr>
            <a:spLocks noGrp="1"/>
          </p:cNvSpPr>
          <p:nvPr>
            <p:ph type="ctrTitle"/>
          </p:nvPr>
        </p:nvSpPr>
        <p:spPr>
          <a:xfrm>
            <a:off x="2942167" y="2806700"/>
            <a:ext cx="7310967" cy="1000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95300" y="1120775"/>
            <a:ext cx="5511504" cy="5313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1763" y="1120775"/>
            <a:ext cx="5511504" cy="5313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2018/10/8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31275" y="166688"/>
            <a:ext cx="2811992" cy="62674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95300" y="166688"/>
            <a:ext cx="8272961" cy="6267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049" descr="背景图片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889751" y="5862639"/>
            <a:ext cx="5314949" cy="76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2018/10/8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2018/10/8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2018/10/8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2018/10/8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2018/10/8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2018/10/8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F1F1"/>
          </a:solidFill>
          <a:ln w="9525">
            <a:noFill/>
          </a:ln>
        </p:spPr>
        <p:txBody>
          <a:bodyPr anchor="ctr"/>
          <a:lstStyle/>
          <a:p>
            <a:pPr lvl="0" eaLnBrk="0" hangingPunct="0"/>
            <a:endParaRPr lang="zh-CN" altLang="en-US" sz="3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1" name="KSO_FD"/>
          <p:cNvSpPr>
            <a:spLocks noGrp="1"/>
          </p:cNvSpPr>
          <p:nvPr>
            <p:ph type="dt" sz="half" idx="2"/>
          </p:nvPr>
        </p:nvSpPr>
        <p:spPr>
          <a:xfrm>
            <a:off x="838200" y="645160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/>
            </a:lvl1pPr>
          </a:lstStyle>
          <a:p>
            <a:pPr lvl="0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2052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461125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3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45160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/>
            </a:lvl1pPr>
          </a:lstStyle>
          <a:p>
            <a:pPr lvl="0"/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2054" name="KSO_BC1"/>
          <p:cNvSpPr>
            <a:spLocks noGrp="1"/>
          </p:cNvSpPr>
          <p:nvPr>
            <p:ph type="body" idx="1"/>
          </p:nvPr>
        </p:nvSpPr>
        <p:spPr>
          <a:xfrm>
            <a:off x="495300" y="1120775"/>
            <a:ext cx="11247967" cy="53133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055" name="KSO_BT1"/>
          <p:cNvSpPr>
            <a:spLocks noGrp="1"/>
          </p:cNvSpPr>
          <p:nvPr>
            <p:ph type="title"/>
          </p:nvPr>
        </p:nvSpPr>
        <p:spPr>
          <a:xfrm>
            <a:off x="495300" y="166688"/>
            <a:ext cx="11247967" cy="6413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sldNum="0" hdr="0" ftr="0" dt="0"/>
  <p:txStyles>
    <p:titleStyle>
      <a:lvl1pPr marL="0" lvl="0" indent="0" algn="l" defTabSz="6858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218E8C"/>
          </a:solidFill>
          <a:latin typeface="+mj-lt"/>
          <a:ea typeface="+mj-ea"/>
          <a:cs typeface="+mj-cs"/>
        </a:defRPr>
      </a:lvl1pPr>
    </p:titleStyle>
    <p:bodyStyle>
      <a:lvl1pPr marL="361950" lvl="0" indent="-361950" algn="just" defTabSz="685800" rtl="0" eaLnBrk="1" fontAlgn="base" latinLnBrk="0" hangingPunct="1">
        <a:lnSpc>
          <a:spcPct val="110000"/>
        </a:lnSpc>
        <a:spcBef>
          <a:spcPts val="1200"/>
        </a:spcBef>
        <a:spcAft>
          <a:spcPct val="0"/>
        </a:spcAft>
        <a:buClr>
          <a:schemeClr val="accent1"/>
        </a:buClr>
        <a:buSzPct val="80000"/>
        <a:buFont typeface="Webdings" panose="05030102010509060703" pitchFamily="18" charset="2"/>
        <a:buChar char="Ù"/>
        <a:defRPr sz="2400" b="1" i="0" u="none" kern="1200" baseline="0">
          <a:solidFill>
            <a:srgbClr val="218E8C"/>
          </a:solidFill>
          <a:latin typeface="+mn-lt"/>
          <a:ea typeface="+mn-ea"/>
          <a:cs typeface="+mn-cs"/>
        </a:defRPr>
      </a:lvl1pPr>
      <a:lvl2pPr marL="361950" lvl="1" indent="-361950" algn="l" defTabSz="685800" rtl="0" eaLnBrk="1" fontAlgn="base" latinLnBrk="0" hangingPunct="1">
        <a:lnSpc>
          <a:spcPct val="120000"/>
        </a:lnSpc>
        <a:spcBef>
          <a:spcPct val="0"/>
        </a:spcBef>
        <a:spcAft>
          <a:spcPts val="1200"/>
        </a:spcAft>
        <a:buClr>
          <a:srgbClr val="5CD3FF"/>
        </a:buClr>
        <a:buFont typeface="幼圆" panose="02010509060101010101" pitchFamily="49" charset="-122"/>
        <a:buChar char=" 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b="0" i="0" u="none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200150" lvl="3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1543050" lvl="4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lvl="5" indent="-22860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6pPr>
      <a:lvl7pPr marL="2971800" lvl="6" indent="-22860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7pPr>
      <a:lvl8pPr marL="3429000" lvl="7" indent="-22860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8pPr>
      <a:lvl9pPr marL="3886200" lvl="8" indent="-22860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b="0" i="0" u="none" kern="1200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9pPr>
    </p:bodyStyle>
    <p:otherStyle>
      <a:lvl1pPr marL="0" lvl="0" indent="0" algn="ctr" defTabSz="914400" rtl="0" eaLnBrk="0" fontAlgn="base" latinLnBrk="0" hangingPunct="0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7.xml"/><Relationship Id="rId1" Type="http://schemas.openxmlformats.org/officeDocument/2006/relationships/video" Target="file:///C:\Users\Administrator.SC-201809101029\Desktop\&#26032;&#24314;&#25991;&#20214;&#22841;\1.wmv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7.xml"/><Relationship Id="rId1" Type="http://schemas.openxmlformats.org/officeDocument/2006/relationships/video" Target="file:///C:\Users\Administrator.SC-201809101029\Desktop\&#26032;&#24314;&#25991;&#20214;&#22841;\05&#30495;&#31354;&#19981;&#33021;&#20256;&#22768;_&#26631;&#28165;.wmv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Administrator.SC-201809101029\Desktop\&#26032;&#24314;&#25991;&#20214;&#22841;\&#27668;&#20307;&#20256;&#22768;_&#26631;&#28165;.wmv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Administrator.SC-201809101029\Desktop\&#26032;&#24314;&#25991;&#20214;&#22841;\&#28082;&#20307;&#20256;&#22768;_&#26631;&#28165;.wmv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Administrator.SC-201809101029\Desktop\&#26032;&#24314;&#25991;&#20214;&#22841;\&#22266;&#20307;&#20256;&#22768;_&#26631;&#28165;.wmv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clipboard/slides/&#22238;&#22768;.wmv" TargetMode="External"/><Relationship Id="rId2" Type="http://schemas.openxmlformats.org/officeDocument/2006/relationships/slideLayout" Target="../slideLayouts/slideLayout17.xml"/><Relationship Id="rId1" Type="http://schemas.openxmlformats.org/officeDocument/2006/relationships/video" Target="clipboard\slides\&#22238;&#22768;.wmv" TargetMode="External"/><Relationship Id="rId5" Type="http://schemas.openxmlformats.org/officeDocument/2006/relationships/image" Target="../media/image13.wmf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2563" y="175344"/>
            <a:ext cx="11137760" cy="6682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3584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>
                <a:solidFill>
                  <a:srgbClr val="330AA6"/>
                </a:solidFill>
              </a:rPr>
              <a:t>二、声音的传播</a:t>
            </a:r>
          </a:p>
        </p:txBody>
      </p:sp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3200" dirty="0" smtClean="0">
              <a:solidFill>
                <a:srgbClr val="330AA6"/>
              </a:solidFill>
            </a:endParaRPr>
          </a:p>
          <a:p>
            <a:r>
              <a:rPr lang="zh-CN" altLang="en-US" sz="3200" dirty="0" smtClean="0">
                <a:solidFill>
                  <a:srgbClr val="330AA6"/>
                </a:solidFill>
              </a:rPr>
              <a:t>声音</a:t>
            </a:r>
            <a:r>
              <a:rPr lang="zh-CN" altLang="en-US" sz="3200" dirty="0">
                <a:solidFill>
                  <a:srgbClr val="330AA6"/>
                </a:solidFill>
              </a:rPr>
              <a:t>是怎样从发声体传播到远处人的耳朵里的，是否需要什么媒介？有物体在振动我们就一定可以听到声音吗？太空比地球表面缺少了什么？</a:t>
            </a:r>
          </a:p>
        </p:txBody>
      </p:sp>
      <p:sp>
        <p:nvSpPr>
          <p:cNvPr id="35844" name="文本框 35843"/>
          <p:cNvSpPr txBox="1"/>
          <p:nvPr/>
        </p:nvSpPr>
        <p:spPr>
          <a:xfrm>
            <a:off x="2259013" y="4225925"/>
            <a:ext cx="309880" cy="3683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990000"/>
            </a:outerShdw>
          </a:effectLst>
        </p:spPr>
        <p:txBody>
          <a:bodyPr wrap="none" anchor="t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3578" y="904351"/>
            <a:ext cx="142218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思  考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xfrm>
            <a:off x="424771" y="917000"/>
            <a:ext cx="11060495" cy="5313362"/>
          </a:xfrm>
        </p:spPr>
        <p:txBody>
          <a:bodyPr/>
          <a:lstStyle/>
          <a:p>
            <a:r>
              <a:rPr lang="zh-CN" altLang="en-US" sz="3200" dirty="0">
                <a:solidFill>
                  <a:srgbClr val="000000"/>
                </a:solidFill>
              </a:rPr>
              <a:t>列举事例：我们可以听到身边同学的讲话，可以听到美妙动听的音乐，打雷时我们和雷电没有接触，但我们却能听到隆隆的雷声。说明此</a:t>
            </a:r>
            <a:r>
              <a:rPr lang="zh-CN" altLang="en-US" sz="3200" dirty="0">
                <a:solidFill>
                  <a:srgbClr val="FF0000"/>
                </a:solidFill>
              </a:rPr>
              <a:t>声音是由空气传播</a:t>
            </a:r>
            <a:r>
              <a:rPr lang="zh-CN" altLang="en-US" sz="3200" dirty="0">
                <a:solidFill>
                  <a:srgbClr val="000000"/>
                </a:solidFill>
              </a:rPr>
              <a:t>的。</a:t>
            </a:r>
          </a:p>
          <a:p>
            <a:r>
              <a:rPr lang="zh-CN" altLang="en-US" sz="3200" dirty="0">
                <a:solidFill>
                  <a:srgbClr val="000099"/>
                </a:solidFill>
              </a:rPr>
              <a:t>进一步猜想：如果连空气都没有呢？</a:t>
            </a:r>
          </a:p>
          <a:p>
            <a:r>
              <a:rPr lang="zh-CN" altLang="en-US" sz="3200" dirty="0">
                <a:solidFill>
                  <a:srgbClr val="000099"/>
                </a:solidFill>
              </a:rPr>
              <a:t>             声音能不能传播呢</a:t>
            </a:r>
            <a:r>
              <a:rPr lang="zh-CN" altLang="en-US" sz="3200" dirty="0" smtClean="0">
                <a:solidFill>
                  <a:srgbClr val="000099"/>
                </a:solidFill>
              </a:rPr>
              <a:t>？</a:t>
            </a:r>
            <a:endParaRPr lang="zh-CN" altLang="en-US" sz="32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/>
          <p:nvPr/>
        </p:nvSpPr>
        <p:spPr>
          <a:xfrm>
            <a:off x="2438400" y="457200"/>
            <a:ext cx="5715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      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4400" y="411981"/>
            <a:ext cx="1008609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演示</a:t>
            </a:r>
            <a:endParaRPr lang="zh-CN" altLang="en-US" sz="3200" b="1" dirty="0"/>
          </a:p>
        </p:txBody>
      </p:sp>
      <p:pic>
        <p:nvPicPr>
          <p:cNvPr id="17" name="05真空不能传声_标清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498689" y="613996"/>
            <a:ext cx="7710435" cy="59033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6865"/>
          <p:cNvSpPr>
            <a:spLocks noGrp="1"/>
          </p:cNvSpPr>
          <p:nvPr>
            <p:ph type="title"/>
          </p:nvPr>
        </p:nvSpPr>
        <p:spPr>
          <a:xfrm>
            <a:off x="835688" y="490085"/>
            <a:ext cx="8435975" cy="641350"/>
          </a:xfrm>
        </p:spPr>
        <p:txBody>
          <a:bodyPr anchor="ctr"/>
          <a:lstStyle/>
          <a:p>
            <a:r>
              <a:rPr lang="zh-CN" altLang="en-US" dirty="0">
                <a:solidFill>
                  <a:srgbClr val="000000"/>
                </a:solidFill>
              </a:rPr>
              <a:t>实验</a:t>
            </a:r>
            <a:r>
              <a:rPr lang="en-US" altLang="zh-CN" dirty="0">
                <a:solidFill>
                  <a:srgbClr val="000000"/>
                </a:solidFill>
              </a:rPr>
              <a:t>1</a:t>
            </a:r>
            <a:r>
              <a:rPr lang="zh-CN" altLang="en-US" dirty="0">
                <a:solidFill>
                  <a:srgbClr val="000000"/>
                </a:solidFill>
              </a:rPr>
              <a:t>：气体传声实验</a:t>
            </a: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zh-CN" altLang="en-US" dirty="0">
                <a:solidFill>
                  <a:srgbClr val="000000"/>
                </a:solidFill>
              </a:rPr>
              <a:t>演示</a:t>
            </a:r>
            <a:r>
              <a:rPr lang="en-US" altLang="zh-CN" dirty="0">
                <a:solidFill>
                  <a:srgbClr val="000000"/>
                </a:solidFill>
              </a:rPr>
              <a:t>)</a:t>
            </a:r>
            <a:endParaRPr lang="zh-CN" altLang="en-US" dirty="0">
              <a:solidFill>
                <a:srgbClr val="000000"/>
              </a:solidFill>
            </a:endParaRPr>
          </a:p>
        </p:txBody>
      </p:sp>
      <p:pic>
        <p:nvPicPr>
          <p:cNvPr id="5" name="气体传声_标清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70185" y="1484087"/>
            <a:ext cx="7403960" cy="4935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6865"/>
          <p:cNvSpPr>
            <a:spLocks noGrp="1"/>
          </p:cNvSpPr>
          <p:nvPr>
            <p:ph type="title"/>
          </p:nvPr>
        </p:nvSpPr>
        <p:spPr>
          <a:xfrm>
            <a:off x="835688" y="490085"/>
            <a:ext cx="8435975" cy="641350"/>
          </a:xfrm>
        </p:spPr>
        <p:txBody>
          <a:bodyPr anchor="ctr"/>
          <a:lstStyle/>
          <a:p>
            <a:r>
              <a:rPr lang="zh-CN" altLang="en-US" dirty="0" smtClean="0">
                <a:solidFill>
                  <a:srgbClr val="000000"/>
                </a:solidFill>
              </a:rPr>
              <a:t>实验</a:t>
            </a:r>
            <a:r>
              <a:rPr lang="en-US" altLang="zh-CN" dirty="0" smtClean="0">
                <a:solidFill>
                  <a:srgbClr val="000000"/>
                </a:solidFill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</a:rPr>
              <a:t>：液体传</a:t>
            </a:r>
            <a:r>
              <a:rPr lang="zh-CN" altLang="en-US" dirty="0">
                <a:solidFill>
                  <a:srgbClr val="000000"/>
                </a:solidFill>
              </a:rPr>
              <a:t>声实验</a:t>
            </a: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zh-CN" altLang="en-US" dirty="0">
                <a:solidFill>
                  <a:srgbClr val="000000"/>
                </a:solidFill>
              </a:rPr>
              <a:t>演示</a:t>
            </a:r>
            <a:r>
              <a:rPr lang="en-US" altLang="zh-CN" dirty="0">
                <a:solidFill>
                  <a:srgbClr val="000000"/>
                </a:solidFill>
              </a:rPr>
              <a:t>)</a:t>
            </a:r>
            <a:endParaRPr lang="zh-CN" altLang="en-US" dirty="0">
              <a:solidFill>
                <a:srgbClr val="000000"/>
              </a:solidFill>
            </a:endParaRPr>
          </a:p>
        </p:txBody>
      </p:sp>
      <p:pic>
        <p:nvPicPr>
          <p:cNvPr id="5" name="液体传声_标清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852245" y="1788606"/>
            <a:ext cx="8075526" cy="42755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6865"/>
          <p:cNvSpPr>
            <a:spLocks noGrp="1"/>
          </p:cNvSpPr>
          <p:nvPr>
            <p:ph type="title"/>
          </p:nvPr>
        </p:nvSpPr>
        <p:spPr>
          <a:xfrm>
            <a:off x="835688" y="490085"/>
            <a:ext cx="8435975" cy="641350"/>
          </a:xfrm>
        </p:spPr>
        <p:txBody>
          <a:bodyPr anchor="ctr"/>
          <a:lstStyle/>
          <a:p>
            <a:r>
              <a:rPr lang="zh-CN" altLang="en-US" dirty="0" smtClean="0">
                <a:solidFill>
                  <a:srgbClr val="000000"/>
                </a:solidFill>
              </a:rPr>
              <a:t>实验</a:t>
            </a:r>
            <a:r>
              <a:rPr lang="en-US" altLang="zh-CN" dirty="0" smtClean="0">
                <a:solidFill>
                  <a:srgbClr val="000000"/>
                </a:solidFill>
              </a:rPr>
              <a:t>3</a:t>
            </a:r>
            <a:r>
              <a:rPr lang="zh-CN" altLang="en-US" dirty="0" smtClean="0">
                <a:solidFill>
                  <a:srgbClr val="000000"/>
                </a:solidFill>
              </a:rPr>
              <a:t>：固体传</a:t>
            </a:r>
            <a:r>
              <a:rPr lang="zh-CN" altLang="en-US" dirty="0">
                <a:solidFill>
                  <a:srgbClr val="000000"/>
                </a:solidFill>
              </a:rPr>
              <a:t>声实验</a:t>
            </a:r>
            <a:r>
              <a:rPr lang="en-US" altLang="zh-CN" dirty="0">
                <a:solidFill>
                  <a:srgbClr val="000000"/>
                </a:solidFill>
              </a:rPr>
              <a:t>(</a:t>
            </a:r>
            <a:r>
              <a:rPr lang="zh-CN" altLang="en-US" dirty="0">
                <a:solidFill>
                  <a:srgbClr val="000000"/>
                </a:solidFill>
              </a:rPr>
              <a:t>演示</a:t>
            </a:r>
            <a:r>
              <a:rPr lang="en-US" altLang="zh-CN" dirty="0">
                <a:solidFill>
                  <a:srgbClr val="000000"/>
                </a:solidFill>
              </a:rPr>
              <a:t>)</a:t>
            </a:r>
            <a:endParaRPr lang="zh-CN" altLang="en-US" dirty="0">
              <a:solidFill>
                <a:srgbClr val="000000"/>
              </a:solidFill>
            </a:endParaRPr>
          </a:p>
        </p:txBody>
      </p:sp>
      <p:pic>
        <p:nvPicPr>
          <p:cNvPr id="5" name="固体传声_标清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649603" y="1380253"/>
            <a:ext cx="7182897" cy="4788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/>
          </p:cNvGraphicFramePr>
          <p:nvPr/>
        </p:nvGraphicFramePr>
        <p:xfrm>
          <a:off x="6581775" y="2492375"/>
          <a:ext cx="4086225" cy="2959100"/>
        </p:xfrm>
        <a:graphic>
          <a:graphicData uri="http://schemas.openxmlformats.org/presentationml/2006/ole">
            <p:oleObj spid="_x0000_s3076" r:id="rId3" imgW="2933333" imgH="2123810" progId="PBrush">
              <p:embed/>
            </p:oleObj>
          </a:graphicData>
        </a:graphic>
      </p:graphicFrame>
      <p:sp>
        <p:nvSpPr>
          <p:cNvPr id="20483" name="Text Box 3"/>
          <p:cNvSpPr txBox="1"/>
          <p:nvPr/>
        </p:nvSpPr>
        <p:spPr>
          <a:xfrm>
            <a:off x="1838643" y="333375"/>
            <a:ext cx="1290320" cy="12239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l"/>
            <a:r>
              <a:rPr lang="zh-CN" altLang="en-US" sz="7200" dirty="0"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20484" name="Text Box 4"/>
          <p:cNvSpPr txBox="1"/>
          <p:nvPr/>
        </p:nvSpPr>
        <p:spPr>
          <a:xfrm>
            <a:off x="3432175" y="404813"/>
            <a:ext cx="64801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声音是一种看不见的物质，声音在空气中究竟是怎样传播的呢？</a:t>
            </a:r>
          </a:p>
        </p:txBody>
      </p:sp>
      <p:sp>
        <p:nvSpPr>
          <p:cNvPr id="20485" name="Text Box 5"/>
          <p:cNvSpPr txBox="1"/>
          <p:nvPr/>
        </p:nvSpPr>
        <p:spPr>
          <a:xfrm>
            <a:off x="2208213" y="1484313"/>
            <a:ext cx="59039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自学教材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P29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第二段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完成水波实验</a:t>
            </a:r>
          </a:p>
        </p:txBody>
      </p:sp>
      <p:sp>
        <p:nvSpPr>
          <p:cNvPr id="20486" name="Text Box 6"/>
          <p:cNvSpPr txBox="1"/>
          <p:nvPr/>
        </p:nvSpPr>
        <p:spPr>
          <a:xfrm>
            <a:off x="2063750" y="5876925"/>
            <a:ext cx="84248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声音在所有介质中都以波的形式传播。</a:t>
            </a:r>
          </a:p>
        </p:txBody>
      </p:sp>
      <p:sp>
        <p:nvSpPr>
          <p:cNvPr id="20487" name="Text Box 7"/>
          <p:cNvSpPr txBox="1"/>
          <p:nvPr/>
        </p:nvSpPr>
        <p:spPr>
          <a:xfrm>
            <a:off x="1759903" y="1981200"/>
            <a:ext cx="613410" cy="2057400"/>
          </a:xfrm>
          <a:prstGeom prst="rect">
            <a:avLst/>
          </a:prstGeom>
          <a:solidFill>
            <a:schemeClr val="hlink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vert="eaVert">
            <a:spAutoFit/>
            <a:flatTx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声音的传播</a:t>
            </a:r>
          </a:p>
        </p:txBody>
      </p:sp>
      <p:sp>
        <p:nvSpPr>
          <p:cNvPr id="20488" name="文本框 20487"/>
          <p:cNvSpPr txBox="1"/>
          <p:nvPr/>
        </p:nvSpPr>
        <p:spPr>
          <a:xfrm>
            <a:off x="2640013" y="2133600"/>
            <a:ext cx="4176712" cy="34766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990000"/>
            </a:outerShdw>
          </a:effectLst>
        </p:spPr>
        <p:txBody>
          <a:bodyPr>
            <a:spAutoFit/>
          </a:bodyPr>
          <a:lstStyle/>
          <a:p>
            <a:pPr algn="l"/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水波实验</a:t>
            </a:r>
            <a:r>
              <a:rPr lang="en-US" altLang="zh-CN" sz="2000">
                <a:solidFill>
                  <a:srgbClr val="000000"/>
                </a:solidFill>
                <a:latin typeface="Arial" panose="020B0604020202020204" pitchFamily="34" charset="0"/>
              </a:rPr>
              <a:t>------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在平静的水面用铅笔不断轻点水面</a:t>
            </a:r>
          </a:p>
          <a:p>
            <a:pPr algn="l"/>
            <a:r>
              <a:rPr lang="en-US" altLang="zh-CN" sz="2000">
                <a:solidFill>
                  <a:srgbClr val="000000"/>
                </a:solidFill>
                <a:latin typeface="Arial" panose="020B0604020202020204" pitchFamily="34" charset="0"/>
              </a:rPr>
              <a:t>1.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谁能描述一下你看见了什么？</a:t>
            </a:r>
          </a:p>
          <a:p>
            <a:pPr algn="l"/>
            <a:r>
              <a:rPr lang="en-US" altLang="zh-CN" sz="2000">
                <a:solidFill>
                  <a:srgbClr val="000000"/>
                </a:solidFill>
                <a:latin typeface="Arial" panose="020B0604020202020204" pitchFamily="34" charset="0"/>
              </a:rPr>
              <a:t>(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一圈圈的水波，而且不断地向四周扩散</a:t>
            </a:r>
            <a:r>
              <a:rPr lang="en-US" altLang="zh-CN" sz="2000">
                <a:solidFill>
                  <a:srgbClr val="000000"/>
                </a:solidFill>
                <a:latin typeface="Arial" panose="020B0604020202020204" pitchFamily="34" charset="0"/>
              </a:rPr>
              <a:t>)</a:t>
            </a:r>
          </a:p>
          <a:p>
            <a:pPr algn="l"/>
            <a:r>
              <a:rPr lang="en-US" altLang="zh-CN" sz="2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．水面上为什么出现了水波？</a:t>
            </a:r>
          </a:p>
          <a:p>
            <a:pPr algn="l"/>
            <a:r>
              <a:rPr lang="en-US" altLang="zh-CN" sz="2000">
                <a:solidFill>
                  <a:srgbClr val="000000"/>
                </a:solidFill>
                <a:latin typeface="Arial" panose="020B0604020202020204" pitchFamily="34" charset="0"/>
              </a:rPr>
              <a:t>(</a:t>
            </a:r>
            <a:r>
              <a:rPr lang="zh-CN" altLang="zh-CN" sz="2000" dirty="0">
                <a:solidFill>
                  <a:srgbClr val="000000"/>
                </a:solidFill>
                <a:latin typeface="Arial" panose="020B0604020202020204" pitchFamily="34" charset="0"/>
              </a:rPr>
              <a:t>水滴使水面振动，发出声音，以水波的形式传播；振动的纸发出声音，在空气中会以什么形式传播呢？我们可不可以用水波类比一下呢？</a:t>
            </a:r>
            <a:r>
              <a:rPr lang="en-US" altLang="zh-CN" sz="2000">
                <a:solidFill>
                  <a:srgbClr val="000000"/>
                </a:solidFill>
                <a:latin typeface="Arial" panose="020B0604020202020204" pitchFamily="34" charset="0"/>
              </a:rPr>
              <a:t>)</a:t>
            </a:r>
          </a:p>
          <a:p>
            <a:pPr algn="l"/>
            <a:endParaRPr lang="en-US" altLang="zh-CN" sz="2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4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4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4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4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 build="allAtOnce"/>
      <p:bldP spid="20485" grpId="0"/>
      <p:bldP spid="204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3891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>
                <a:solidFill>
                  <a:srgbClr val="000000"/>
                </a:solidFill>
              </a:rPr>
              <a:t>思考问题：</a:t>
            </a:r>
            <a:r>
              <a:rPr lang="zh-CN" altLang="en-US" dirty="0"/>
              <a:t> </a:t>
            </a:r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>
          <a:xfrm>
            <a:off x="1992313" y="836613"/>
            <a:ext cx="8435975" cy="3671887"/>
          </a:xfrm>
        </p:spPr>
        <p:txBody>
          <a:bodyPr/>
          <a:lstStyle/>
          <a:p>
            <a:r>
              <a:rPr lang="zh-CN" altLang="en-US" sz="2800" dirty="0">
                <a:solidFill>
                  <a:srgbClr val="000000"/>
                </a:solidFill>
              </a:rPr>
              <a:t>     既然固、液、气都能传声，为什么游击队员为了听远处的火车声，将耳朵贴在铁轨上？声音在固体、液体、气体中传播的速度是否一样快？</a:t>
            </a:r>
          </a:p>
        </p:txBody>
      </p:sp>
      <p:pic>
        <p:nvPicPr>
          <p:cNvPr id="38916" name="图片 38915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41427" y="3281310"/>
            <a:ext cx="2665413" cy="1871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内容占位符 22529"/>
          <p:cNvGraphicFramePr>
            <a:graphicFrameLocks noGrp="1"/>
          </p:cNvGraphicFramePr>
          <p:nvPr>
            <p:ph idx="1"/>
          </p:nvPr>
        </p:nvGraphicFramePr>
        <p:xfrm>
          <a:off x="1981200" y="274638"/>
          <a:ext cx="8229600" cy="6181344"/>
        </p:xfrm>
        <a:graphic>
          <a:graphicData uri="http://schemas.openxmlformats.org/drawingml/2006/table">
            <a:tbl>
              <a:tblPr/>
              <a:tblGrid>
                <a:gridCol w="4231005"/>
                <a:gridCol w="3998595"/>
              </a:tblGrid>
              <a:tr h="1029970">
                <a:tc>
                  <a:txBody>
                    <a:bodyPr/>
                    <a:lstStyle>
                      <a:lvl1pPr marL="361950" lvl="0" indent="-361950" algn="just" defTabSz="685800" rtl="0" eaLnBrk="1" fontAlgn="base" latinLnBrk="0" hangingPunct="1">
                        <a:lnSpc>
                          <a:spcPct val="11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ebdings" panose="05030102010509060703" pitchFamily="18" charset="2"/>
                        <a:buChar char="Ù"/>
                        <a:defRPr sz="2000" u="none" kern="1200" baseline="0">
                          <a:solidFill>
                            <a:srgbClr val="218E8C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1pPr>
                      <a:lvl2pPr marL="361950" lvl="1" indent="-361950" algn="l" defTabSz="6858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>
                          <a:srgbClr val="5CD3FF"/>
                        </a:buClr>
                        <a:buFont typeface="幼圆" panose="02010509060101010101" pitchFamily="49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2pPr>
                      <a:lvl3pPr marL="857250" lvl="2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200150" lvl="3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543050" lvl="4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0" dirty="0">
                          <a:ea typeface="宋体" panose="02010600030101010101" pitchFamily="2" charset="-122"/>
                        </a:rPr>
                        <a:t>空气（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0</a:t>
                      </a:r>
                      <a:r>
                        <a:rPr lang="en-US" altLang="zh-CN" sz="2800" b="0" baseline="50000">
                          <a:ea typeface="宋体" panose="02010600030101010101" pitchFamily="2" charset="-122"/>
                        </a:rPr>
                        <a:t>o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en-US" sz="2800" b="0" dirty="0">
                          <a:ea typeface="宋体" panose="02010600030101010101" pitchFamily="2" charset="-122"/>
                        </a:rPr>
                        <a:t>）            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331</a:t>
                      </a:r>
                      <a:endParaRPr lang="en-US" altLang="zh-CN" sz="280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1950" lvl="0" indent="-361950" algn="just" defTabSz="685800" rtl="0" eaLnBrk="1" fontAlgn="base" latinLnBrk="0" hangingPunct="1">
                        <a:lnSpc>
                          <a:spcPct val="11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ebdings" panose="05030102010509060703" pitchFamily="18" charset="2"/>
                        <a:buChar char="Ù"/>
                        <a:defRPr sz="2000" u="none" kern="1200" baseline="0">
                          <a:solidFill>
                            <a:srgbClr val="218E8C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1pPr>
                      <a:lvl2pPr marL="361950" lvl="1" indent="-361950" algn="l" defTabSz="6858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>
                          <a:srgbClr val="5CD3FF"/>
                        </a:buClr>
                        <a:buFont typeface="幼圆" panose="02010509060101010101" pitchFamily="49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2pPr>
                      <a:lvl3pPr marL="857250" lvl="2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200150" lvl="3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543050" lvl="4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0" dirty="0">
                          <a:ea typeface="宋体" panose="02010600030101010101" pitchFamily="2" charset="-122"/>
                        </a:rPr>
                        <a:t>海水（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25</a:t>
                      </a:r>
                      <a:r>
                        <a:rPr lang="en-US" altLang="zh-CN" sz="2800" b="0" baseline="50000">
                          <a:ea typeface="宋体" panose="02010600030101010101" pitchFamily="2" charset="-122"/>
                        </a:rPr>
                        <a:t>o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en-US" sz="2800" b="0" dirty="0">
                          <a:ea typeface="宋体" panose="02010600030101010101" pitchFamily="2" charset="-122"/>
                        </a:rPr>
                        <a:t>）       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1531</a:t>
                      </a:r>
                      <a:endParaRPr lang="en-US" altLang="zh-CN" sz="280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9970">
                <a:tc>
                  <a:txBody>
                    <a:bodyPr/>
                    <a:lstStyle>
                      <a:lvl1pPr marL="361950" lvl="0" indent="-361950" algn="just" defTabSz="685800" rtl="0" eaLnBrk="1" fontAlgn="base" latinLnBrk="0" hangingPunct="1">
                        <a:lnSpc>
                          <a:spcPct val="11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ebdings" panose="05030102010509060703" pitchFamily="18" charset="2"/>
                        <a:buChar char="Ù"/>
                        <a:defRPr sz="2000" u="none" kern="1200" baseline="0">
                          <a:solidFill>
                            <a:srgbClr val="218E8C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1pPr>
                      <a:lvl2pPr marL="361950" lvl="1" indent="-361950" algn="l" defTabSz="6858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>
                          <a:srgbClr val="5CD3FF"/>
                        </a:buClr>
                        <a:buFont typeface="幼圆" panose="02010509060101010101" pitchFamily="49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2pPr>
                      <a:lvl3pPr marL="857250" lvl="2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200150" lvl="3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543050" lvl="4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0" dirty="0">
                          <a:ea typeface="宋体" panose="02010600030101010101" pitchFamily="2" charset="-122"/>
                        </a:rPr>
                        <a:t>空气（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15</a:t>
                      </a:r>
                      <a:r>
                        <a:rPr lang="en-US" altLang="zh-CN" sz="2800" b="0" baseline="50000">
                          <a:ea typeface="宋体" panose="02010600030101010101" pitchFamily="2" charset="-122"/>
                        </a:rPr>
                        <a:t>o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en-US" sz="2800" b="0" dirty="0">
                          <a:ea typeface="宋体" panose="02010600030101010101" pitchFamily="2" charset="-122"/>
                        </a:rPr>
                        <a:t>）          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340</a:t>
                      </a:r>
                      <a:endParaRPr lang="en-US" altLang="zh-CN" sz="280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1950" lvl="0" indent="-361950" algn="just" defTabSz="685800" rtl="0" eaLnBrk="1" fontAlgn="base" latinLnBrk="0" hangingPunct="1">
                        <a:lnSpc>
                          <a:spcPct val="11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ebdings" panose="05030102010509060703" pitchFamily="18" charset="2"/>
                        <a:buChar char="Ù"/>
                        <a:defRPr sz="2000" u="none" kern="1200" baseline="0">
                          <a:solidFill>
                            <a:srgbClr val="218E8C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1pPr>
                      <a:lvl2pPr marL="361950" lvl="1" indent="-361950" algn="l" defTabSz="6858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>
                          <a:srgbClr val="5CD3FF"/>
                        </a:buClr>
                        <a:buFont typeface="幼圆" panose="02010509060101010101" pitchFamily="49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2pPr>
                      <a:lvl3pPr marL="857250" lvl="2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200150" lvl="3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543050" lvl="4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0" dirty="0">
                          <a:ea typeface="宋体" panose="02010600030101010101" pitchFamily="2" charset="-122"/>
                        </a:rPr>
                        <a:t>冰                           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3230</a:t>
                      </a:r>
                      <a:endParaRPr lang="en-US" altLang="zh-CN" sz="280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9970">
                <a:tc>
                  <a:txBody>
                    <a:bodyPr/>
                    <a:lstStyle>
                      <a:lvl1pPr marL="361950" lvl="0" indent="-361950" algn="just" defTabSz="685800" rtl="0" eaLnBrk="1" fontAlgn="base" latinLnBrk="0" hangingPunct="1">
                        <a:lnSpc>
                          <a:spcPct val="11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ebdings" panose="05030102010509060703" pitchFamily="18" charset="2"/>
                        <a:buChar char="Ù"/>
                        <a:defRPr sz="2000" u="none" kern="1200" baseline="0">
                          <a:solidFill>
                            <a:srgbClr val="218E8C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1pPr>
                      <a:lvl2pPr marL="361950" lvl="1" indent="-361950" algn="l" defTabSz="6858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>
                          <a:srgbClr val="5CD3FF"/>
                        </a:buClr>
                        <a:buFont typeface="幼圆" panose="02010509060101010101" pitchFamily="49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2pPr>
                      <a:lvl3pPr marL="857250" lvl="2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200150" lvl="3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543050" lvl="4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0" dirty="0">
                          <a:ea typeface="宋体" panose="02010600030101010101" pitchFamily="2" charset="-122"/>
                        </a:rPr>
                        <a:t>空气（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25</a:t>
                      </a:r>
                      <a:r>
                        <a:rPr lang="en-US" altLang="zh-CN" sz="2800" b="0" baseline="50000">
                          <a:ea typeface="宋体" panose="02010600030101010101" pitchFamily="2" charset="-122"/>
                        </a:rPr>
                        <a:t>o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en-US" sz="2800" b="0" dirty="0">
                          <a:ea typeface="宋体" panose="02010600030101010101" pitchFamily="2" charset="-122"/>
                        </a:rPr>
                        <a:t>）          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346</a:t>
                      </a:r>
                      <a:endParaRPr lang="en-US" altLang="zh-CN" sz="280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1950" lvl="0" indent="-361950" algn="just" defTabSz="685800" rtl="0" eaLnBrk="1" fontAlgn="base" latinLnBrk="0" hangingPunct="1">
                        <a:lnSpc>
                          <a:spcPct val="11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ebdings" panose="05030102010509060703" pitchFamily="18" charset="2"/>
                        <a:buChar char="Ù"/>
                        <a:defRPr sz="2000" u="none" kern="1200" baseline="0">
                          <a:solidFill>
                            <a:srgbClr val="218E8C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1pPr>
                      <a:lvl2pPr marL="361950" lvl="1" indent="-361950" algn="l" defTabSz="6858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>
                          <a:srgbClr val="5CD3FF"/>
                        </a:buClr>
                        <a:buFont typeface="幼圆" panose="02010509060101010101" pitchFamily="49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2pPr>
                      <a:lvl3pPr marL="857250" lvl="2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200150" lvl="3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543050" lvl="4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0" dirty="0">
                          <a:ea typeface="宋体" panose="02010600030101010101" pitchFamily="2" charset="-122"/>
                        </a:rPr>
                        <a:t>铜（棒）               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3750</a:t>
                      </a:r>
                      <a:endParaRPr lang="en-US" altLang="zh-CN" sz="280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9970">
                <a:tc>
                  <a:txBody>
                    <a:bodyPr/>
                    <a:lstStyle>
                      <a:lvl1pPr marL="361950" lvl="0" indent="-361950" algn="just" defTabSz="685800" rtl="0" eaLnBrk="1" fontAlgn="base" latinLnBrk="0" hangingPunct="1">
                        <a:lnSpc>
                          <a:spcPct val="11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ebdings" panose="05030102010509060703" pitchFamily="18" charset="2"/>
                        <a:buChar char="Ù"/>
                        <a:defRPr sz="2000" u="none" kern="1200" baseline="0">
                          <a:solidFill>
                            <a:srgbClr val="218E8C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1pPr>
                      <a:lvl2pPr marL="361950" lvl="1" indent="-361950" algn="l" defTabSz="6858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>
                          <a:srgbClr val="5CD3FF"/>
                        </a:buClr>
                        <a:buFont typeface="幼圆" panose="02010509060101010101" pitchFamily="49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2pPr>
                      <a:lvl3pPr marL="857250" lvl="2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200150" lvl="3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543050" lvl="4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0" dirty="0">
                          <a:ea typeface="宋体" panose="02010600030101010101" pitchFamily="2" charset="-122"/>
                        </a:rPr>
                        <a:t>软木                          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500</a:t>
                      </a:r>
                      <a:endParaRPr lang="en-US" altLang="zh-CN" sz="280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1950" lvl="0" indent="-361950" algn="just" defTabSz="685800" rtl="0" eaLnBrk="1" fontAlgn="base" latinLnBrk="0" hangingPunct="1">
                        <a:lnSpc>
                          <a:spcPct val="11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ebdings" panose="05030102010509060703" pitchFamily="18" charset="2"/>
                        <a:buChar char="Ù"/>
                        <a:defRPr sz="2000" u="none" kern="1200" baseline="0">
                          <a:solidFill>
                            <a:srgbClr val="218E8C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1pPr>
                      <a:lvl2pPr marL="361950" lvl="1" indent="-361950" algn="l" defTabSz="6858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>
                          <a:srgbClr val="5CD3FF"/>
                        </a:buClr>
                        <a:buFont typeface="幼圆" panose="02010509060101010101" pitchFamily="49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2pPr>
                      <a:lvl3pPr marL="857250" lvl="2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200150" lvl="3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543050" lvl="4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0" dirty="0">
                          <a:ea typeface="宋体" panose="02010600030101010101" pitchFamily="2" charset="-122"/>
                        </a:rPr>
                        <a:t>大理石                   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3810</a:t>
                      </a:r>
                      <a:endParaRPr lang="en-US" altLang="zh-CN" sz="280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9970">
                <a:tc>
                  <a:txBody>
                    <a:bodyPr/>
                    <a:lstStyle>
                      <a:lvl1pPr marL="361950" lvl="0" indent="-361950" algn="just" defTabSz="685800" rtl="0" eaLnBrk="1" fontAlgn="base" latinLnBrk="0" hangingPunct="1">
                        <a:lnSpc>
                          <a:spcPct val="11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ebdings" panose="05030102010509060703" pitchFamily="18" charset="2"/>
                        <a:buChar char="Ù"/>
                        <a:defRPr sz="2000" u="none" kern="1200" baseline="0">
                          <a:solidFill>
                            <a:srgbClr val="218E8C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1pPr>
                      <a:lvl2pPr marL="361950" lvl="1" indent="-361950" algn="l" defTabSz="6858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>
                          <a:srgbClr val="5CD3FF"/>
                        </a:buClr>
                        <a:buFont typeface="幼圆" panose="02010509060101010101" pitchFamily="49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2pPr>
                      <a:lvl3pPr marL="857250" lvl="2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200150" lvl="3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543050" lvl="4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0" dirty="0">
                          <a:ea typeface="宋体" panose="02010600030101010101" pitchFamily="2" charset="-122"/>
                        </a:rPr>
                        <a:t>煤油（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25</a:t>
                      </a:r>
                      <a:r>
                        <a:rPr lang="en-US" altLang="zh-CN" sz="2800" b="0" baseline="50000">
                          <a:ea typeface="宋体" panose="02010600030101010101" pitchFamily="2" charset="-122"/>
                        </a:rPr>
                        <a:t>o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en-US" sz="2800" b="0" dirty="0">
                          <a:ea typeface="宋体" panose="02010600030101010101" pitchFamily="2" charset="-122"/>
                        </a:rPr>
                        <a:t>）         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1324</a:t>
                      </a:r>
                      <a:endParaRPr lang="en-US" altLang="zh-CN" sz="280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1950" lvl="0" indent="-361950" algn="just" defTabSz="685800" rtl="0" eaLnBrk="1" fontAlgn="base" latinLnBrk="0" hangingPunct="1">
                        <a:lnSpc>
                          <a:spcPct val="11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ebdings" panose="05030102010509060703" pitchFamily="18" charset="2"/>
                        <a:buChar char="Ù"/>
                        <a:defRPr sz="2000" u="none" kern="1200" baseline="0">
                          <a:solidFill>
                            <a:srgbClr val="218E8C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1pPr>
                      <a:lvl2pPr marL="361950" lvl="1" indent="-361950" algn="l" defTabSz="6858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>
                          <a:srgbClr val="5CD3FF"/>
                        </a:buClr>
                        <a:buFont typeface="幼圆" panose="02010509060101010101" pitchFamily="49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2pPr>
                      <a:lvl3pPr marL="857250" lvl="2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200150" lvl="3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543050" lvl="4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0" dirty="0">
                          <a:ea typeface="宋体" panose="02010600030101010101" pitchFamily="2" charset="-122"/>
                        </a:rPr>
                        <a:t>铝（棒）               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5000</a:t>
                      </a:r>
                      <a:endParaRPr lang="en-US" altLang="zh-CN" sz="280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9970">
                <a:tc>
                  <a:txBody>
                    <a:bodyPr/>
                    <a:lstStyle>
                      <a:lvl1pPr marL="361950" lvl="0" indent="-361950" algn="just" defTabSz="685800" rtl="0" eaLnBrk="1" fontAlgn="base" latinLnBrk="0" hangingPunct="1">
                        <a:lnSpc>
                          <a:spcPct val="11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ebdings" panose="05030102010509060703" pitchFamily="18" charset="2"/>
                        <a:buChar char="Ù"/>
                        <a:defRPr sz="2000" u="none" kern="1200" baseline="0">
                          <a:solidFill>
                            <a:srgbClr val="218E8C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1pPr>
                      <a:lvl2pPr marL="361950" lvl="1" indent="-361950" algn="l" defTabSz="6858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>
                          <a:srgbClr val="5CD3FF"/>
                        </a:buClr>
                        <a:buFont typeface="幼圆" panose="02010509060101010101" pitchFamily="49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2pPr>
                      <a:lvl3pPr marL="857250" lvl="2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200150" lvl="3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543050" lvl="4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0" dirty="0">
                          <a:ea typeface="宋体" panose="02010600030101010101" pitchFamily="2" charset="-122"/>
                        </a:rPr>
                        <a:t>水（常温）             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1500</a:t>
                      </a:r>
                      <a:endParaRPr lang="en-US" altLang="zh-CN" sz="280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1950" lvl="0" indent="-361950" algn="just" defTabSz="685800" rtl="0" eaLnBrk="1" fontAlgn="base" latinLnBrk="0" hangingPunct="1">
                        <a:lnSpc>
                          <a:spcPct val="11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ebdings" panose="05030102010509060703" pitchFamily="18" charset="2"/>
                        <a:buChar char="Ù"/>
                        <a:defRPr sz="2000" u="none" kern="1200" baseline="0">
                          <a:solidFill>
                            <a:srgbClr val="218E8C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1pPr>
                      <a:lvl2pPr marL="361950" lvl="1" indent="-361950" algn="l" defTabSz="6858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>
                          <a:srgbClr val="5CD3FF"/>
                        </a:buClr>
                        <a:buFont typeface="幼圆" panose="02010509060101010101" pitchFamily="49" charset="-122"/>
                        <a:buChar char=" "/>
                        <a:defRPr sz="1400" b="0" i="0" u="none" kern="1200" baseline="0">
                          <a:solidFill>
                            <a:schemeClr val="tx1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defRPr>
                      </a:lvl2pPr>
                      <a:lvl3pPr marL="857250" lvl="2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3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3pPr>
                      <a:lvl4pPr marL="1200150" lvl="3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4pPr>
                      <a:lvl5pPr marL="1543050" lvl="4" indent="-17145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1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幼圆" panose="02010509060101010101" pitchFamily="49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0" dirty="0">
                          <a:ea typeface="宋体" panose="02010600030101010101" pitchFamily="2" charset="-122"/>
                        </a:rPr>
                        <a:t>铁（棒）               </a:t>
                      </a:r>
                      <a:r>
                        <a:rPr lang="en-US" altLang="zh-CN" sz="2800" b="0">
                          <a:ea typeface="宋体" panose="02010600030101010101" pitchFamily="2" charset="-122"/>
                        </a:rPr>
                        <a:t>5200</a:t>
                      </a:r>
                      <a:endParaRPr lang="en-US" altLang="zh-CN" sz="280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4"/>
          <p:cNvSpPr txBox="1"/>
          <p:nvPr/>
        </p:nvSpPr>
        <p:spPr>
          <a:xfrm>
            <a:off x="2057400" y="1371600"/>
            <a:ext cx="771525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声速的大小跟</a:t>
            </a: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有关；还跟</a:t>
            </a: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有关。</a:t>
            </a:r>
          </a:p>
        </p:txBody>
      </p:sp>
      <p:sp>
        <p:nvSpPr>
          <p:cNvPr id="24579" name="矩形 5"/>
          <p:cNvSpPr/>
          <p:nvPr/>
        </p:nvSpPr>
        <p:spPr>
          <a:xfrm>
            <a:off x="2133600" y="3429000"/>
            <a:ext cx="7572375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一般地，声音在固体中传播最快；液体中次之；气体中最慢。</a:t>
            </a:r>
          </a:p>
        </p:txBody>
      </p:sp>
      <p:sp>
        <p:nvSpPr>
          <p:cNvPr id="24580" name="Text Box 4"/>
          <p:cNvSpPr txBox="1"/>
          <p:nvPr/>
        </p:nvSpPr>
        <p:spPr>
          <a:xfrm>
            <a:off x="5257800" y="1447800"/>
            <a:ext cx="2667000" cy="58356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99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200" dirty="0">
                <a:latin typeface="Arial" panose="020B0604020202020204" pitchFamily="34" charset="0"/>
              </a:rPr>
              <a:t>介质的种类 </a:t>
            </a:r>
          </a:p>
        </p:txBody>
      </p:sp>
      <p:sp>
        <p:nvSpPr>
          <p:cNvPr id="24581" name="Text Box 5"/>
          <p:cNvSpPr txBox="1"/>
          <p:nvPr/>
        </p:nvSpPr>
        <p:spPr>
          <a:xfrm>
            <a:off x="3048000" y="1981200"/>
            <a:ext cx="2819400" cy="58356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990000"/>
            </a:outerShdw>
          </a:effectLst>
        </p:spPr>
        <p:txBody>
          <a:bodyPr>
            <a:spAutoFit/>
          </a:bodyPr>
          <a:lstStyle/>
          <a:p>
            <a:r>
              <a:rPr lang="zh-CN" altLang="en-US" sz="3200" dirty="0">
                <a:latin typeface="Arial" panose="020B0604020202020204" pitchFamily="34" charset="0"/>
              </a:rPr>
              <a:t>介质的温度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  <p:bldP spid="24580" grpId="0" bldLvl="0" animBg="1"/>
      <p:bldP spid="2458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34881" y="2179208"/>
            <a:ext cx="76482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3.1</a:t>
            </a: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科学探究：声音的产生与传播</a:t>
            </a:r>
            <a:endParaRPr lang="zh-CN" alt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/>
          <p:nvPr/>
        </p:nvSpPr>
        <p:spPr>
          <a:xfrm>
            <a:off x="2424113" y="188913"/>
            <a:ext cx="7488237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问题：如果对着山崖大喊一声，会发生什么现象？这种现象产生的原因是什么？</a:t>
            </a:r>
          </a:p>
        </p:txBody>
      </p:sp>
      <p:sp>
        <p:nvSpPr>
          <p:cNvPr id="25603" name="矩形 3"/>
          <p:cNvSpPr/>
          <p:nvPr/>
        </p:nvSpPr>
        <p:spPr>
          <a:xfrm>
            <a:off x="1952625" y="1571625"/>
            <a:ext cx="4648200" cy="1876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当声波碰到一个障碍物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如悬崖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时，它会反射回来，我们会再听到这个声音．这种反射回来的声音称为</a:t>
            </a:r>
            <a:r>
              <a:rPr lang="zh-CN" altLang="en-US" sz="3200" dirty="0">
                <a:solidFill>
                  <a:srgbClr val="330AA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回声</a:t>
            </a:r>
          </a:p>
        </p:txBody>
      </p:sp>
      <p:pic>
        <p:nvPicPr>
          <p:cNvPr id="25604" name="回声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600825" y="3716338"/>
            <a:ext cx="4067175" cy="2732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Text Box 5"/>
          <p:cNvSpPr txBox="1"/>
          <p:nvPr/>
        </p:nvSpPr>
        <p:spPr>
          <a:xfrm>
            <a:off x="1992313" y="4076700"/>
            <a:ext cx="4478337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</a:rPr>
              <a:t>   回声到达耳朵比原声晚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pitchFamily="49" charset="-122"/>
              </a:rPr>
              <a:t>0.1s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</a:rPr>
              <a:t>以上，人耳才能把回声和原声分开。</a:t>
            </a:r>
          </a:p>
        </p:txBody>
      </p:sp>
      <p:pic>
        <p:nvPicPr>
          <p:cNvPr id="25606" name="图片 25605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59600" y="1268413"/>
            <a:ext cx="3529013" cy="2335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7" name="文本框 25606"/>
          <p:cNvSpPr txBox="1"/>
          <p:nvPr/>
        </p:nvSpPr>
        <p:spPr>
          <a:xfrm>
            <a:off x="1992313" y="3500438"/>
            <a:ext cx="2672080" cy="52197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990000"/>
            </a:outerShdw>
          </a:effectLst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330AA6"/>
                </a:solidFill>
                <a:latin typeface="Arial" panose="020B0604020202020204" pitchFamily="34" charset="0"/>
              </a:rPr>
              <a:t>能听到回声条件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256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5604"/>
                </p:tgtEl>
              </p:cMediaNode>
            </p:video>
          </p:childTnLst>
        </p:cTn>
      </p:par>
    </p:tnLst>
    <p:bldLst>
      <p:bldP spid="25602" grpId="0"/>
      <p:bldP spid="25603" grpId="0"/>
      <p:bldP spid="25605" grpId="0"/>
      <p:bldP spid="2560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body"/>
          </p:nvPr>
        </p:nvSpPr>
        <p:spPr>
          <a:xfrm>
            <a:off x="1981200" y="1600200"/>
            <a:ext cx="8229600" cy="4525963"/>
          </a:xfrm>
        </p:spPr>
        <p:txBody>
          <a:bodyPr vert="horz" wrap="square" anchor="t"/>
          <a:lstStyle/>
          <a:p>
            <a:pPr>
              <a:buNone/>
            </a:pPr>
            <a:r>
              <a:rPr lang="en-US" altLang="zh-CN" sz="4400"/>
              <a:t>     </a:t>
            </a:r>
            <a:r>
              <a:rPr lang="zh-CN" altLang="en-US" sz="4400" b="0" dirty="0">
                <a:solidFill>
                  <a:srgbClr val="330AA6"/>
                </a:solidFill>
              </a:rPr>
              <a:t>一个同学向一口枯井的井底大喊一声，约</a:t>
            </a:r>
            <a:r>
              <a:rPr lang="en-US" altLang="zh-CN" sz="4400" b="0">
                <a:solidFill>
                  <a:srgbClr val="330AA6"/>
                </a:solidFill>
              </a:rPr>
              <a:t>2s</a:t>
            </a:r>
            <a:r>
              <a:rPr lang="zh-CN" altLang="en-US" sz="4400" b="0" dirty="0">
                <a:solidFill>
                  <a:srgbClr val="330AA6"/>
                </a:solidFill>
              </a:rPr>
              <a:t>后听到回声，那么这口枯井的深度大约是多少米？</a:t>
            </a:r>
          </a:p>
        </p:txBody>
      </p:sp>
      <p:sp>
        <p:nvSpPr>
          <p:cNvPr id="26627" name="WordArt 3"/>
          <p:cNvSpPr>
            <a:spLocks noTextEdit="1"/>
          </p:cNvSpPr>
          <p:nvPr/>
        </p:nvSpPr>
        <p:spPr>
          <a:xfrm>
            <a:off x="2133600" y="304800"/>
            <a:ext cx="25146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BottomRight">
                <a:rot lat="0" lon="2124000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DCEBF5">
                        <a:alpha val="100000"/>
                      </a:srgbClr>
                    </a:gs>
                    <a:gs pos="8000">
                      <a:srgbClr val="83A7C3">
                        <a:alpha val="100000"/>
                      </a:srgbClr>
                    </a:gs>
                    <a:gs pos="13000">
                      <a:srgbClr val="768FB9">
                        <a:alpha val="100000"/>
                      </a:srgbClr>
                    </a:gs>
                    <a:gs pos="21001">
                      <a:srgbClr val="83A7C3">
                        <a:alpha val="100000"/>
                      </a:srgbClr>
                    </a:gs>
                    <a:gs pos="52000">
                      <a:srgbClr val="FFFFFF">
                        <a:alpha val="100000"/>
                      </a:srgbClr>
                    </a:gs>
                    <a:gs pos="56000">
                      <a:srgbClr val="9C6563">
                        <a:alpha val="100000"/>
                      </a:srgbClr>
                    </a:gs>
                    <a:gs pos="58000">
                      <a:srgbClr val="80302D">
                        <a:alpha val="100000"/>
                      </a:srgbClr>
                    </a:gs>
                    <a:gs pos="71001">
                      <a:srgbClr val="C0524E">
                        <a:alpha val="100000"/>
                      </a:srgbClr>
                    </a:gs>
                    <a:gs pos="94000">
                      <a:srgbClr val="EBDAD4">
                        <a:alpha val="100000"/>
                      </a:srgbClr>
                    </a:gs>
                    <a:gs pos="100000">
                      <a:srgbClr val="55261C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应用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"/>
          <p:cNvSpPr/>
          <p:nvPr/>
        </p:nvSpPr>
        <p:spPr>
          <a:xfrm>
            <a:off x="2238375" y="1214438"/>
            <a:ext cx="8001000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一切发声的物体都在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________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，人耳能听到的鼓声，是由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的振动而产生，停止敲击后立即用手轻触鼓面发现它在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，按住鼓面则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发声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</a:p>
        </p:txBody>
      </p:sp>
      <p:sp>
        <p:nvSpPr>
          <p:cNvPr id="27651" name="矩形 3"/>
          <p:cNvSpPr/>
          <p:nvPr/>
        </p:nvSpPr>
        <p:spPr>
          <a:xfrm>
            <a:off x="2166938" y="3357563"/>
            <a:ext cx="7786687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歌词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风在吼、马在叫、黄河在咆哮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中的发声体分别是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_________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7652" name="矩形 4"/>
          <p:cNvSpPr/>
          <p:nvPr/>
        </p:nvSpPr>
        <p:spPr>
          <a:xfrm>
            <a:off x="2166938" y="4546600"/>
            <a:ext cx="771525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遇到大风的天气，路旁架设的电线会嗡嗡地响，这种声音是由于电线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_______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而产生的。</a:t>
            </a:r>
          </a:p>
        </p:txBody>
      </p:sp>
      <p:sp>
        <p:nvSpPr>
          <p:cNvPr id="27653" name="TextBox 5"/>
          <p:cNvSpPr txBox="1"/>
          <p:nvPr/>
        </p:nvSpPr>
        <p:spPr>
          <a:xfrm>
            <a:off x="6167438" y="1190625"/>
            <a:ext cx="1000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振动</a:t>
            </a:r>
          </a:p>
        </p:txBody>
      </p:sp>
      <p:sp>
        <p:nvSpPr>
          <p:cNvPr id="27654" name="TextBox 6"/>
          <p:cNvSpPr txBox="1"/>
          <p:nvPr/>
        </p:nvSpPr>
        <p:spPr>
          <a:xfrm>
            <a:off x="4452938" y="1619250"/>
            <a:ext cx="2143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鼓皮的振动</a:t>
            </a:r>
          </a:p>
        </p:txBody>
      </p:sp>
      <p:sp>
        <p:nvSpPr>
          <p:cNvPr id="27655" name="TextBox 7"/>
          <p:cNvSpPr txBox="1"/>
          <p:nvPr/>
        </p:nvSpPr>
        <p:spPr>
          <a:xfrm>
            <a:off x="7896225" y="2033588"/>
            <a:ext cx="1000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振动</a:t>
            </a:r>
          </a:p>
        </p:txBody>
      </p:sp>
      <p:sp>
        <p:nvSpPr>
          <p:cNvPr id="27656" name="TextBox 8"/>
          <p:cNvSpPr txBox="1"/>
          <p:nvPr/>
        </p:nvSpPr>
        <p:spPr>
          <a:xfrm>
            <a:off x="3581400" y="2462213"/>
            <a:ext cx="1000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停止</a:t>
            </a:r>
          </a:p>
        </p:txBody>
      </p:sp>
      <p:sp>
        <p:nvSpPr>
          <p:cNvPr id="27657" name="TextBox 9"/>
          <p:cNvSpPr txBox="1"/>
          <p:nvPr/>
        </p:nvSpPr>
        <p:spPr>
          <a:xfrm>
            <a:off x="4095750" y="3762375"/>
            <a:ext cx="10715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空气</a:t>
            </a:r>
          </a:p>
        </p:txBody>
      </p:sp>
      <p:sp>
        <p:nvSpPr>
          <p:cNvPr id="27658" name="TextBox 10"/>
          <p:cNvSpPr txBox="1"/>
          <p:nvPr/>
        </p:nvSpPr>
        <p:spPr>
          <a:xfrm>
            <a:off x="5738813" y="3762375"/>
            <a:ext cx="1643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马的声带</a:t>
            </a:r>
          </a:p>
        </p:txBody>
      </p:sp>
      <p:sp>
        <p:nvSpPr>
          <p:cNvPr id="27659" name="TextBox 11"/>
          <p:cNvSpPr txBox="1"/>
          <p:nvPr/>
        </p:nvSpPr>
        <p:spPr>
          <a:xfrm>
            <a:off x="8239125" y="3744913"/>
            <a:ext cx="5715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</a:t>
            </a:r>
          </a:p>
        </p:txBody>
      </p:sp>
      <p:sp>
        <p:nvSpPr>
          <p:cNvPr id="27660" name="TextBox 12"/>
          <p:cNvSpPr txBox="1"/>
          <p:nvPr/>
        </p:nvSpPr>
        <p:spPr>
          <a:xfrm>
            <a:off x="6527800" y="5013325"/>
            <a:ext cx="1000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振动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3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2" grpId="0"/>
      <p:bldP spid="27653" grpId="0"/>
      <p:bldP spid="27654" grpId="0"/>
      <p:bldP spid="27655" grpId="0"/>
      <p:bldP spid="27656" grpId="0"/>
      <p:bldP spid="27657" grpId="0"/>
      <p:bldP spid="27658" grpId="0"/>
      <p:bldP spid="27659" grpId="0"/>
      <p:bldP spid="276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1"/>
          <p:cNvSpPr/>
          <p:nvPr/>
        </p:nvSpPr>
        <p:spPr>
          <a:xfrm>
            <a:off x="2095500" y="714375"/>
            <a:ext cx="757237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下列乐器中依靠固体振动发声的是（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   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．大号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 B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．笛子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 C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．钢琴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 D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．唢呐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5" name="矩形 2"/>
          <p:cNvSpPr/>
          <p:nvPr/>
        </p:nvSpPr>
        <p:spPr>
          <a:xfrm>
            <a:off x="2081213" y="1714500"/>
            <a:ext cx="8072437" cy="3107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钓鱼时不能大声喧哗，因为鱼听到人声会被吓走，这说明（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  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．只有空气能传播声音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     </a:t>
            </a:r>
          </a:p>
          <a:p>
            <a:pPr algn="l">
              <a:spcBef>
                <a:spcPct val="0"/>
              </a:spcBef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B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．空气和水都能传播声音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C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．水不能传播声音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         </a:t>
            </a:r>
          </a:p>
          <a:p>
            <a:pPr algn="l">
              <a:spcBef>
                <a:spcPct val="0"/>
              </a:spcBef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D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．声音在任何条件下都能传播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6" name="TextBox 3"/>
          <p:cNvSpPr txBox="1"/>
          <p:nvPr/>
        </p:nvSpPr>
        <p:spPr>
          <a:xfrm>
            <a:off x="8324850" y="728663"/>
            <a:ext cx="1000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280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8677" name="TextBox 4"/>
          <p:cNvSpPr txBox="1"/>
          <p:nvPr/>
        </p:nvSpPr>
        <p:spPr>
          <a:xfrm>
            <a:off x="4367213" y="2133600"/>
            <a:ext cx="18446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280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  <p:bldP spid="28676" grpId="0"/>
      <p:bldP spid="2867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2"/>
          <p:cNvSpPr/>
          <p:nvPr/>
        </p:nvSpPr>
        <p:spPr>
          <a:xfrm>
            <a:off x="2133600" y="3657600"/>
            <a:ext cx="7929563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在一个较长的装满水的铁管一端敲击一下，在较远处另一端将会听到几次响声？</a:t>
            </a:r>
          </a:p>
        </p:txBody>
      </p:sp>
      <p:sp>
        <p:nvSpPr>
          <p:cNvPr id="29700" name="矩形 2"/>
          <p:cNvSpPr/>
          <p:nvPr/>
        </p:nvSpPr>
        <p:spPr>
          <a:xfrm>
            <a:off x="2133600" y="1905000"/>
            <a:ext cx="79295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、在室内讲话比旷野里响亮，这是为什么？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70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22" name="直接连接符 6"/>
          <p:cNvCxnSpPr/>
          <p:nvPr/>
        </p:nvCxnSpPr>
        <p:spPr>
          <a:xfrm>
            <a:off x="2095500" y="1714500"/>
            <a:ext cx="6572250" cy="1588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30723" name="组合 30722"/>
          <p:cNvGrpSpPr/>
          <p:nvPr/>
        </p:nvGrpSpPr>
        <p:grpSpPr>
          <a:xfrm>
            <a:off x="2238375" y="214313"/>
            <a:ext cx="3714750" cy="2000250"/>
            <a:chOff x="0" y="0"/>
            <a:chExt cx="3714776" cy="2000264"/>
          </a:xfrm>
        </p:grpSpPr>
        <p:pic>
          <p:nvPicPr>
            <p:cNvPr id="30724" name="TextBox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19431" y="-37529"/>
              <a:ext cx="3749066" cy="20482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5" name="十字星 7"/>
            <p:cNvSpPr/>
            <p:nvPr/>
          </p:nvSpPr>
          <p:spPr>
            <a:xfrm>
              <a:off x="1643075" y="642941"/>
              <a:ext cx="500065" cy="428628"/>
            </a:xfrm>
            <a:prstGeom prst="star4">
              <a:avLst>
                <a:gd name="adj" fmla="val 12500"/>
              </a:avLst>
            </a:prstGeom>
            <a:gradFill rotWithShape="0">
              <a:gsLst>
                <a:gs pos="0">
                  <a:srgbClr val="FFF200">
                    <a:alpha val="100000"/>
                  </a:srgbClr>
                </a:gs>
                <a:gs pos="45000">
                  <a:srgbClr val="FF7A00">
                    <a:alpha val="100000"/>
                  </a:srgbClr>
                </a:gs>
                <a:gs pos="70000">
                  <a:srgbClr val="FF0300">
                    <a:alpha val="100000"/>
                  </a:srgbClr>
                </a:gs>
                <a:gs pos="100000">
                  <a:srgbClr val="4D0808">
                    <a:alpha val="100000"/>
                  </a:srgbClr>
                </a:gs>
              </a:gsLst>
              <a:lin ang="5400000"/>
              <a:tileRect/>
            </a:gradFill>
            <a:ln w="25400" cap="flat" cmpd="sng">
              <a:solidFill>
                <a:srgbClr val="00B05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>
                <a:spcBef>
                  <a:spcPct val="0"/>
                </a:spcBef>
              </a:pPr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0726" name="十字星 10"/>
          <p:cNvSpPr/>
          <p:nvPr/>
        </p:nvSpPr>
        <p:spPr>
          <a:xfrm>
            <a:off x="2971800" y="4572000"/>
            <a:ext cx="500063" cy="428625"/>
          </a:xfrm>
          <a:prstGeom prst="star4">
            <a:avLst>
              <a:gd name="adj" fmla="val 12500"/>
            </a:avLst>
          </a:prstGeom>
          <a:gradFill rotWithShape="0">
            <a:gsLst>
              <a:gs pos="0">
                <a:srgbClr val="FFF200">
                  <a:alpha val="100000"/>
                </a:srgbClr>
              </a:gs>
              <a:gs pos="45000">
                <a:srgbClr val="FF7A00">
                  <a:alpha val="100000"/>
                </a:srgbClr>
              </a:gs>
              <a:gs pos="70000">
                <a:srgbClr val="FF0300">
                  <a:alpha val="100000"/>
                </a:srgbClr>
              </a:gs>
              <a:gs pos="100000">
                <a:srgbClr val="4D0808">
                  <a:alpha val="100000"/>
                </a:srgbClr>
              </a:gs>
            </a:gsLst>
            <a:lin ang="5400000"/>
            <a:tileRect/>
          </a:gradFill>
          <a:ln w="25400" cap="flat" cmpd="sng">
            <a:solidFill>
              <a:srgbClr val="00347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spcBef>
                <a:spcPct val="0"/>
              </a:spcBef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27" name="Picture 5" descr="D:\Microsoft Office\Office12\MEDIA\CAGCAT10\j0299125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24938" y="214313"/>
            <a:ext cx="1214437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8" name="WordArt 8"/>
          <p:cNvSpPr>
            <a:spLocks noTextEdit="1"/>
          </p:cNvSpPr>
          <p:nvPr/>
        </p:nvSpPr>
        <p:spPr>
          <a:xfrm>
            <a:off x="3810000" y="2286000"/>
            <a:ext cx="4495800" cy="22923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8000" b="1">
                <a:ln w="9525" cap="rnd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谈收获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/>
          <p:nvPr/>
        </p:nvSpPr>
        <p:spPr>
          <a:xfrm>
            <a:off x="1493855" y="1619948"/>
            <a:ext cx="9144000" cy="1260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4000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zh-CN" altLang="en-US" sz="3600" dirty="0">
                <a:solidFill>
                  <a:srgbClr val="330AA6"/>
                </a:solidFill>
                <a:latin typeface="楷体_GB2312" pitchFamily="1" charset="-122"/>
                <a:ea typeface="楷体_GB2312" pitchFamily="1" charset="-122"/>
              </a:rPr>
              <a:t>摸着自己的声带，说一句话。体会手上的感觉，说出</a:t>
            </a:r>
            <a:r>
              <a:rPr lang="zh-CN" altLang="en-US" sz="3600" dirty="0">
                <a:solidFill>
                  <a:srgbClr val="330AA6"/>
                </a:solidFill>
                <a:latin typeface="Arial" panose="020B0604020202020204" pitchFamily="34" charset="0"/>
              </a:rPr>
              <a:t>发声和不发声</a:t>
            </a:r>
            <a:r>
              <a:rPr lang="zh-CN" altLang="en-US" sz="3600" dirty="0">
                <a:solidFill>
                  <a:srgbClr val="330AA6"/>
                </a:solidFill>
                <a:latin typeface="楷体_GB2312" pitchFamily="1" charset="-122"/>
                <a:ea typeface="楷体_GB2312" pitchFamily="1" charset="-122"/>
              </a:rPr>
              <a:t>感觉。 </a:t>
            </a:r>
          </a:p>
        </p:txBody>
      </p:sp>
      <p:sp>
        <p:nvSpPr>
          <p:cNvPr id="8198" name="文本框 8197"/>
          <p:cNvSpPr txBox="1"/>
          <p:nvPr/>
        </p:nvSpPr>
        <p:spPr>
          <a:xfrm>
            <a:off x="2495550" y="3860800"/>
            <a:ext cx="6939280" cy="52197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990000"/>
            </a:outerShdw>
          </a:effectLst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我们发声声带在振动，发声停止振动停止。</a:t>
            </a:r>
          </a:p>
        </p:txBody>
      </p:sp>
      <p:sp>
        <p:nvSpPr>
          <p:cNvPr id="8199" name="文本框 8198"/>
          <p:cNvSpPr txBox="1"/>
          <p:nvPr/>
        </p:nvSpPr>
        <p:spPr>
          <a:xfrm>
            <a:off x="2351088" y="4782213"/>
            <a:ext cx="7768590" cy="58356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990000"/>
            </a:outerShdw>
          </a:effectLst>
        </p:spPr>
        <p:txBody>
          <a:bodyPr wrap="none" anchor="t">
            <a:spAutoFit/>
          </a:bodyPr>
          <a:lstStyle/>
          <a:p>
            <a:r>
              <a:rPr lang="zh-CN" altLang="en-US" sz="3200" dirty="0">
                <a:solidFill>
                  <a:srgbClr val="000099"/>
                </a:solidFill>
                <a:latin typeface="Arial" panose="020B0604020202020204" pitchFamily="34" charset="0"/>
              </a:rPr>
              <a:t>提岀问题</a:t>
            </a:r>
            <a:r>
              <a:rPr lang="en-US" altLang="zh-CN" sz="3200" dirty="0">
                <a:solidFill>
                  <a:srgbClr val="000099"/>
                </a:solidFill>
                <a:latin typeface="Arial" panose="020B0604020202020204" pitchFamily="34" charset="0"/>
              </a:rPr>
              <a:t>--</a:t>
            </a:r>
            <a:r>
              <a:rPr lang="zh-CN" altLang="en-US" sz="3200" dirty="0">
                <a:solidFill>
                  <a:srgbClr val="000099"/>
                </a:solidFill>
                <a:latin typeface="Arial" panose="020B0604020202020204" pitchFamily="34" charset="0"/>
              </a:rPr>
              <a:t>声音和振动之间有什么的联系？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5416" y="914399"/>
            <a:ext cx="1832553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动手感知</a:t>
            </a:r>
            <a:endParaRPr lang="zh-CN" altLang="en-US" sz="3200" b="1" dirty="0"/>
          </a:p>
        </p:txBody>
      </p:sp>
      <p:sp>
        <p:nvSpPr>
          <p:cNvPr id="7" name="标题 35841"/>
          <p:cNvSpPr txBox="1">
            <a:spLocks/>
          </p:cNvSpPr>
          <p:nvPr/>
        </p:nvSpPr>
        <p:spPr>
          <a:xfrm>
            <a:off x="495300" y="166688"/>
            <a:ext cx="11247967" cy="641350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0AA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一、声音的产生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0AA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allAtOnce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/>
          <p:nvPr/>
        </p:nvSpPr>
        <p:spPr>
          <a:xfrm>
            <a:off x="2179167" y="1144168"/>
            <a:ext cx="7704138" cy="48310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请同学们设计实验方案：</a:t>
            </a:r>
          </a:p>
          <a:p>
            <a:pPr algn="l">
              <a:spcBef>
                <a:spcPct val="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    怎样利用桌上的器材或自带器材让它们发出声音</a:t>
            </a:r>
            <a:r>
              <a:rPr lang="zh-CN" altLang="en-US" dirty="0">
                <a:latin typeface="Arial" panose="020B0604020202020204" pitchFamily="34" charset="0"/>
              </a:rPr>
              <a:t>，</a:t>
            </a:r>
            <a:r>
              <a:rPr lang="zh-CN" altLang="en-US" sz="2800" b="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并认真观察、分析、思考</a:t>
            </a:r>
          </a:p>
          <a:p>
            <a:pPr algn="l">
              <a:spcBef>
                <a:spcPct val="0"/>
              </a:spcBef>
            </a:pPr>
            <a:r>
              <a:rPr lang="zh-CN" altLang="en-US" sz="2800" b="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（</a:t>
            </a:r>
            <a:r>
              <a:rPr lang="en-US" altLang="zh-CN" sz="2800" b="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1</a:t>
            </a:r>
            <a:r>
              <a:rPr lang="zh-CN" altLang="en-US" sz="2800" b="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）实验中，发声的物体相同吗？发出的声音相同吗？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>
              <a:spcBef>
                <a:spcPct val="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）这些物体在发声时，有什么共同的特征？</a:t>
            </a:r>
          </a:p>
          <a:p>
            <a:pPr algn="l"/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）由此推想，声音是怎样产生的？</a:t>
            </a:r>
          </a:p>
          <a:p>
            <a:pPr algn="l">
              <a:spcBef>
                <a:spcPct val="0"/>
              </a:spcBef>
            </a:pPr>
            <a:endParaRPr lang="zh-CN" altLang="en-US" sz="2800" b="0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algn="l">
              <a:spcBef>
                <a:spcPct val="0"/>
              </a:spcBef>
            </a:pPr>
            <a:r>
              <a:rPr lang="zh-CN" altLang="en-US" sz="2800" b="0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介绍桌上的器材，特别是音叉。</a:t>
            </a:r>
            <a:endParaRPr lang="en-US" altLang="zh-CN" sz="2800" b="0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algn="l"/>
            <a:endParaRPr lang="zh-CN" altLang="en-US" sz="2800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algn="l">
              <a:spcBef>
                <a:spcPct val="0"/>
              </a:spcBef>
            </a:pPr>
            <a:endParaRPr lang="zh-CN" altLang="en-US" sz="2800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6189" y="452175"/>
            <a:ext cx="1832553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动手实验</a:t>
            </a:r>
            <a:endParaRPr lang="zh-CN" altLang="en-US" sz="3200" b="1" dirty="0"/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/>
          <p:nvPr/>
        </p:nvSpPr>
        <p:spPr>
          <a:xfrm>
            <a:off x="1774825" y="2044383"/>
            <a:ext cx="8424863" cy="396938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en-US" sz="3600">
                <a:solidFill>
                  <a:srgbClr val="000099"/>
                </a:solidFill>
                <a:latin typeface="Arial" panose="020B0604020202020204" pitchFamily="34" charset="0"/>
              </a:rPr>
              <a:t>学</a:t>
            </a:r>
            <a:r>
              <a:rPr lang="zh-CN" altLang="en-US" sz="3600" dirty="0">
                <a:solidFill>
                  <a:srgbClr val="000099"/>
                </a:solidFill>
                <a:latin typeface="Arial" panose="020B0604020202020204" pitchFamily="34" charset="0"/>
              </a:rPr>
              <a:t>习物理一种方法</a:t>
            </a:r>
            <a:r>
              <a:rPr lang="en-US" altLang="zh-CN" sz="3600">
                <a:solidFill>
                  <a:srgbClr val="000099"/>
                </a:solidFill>
                <a:latin typeface="Arial" panose="020B0604020202020204" pitchFamily="34" charset="0"/>
              </a:rPr>
              <a:t>--------------</a:t>
            </a:r>
            <a:r>
              <a:rPr lang="zh-CN" altLang="en-US" sz="3600" dirty="0">
                <a:solidFill>
                  <a:srgbClr val="000099"/>
                </a:solidFill>
                <a:latin typeface="Arial" panose="020B0604020202020204" pitchFamily="34" charset="0"/>
              </a:rPr>
              <a:t>转换法</a:t>
            </a:r>
            <a:endParaRPr lang="zh-CN" altLang="en-US" sz="3600" dirty="0">
              <a:solidFill>
                <a:srgbClr val="000099"/>
              </a:solidFill>
              <a:latin typeface="楷体_GB2312" pitchFamily="1" charset="-122"/>
              <a:ea typeface="楷体_GB2312" pitchFamily="1" charset="-122"/>
            </a:endParaRPr>
          </a:p>
          <a:p>
            <a:pPr algn="l">
              <a:spcBef>
                <a:spcPct val="0"/>
              </a:spcBef>
            </a:pPr>
            <a:r>
              <a:rPr lang="zh-CN" altLang="en-US" sz="3600" dirty="0">
                <a:solidFill>
                  <a:srgbClr val="000099"/>
                </a:solidFill>
                <a:latin typeface="Arial" panose="020B0604020202020204" pitchFamily="34" charset="0"/>
              </a:rPr>
              <a:t>例如发声： </a:t>
            </a:r>
          </a:p>
          <a:p>
            <a:pPr algn="l">
              <a:spcBef>
                <a:spcPct val="0"/>
              </a:spcBef>
            </a:pPr>
            <a:r>
              <a:rPr lang="zh-CN" altLang="en-US" sz="3600" dirty="0">
                <a:solidFill>
                  <a:srgbClr val="000099"/>
                </a:solidFill>
                <a:latin typeface="Arial" panose="020B0604020202020204" pitchFamily="34" charset="0"/>
              </a:rPr>
              <a:t>             </a:t>
            </a:r>
            <a:r>
              <a:rPr lang="en-US" altLang="zh-CN" sz="3600">
                <a:solidFill>
                  <a:srgbClr val="000099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600" dirty="0">
                <a:solidFill>
                  <a:srgbClr val="000099"/>
                </a:solidFill>
                <a:latin typeface="Arial" panose="020B0604020202020204" pitchFamily="34" charset="0"/>
              </a:rPr>
              <a:t>、音叉振动</a:t>
            </a:r>
          </a:p>
          <a:p>
            <a:pPr algn="l">
              <a:spcBef>
                <a:spcPct val="0"/>
              </a:spcBef>
            </a:pPr>
            <a:endParaRPr lang="zh-CN" altLang="en-US" sz="3600" dirty="0">
              <a:solidFill>
                <a:srgbClr val="000099"/>
              </a:solidFill>
              <a:latin typeface="Arial" panose="020B0604020202020204" pitchFamily="34" charset="0"/>
            </a:endParaRPr>
          </a:p>
          <a:p>
            <a:pPr algn="l">
              <a:spcBef>
                <a:spcPct val="0"/>
              </a:spcBef>
            </a:pPr>
            <a:r>
              <a:rPr lang="zh-CN" altLang="en-US" sz="3600" dirty="0">
                <a:solidFill>
                  <a:srgbClr val="000099"/>
                </a:solidFill>
                <a:latin typeface="Arial" panose="020B0604020202020204" pitchFamily="34" charset="0"/>
              </a:rPr>
              <a:t>             </a:t>
            </a:r>
            <a:r>
              <a:rPr lang="en-US" altLang="zh-CN" sz="3600">
                <a:solidFill>
                  <a:srgbClr val="000099"/>
                </a:solidFill>
                <a:latin typeface="Arial" panose="020B0604020202020204" pitchFamily="34" charset="0"/>
              </a:rPr>
              <a:t>2</a:t>
            </a:r>
            <a:r>
              <a:rPr lang="zh-CN" altLang="zh-CN" sz="3600" dirty="0">
                <a:solidFill>
                  <a:srgbClr val="000099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3600" dirty="0">
                <a:solidFill>
                  <a:srgbClr val="000099"/>
                </a:solidFill>
                <a:latin typeface="Arial" panose="020B0604020202020204" pitchFamily="34" charset="0"/>
              </a:rPr>
              <a:t>鼓面振动</a:t>
            </a:r>
          </a:p>
          <a:p>
            <a:pPr algn="l">
              <a:spcBef>
                <a:spcPct val="0"/>
              </a:spcBef>
            </a:pPr>
            <a:endParaRPr lang="zh-CN" altLang="en-US" sz="3600" dirty="0">
              <a:solidFill>
                <a:srgbClr val="000099"/>
              </a:solidFill>
              <a:latin typeface="Arial" panose="020B0604020202020204" pitchFamily="34" charset="0"/>
            </a:endParaRPr>
          </a:p>
          <a:p>
            <a:pPr algn="l">
              <a:spcBef>
                <a:spcPct val="0"/>
              </a:spcBef>
            </a:pPr>
            <a:r>
              <a:rPr lang="en-US" altLang="zh-CN" sz="3600">
                <a:solidFill>
                  <a:srgbClr val="000099"/>
                </a:solidFill>
                <a:latin typeface="Arial" panose="020B0604020202020204" pitchFamily="34" charset="0"/>
              </a:rPr>
              <a:t>             3</a:t>
            </a:r>
            <a:r>
              <a:rPr lang="zh-CN" altLang="en-US" sz="3600" dirty="0">
                <a:solidFill>
                  <a:srgbClr val="000099"/>
                </a:solidFill>
                <a:latin typeface="Arial" panose="020B0604020202020204" pitchFamily="34" charset="0"/>
              </a:rPr>
              <a:t>、桌面振动</a:t>
            </a:r>
            <a:endParaRPr lang="en-US" altLang="zh-CN" sz="360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6189" y="452175"/>
            <a:ext cx="1832553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分组实验</a:t>
            </a:r>
            <a:endParaRPr lang="zh-CN" altLang="en-US" sz="3200" b="1" dirty="0"/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/>
          </p:cNvSpPr>
          <p:nvPr>
            <p:ph type="body"/>
          </p:nvPr>
        </p:nvSpPr>
        <p:spPr>
          <a:xfrm>
            <a:off x="1847850" y="1628775"/>
            <a:ext cx="6550025" cy="12192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anchor="t"/>
          <a:lstStyle/>
          <a:p>
            <a:pPr>
              <a:buNone/>
            </a:pP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（</a:t>
            </a:r>
            <a:r>
              <a:rPr lang="en-US" altLang="zh-CN" sz="36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1</a:t>
            </a: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）以上实验中，发声的物体相同吗？发出的声音相同吗？</a:t>
            </a:r>
          </a:p>
        </p:txBody>
      </p:sp>
      <p:sp>
        <p:nvSpPr>
          <p:cNvPr id="11272" name="Text Box 8"/>
          <p:cNvSpPr txBox="1"/>
          <p:nvPr/>
        </p:nvSpPr>
        <p:spPr>
          <a:xfrm>
            <a:off x="5791200" y="4038600"/>
            <a:ext cx="381000" cy="460375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/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3" name="Text Box 9"/>
          <p:cNvSpPr txBox="1"/>
          <p:nvPr/>
        </p:nvSpPr>
        <p:spPr>
          <a:xfrm>
            <a:off x="4038600" y="3048000"/>
            <a:ext cx="5791200" cy="460375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4" name="Text Box 10"/>
          <p:cNvSpPr txBox="1"/>
          <p:nvPr/>
        </p:nvSpPr>
        <p:spPr>
          <a:xfrm>
            <a:off x="3810000" y="3048000"/>
            <a:ext cx="6019800" cy="460375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5" name="Text Box 11"/>
          <p:cNvSpPr txBox="1"/>
          <p:nvPr/>
        </p:nvSpPr>
        <p:spPr>
          <a:xfrm>
            <a:off x="1918188" y="2990938"/>
            <a:ext cx="7758374" cy="119888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）这些物体在发声时，有什么共同的特征？</a:t>
            </a:r>
          </a:p>
        </p:txBody>
      </p:sp>
      <p:sp>
        <p:nvSpPr>
          <p:cNvPr id="11276" name="Text Box 12"/>
          <p:cNvSpPr txBox="1"/>
          <p:nvPr/>
        </p:nvSpPr>
        <p:spPr>
          <a:xfrm>
            <a:off x="1847849" y="4508500"/>
            <a:ext cx="8069873" cy="646331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）由此推想，声音</a:t>
            </a:r>
            <a:r>
              <a:rPr lang="zh-CN" altLang="en-US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是怎样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产生的？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86189" y="452175"/>
            <a:ext cx="1832553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交流讨论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 animBg="1"/>
      <p:bldP spid="11275" grpId="0" bldLvl="0" animBg="1"/>
      <p:bldP spid="1127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/>
          <p:nvPr/>
        </p:nvSpPr>
        <p:spPr>
          <a:xfrm>
            <a:off x="1770184" y="1750925"/>
            <a:ext cx="7993063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48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声音是由于</a:t>
            </a:r>
            <a:r>
              <a:rPr lang="en-US" altLang="zh-CN" sz="4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____________</a:t>
            </a:r>
            <a:r>
              <a:rPr lang="zh-CN" altLang="en-US" sz="48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产生的，一切发声的物体都在</a:t>
            </a:r>
            <a:r>
              <a:rPr lang="en-US" altLang="zh-CN" sz="4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______</a:t>
            </a:r>
            <a:r>
              <a:rPr lang="zh-CN" altLang="en-US" sz="48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，当振动停止时，发声也</a:t>
            </a:r>
            <a:r>
              <a:rPr lang="en-US" altLang="zh-CN" sz="4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_______</a:t>
            </a:r>
            <a:r>
              <a:rPr lang="zh-CN" altLang="en-US" sz="48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</a:p>
        </p:txBody>
      </p:sp>
      <p:sp>
        <p:nvSpPr>
          <p:cNvPr id="12292" name="Text Box 4"/>
          <p:cNvSpPr txBox="1"/>
          <p:nvPr/>
        </p:nvSpPr>
        <p:spPr>
          <a:xfrm>
            <a:off x="5427784" y="1674725"/>
            <a:ext cx="3048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4000" dirty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物体的振动</a:t>
            </a:r>
          </a:p>
        </p:txBody>
      </p:sp>
      <p:sp>
        <p:nvSpPr>
          <p:cNvPr id="12293" name="Text Box 5"/>
          <p:cNvSpPr txBox="1"/>
          <p:nvPr/>
        </p:nvSpPr>
        <p:spPr>
          <a:xfrm>
            <a:off x="2227384" y="3274925"/>
            <a:ext cx="1676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4000" dirty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振动</a:t>
            </a:r>
          </a:p>
        </p:txBody>
      </p:sp>
      <p:sp>
        <p:nvSpPr>
          <p:cNvPr id="12294" name="Text Box 6"/>
          <p:cNvSpPr txBox="1"/>
          <p:nvPr/>
        </p:nvSpPr>
        <p:spPr>
          <a:xfrm>
            <a:off x="3522784" y="4036925"/>
            <a:ext cx="16557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4000" dirty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停止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86189" y="452175"/>
            <a:ext cx="1832553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实验结论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  <p:bldP spid="122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"/>
          <p:cNvSpPr txBox="1"/>
          <p:nvPr/>
        </p:nvSpPr>
        <p:spPr>
          <a:xfrm>
            <a:off x="1577883" y="1581150"/>
            <a:ext cx="1169551" cy="3094038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320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毛笔行书2.0版" charset="-122"/>
                <a:ea typeface="叶根友毛笔行书2.0版" charset="-122"/>
              </a:rPr>
              <a:t>嘈嘈切切错杂弹，</a:t>
            </a:r>
          </a:p>
          <a:p>
            <a:r>
              <a:rPr lang="zh-CN" altLang="en-US" sz="320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毛笔行书2.0版" charset="-122"/>
                <a:ea typeface="叶根友毛笔行书2.0版" charset="-122"/>
              </a:rPr>
              <a:t>大珠小珠落玉盘。</a:t>
            </a:r>
          </a:p>
        </p:txBody>
      </p:sp>
      <p:sp>
        <p:nvSpPr>
          <p:cNvPr id="16386" name="文本框 2"/>
          <p:cNvSpPr txBox="1"/>
          <p:nvPr/>
        </p:nvSpPr>
        <p:spPr>
          <a:xfrm>
            <a:off x="4807917" y="1581150"/>
            <a:ext cx="1169551" cy="32512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320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毛笔行书2.0版" charset="-122"/>
                <a:ea typeface="叶根友毛笔行书2.0版" charset="-122"/>
              </a:rPr>
              <a:t>一落千丈声怒号，</a:t>
            </a:r>
          </a:p>
          <a:p>
            <a:r>
              <a:rPr lang="zh-CN" altLang="en-US" sz="320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毛笔行书2.0版" charset="-122"/>
                <a:ea typeface="叶根友毛笔行书2.0版" charset="-122"/>
              </a:rPr>
              <a:t>如旗如布如狂蛟。</a:t>
            </a:r>
          </a:p>
        </p:txBody>
      </p:sp>
      <p:sp>
        <p:nvSpPr>
          <p:cNvPr id="16387" name="文本框 3"/>
          <p:cNvSpPr txBox="1"/>
          <p:nvPr/>
        </p:nvSpPr>
        <p:spPr>
          <a:xfrm>
            <a:off x="8114150" y="1581150"/>
            <a:ext cx="1169551" cy="3094038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320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毛笔行书2.0版" charset="-122"/>
                <a:ea typeface="叶根友毛笔行书2.0版" charset="-122"/>
              </a:rPr>
              <a:t>昨夜秋高风怒号，</a:t>
            </a:r>
          </a:p>
          <a:p>
            <a:r>
              <a:rPr lang="zh-CN" altLang="en-US" sz="320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毛笔行书2.0版" charset="-122"/>
                <a:ea typeface="叶根友毛笔行书2.0版" charset="-122"/>
              </a:rPr>
              <a:t>卷我屋上三重茅。</a:t>
            </a:r>
          </a:p>
        </p:txBody>
      </p:sp>
      <p:sp>
        <p:nvSpPr>
          <p:cNvPr id="16388" name="文本框 4"/>
          <p:cNvSpPr txBox="1"/>
          <p:nvPr/>
        </p:nvSpPr>
        <p:spPr>
          <a:xfrm>
            <a:off x="1485728" y="4979988"/>
            <a:ext cx="1107996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固体发声</a:t>
            </a:r>
          </a:p>
        </p:txBody>
      </p:sp>
      <p:sp>
        <p:nvSpPr>
          <p:cNvPr id="16389" name="文本框 5"/>
          <p:cNvSpPr txBox="1"/>
          <p:nvPr/>
        </p:nvSpPr>
        <p:spPr>
          <a:xfrm>
            <a:off x="4796195" y="4979988"/>
            <a:ext cx="1107996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液体发声</a:t>
            </a:r>
          </a:p>
        </p:txBody>
      </p:sp>
      <p:sp>
        <p:nvSpPr>
          <p:cNvPr id="16390" name="文本框 6"/>
          <p:cNvSpPr txBox="1"/>
          <p:nvPr/>
        </p:nvSpPr>
        <p:spPr>
          <a:xfrm>
            <a:off x="8237895" y="4979988"/>
            <a:ext cx="1107996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气体发声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86189" y="452175"/>
            <a:ext cx="1420582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说一说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/>
          <p:nvPr/>
        </p:nvSpPr>
        <p:spPr>
          <a:xfrm>
            <a:off x="1524000" y="0"/>
            <a:ext cx="5292725" cy="19996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应用</a:t>
            </a: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-----</a:t>
            </a:r>
            <a:r>
              <a:rPr lang="zh-CN" altLang="en-US" sz="4000" dirty="0">
                <a:solidFill>
                  <a:srgbClr val="000000"/>
                </a:solidFill>
                <a:latin typeface="Arial" panose="020B0604020202020204" pitchFamily="34" charset="0"/>
              </a:rPr>
              <a:t>声音记录</a:t>
            </a:r>
          </a:p>
          <a:p>
            <a:pPr algn="l">
              <a:spcBef>
                <a:spcPct val="0"/>
              </a:spcBef>
            </a:pPr>
            <a:r>
              <a:rPr lang="zh-CN" altLang="en-US" dirty="0">
                <a:latin typeface="Arial" panose="020B0604020202020204" pitchFamily="34" charset="0"/>
              </a:rPr>
              <a:t>       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请同学们看课书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</a:rPr>
              <a:t>28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页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</a:rPr>
              <a:t>---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了解如何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</a:rPr>
              <a:t>将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声音记录下来，并使它再现；了解人们记录声音方法。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5363" name="Picture 2"/>
          <p:cNvPicPr>
            <a:picLocks noChangeAspect="1"/>
          </p:cNvPicPr>
          <p:nvPr/>
        </p:nvPicPr>
        <p:blipFill>
          <a:blip r:embed="rId2" cstate="print"/>
          <a:srcRect l="52002" t="26675" r="24126" b="53125"/>
          <a:stretch>
            <a:fillRect/>
          </a:stretch>
        </p:blipFill>
        <p:spPr>
          <a:xfrm>
            <a:off x="1774825" y="2276475"/>
            <a:ext cx="8893175" cy="4776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3" descr="20090517230229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59600" y="-100012"/>
            <a:ext cx="3708400" cy="257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50716A11PWBG">
  <a:themeElements>
    <a:clrScheme name="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2CBEBB"/>
      </a:accent1>
      <a:accent2>
        <a:srgbClr val="00AEEF"/>
      </a:accent2>
      <a:accent3>
        <a:srgbClr val="FFFFFF"/>
      </a:accent3>
      <a:accent4>
        <a:srgbClr val="515151"/>
      </a:accent4>
      <a:accent5>
        <a:srgbClr val="ACDBD9"/>
      </a:accent5>
      <a:accent6>
        <a:srgbClr val="009CD6"/>
      </a:accent6>
      <a:hlink>
        <a:srgbClr val="00B0F0"/>
      </a:hlink>
      <a:folHlink>
        <a:srgbClr val="7F7F7F"/>
      </a:folHlink>
    </a:clrScheme>
    <a:fontScheme name="">
      <a:majorFont>
        <a:latin typeface="微软雅黑"/>
        <a:ea typeface="微软雅黑"/>
        <a:cs typeface=""/>
      </a:majorFont>
      <a:minorFont>
        <a:latin typeface="幼圆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5F5F5F"/>
        </a:dk1>
        <a:lt1>
          <a:srgbClr val="FFFFFF"/>
        </a:lt1>
        <a:dk2>
          <a:srgbClr val="5F5F5F"/>
        </a:dk2>
        <a:lt2>
          <a:srgbClr val="FFFFFF"/>
        </a:lt2>
        <a:accent1>
          <a:srgbClr val="2CBEBB"/>
        </a:accent1>
        <a:accent2>
          <a:srgbClr val="00AEEF"/>
        </a:accent2>
        <a:accent3>
          <a:srgbClr val="FFFFFF"/>
        </a:accent3>
        <a:accent4>
          <a:srgbClr val="515151"/>
        </a:accent4>
        <a:accent5>
          <a:srgbClr val="ACDBD9"/>
        </a:accent5>
        <a:accent6>
          <a:srgbClr val="009CD6"/>
        </a:accent6>
        <a:hlink>
          <a:srgbClr val="00B0F0"/>
        </a:hlink>
        <a:folHlink>
          <a:srgbClr val="7F7F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978</Words>
  <Application>Microsoft Office PowerPoint</Application>
  <PresentationFormat>自定义</PresentationFormat>
  <Paragraphs>109</Paragraphs>
  <Slides>25</Slides>
  <Notes>0</Notes>
  <HiddenSlides>0</HiddenSlides>
  <MMClips>6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Office 主题</vt:lpstr>
      <vt:lpstr>A000120150716A11PWBG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二、声音的传播</vt:lpstr>
      <vt:lpstr>幻灯片 11</vt:lpstr>
      <vt:lpstr>幻灯片 12</vt:lpstr>
      <vt:lpstr>实验1：气体传声实验(演示)</vt:lpstr>
      <vt:lpstr>实验2：液体传声实验(演示)</vt:lpstr>
      <vt:lpstr>实验3：固体传声实验(演示)</vt:lpstr>
      <vt:lpstr>幻灯片 16</vt:lpstr>
      <vt:lpstr>思考问题： 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2018-03-01T02:03:00Z</dcterms:created>
  <dcterms:modified xsi:type="dcterms:W3CDTF">2018-10-08T12:11:54Z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