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0" i="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b="0" i="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3FE74A-88CB-4584-B26F-08B0351A5038}" type="slidenum">
              <a:rPr kumimoji="1" lang="en-US" altLang="zh-CN" b="0" i="0" kern="1200" cap="none" spc="0" normalizeH="0" baseline="0" noProof="0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b="0" i="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hyperlink" Target="&#26085;&#39135;&#21644;&#26376;&#39135;.mp4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1" Type="http://schemas.openxmlformats.org/officeDocument/2006/relationships/control" Target="../activeX/activeX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wmf"/><Relationship Id="rId3" Type="http://schemas.openxmlformats.org/officeDocument/2006/relationships/control" Target="../activeX/activeX2.xml"/><Relationship Id="rId2" Type="http://schemas.openxmlformats.org/officeDocument/2006/relationships/image" Target="../media/image20.png"/><Relationship Id="rId1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hyperlink" Target="http://hi.baidu.com/chenfangzhou1993/album/item/fd11112446b4072ac89559ab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wmf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wmf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png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hyperlink" Target="http://www.baidu.com/ir?u=http://images.anhuinews.com/articleimage/200205/1020835444087.jpg&amp;f=http://www.anhuinews.com/ahnews/article/20020508/20020500012582_1.html&amp;c=bai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121"/>
          <p:cNvSpPr/>
          <p:nvPr/>
        </p:nvSpPr>
        <p:spPr>
          <a:xfrm>
            <a:off x="3769995" y="2348230"/>
            <a:ext cx="4968875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solidFill>
                  <a:srgbClr val="0000FF">
                    <a:alpha val="100000"/>
                  </a:srgbClr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</a:rPr>
              <a:t>第四章 光现象</a:t>
            </a:r>
            <a:endParaRPr lang="zh-CN" altLang="en-US" sz="4000" b="1">
              <a:solidFill>
                <a:srgbClr val="0000FF">
                  <a:alpha val="100000"/>
                </a:srgbClr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algn="ctr"/>
            <a:r>
              <a:rPr lang="zh-CN" altLang="en-US" sz="3600" b="1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第一节 光的直线传播</a:t>
            </a:r>
            <a:endParaRPr lang="zh-CN" altLang="en-US" sz="3600" b="1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12291" name="Rectangle 3"/>
          <p:cNvSpPr>
            <a:spLocks noGrp="1"/>
          </p:cNvSpPr>
          <p:nvPr>
            <p:ph type="body" sz="half"/>
          </p:nvPr>
        </p:nvSpPr>
        <p:spPr>
          <a:xfrm>
            <a:off x="2286000" y="1102995"/>
            <a:ext cx="7924800" cy="4669790"/>
          </a:xfrm>
        </p:spPr>
        <p:txBody>
          <a:bodyPr vert="horz" wrap="square" anchor="t"/>
          <a:lstStyle>
            <a:lvl1pPr lvl="0">
              <a:defRPr sz="2800" kern="1200"/>
            </a:lvl1pPr>
            <a:lvl2pPr lvl="1">
              <a:defRPr sz="2400" kern="1200"/>
            </a:lvl2pPr>
            <a:lvl3pPr lvl="2">
              <a:defRPr sz="2000" kern="1200"/>
            </a:lvl3pPr>
            <a:lvl4pPr lvl="3">
              <a:defRPr sz="1800" kern="1200"/>
            </a:lvl4pPr>
            <a:lvl5pPr lvl="4">
              <a:defRPr sz="1800" kern="1200"/>
            </a:lvl5pPr>
          </a:lstStyle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4400" b="1" dirty="0">
                <a:solidFill>
                  <a:srgbClr val="C00000"/>
                </a:solidFill>
              </a:rPr>
              <a:t>归纳结论：</a:t>
            </a:r>
            <a:endParaRPr lang="zh-CN" altLang="en-US" sz="4400" b="1" dirty="0">
              <a:solidFill>
                <a:srgbClr val="C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4000" b="1" dirty="0"/>
              <a:t>光在空气中沿直线传播</a:t>
            </a:r>
            <a:endParaRPr lang="zh-CN" altLang="en-US" sz="4000" b="1" dirty="0"/>
          </a:p>
          <a:p>
            <a:pPr lvl="0" eaLnBrk="1" hangingPunct="1">
              <a:lnSpc>
                <a:spcPct val="90000"/>
              </a:lnSpc>
            </a:pPr>
            <a:endParaRPr lang="zh-CN" altLang="en-US" sz="4000" b="1" dirty="0"/>
          </a:p>
          <a:p>
            <a:pPr lvl="0" eaLnBrk="1" hangingPunct="1">
              <a:lnSpc>
                <a:spcPct val="90000"/>
              </a:lnSpc>
            </a:pPr>
            <a:r>
              <a:rPr lang="zh-CN" altLang="en-US" sz="4000" b="1" dirty="0">
                <a:solidFill>
                  <a:srgbClr val="0000FF"/>
                </a:solidFill>
              </a:rPr>
              <a:t>光在水中沿直线传播</a:t>
            </a:r>
            <a:endParaRPr lang="zh-CN" altLang="en-US" sz="4000" b="1" dirty="0">
              <a:solidFill>
                <a:srgbClr val="0000FF"/>
              </a:solidFill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sz="4000" b="1" dirty="0">
              <a:solidFill>
                <a:srgbClr val="0000FF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4000" b="1" dirty="0">
                <a:solidFill>
                  <a:srgbClr val="FF3300"/>
                </a:solidFill>
              </a:rPr>
              <a:t>光在透明固体中沿直线传播</a:t>
            </a:r>
            <a:endParaRPr lang="zh-CN" altLang="en-US" sz="4000" b="1" dirty="0">
              <a:solidFill>
                <a:srgbClr val="FF3300"/>
              </a:solidFill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sz="4000" b="1" dirty="0">
              <a:solidFill>
                <a:srgbClr val="FF3300"/>
              </a:solidFill>
            </a:endParaRPr>
          </a:p>
        </p:txBody>
      </p:sp>
      <p:sp>
        <p:nvSpPr>
          <p:cNvPr id="12293" name="Text Box 6"/>
          <p:cNvSpPr txBox="1"/>
          <p:nvPr/>
        </p:nvSpPr>
        <p:spPr>
          <a:xfrm>
            <a:off x="7696200" y="3407728"/>
            <a:ext cx="2209800" cy="5219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c:\documents and settings\administrator\application data\360se6\User Data\temp\201210211147359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908050"/>
            <a:ext cx="4762500" cy="476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9408" y="1844824"/>
            <a:ext cx="5328592" cy="4523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光总是沿直线传播的吗？</a:t>
            </a:r>
            <a:endParaRPr kumimoji="1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10"/>
          <p:cNvSpPr txBox="1"/>
          <p:nvPr/>
        </p:nvSpPr>
        <p:spPr>
          <a:xfrm>
            <a:off x="2424113" y="7938"/>
            <a:ext cx="2087562" cy="645160"/>
          </a:xfrm>
          <a:prstGeom prst="rect">
            <a:avLst/>
          </a:prstGeom>
          <a:solidFill>
            <a:srgbClr val="3333FF"/>
          </a:solidFill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光的传播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 descr="IMG_20150312_09404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07845" y="654685"/>
            <a:ext cx="8432165" cy="625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e5rmm5f51o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963" y="1279525"/>
            <a:ext cx="5722937" cy="429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16100" y="333375"/>
            <a:ext cx="917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早上太阳在地平线以下我们就能看到它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3875" y="5734050"/>
            <a:ext cx="86709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说明：太阳在不均匀介质中传播路线不是直线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604" name="图片 7171" descr="Plants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2006600"/>
            <a:ext cx="2130425" cy="284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2330450" y="947738"/>
            <a:ext cx="678973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小结：</a:t>
            </a:r>
            <a:r>
              <a:rPr lang="zh-CN" altLang="en-US" sz="4400" dirty="0">
                <a:solidFill>
                  <a:srgbClr val="A5002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光的传播规律</a:t>
            </a:r>
            <a:endParaRPr lang="zh-CN" altLang="en-US" sz="4400" dirty="0">
              <a:solidFill>
                <a:srgbClr val="A5002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45062" name="Text Box 6"/>
          <p:cNvSpPr txBox="1"/>
          <p:nvPr/>
        </p:nvSpPr>
        <p:spPr>
          <a:xfrm>
            <a:off x="2135188" y="2349500"/>
            <a:ext cx="76327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4000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</a:t>
            </a:r>
            <a:r>
              <a:rPr lang="en-US" altLang="zh-CN" sz="4000" dirty="0">
                <a:solidFill>
                  <a:srgbClr val="A5002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光在</a:t>
            </a:r>
            <a:r>
              <a:rPr lang="zh-CN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同种均匀介质</a:t>
            </a:r>
            <a:r>
              <a:rPr lang="zh-CN" altLang="en-US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中沿直线传播。</a:t>
            </a:r>
            <a:endParaRPr lang="zh-CN" altLang="en-US" sz="4400" b="1" dirty="0">
              <a:solidFill>
                <a:srgbClr val="A5002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24000" y="981075"/>
            <a:ext cx="9144000" cy="79216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9" name="文本框 2"/>
          <p:cNvSpPr txBox="1"/>
          <p:nvPr/>
        </p:nvSpPr>
        <p:spPr>
          <a:xfrm>
            <a:off x="2782888" y="868363"/>
            <a:ext cx="1657350" cy="922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</a:rPr>
              <a:t>光线</a:t>
            </a:r>
            <a:endParaRPr lang="zh-CN" altLang="en-US" sz="5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9700" name="Text Box 25"/>
          <p:cNvSpPr txBox="1"/>
          <p:nvPr/>
        </p:nvSpPr>
        <p:spPr>
          <a:xfrm>
            <a:off x="2782888" y="2733040"/>
            <a:ext cx="7561262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4000" b="1" dirty="0">
                <a:latin typeface="宋体" panose="02010600030101010101" pitchFamily="2" charset="-122"/>
              </a:rPr>
              <a:t>   </a:t>
            </a:r>
            <a:r>
              <a:rPr lang="zh-CN" altLang="en-US" sz="4000" b="1" dirty="0">
                <a:latin typeface="宋体" panose="02010600030101010101" pitchFamily="2" charset="-122"/>
              </a:rPr>
              <a:t>通常用一条带箭头的直线表示光传播的</a:t>
            </a:r>
            <a:r>
              <a:rPr lang="zh-CN" altLang="en-US" sz="4000" b="1" dirty="0">
                <a:solidFill>
                  <a:srgbClr val="0070C0"/>
                </a:solidFill>
                <a:latin typeface="宋体" panose="02010600030101010101" pitchFamily="2" charset="-122"/>
              </a:rPr>
              <a:t>径迹</a:t>
            </a:r>
            <a:r>
              <a:rPr lang="zh-CN" altLang="en-US" sz="4000" b="1" dirty="0">
                <a:latin typeface="宋体" panose="02010600030101010101" pitchFamily="2" charset="-122"/>
              </a:rPr>
              <a:t>和</a:t>
            </a:r>
            <a:r>
              <a:rPr lang="zh-CN" altLang="en-US" sz="4000" b="1" dirty="0">
                <a:solidFill>
                  <a:srgbClr val="FF3300"/>
                </a:solidFill>
                <a:latin typeface="宋体" panose="02010600030101010101" pitchFamily="2" charset="-122"/>
              </a:rPr>
              <a:t>方向</a:t>
            </a:r>
            <a:r>
              <a:rPr lang="zh-CN" altLang="en-US" sz="4000" b="1" dirty="0">
                <a:latin typeface="宋体" panose="02010600030101010101" pitchFamily="2" charset="-122"/>
              </a:rPr>
              <a:t>，这样的直线叫做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光线</a:t>
            </a:r>
            <a:r>
              <a:rPr lang="zh-CN" altLang="en-US" sz="4000" b="1" dirty="0">
                <a:latin typeface="宋体" panose="02010600030101010101" pitchFamily="2" charset="-122"/>
              </a:rPr>
              <a:t>。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708718" y="5259070"/>
            <a:ext cx="3173412" cy="69850"/>
            <a:chOff x="2426" y="2750"/>
            <a:chExt cx="1996" cy="0"/>
          </a:xfrm>
        </p:grpSpPr>
        <p:sp>
          <p:nvSpPr>
            <p:cNvPr id="29704" name="Line 9"/>
            <p:cNvSpPr/>
            <p:nvPr/>
          </p:nvSpPr>
          <p:spPr>
            <a:xfrm>
              <a:off x="2426" y="2750"/>
              <a:ext cx="108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29705" name="Line 10"/>
            <p:cNvSpPr/>
            <p:nvPr/>
          </p:nvSpPr>
          <p:spPr>
            <a:xfrm>
              <a:off x="3470" y="2750"/>
              <a:ext cx="95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" name="Text Box 11"/>
          <p:cNvSpPr txBox="1"/>
          <p:nvPr/>
        </p:nvSpPr>
        <p:spPr>
          <a:xfrm>
            <a:off x="2783205" y="4968875"/>
            <a:ext cx="1081088" cy="583565"/>
          </a:xfrm>
          <a:prstGeom prst="rect">
            <a:avLst/>
          </a:prstGeom>
          <a:noFill/>
          <a:ln w="1619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光源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12"/>
          <p:cNvGrpSpPr/>
          <p:nvPr/>
        </p:nvGrpSpPr>
        <p:grpSpPr>
          <a:xfrm>
            <a:off x="7228634" y="4653136"/>
            <a:ext cx="2357454" cy="2071702"/>
            <a:chOff x="7143768" y="3143248"/>
            <a:chExt cx="2357454" cy="2071702"/>
          </a:xfrm>
          <a:solidFill>
            <a:srgbClr val="FFFF00"/>
          </a:solidFill>
        </p:grpSpPr>
        <p:sp>
          <p:nvSpPr>
            <p:cNvPr id="14" name="云形标注 13"/>
            <p:cNvSpPr/>
            <p:nvPr/>
          </p:nvSpPr>
          <p:spPr>
            <a:xfrm>
              <a:off x="7143768" y="3143248"/>
              <a:ext cx="2357454" cy="2071702"/>
            </a:xfrm>
            <a:prstGeom prst="cloudCallout">
              <a:avLst>
                <a:gd name="adj1" fmla="val -114150"/>
                <a:gd name="adj2" fmla="val -7757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7286644" y="3714752"/>
              <a:ext cx="2071670" cy="829945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不存在</a:t>
              </a:r>
              <a:endPara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34260" y="1885950"/>
            <a:ext cx="7754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描述光的传播（模型法）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141313"/>
          <p:cNvSpPr/>
          <p:nvPr/>
        </p:nvSpPr>
        <p:spPr>
          <a:xfrm>
            <a:off x="1600200" y="4648200"/>
            <a:ext cx="9144000" cy="21336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0" name="图片 141314" descr="PE01686_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4503738" y="3143250"/>
            <a:ext cx="2081212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6" name="任意多边形 141315"/>
          <p:cNvSpPr/>
          <p:nvPr/>
        </p:nvSpPr>
        <p:spPr>
          <a:xfrm>
            <a:off x="4648200" y="5181600"/>
            <a:ext cx="4343400" cy="1219200"/>
          </a:xfrm>
          <a:custGeom>
            <a:avLst/>
            <a:gdLst/>
            <a:ahLst/>
            <a:cxnLst/>
            <a:pathLst>
              <a:path w="2736" h="768">
                <a:moveTo>
                  <a:pt x="1056" y="96"/>
                </a:moveTo>
                <a:lnTo>
                  <a:pt x="1344" y="0"/>
                </a:lnTo>
                <a:lnTo>
                  <a:pt x="1680" y="192"/>
                </a:lnTo>
                <a:lnTo>
                  <a:pt x="1824" y="144"/>
                </a:lnTo>
                <a:lnTo>
                  <a:pt x="1920" y="48"/>
                </a:lnTo>
                <a:lnTo>
                  <a:pt x="2352" y="144"/>
                </a:lnTo>
                <a:lnTo>
                  <a:pt x="2496" y="0"/>
                </a:lnTo>
                <a:lnTo>
                  <a:pt x="2688" y="96"/>
                </a:lnTo>
                <a:lnTo>
                  <a:pt x="2736" y="288"/>
                </a:lnTo>
                <a:lnTo>
                  <a:pt x="2544" y="432"/>
                </a:lnTo>
                <a:lnTo>
                  <a:pt x="2400" y="384"/>
                </a:lnTo>
                <a:lnTo>
                  <a:pt x="2304" y="432"/>
                </a:lnTo>
                <a:lnTo>
                  <a:pt x="2256" y="576"/>
                </a:lnTo>
                <a:lnTo>
                  <a:pt x="2064" y="720"/>
                </a:lnTo>
                <a:lnTo>
                  <a:pt x="1872" y="768"/>
                </a:lnTo>
                <a:lnTo>
                  <a:pt x="1824" y="672"/>
                </a:lnTo>
                <a:lnTo>
                  <a:pt x="2016" y="576"/>
                </a:lnTo>
                <a:lnTo>
                  <a:pt x="2064" y="528"/>
                </a:lnTo>
                <a:lnTo>
                  <a:pt x="1728" y="528"/>
                </a:lnTo>
                <a:lnTo>
                  <a:pt x="1392" y="480"/>
                </a:lnTo>
                <a:lnTo>
                  <a:pt x="1200" y="480"/>
                </a:lnTo>
                <a:lnTo>
                  <a:pt x="624" y="384"/>
                </a:lnTo>
                <a:lnTo>
                  <a:pt x="288" y="192"/>
                </a:lnTo>
                <a:lnTo>
                  <a:pt x="0" y="96"/>
                </a:lnTo>
                <a:lnTo>
                  <a:pt x="240" y="96"/>
                </a:lnTo>
                <a:lnTo>
                  <a:pt x="528" y="192"/>
                </a:lnTo>
                <a:lnTo>
                  <a:pt x="720" y="288"/>
                </a:lnTo>
                <a:lnTo>
                  <a:pt x="1056" y="288"/>
                </a:lnTo>
                <a:lnTo>
                  <a:pt x="1200" y="288"/>
                </a:lnTo>
                <a:lnTo>
                  <a:pt x="1200" y="144"/>
                </a:lnTo>
                <a:lnTo>
                  <a:pt x="960" y="144"/>
                </a:lnTo>
                <a:lnTo>
                  <a:pt x="960" y="48"/>
                </a:lnTo>
                <a:lnTo>
                  <a:pt x="1104" y="48"/>
                </a:lnTo>
                <a:lnTo>
                  <a:pt x="1248" y="48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41317" name="组合 141316"/>
          <p:cNvGrpSpPr/>
          <p:nvPr/>
        </p:nvGrpSpPr>
        <p:grpSpPr>
          <a:xfrm>
            <a:off x="1143000" y="152400"/>
            <a:ext cx="8534400" cy="5105400"/>
            <a:chOff x="-240" y="96"/>
            <a:chExt cx="5376" cy="3216"/>
          </a:xfrm>
        </p:grpSpPr>
        <p:grpSp>
          <p:nvGrpSpPr>
            <p:cNvPr id="22533" name="组合 141317"/>
            <p:cNvGrpSpPr/>
            <p:nvPr/>
          </p:nvGrpSpPr>
          <p:grpSpPr>
            <a:xfrm>
              <a:off x="-240" y="1824"/>
              <a:ext cx="2112" cy="1488"/>
              <a:chOff x="-240" y="1824"/>
              <a:chExt cx="2112" cy="1488"/>
            </a:xfrm>
          </p:grpSpPr>
          <p:sp>
            <p:nvSpPr>
              <p:cNvPr id="22534" name="直接连接符 141318"/>
              <p:cNvSpPr/>
              <p:nvPr/>
            </p:nvSpPr>
            <p:spPr>
              <a:xfrm>
                <a:off x="-240" y="1824"/>
                <a:ext cx="2112" cy="14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35" name="直接连接符 141319"/>
              <p:cNvSpPr/>
              <p:nvPr/>
            </p:nvSpPr>
            <p:spPr>
              <a:xfrm rot="98174">
                <a:off x="468" y="2316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22536" name="组合 141320"/>
            <p:cNvGrpSpPr/>
            <p:nvPr/>
          </p:nvGrpSpPr>
          <p:grpSpPr>
            <a:xfrm>
              <a:off x="-96" y="1536"/>
              <a:ext cx="2112" cy="1488"/>
              <a:chOff x="-240" y="1824"/>
              <a:chExt cx="2112" cy="1488"/>
            </a:xfrm>
          </p:grpSpPr>
          <p:sp>
            <p:nvSpPr>
              <p:cNvPr id="22537" name="直接连接符 141321"/>
              <p:cNvSpPr/>
              <p:nvPr/>
            </p:nvSpPr>
            <p:spPr>
              <a:xfrm>
                <a:off x="-240" y="1824"/>
                <a:ext cx="2112" cy="14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38" name="直接连接符 141322"/>
              <p:cNvSpPr/>
              <p:nvPr/>
            </p:nvSpPr>
            <p:spPr>
              <a:xfrm rot="98174">
                <a:off x="468" y="2316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22539" name="组合 141323"/>
            <p:cNvGrpSpPr/>
            <p:nvPr/>
          </p:nvGrpSpPr>
          <p:grpSpPr>
            <a:xfrm>
              <a:off x="144" y="1248"/>
              <a:ext cx="1824" cy="1296"/>
              <a:chOff x="-240" y="1824"/>
              <a:chExt cx="2112" cy="1488"/>
            </a:xfrm>
          </p:grpSpPr>
          <p:sp>
            <p:nvSpPr>
              <p:cNvPr id="22540" name="直接连接符 141324"/>
              <p:cNvSpPr/>
              <p:nvPr/>
            </p:nvSpPr>
            <p:spPr>
              <a:xfrm>
                <a:off x="-240" y="1824"/>
                <a:ext cx="2112" cy="14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1" name="直接连接符 141325"/>
              <p:cNvSpPr/>
              <p:nvPr/>
            </p:nvSpPr>
            <p:spPr>
              <a:xfrm rot="98174">
                <a:off x="468" y="2316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22542" name="组合 141326"/>
            <p:cNvGrpSpPr/>
            <p:nvPr/>
          </p:nvGrpSpPr>
          <p:grpSpPr>
            <a:xfrm>
              <a:off x="288" y="912"/>
              <a:ext cx="1968" cy="1344"/>
              <a:chOff x="-240" y="1824"/>
              <a:chExt cx="2112" cy="1488"/>
            </a:xfrm>
          </p:grpSpPr>
          <p:sp>
            <p:nvSpPr>
              <p:cNvPr id="22543" name="直接连接符 141327"/>
              <p:cNvSpPr/>
              <p:nvPr/>
            </p:nvSpPr>
            <p:spPr>
              <a:xfrm>
                <a:off x="-240" y="1824"/>
                <a:ext cx="2112" cy="14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4" name="直接连接符 141328"/>
              <p:cNvSpPr/>
              <p:nvPr/>
            </p:nvSpPr>
            <p:spPr>
              <a:xfrm rot="98174">
                <a:off x="468" y="2316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22545" name="组合 141329"/>
            <p:cNvGrpSpPr/>
            <p:nvPr/>
          </p:nvGrpSpPr>
          <p:grpSpPr>
            <a:xfrm>
              <a:off x="480" y="432"/>
              <a:ext cx="4080" cy="2880"/>
              <a:chOff x="288" y="288"/>
              <a:chExt cx="4416" cy="3120"/>
            </a:xfrm>
          </p:grpSpPr>
          <p:sp>
            <p:nvSpPr>
              <p:cNvPr id="22546" name="直接连接符 141330"/>
              <p:cNvSpPr/>
              <p:nvPr/>
            </p:nvSpPr>
            <p:spPr>
              <a:xfrm>
                <a:off x="288" y="288"/>
                <a:ext cx="4416" cy="3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47" name="直接连接符 141331"/>
              <p:cNvSpPr/>
              <p:nvPr/>
            </p:nvSpPr>
            <p:spPr>
              <a:xfrm>
                <a:off x="1248" y="960"/>
                <a:ext cx="144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22548" name="组合 141332"/>
            <p:cNvGrpSpPr/>
            <p:nvPr/>
          </p:nvGrpSpPr>
          <p:grpSpPr>
            <a:xfrm>
              <a:off x="672" y="96"/>
              <a:ext cx="4464" cy="3168"/>
              <a:chOff x="288" y="288"/>
              <a:chExt cx="4416" cy="3120"/>
            </a:xfrm>
          </p:grpSpPr>
          <p:sp>
            <p:nvSpPr>
              <p:cNvPr id="22549" name="直接连接符 141333"/>
              <p:cNvSpPr/>
              <p:nvPr/>
            </p:nvSpPr>
            <p:spPr>
              <a:xfrm>
                <a:off x="288" y="288"/>
                <a:ext cx="4416" cy="3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550" name="直接连接符 141334"/>
              <p:cNvSpPr/>
              <p:nvPr/>
            </p:nvSpPr>
            <p:spPr>
              <a:xfrm>
                <a:off x="1248" y="960"/>
                <a:ext cx="144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22551" name="文本框 141336"/>
          <p:cNvSpPr txBox="1"/>
          <p:nvPr/>
        </p:nvSpPr>
        <p:spPr>
          <a:xfrm>
            <a:off x="5381308" y="1053465"/>
            <a:ext cx="46259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影子的形成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4655" y="152400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光的直线传播现象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/>
          <p:nvPr/>
        </p:nvSpPr>
        <p:spPr>
          <a:xfrm>
            <a:off x="1992630" y="4942205"/>
            <a:ext cx="8500745" cy="15684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sym typeface="+mn-ea"/>
              </a:rPr>
              <a:t>影子的形成：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光在传播过程中遇到不透明的物体，在物体后面便形成了影子</a:t>
            </a: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影子的形成原因：</a:t>
            </a:r>
            <a:r>
              <a:rPr lang="zh-CN" altLang="en-US" sz="2400" b="1" u="sng" dirty="0">
                <a:latin typeface="宋体" panose="02010600030101010101" pitchFamily="2" charset="-122"/>
                <a:sym typeface="+mn-ea"/>
              </a:rPr>
              <a:t>光的直线传播</a:t>
            </a:r>
            <a:endParaRPr lang="zh-CN" altLang="en-US" sz="2400" b="1" u="sng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122738" y="1020763"/>
            <a:ext cx="4017962" cy="3171825"/>
            <a:chOff x="1637" y="412"/>
            <a:chExt cx="2531" cy="1998"/>
          </a:xfrm>
        </p:grpSpPr>
        <p:sp>
          <p:nvSpPr>
            <p:cNvPr id="25604" name="Line 4"/>
            <p:cNvSpPr/>
            <p:nvPr/>
          </p:nvSpPr>
          <p:spPr>
            <a:xfrm flipV="1">
              <a:off x="1637" y="412"/>
              <a:ext cx="2531" cy="1051"/>
            </a:xfrm>
            <a:prstGeom prst="line">
              <a:avLst/>
            </a:prstGeom>
            <a:ln w="57150" cap="sq" cmpd="sng">
              <a:solidFill>
                <a:srgbClr val="CC0000"/>
              </a:solidFill>
              <a:prstDash val="solid"/>
              <a:headEnd type="none" w="sm" len="sm"/>
              <a:tailEnd type="arrow" w="med" len="med"/>
            </a:ln>
          </p:spPr>
        </p:sp>
        <p:sp>
          <p:nvSpPr>
            <p:cNvPr id="25605" name="Line 5"/>
            <p:cNvSpPr/>
            <p:nvPr/>
          </p:nvSpPr>
          <p:spPr>
            <a:xfrm>
              <a:off x="1672" y="1463"/>
              <a:ext cx="2496" cy="947"/>
            </a:xfrm>
            <a:prstGeom prst="line">
              <a:avLst/>
            </a:prstGeom>
            <a:ln w="57150" cap="sq" cmpd="sng">
              <a:solidFill>
                <a:srgbClr val="CC0000"/>
              </a:solidFill>
              <a:prstDash val="solid"/>
              <a:headEnd type="none" w="sm" len="sm"/>
              <a:tailEnd type="arrow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2819400" y="2316163"/>
            <a:ext cx="1416050" cy="644525"/>
            <a:chOff x="816" y="1228"/>
            <a:chExt cx="892" cy="406"/>
          </a:xfrm>
        </p:grpSpPr>
        <p:sp>
          <p:nvSpPr>
            <p:cNvPr id="25607" name="Oval 7"/>
            <p:cNvSpPr/>
            <p:nvPr/>
          </p:nvSpPr>
          <p:spPr>
            <a:xfrm>
              <a:off x="1601" y="1393"/>
              <a:ext cx="107" cy="105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8" name="Text Box 8"/>
            <p:cNvSpPr txBox="1"/>
            <p:nvPr/>
          </p:nvSpPr>
          <p:spPr>
            <a:xfrm>
              <a:off x="816" y="1228"/>
              <a:ext cx="694" cy="40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光源</a:t>
              </a:r>
              <a:endPara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897" name="Text Box 9"/>
          <p:cNvSpPr txBox="1"/>
          <p:nvPr/>
        </p:nvSpPr>
        <p:spPr>
          <a:xfrm>
            <a:off x="4656138" y="4941888"/>
            <a:ext cx="55626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4000" b="1" u="sng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5867400" y="1890713"/>
            <a:ext cx="854075" cy="1622424"/>
            <a:chOff x="2736" y="960"/>
            <a:chExt cx="538" cy="1022"/>
          </a:xfrm>
        </p:grpSpPr>
        <p:sp>
          <p:nvSpPr>
            <p:cNvPr id="25611" name="Text Box 11"/>
            <p:cNvSpPr txBox="1"/>
            <p:nvPr/>
          </p:nvSpPr>
          <p:spPr>
            <a:xfrm>
              <a:off x="2926" y="960"/>
              <a:ext cx="348" cy="102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eaVert" wrap="none">
              <a:spAutoFit/>
            </a:bodyPr>
            <a:p>
              <a:pPr lvl="0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不透明物体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12" name="Line 12"/>
            <p:cNvSpPr/>
            <p:nvPr/>
          </p:nvSpPr>
          <p:spPr>
            <a:xfrm>
              <a:off x="2736" y="1008"/>
              <a:ext cx="0" cy="864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13"/>
          <p:cNvGrpSpPr/>
          <p:nvPr/>
        </p:nvGrpSpPr>
        <p:grpSpPr>
          <a:xfrm>
            <a:off x="7616825" y="519113"/>
            <a:ext cx="688975" cy="4267200"/>
            <a:chOff x="3838" y="96"/>
            <a:chExt cx="434" cy="2688"/>
          </a:xfrm>
        </p:grpSpPr>
        <p:sp>
          <p:nvSpPr>
            <p:cNvPr id="25614" name="Freeform 14"/>
            <p:cNvSpPr/>
            <p:nvPr/>
          </p:nvSpPr>
          <p:spPr>
            <a:xfrm rot="-5400000" flipH="1" flipV="1">
              <a:off x="2876" y="1388"/>
              <a:ext cx="2688" cy="104"/>
            </a:xfrm>
            <a:custGeom>
              <a:avLst/>
              <a:gdLst>
                <a:gd name="txL" fmla="*/ 0 w 400"/>
                <a:gd name="txT" fmla="*/ 0 h 400"/>
                <a:gd name="txR" fmla="*/ 400 w 400"/>
                <a:gd name="txB" fmla="*/ 400 h 400"/>
              </a:gdLst>
              <a:ahLst/>
              <a:cxnLst>
                <a:cxn ang="0">
                  <a:pos x="0" y="0"/>
                </a:cxn>
                <a:cxn ang="0">
                  <a:pos x="18063" y="0"/>
                </a:cxn>
                <a:cxn ang="0">
                  <a:pos x="1806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txL" t="txT" r="txR" b="txB"/>
              <a:pathLst>
                <a:path w="400" h="400">
                  <a:moveTo>
                    <a:pt x="0" y="0"/>
                  </a:moveTo>
                  <a:lnTo>
                    <a:pt x="400" y="0"/>
                  </a:lnTo>
                  <a:lnTo>
                    <a:pt x="400" y="40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5" name="Text Box 15"/>
            <p:cNvSpPr txBox="1"/>
            <p:nvPr/>
          </p:nvSpPr>
          <p:spPr>
            <a:xfrm>
              <a:off x="3838" y="1248"/>
              <a:ext cx="348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光屏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904" name="Line 16"/>
          <p:cNvSpPr/>
          <p:nvPr/>
        </p:nvSpPr>
        <p:spPr>
          <a:xfrm>
            <a:off x="8229600" y="1052513"/>
            <a:ext cx="0" cy="3124200"/>
          </a:xfrm>
          <a:prstGeom prst="line">
            <a:avLst/>
          </a:prstGeom>
          <a:ln w="2032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Group 17"/>
          <p:cNvGrpSpPr/>
          <p:nvPr/>
        </p:nvGrpSpPr>
        <p:grpSpPr>
          <a:xfrm>
            <a:off x="8382000" y="1052513"/>
            <a:ext cx="1419225" cy="3124200"/>
            <a:chOff x="4320" y="432"/>
            <a:chExt cx="894" cy="1968"/>
          </a:xfrm>
        </p:grpSpPr>
        <p:sp>
          <p:nvSpPr>
            <p:cNvPr id="25618" name="Text Box 18"/>
            <p:cNvSpPr txBox="1"/>
            <p:nvPr/>
          </p:nvSpPr>
          <p:spPr>
            <a:xfrm>
              <a:off x="4750" y="768"/>
              <a:ext cx="464" cy="150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eaVert" wrap="none">
              <a:spAutoFit/>
            </a:bodyPr>
            <a:p>
              <a:pPr lvl="0" eaLnBrk="1" hangingPunct="1"/>
              <a:r>
                <a:rPr lang="zh-CN" altLang="en-US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物体的影子</a:t>
              </a:r>
              <a:endPara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19" name="AutoShape 19"/>
            <p:cNvSpPr/>
            <p:nvPr/>
          </p:nvSpPr>
          <p:spPr>
            <a:xfrm>
              <a:off x="4320" y="432"/>
              <a:ext cx="336" cy="1968"/>
            </a:xfrm>
            <a:prstGeom prst="rightBrace">
              <a:avLst>
                <a:gd name="adj1" fmla="val 48809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29180" y="412115"/>
            <a:ext cx="4631055" cy="521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光的直线传播现象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1" descr="wolf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20638"/>
            <a:ext cx="3663950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38" y="20638"/>
            <a:ext cx="349885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3" descr="20121113130519_PfX34.thumb.6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38" y="3476625"/>
            <a:ext cx="3500437" cy="341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4" descr="20121205171802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8" y="3476625"/>
            <a:ext cx="3665537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文本框 5"/>
          <p:cNvSpPr txBox="1"/>
          <p:nvPr/>
        </p:nvSpPr>
        <p:spPr>
          <a:xfrm>
            <a:off x="4229100" y="20638"/>
            <a:ext cx="4471988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有趣的手影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7300" y="3146425"/>
            <a:ext cx="4159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c:\documents and settings\administrator\application data\360se6\User Data\temp\201210211147359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908050"/>
            <a:ext cx="4762500" cy="476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19936" y="1412776"/>
            <a:ext cx="4896544" cy="2861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你能看见的最大的影子是谁的影子？</a:t>
            </a:r>
            <a:endParaRPr kumimoji="1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body"/>
          </p:nvPr>
        </p:nvSpPr>
        <p:spPr>
          <a:xfrm>
            <a:off x="2133600" y="1524000"/>
            <a:ext cx="7772400" cy="4648200"/>
          </a:xfrm>
        </p:spPr>
        <p:txBody>
          <a:bodyPr vert="horz" wrap="square" anchor="t"/>
          <a:p>
            <a:pPr marL="0" lvl="0" indent="0" eaLnBrk="1" hangingPunct="1"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Adobe 仿宋 Std R" pitchFamily="2" charset="-122"/>
                <a:ea typeface="Adobe 仿宋 Std R" pitchFamily="2" charset="-122"/>
              </a:rPr>
              <a:t>    </a:t>
            </a:r>
            <a:r>
              <a:rPr lang="zh-CN" altLang="en-US" sz="4000" b="1" dirty="0">
                <a:solidFill>
                  <a:srgbClr val="0000FF"/>
                </a:solidFill>
                <a:latin typeface="Adobe 仿宋 Std R" pitchFamily="2" charset="-122"/>
                <a:ea typeface="Adobe 仿宋 Std R" pitchFamily="2" charset="-122"/>
              </a:rPr>
              <a:t>思考并猜想：伸手不见五指的夜晚，花是什么颜色的？</a:t>
            </a:r>
            <a:endParaRPr lang="zh-CN" altLang="en-US" sz="4000" b="1" dirty="0">
              <a:solidFill>
                <a:srgbClr val="0000FF"/>
              </a:solidFill>
              <a:latin typeface="Adobe 仿宋 Std R" pitchFamily="2" charset="-122"/>
              <a:ea typeface="Adobe 仿宋 Std R" pitchFamily="2" charset="-122"/>
            </a:endParaRPr>
          </a:p>
          <a:p>
            <a:pPr marL="0" lvl="0" indent="0" algn="just" eaLnBrk="1" hangingPunct="1">
              <a:buNone/>
            </a:pPr>
            <a:r>
              <a:rPr lang="en-US" altLang="zh-CN" sz="4000" b="1">
                <a:solidFill>
                  <a:srgbClr val="0000FF"/>
                </a:solidFill>
                <a:latin typeface="Adobe 仿宋 Std R" pitchFamily="2" charset="-122"/>
                <a:ea typeface="Adobe 仿宋 Std R" pitchFamily="2" charset="-122"/>
              </a:rPr>
              <a:t>  </a:t>
            </a:r>
            <a:endParaRPr lang="en-US" altLang="zh-CN" sz="4000" b="1">
              <a:solidFill>
                <a:srgbClr val="0000FF"/>
              </a:solidFill>
              <a:latin typeface="Adobe 仿宋 Std R" pitchFamily="2" charset="-122"/>
              <a:ea typeface="Adobe 仿宋 Std R" pitchFamily="2" charset="-122"/>
            </a:endParaRPr>
          </a:p>
          <a:p>
            <a:pPr marL="0" lvl="0" indent="0" algn="just" eaLnBrk="1" hangingPunct="1">
              <a:buNone/>
            </a:pPr>
            <a:r>
              <a:rPr lang="en-US" altLang="zh-CN" sz="4000" b="1">
                <a:solidFill>
                  <a:srgbClr val="0000FF"/>
                </a:solidFill>
                <a:latin typeface="Adobe 仿宋 Std R" pitchFamily="2" charset="-122"/>
                <a:ea typeface="Adobe 仿宋 Std R" pitchFamily="2" charset="-122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Adobe 仿宋 Std R" pitchFamily="2" charset="-122"/>
                <a:ea typeface="Adobe 仿宋 Std R" pitchFamily="2" charset="-122"/>
              </a:rPr>
              <a:t>只因为有了光，世界才被打扮的如此美丽动人。</a:t>
            </a:r>
            <a:endParaRPr lang="zh-CN" altLang="en-US" sz="4000" b="1" dirty="0">
              <a:solidFill>
                <a:srgbClr val="FF0000"/>
              </a:solidFill>
              <a:latin typeface="Adobe 仿宋 Std R" pitchFamily="2" charset="-122"/>
              <a:ea typeface="Adobe 仿宋 Std R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24000" y="981075"/>
            <a:ext cx="9144000" cy="79216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9" name="文本框 2"/>
          <p:cNvSpPr txBox="1"/>
          <p:nvPr/>
        </p:nvSpPr>
        <p:spPr>
          <a:xfrm>
            <a:off x="3216275" y="914400"/>
            <a:ext cx="5759450" cy="922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</a:rPr>
              <a:t>光的直线传播实例</a:t>
            </a:r>
            <a:endParaRPr lang="zh-CN" altLang="en-US" sz="5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4820" name="矩形 3"/>
          <p:cNvSpPr/>
          <p:nvPr/>
        </p:nvSpPr>
        <p:spPr>
          <a:xfrm>
            <a:off x="5016500" y="1903413"/>
            <a:ext cx="29479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日食月食</a:t>
            </a:r>
            <a:endParaRPr lang="zh-CN" altLang="en-US" sz="40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34821" name="Picture 37" descr="日食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13" y="2927350"/>
            <a:ext cx="4498975" cy="337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 Box 38"/>
          <p:cNvSpPr txBox="1"/>
          <p:nvPr/>
        </p:nvSpPr>
        <p:spPr>
          <a:xfrm>
            <a:off x="4024313" y="4076700"/>
            <a:ext cx="43211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请你通过观看视频描述出日食和月食的成因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1027" name="ShockwaveFlash1" r:id="rId1" imgW="9201150" imgH="6650355"/>
        </mc:Choice>
        <mc:Fallback>
          <p:control name="ShockwaveFlash1" r:id="rId1" imgW="9201150" imgH="6650355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0500" y="156845"/>
                  <a:ext cx="9201150" cy="66503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idx="4294967295"/>
          </p:nvPr>
        </p:nvSpPr>
        <p:spPr>
          <a:xfrm>
            <a:off x="1847850" y="260350"/>
            <a:ext cx="2314575" cy="822325"/>
          </a:xfrm>
        </p:spPr>
        <p:txBody>
          <a:bodyPr wrap="square" anchor="t"/>
          <a:p>
            <a:pPr marL="1905" lvl="0" indent="-1905">
              <a:lnSpc>
                <a:spcPct val="170000"/>
              </a:lnSpc>
              <a:buFont typeface="Wingdings 2" panose="05020102010507070707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日食、月食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  <a:p>
            <a:pPr marL="1905" lvl="0" indent="-1905">
              <a:lnSpc>
                <a:spcPct val="90000"/>
              </a:lnSpc>
              <a:buNone/>
            </a:pPr>
            <a:endParaRPr lang="en-US" altLang="x-none" sz="2800" dirty="0"/>
          </a:p>
        </p:txBody>
      </p:sp>
      <p:pic>
        <p:nvPicPr>
          <p:cNvPr id="19459" name="Picture 4" descr="u=392474471,1634698959&amp;gp=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688" y="1943100"/>
            <a:ext cx="2070100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5" descr="日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8" y="1943100"/>
            <a:ext cx="2192337" cy="177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6" descr="月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25" y="4392613"/>
            <a:ext cx="2016125" cy="171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7" descr="月食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313" y="4392613"/>
            <a:ext cx="2014537" cy="171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8" descr="日食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288" y="1943100"/>
            <a:ext cx="22225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9" descr="月食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938" y="4392613"/>
            <a:ext cx="2016125" cy="171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Text Box 10"/>
          <p:cNvSpPr txBox="1"/>
          <p:nvPr/>
        </p:nvSpPr>
        <p:spPr>
          <a:xfrm>
            <a:off x="2782888" y="3922713"/>
            <a:ext cx="16573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2" charset="0"/>
                <a:ea typeface="宋体" panose="02010600030101010101" pitchFamily="2" charset="-122"/>
              </a:rPr>
              <a:t>日食</a:t>
            </a:r>
            <a:endParaRPr lang="zh-CN" altLang="en-US" sz="20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66" name="Text Box 11"/>
          <p:cNvSpPr txBox="1"/>
          <p:nvPr/>
        </p:nvSpPr>
        <p:spPr>
          <a:xfrm>
            <a:off x="5735638" y="3851275"/>
            <a:ext cx="16573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2" charset="0"/>
                <a:ea typeface="宋体" panose="02010600030101010101" pitchFamily="2" charset="-122"/>
              </a:rPr>
              <a:t>日食</a:t>
            </a:r>
            <a:endParaRPr lang="zh-CN" altLang="en-US" sz="20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67" name="Text Box 12"/>
          <p:cNvSpPr txBox="1"/>
          <p:nvPr/>
        </p:nvSpPr>
        <p:spPr>
          <a:xfrm>
            <a:off x="8832850" y="3851275"/>
            <a:ext cx="16573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2" charset="0"/>
                <a:ea typeface="宋体" panose="02010600030101010101" pitchFamily="2" charset="-122"/>
              </a:rPr>
              <a:t>日食</a:t>
            </a:r>
            <a:endParaRPr lang="zh-CN" altLang="en-US" sz="20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68" name="Text Box 13"/>
          <p:cNvSpPr txBox="1"/>
          <p:nvPr/>
        </p:nvSpPr>
        <p:spPr>
          <a:xfrm>
            <a:off x="2566988" y="6192838"/>
            <a:ext cx="158432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2" charset="0"/>
                <a:ea typeface="宋体" panose="02010600030101010101" pitchFamily="2" charset="-122"/>
              </a:rPr>
              <a:t>月食</a:t>
            </a:r>
            <a:endParaRPr lang="zh-CN" altLang="en-US" sz="20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69" name="Text Box 14"/>
          <p:cNvSpPr txBox="1"/>
          <p:nvPr/>
        </p:nvSpPr>
        <p:spPr>
          <a:xfrm>
            <a:off x="8759825" y="6192838"/>
            <a:ext cx="158432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2" charset="0"/>
                <a:ea typeface="宋体" panose="02010600030101010101" pitchFamily="2" charset="-122"/>
              </a:rPr>
              <a:t>月食</a:t>
            </a:r>
            <a:endParaRPr lang="zh-CN" altLang="en-US" sz="20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70" name="Text Box 15"/>
          <p:cNvSpPr txBox="1"/>
          <p:nvPr/>
        </p:nvSpPr>
        <p:spPr>
          <a:xfrm>
            <a:off x="5735638" y="6192838"/>
            <a:ext cx="158432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2" charset="0"/>
                <a:ea typeface="宋体" panose="02010600030101010101" pitchFamily="2" charset="-122"/>
              </a:rPr>
              <a:t>月食</a:t>
            </a:r>
            <a:endParaRPr lang="zh-CN" altLang="en-US" sz="20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  <p:bldP spid="19467" grpId="0"/>
      <p:bldP spid="19468" grpId="0"/>
      <p:bldP spid="19469" grpId="0"/>
      <p:bldP spid="194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24000" y="981075"/>
            <a:ext cx="9144000" cy="79216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15" name="文本框 2"/>
          <p:cNvSpPr txBox="1"/>
          <p:nvPr/>
        </p:nvSpPr>
        <p:spPr>
          <a:xfrm>
            <a:off x="3216275" y="914400"/>
            <a:ext cx="5759450" cy="922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</a:rPr>
              <a:t>光的直线传播实例</a:t>
            </a:r>
            <a:endParaRPr lang="zh-CN" altLang="en-US" sz="5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8916" name="矩形 3"/>
          <p:cNvSpPr/>
          <p:nvPr/>
        </p:nvSpPr>
        <p:spPr>
          <a:xfrm>
            <a:off x="4943475" y="1927225"/>
            <a:ext cx="29495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小孔成像</a:t>
            </a:r>
            <a:endParaRPr lang="zh-CN" altLang="en-US" sz="40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888" y="2636838"/>
            <a:ext cx="7058025" cy="3784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pPr lvl="0" eaLnBrk="1" hangingPunct="1"/>
            <a:r>
              <a:rPr lang="zh-CN" altLang="en-US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在空纸盒的底部中央打一个小孔（圆孔，方孔，三角孔均可），用半透明的塑料盒蒙在空罐的口上。将小孔对着烛焰，观察小孔成像的特点。和小组同学讨论小孔成像的原理。</a:t>
            </a:r>
            <a:endParaRPr lang="zh-CN" altLang="en-US" sz="36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8" descr="qiaog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188913"/>
            <a:ext cx="61912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文本框 24579"/>
          <p:cNvSpPr txBox="1"/>
          <p:nvPr/>
        </p:nvSpPr>
        <p:spPr>
          <a:xfrm>
            <a:off x="2495550" y="404813"/>
            <a:ext cx="7272338" cy="7556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lvl="0" eaLnBrk="1" hangingPunct="1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小孔成像</a:t>
            </a:r>
            <a:endParaRPr lang="zh-CN" altLang="en-US" sz="3600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3" imgW="8936355" imgH="6686550"/>
        </mc:Choice>
        <mc:Fallback>
          <p:control name="ShockwaveFlash1" r:id="rId3" imgW="8936355" imgH="6686550">
            <p:pic>
              <p:nvPicPr>
                <p:cNvPr id="0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06880" y="142875"/>
                  <a:ext cx="8936355" cy="66865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24000" y="981075"/>
            <a:ext cx="9144000" cy="79216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39" name="文本框 2"/>
          <p:cNvSpPr txBox="1"/>
          <p:nvPr/>
        </p:nvSpPr>
        <p:spPr>
          <a:xfrm>
            <a:off x="3216275" y="914400"/>
            <a:ext cx="5759450" cy="922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</a:rPr>
              <a:t>光的直线传播实例</a:t>
            </a:r>
            <a:endParaRPr lang="zh-CN" altLang="en-US" sz="5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9940" name="矩形 3"/>
          <p:cNvSpPr/>
          <p:nvPr/>
        </p:nvSpPr>
        <p:spPr>
          <a:xfrm>
            <a:off x="4943475" y="1927225"/>
            <a:ext cx="29495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小孔成像</a:t>
            </a:r>
            <a:endParaRPr lang="zh-CN" altLang="en-US" sz="40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grpSp>
        <p:nvGrpSpPr>
          <p:cNvPr id="39941" name="Group 62"/>
          <p:cNvGrpSpPr/>
          <p:nvPr/>
        </p:nvGrpSpPr>
        <p:grpSpPr>
          <a:xfrm>
            <a:off x="2566988" y="2852738"/>
            <a:ext cx="7200900" cy="3024187"/>
            <a:chOff x="1020" y="1117"/>
            <a:chExt cx="3538" cy="1043"/>
          </a:xfrm>
        </p:grpSpPr>
        <p:sp>
          <p:nvSpPr>
            <p:cNvPr id="39942" name="AutoShape 7"/>
            <p:cNvSpPr/>
            <p:nvPr/>
          </p:nvSpPr>
          <p:spPr>
            <a:xfrm rot="-5400000">
              <a:off x="2717" y="1274"/>
              <a:ext cx="774" cy="640"/>
            </a:xfrm>
            <a:prstGeom prst="parallelogram">
              <a:avLst>
                <a:gd name="adj" fmla="val 30620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6000" dirty="0">
                <a:latin typeface="Times New Roman" panose="02020603050405020304" pitchFamily="18" charset="0"/>
              </a:endParaRPr>
            </a:p>
          </p:txBody>
        </p:sp>
        <p:sp>
          <p:nvSpPr>
            <p:cNvPr id="39943" name="Oval 8"/>
            <p:cNvSpPr/>
            <p:nvPr/>
          </p:nvSpPr>
          <p:spPr>
            <a:xfrm>
              <a:off x="3048" y="1580"/>
              <a:ext cx="49" cy="3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6000" dirty="0">
                <a:latin typeface="Times New Roman" panose="02020603050405020304" pitchFamily="18" charset="0"/>
              </a:endParaRPr>
            </a:p>
          </p:txBody>
        </p:sp>
        <p:sp>
          <p:nvSpPr>
            <p:cNvPr id="39944" name="AutoShape 9"/>
            <p:cNvSpPr/>
            <p:nvPr/>
          </p:nvSpPr>
          <p:spPr>
            <a:xfrm rot="-5400000">
              <a:off x="3588" y="1190"/>
              <a:ext cx="1043" cy="897"/>
            </a:xfrm>
            <a:prstGeom prst="parallelogram">
              <a:avLst>
                <a:gd name="adj" fmla="val 39382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6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39945" name="Group 10"/>
            <p:cNvGrpSpPr/>
            <p:nvPr/>
          </p:nvGrpSpPr>
          <p:grpSpPr>
            <a:xfrm>
              <a:off x="1020" y="1415"/>
              <a:ext cx="256" cy="634"/>
              <a:chOff x="816" y="1664"/>
              <a:chExt cx="384" cy="1600"/>
            </a:xfrm>
          </p:grpSpPr>
          <p:sp>
            <p:nvSpPr>
              <p:cNvPr id="39958" name="AutoShape 11"/>
              <p:cNvSpPr/>
              <p:nvPr/>
            </p:nvSpPr>
            <p:spPr>
              <a:xfrm>
                <a:off x="864" y="2256"/>
                <a:ext cx="240" cy="1008"/>
              </a:xfrm>
              <a:prstGeom prst="can">
                <a:avLst>
                  <a:gd name="adj" fmla="val 49991"/>
                </a:avLst>
              </a:prstGeom>
              <a:solidFill>
                <a:schemeClr val="tx1"/>
              </a:solidFill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440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6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9" name="Freeform 12"/>
              <p:cNvSpPr/>
              <p:nvPr/>
            </p:nvSpPr>
            <p:spPr>
              <a:xfrm>
                <a:off x="816" y="1664"/>
                <a:ext cx="384" cy="640"/>
              </a:xfrm>
              <a:custGeom>
                <a:avLst/>
                <a:gdLst>
                  <a:gd name="txL" fmla="*/ 0 w 384"/>
                  <a:gd name="txT" fmla="*/ 0 h 640"/>
                  <a:gd name="txR" fmla="*/ 384 w 384"/>
                  <a:gd name="txB" fmla="*/ 640 h 640"/>
                </a:gdLst>
                <a:ahLst/>
                <a:cxnLst>
                  <a:cxn ang="0">
                    <a:pos x="96" y="640"/>
                  </a:cxn>
                  <a:cxn ang="0">
                    <a:pos x="0" y="496"/>
                  </a:cxn>
                  <a:cxn ang="0">
                    <a:pos x="96" y="256"/>
                  </a:cxn>
                  <a:cxn ang="0">
                    <a:pos x="192" y="112"/>
                  </a:cxn>
                  <a:cxn ang="0">
                    <a:pos x="240" y="16"/>
                  </a:cxn>
                  <a:cxn ang="0">
                    <a:pos x="288" y="208"/>
                  </a:cxn>
                  <a:cxn ang="0">
                    <a:pos x="288" y="352"/>
                  </a:cxn>
                  <a:cxn ang="0">
                    <a:pos x="384" y="496"/>
                  </a:cxn>
                  <a:cxn ang="0">
                    <a:pos x="288" y="592"/>
                  </a:cxn>
                  <a:cxn ang="0">
                    <a:pos x="192" y="640"/>
                  </a:cxn>
                </a:cxnLst>
                <a:rect l="txL" t="txT" r="txR" b="txB"/>
                <a:pathLst>
                  <a:path w="384" h="640">
                    <a:moveTo>
                      <a:pt x="96" y="640"/>
                    </a:moveTo>
                    <a:cubicBezTo>
                      <a:pt x="48" y="600"/>
                      <a:pt x="0" y="560"/>
                      <a:pt x="0" y="496"/>
                    </a:cubicBezTo>
                    <a:cubicBezTo>
                      <a:pt x="0" y="432"/>
                      <a:pt x="64" y="320"/>
                      <a:pt x="96" y="256"/>
                    </a:cubicBezTo>
                    <a:cubicBezTo>
                      <a:pt x="128" y="192"/>
                      <a:pt x="168" y="152"/>
                      <a:pt x="192" y="112"/>
                    </a:cubicBezTo>
                    <a:cubicBezTo>
                      <a:pt x="216" y="72"/>
                      <a:pt x="224" y="0"/>
                      <a:pt x="240" y="16"/>
                    </a:cubicBezTo>
                    <a:cubicBezTo>
                      <a:pt x="256" y="32"/>
                      <a:pt x="280" y="152"/>
                      <a:pt x="288" y="208"/>
                    </a:cubicBezTo>
                    <a:cubicBezTo>
                      <a:pt x="296" y="264"/>
                      <a:pt x="272" y="304"/>
                      <a:pt x="288" y="352"/>
                    </a:cubicBezTo>
                    <a:cubicBezTo>
                      <a:pt x="304" y="400"/>
                      <a:pt x="384" y="456"/>
                      <a:pt x="384" y="496"/>
                    </a:cubicBezTo>
                    <a:cubicBezTo>
                      <a:pt x="384" y="536"/>
                      <a:pt x="320" y="568"/>
                      <a:pt x="288" y="592"/>
                    </a:cubicBezTo>
                    <a:cubicBezTo>
                      <a:pt x="256" y="616"/>
                      <a:pt x="208" y="632"/>
                      <a:pt x="192" y="640"/>
                    </a:cubicBezTo>
                  </a:path>
                </a:pathLst>
              </a:custGeom>
              <a:solidFill>
                <a:srgbClr val="ECF444">
                  <a:alpha val="100000"/>
                </a:srgbClr>
              </a:solidFill>
              <a:ln w="9525" cap="flat" cmpd="sng">
                <a:solidFill>
                  <a:srgbClr val="FF66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9960" name="Freeform 13"/>
              <p:cNvSpPr/>
              <p:nvPr/>
            </p:nvSpPr>
            <p:spPr>
              <a:xfrm>
                <a:off x="936" y="1920"/>
                <a:ext cx="96" cy="384"/>
              </a:xfrm>
              <a:custGeom>
                <a:avLst/>
                <a:gdLst>
                  <a:gd name="txL" fmla="*/ 0 w 384"/>
                  <a:gd name="txT" fmla="*/ 0 h 640"/>
                  <a:gd name="txR" fmla="*/ 384 w 384"/>
                  <a:gd name="txB" fmla="*/ 640 h 640"/>
                </a:gdLst>
                <a:ahLst/>
                <a:cxnLst>
                  <a:cxn ang="0">
                    <a:pos x="0" y="11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</a:cxnLst>
                <a:rect l="txL" t="txT" r="txR" b="txB"/>
                <a:pathLst>
                  <a:path w="384" h="640">
                    <a:moveTo>
                      <a:pt x="96" y="640"/>
                    </a:moveTo>
                    <a:cubicBezTo>
                      <a:pt x="48" y="600"/>
                      <a:pt x="0" y="560"/>
                      <a:pt x="0" y="496"/>
                    </a:cubicBezTo>
                    <a:cubicBezTo>
                      <a:pt x="0" y="432"/>
                      <a:pt x="64" y="320"/>
                      <a:pt x="96" y="256"/>
                    </a:cubicBezTo>
                    <a:cubicBezTo>
                      <a:pt x="128" y="192"/>
                      <a:pt x="168" y="152"/>
                      <a:pt x="192" y="112"/>
                    </a:cubicBezTo>
                    <a:cubicBezTo>
                      <a:pt x="216" y="72"/>
                      <a:pt x="224" y="0"/>
                      <a:pt x="240" y="16"/>
                    </a:cubicBezTo>
                    <a:cubicBezTo>
                      <a:pt x="256" y="32"/>
                      <a:pt x="280" y="152"/>
                      <a:pt x="288" y="208"/>
                    </a:cubicBezTo>
                    <a:cubicBezTo>
                      <a:pt x="296" y="264"/>
                      <a:pt x="272" y="304"/>
                      <a:pt x="288" y="352"/>
                    </a:cubicBezTo>
                    <a:cubicBezTo>
                      <a:pt x="304" y="400"/>
                      <a:pt x="384" y="456"/>
                      <a:pt x="384" y="496"/>
                    </a:cubicBezTo>
                    <a:cubicBezTo>
                      <a:pt x="384" y="536"/>
                      <a:pt x="320" y="568"/>
                      <a:pt x="288" y="592"/>
                    </a:cubicBezTo>
                    <a:cubicBezTo>
                      <a:pt x="256" y="616"/>
                      <a:pt x="208" y="632"/>
                      <a:pt x="192" y="640"/>
                    </a:cubicBezTo>
                  </a:path>
                </a:pathLst>
              </a:custGeom>
              <a:noFill/>
              <a:ln w="9525" cap="flat" cmpd="sng">
                <a:solidFill>
                  <a:srgbClr val="FF66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9946" name="Group 14"/>
            <p:cNvGrpSpPr/>
            <p:nvPr/>
          </p:nvGrpSpPr>
          <p:grpSpPr>
            <a:xfrm>
              <a:off x="3941" y="1362"/>
              <a:ext cx="128" cy="330"/>
              <a:chOff x="4512" y="888"/>
              <a:chExt cx="179" cy="612"/>
            </a:xfrm>
          </p:grpSpPr>
          <p:sp>
            <p:nvSpPr>
              <p:cNvPr id="39954" name="Freeform 15"/>
              <p:cNvSpPr/>
              <p:nvPr/>
            </p:nvSpPr>
            <p:spPr>
              <a:xfrm flipV="1">
                <a:off x="4512" y="1255"/>
                <a:ext cx="179" cy="245"/>
              </a:xfrm>
              <a:custGeom>
                <a:avLst/>
                <a:gdLst>
                  <a:gd name="txL" fmla="*/ 0 w 384"/>
                  <a:gd name="txT" fmla="*/ 0 h 640"/>
                  <a:gd name="txR" fmla="*/ 384 w 384"/>
                  <a:gd name="txB" fmla="*/ 640 h 64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4" h="640">
                    <a:moveTo>
                      <a:pt x="96" y="640"/>
                    </a:moveTo>
                    <a:cubicBezTo>
                      <a:pt x="48" y="600"/>
                      <a:pt x="0" y="560"/>
                      <a:pt x="0" y="496"/>
                    </a:cubicBezTo>
                    <a:cubicBezTo>
                      <a:pt x="0" y="432"/>
                      <a:pt x="64" y="320"/>
                      <a:pt x="96" y="256"/>
                    </a:cubicBezTo>
                    <a:cubicBezTo>
                      <a:pt x="128" y="192"/>
                      <a:pt x="168" y="152"/>
                      <a:pt x="192" y="112"/>
                    </a:cubicBezTo>
                    <a:cubicBezTo>
                      <a:pt x="216" y="72"/>
                      <a:pt x="224" y="0"/>
                      <a:pt x="240" y="16"/>
                    </a:cubicBezTo>
                    <a:cubicBezTo>
                      <a:pt x="256" y="32"/>
                      <a:pt x="280" y="152"/>
                      <a:pt x="288" y="208"/>
                    </a:cubicBezTo>
                    <a:cubicBezTo>
                      <a:pt x="296" y="264"/>
                      <a:pt x="272" y="304"/>
                      <a:pt x="288" y="352"/>
                    </a:cubicBezTo>
                    <a:cubicBezTo>
                      <a:pt x="304" y="400"/>
                      <a:pt x="384" y="456"/>
                      <a:pt x="384" y="496"/>
                    </a:cubicBezTo>
                    <a:cubicBezTo>
                      <a:pt x="384" y="536"/>
                      <a:pt x="320" y="568"/>
                      <a:pt x="288" y="592"/>
                    </a:cubicBezTo>
                    <a:cubicBezTo>
                      <a:pt x="256" y="616"/>
                      <a:pt x="208" y="632"/>
                      <a:pt x="192" y="640"/>
                    </a:cubicBezTo>
                  </a:path>
                </a:pathLst>
              </a:custGeom>
              <a:solidFill>
                <a:srgbClr val="ECF444">
                  <a:alpha val="100000"/>
                </a:srgbClr>
              </a:solidFill>
              <a:ln w="9525" cap="flat" cmpd="sng">
                <a:solidFill>
                  <a:srgbClr val="FF66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39955" name="Group 16"/>
              <p:cNvGrpSpPr/>
              <p:nvPr/>
            </p:nvGrpSpPr>
            <p:grpSpPr>
              <a:xfrm>
                <a:off x="4534" y="888"/>
                <a:ext cx="112" cy="514"/>
                <a:chOff x="4534" y="888"/>
                <a:chExt cx="112" cy="514"/>
              </a:xfrm>
            </p:grpSpPr>
            <p:sp>
              <p:nvSpPr>
                <p:cNvPr id="39956" name="AutoShape 17"/>
                <p:cNvSpPr/>
                <p:nvPr/>
              </p:nvSpPr>
              <p:spPr>
                <a:xfrm flipV="1">
                  <a:off x="4534" y="888"/>
                  <a:ext cx="112" cy="386"/>
                </a:xfrm>
                <a:prstGeom prst="can">
                  <a:avLst>
                    <a:gd name="adj" fmla="val 41019"/>
                  </a:avLst>
                </a:prstGeom>
                <a:solidFill>
                  <a:srgbClr val="FF9999"/>
                </a:solidFill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171450" indent="-171450" algn="l" defTabSz="685800" rtl="0" eaLnBrk="0" fontAlgn="base" hangingPunct="0">
                    <a:lnSpc>
                      <a:spcPct val="90000"/>
                    </a:lnSpc>
                    <a:spcBef>
                      <a:spcPts val="7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14350" indent="-171450" algn="l" defTabSz="685800" rtl="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7250" indent="-171450" algn="l" defTabSz="685800" rtl="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00150" indent="-171450" algn="l" defTabSz="685800" rtl="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43050" indent="-171450" algn="l" defTabSz="685800" rtl="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defTabSz="91440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6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57" name="Freeform 18"/>
                <p:cNvSpPr/>
                <p:nvPr/>
              </p:nvSpPr>
              <p:spPr>
                <a:xfrm flipV="1">
                  <a:off x="4568" y="1255"/>
                  <a:ext cx="45" cy="147"/>
                </a:xfrm>
                <a:custGeom>
                  <a:avLst/>
                  <a:gdLst>
                    <a:gd name="txL" fmla="*/ 0 w 384"/>
                    <a:gd name="txT" fmla="*/ 0 h 640"/>
                    <a:gd name="txR" fmla="*/ 384 w 384"/>
                    <a:gd name="txB" fmla="*/ 640 h 640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84" h="640">
                      <a:moveTo>
                        <a:pt x="96" y="640"/>
                      </a:moveTo>
                      <a:cubicBezTo>
                        <a:pt x="48" y="600"/>
                        <a:pt x="0" y="560"/>
                        <a:pt x="0" y="496"/>
                      </a:cubicBezTo>
                      <a:cubicBezTo>
                        <a:pt x="0" y="432"/>
                        <a:pt x="64" y="320"/>
                        <a:pt x="96" y="256"/>
                      </a:cubicBezTo>
                      <a:cubicBezTo>
                        <a:pt x="128" y="192"/>
                        <a:pt x="168" y="152"/>
                        <a:pt x="192" y="112"/>
                      </a:cubicBezTo>
                      <a:cubicBezTo>
                        <a:pt x="216" y="72"/>
                        <a:pt x="224" y="0"/>
                        <a:pt x="240" y="16"/>
                      </a:cubicBezTo>
                      <a:cubicBezTo>
                        <a:pt x="256" y="32"/>
                        <a:pt x="280" y="152"/>
                        <a:pt x="288" y="208"/>
                      </a:cubicBezTo>
                      <a:cubicBezTo>
                        <a:pt x="296" y="264"/>
                        <a:pt x="272" y="304"/>
                        <a:pt x="288" y="352"/>
                      </a:cubicBezTo>
                      <a:cubicBezTo>
                        <a:pt x="304" y="400"/>
                        <a:pt x="384" y="456"/>
                        <a:pt x="384" y="496"/>
                      </a:cubicBezTo>
                      <a:cubicBezTo>
                        <a:pt x="384" y="536"/>
                        <a:pt x="320" y="568"/>
                        <a:pt x="288" y="592"/>
                      </a:cubicBezTo>
                      <a:cubicBezTo>
                        <a:pt x="256" y="616"/>
                        <a:pt x="208" y="632"/>
                        <a:pt x="192" y="6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6699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39947" name="Group 19"/>
            <p:cNvGrpSpPr/>
            <p:nvPr/>
          </p:nvGrpSpPr>
          <p:grpSpPr>
            <a:xfrm>
              <a:off x="1192" y="1425"/>
              <a:ext cx="2817" cy="259"/>
              <a:chOff x="576" y="784"/>
              <a:chExt cx="4176" cy="1536"/>
            </a:xfrm>
          </p:grpSpPr>
          <p:sp>
            <p:nvSpPr>
              <p:cNvPr id="39952" name="Line 20"/>
              <p:cNvSpPr/>
              <p:nvPr/>
            </p:nvSpPr>
            <p:spPr>
              <a:xfrm>
                <a:off x="576" y="784"/>
                <a:ext cx="4176" cy="15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53" name="Line 21"/>
              <p:cNvSpPr/>
              <p:nvPr/>
            </p:nvSpPr>
            <p:spPr>
              <a:xfrm>
                <a:off x="1584" y="1152"/>
                <a:ext cx="144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39948" name="Group 22"/>
            <p:cNvGrpSpPr/>
            <p:nvPr/>
          </p:nvGrpSpPr>
          <p:grpSpPr>
            <a:xfrm>
              <a:off x="1150" y="1558"/>
              <a:ext cx="2816" cy="129"/>
              <a:chOff x="480" y="1504"/>
              <a:chExt cx="4224" cy="864"/>
            </a:xfrm>
          </p:grpSpPr>
          <p:sp>
            <p:nvSpPr>
              <p:cNvPr id="39950" name="Line 23"/>
              <p:cNvSpPr/>
              <p:nvPr/>
            </p:nvSpPr>
            <p:spPr>
              <a:xfrm flipV="1">
                <a:off x="480" y="1504"/>
                <a:ext cx="4224" cy="864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951" name="Line 24"/>
              <p:cNvSpPr/>
              <p:nvPr/>
            </p:nvSpPr>
            <p:spPr>
              <a:xfrm flipV="1">
                <a:off x="1440" y="2124"/>
                <a:ext cx="192" cy="48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9949" name="AutoShape 60"/>
            <p:cNvSpPr/>
            <p:nvPr/>
          </p:nvSpPr>
          <p:spPr>
            <a:xfrm rot="-5400000">
              <a:off x="2925" y="1480"/>
              <a:ext cx="681" cy="317"/>
            </a:xfrm>
            <a:prstGeom prst="parallelogram">
              <a:avLst>
                <a:gd name="adj" fmla="val 27757"/>
              </a:avLst>
            </a:prstGeom>
            <a:solidFill>
              <a:srgbClr val="008080">
                <a:alpha val="96077"/>
              </a:srgbClr>
            </a:solidFill>
            <a:ln w="9525">
              <a:noFill/>
            </a:ln>
          </p:spPr>
          <p:txBody>
            <a:bodyPr wrap="none" anchor="ctr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6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/>
          <p:nvPr>
            <p:ph type="title"/>
          </p:nvPr>
        </p:nvSpPr>
        <p:spPr>
          <a:xfrm>
            <a:off x="1841500" y="549275"/>
            <a:ext cx="5767388" cy="762000"/>
          </a:xfr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anchor="ctr"/>
          <a:p>
            <a:pPr lvl="0" algn="l" eaLnBrk="1" hangingPunct="1"/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1" charset="-122"/>
              </a:rPr>
              <a:t>想想议议</a:t>
            </a:r>
            <a:r>
              <a:rPr lang="en-US" altLang="zh-CN" sz="3200" b="1">
                <a:latin typeface="楷体" panose="02010609060101010101" pitchFamily="1" charset="-122"/>
                <a:ea typeface="楷体" panose="02010609060101010101" pitchFamily="1" charset="-122"/>
              </a:rPr>
              <a:t>……</a:t>
            </a:r>
            <a:endParaRPr lang="en-US" altLang="zh-CN" sz="3200" b="1">
              <a:ea typeface="楷体" panose="02010609060101010101" pitchFamily="1" charset="-122"/>
            </a:endParaRPr>
          </a:p>
        </p:txBody>
      </p:sp>
      <p:sp>
        <p:nvSpPr>
          <p:cNvPr id="29699" name="Rectangle 3"/>
          <p:cNvSpPr/>
          <p:nvPr>
            <p:ph type="body"/>
          </p:nvPr>
        </p:nvSpPr>
        <p:spPr>
          <a:xfrm>
            <a:off x="1752600" y="2057400"/>
            <a:ext cx="2209800" cy="4114800"/>
          </a:xfr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/>
          <a:p>
            <a:pPr lvl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ea typeface="楷体" panose="02010609060101010101" pitchFamily="1" charset="-122"/>
              </a:rPr>
              <a:t>晴朗的天气，你会在树阴下发现很多圆光斑，这其实是什么？</a:t>
            </a:r>
            <a:endParaRPr lang="zh-CN" altLang="en-US" dirty="0">
              <a:solidFill>
                <a:srgbClr val="000000"/>
              </a:solidFill>
              <a:ea typeface="楷体" panose="02010609060101010101" pitchFamily="1" charset="-122"/>
            </a:endParaRPr>
          </a:p>
        </p:txBody>
      </p:sp>
      <p:pic>
        <p:nvPicPr>
          <p:cNvPr id="29700" name="Picture 4" descr="fd11112446b4072ac89559ab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8" y="1916113"/>
            <a:ext cx="6264275" cy="4697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占位符 31745"/>
          <p:cNvSpPr>
            <a:spLocks noGrp="1"/>
          </p:cNvSpPr>
          <p:nvPr>
            <p:ph type="body" idx="1"/>
          </p:nvPr>
        </p:nvSpPr>
        <p:spPr>
          <a:xfrm>
            <a:off x="1919288" y="1457325"/>
            <a:ext cx="8748712" cy="5140325"/>
          </a:xfrm>
        </p:spPr>
        <p:txBody>
          <a:bodyPr/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．激光准直：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．瞄准：看图说明打枪是如何利用光的直线传播的。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endParaRPr lang="en-US" altLang="zh-CN" sz="2800" b="1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endParaRPr lang="en-US" altLang="zh-CN" sz="2800" b="1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endParaRPr lang="en-US" altLang="zh-CN" sz="2800" b="1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．排队：</a:t>
            </a:r>
            <a:r>
              <a:rPr lang="en-US" altLang="zh-CN" sz="2800" b="1">
                <a:solidFill>
                  <a:schemeClr val="tx2"/>
                </a:solidFill>
              </a:rPr>
              <a:t>10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名同学排成一行（或列），说说怎样才能排直。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pSp>
        <p:nvGrpSpPr>
          <p:cNvPr id="31747" name="组合 31746"/>
          <p:cNvGrpSpPr/>
          <p:nvPr/>
        </p:nvGrpSpPr>
        <p:grpSpPr>
          <a:xfrm>
            <a:off x="2855913" y="3716338"/>
            <a:ext cx="6624637" cy="2157412"/>
            <a:chOff x="4914" y="12366"/>
            <a:chExt cx="4140" cy="1092"/>
          </a:xfrm>
        </p:grpSpPr>
        <p:pic>
          <p:nvPicPr>
            <p:cNvPr id="31748" name="图片 31747" descr="图像-01"/>
            <p:cNvPicPr>
              <a:picLocks noChangeAspect="1"/>
            </p:cNvPicPr>
            <p:nvPr/>
          </p:nvPicPr>
          <p:blipFill>
            <a:blip r:embed="rId1">
              <a:lum bright="6000" contrast="-6000"/>
            </a:blip>
            <a:stretch>
              <a:fillRect/>
            </a:stretch>
          </p:blipFill>
          <p:spPr>
            <a:xfrm>
              <a:off x="4914" y="12366"/>
              <a:ext cx="4140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9" name="文本框 31748"/>
            <p:cNvSpPr txBox="1"/>
            <p:nvPr/>
          </p:nvSpPr>
          <p:spPr>
            <a:xfrm>
              <a:off x="7614" y="12990"/>
              <a:ext cx="108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algn="just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750" name="图片 317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5894388" cy="192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矩形 31750"/>
          <p:cNvSpPr/>
          <p:nvPr/>
        </p:nvSpPr>
        <p:spPr>
          <a:xfrm>
            <a:off x="1752600" y="762000"/>
            <a:ext cx="3200400" cy="70167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lvl="0" algn="l">
              <a:lnSpc>
                <a:spcPct val="125000"/>
              </a:lnSpc>
            </a:pPr>
            <a:r>
              <a:rPr kumimoji="1" lang="zh-CN" altLang="en-US" sz="2800" noProof="0" dirty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  <a:sym typeface="+mn-ea"/>
              </a:rPr>
              <a:t>光的直线传播在日常生活中的应用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1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38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8648" name="AutoShape 56"/>
          <p:cNvSpPr/>
          <p:nvPr/>
        </p:nvSpPr>
        <p:spPr>
          <a:xfrm>
            <a:off x="3648075" y="0"/>
            <a:ext cx="5176838" cy="3429000"/>
          </a:xfrm>
          <a:prstGeom prst="cloudCallout">
            <a:avLst>
              <a:gd name="adj1" fmla="val -49750"/>
              <a:gd name="adj2" fmla="val 43343"/>
            </a:avLst>
          </a:prstGeom>
          <a:solidFill>
            <a:srgbClr val="3333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思考：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雷声和闪电同时发生，为何先看到闪电？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650" name="Text Box 58"/>
          <p:cNvSpPr txBox="1"/>
          <p:nvPr/>
        </p:nvSpPr>
        <p:spPr>
          <a:xfrm>
            <a:off x="2524125" y="1285875"/>
            <a:ext cx="7802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在空气中光速比声速大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u=499042178,2092676833&amp;fm=21&amp;gp=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CDCF"/>
              </a:clrFrom>
              <a:clrTo>
                <a:srgbClr val="CCCDCF">
                  <a:alpha val="0"/>
                </a:srgbClr>
              </a:clrTo>
            </a:clrChange>
          </a:blip>
          <a:srcRect l="12402" r="12061"/>
          <a:stretch>
            <a:fillRect/>
          </a:stretch>
        </p:blipFill>
        <p:spPr>
          <a:xfrm>
            <a:off x="1703512" y="3284984"/>
            <a:ext cx="2664296" cy="27459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38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65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65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65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4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/>
          <p:nvPr/>
        </p:nvSpPr>
        <p:spPr>
          <a:xfrm>
            <a:off x="1666875" y="713900"/>
            <a:ext cx="86868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）真空中的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光速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c=2.99792×10</a:t>
            </a:r>
            <a:r>
              <a:rPr lang="en-US" altLang="zh-CN" sz="3200" b="1" baseline="30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en-US" altLang="zh-CN" sz="3200"/>
              <a:t>m/s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近似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取为</a:t>
            </a:r>
            <a:endParaRPr lang="en-US" altLang="zh-CN" sz="3200" b="1" baseline="300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8131" name="Rectangle 3"/>
          <p:cNvSpPr/>
          <p:nvPr/>
        </p:nvSpPr>
        <p:spPr>
          <a:xfrm>
            <a:off x="1752600" y="13653"/>
            <a:ext cx="202628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r>
              <a:rPr lang="en-US" altLang="zh-CN" sz="4000" b="1" dirty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    </a:t>
            </a:r>
            <a:r>
              <a:rPr lang="zh-CN" altLang="en-US" sz="4000" b="1" dirty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光速</a:t>
            </a:r>
            <a:r>
              <a:rPr lang="zh-CN" altLang="en-US" sz="2000" dirty="0">
                <a:solidFill>
                  <a:srgbClr val="FFFF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2000" dirty="0">
              <a:solidFill>
                <a:srgbClr val="FFFF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pic>
        <p:nvPicPr>
          <p:cNvPr id="48132" name="Picture 4" descr="4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1923415"/>
            <a:ext cx="5162550" cy="390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Rectangle 5"/>
          <p:cNvSpPr/>
          <p:nvPr/>
        </p:nvSpPr>
        <p:spPr>
          <a:xfrm>
            <a:off x="7564755" y="2888615"/>
            <a:ext cx="2209800" cy="28613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eaLnBrk="1" hangingPunct="1"/>
            <a:r>
              <a:rPr lang="zh-CN" altLang="en-US" sz="3600" b="1" dirty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太阳发出的光</a:t>
            </a:r>
            <a:r>
              <a:rPr lang="en-US" altLang="zh-CN" sz="3600" b="1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,</a:t>
            </a:r>
            <a:r>
              <a:rPr lang="zh-CN" altLang="en-US" sz="3600" b="1" dirty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要经过大约</a:t>
            </a:r>
            <a:r>
              <a:rPr lang="en-US" altLang="zh-CN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8min</a:t>
            </a:r>
            <a:r>
              <a:rPr lang="zh-CN" altLang="en-US" sz="3600" b="1" dirty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到达地球</a:t>
            </a:r>
            <a:r>
              <a:rPr lang="en-US" altLang="zh-CN" sz="3600" b="1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.</a:t>
            </a:r>
            <a:endParaRPr lang="en-US" altLang="zh-CN" sz="2400">
              <a:solidFill>
                <a:schemeClr val="accent2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8134" name="Rectangle 6"/>
          <p:cNvSpPr/>
          <p:nvPr/>
        </p:nvSpPr>
        <p:spPr>
          <a:xfrm>
            <a:off x="1752600" y="6017737"/>
            <a:ext cx="7777163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eaLnBrk="1" hangingPunct="1"/>
            <a:r>
              <a:rPr lang="zh-CN" altLang="en-US" sz="3200" b="1" dirty="0">
                <a:solidFill>
                  <a:srgbClr val="000099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99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）真空中的光速是宇宙间</a:t>
            </a:r>
            <a:r>
              <a:rPr lang="zh-CN" altLang="en-US" sz="3200" b="1" dirty="0">
                <a:latin typeface="Tahoma" panose="020B0604030504040204" pitchFamily="2" charset="0"/>
                <a:ea typeface="宋体" panose="02010600030101010101" pitchFamily="2" charset="-122"/>
              </a:rPr>
              <a:t>最快</a:t>
            </a:r>
            <a:r>
              <a:rPr lang="zh-CN" altLang="en-US" sz="3200" b="1" dirty="0">
                <a:solidFill>
                  <a:srgbClr val="000099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的速度。 </a:t>
            </a:r>
            <a:endParaRPr lang="zh-CN" altLang="en-US" sz="3200" b="1" dirty="0">
              <a:solidFill>
                <a:srgbClr val="000099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pic>
        <p:nvPicPr>
          <p:cNvPr id="4813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5" y="1161098"/>
            <a:ext cx="3200400" cy="76200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3" grpId="0"/>
      <p:bldP spid="48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 vert="horz" wrap="square" anchor="ctr"/>
          <a:p>
            <a:pPr lvl="0" eaLnBrk="1" hangingPunct="1"/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123" name="Picture 3" descr="2009822225505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428" y="16193"/>
            <a:ext cx="3492500" cy="306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20082159564739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3" y="4167188"/>
            <a:ext cx="2936875" cy="229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 descr="2708353_172906009604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228600"/>
            <a:ext cx="3127375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7" descr="1063743_094355009902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2219325"/>
            <a:ext cx="3206750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8" descr="无标题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3773488"/>
            <a:ext cx="3835400" cy="274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9" descr="0b942b05be51ddb325106e3f5bc67d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418" y="2135188"/>
            <a:ext cx="1938337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0" descr="5353259_151936039616_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213" y="3706813"/>
            <a:ext cx="3810000" cy="3217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1" descr="3642146_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175" y="1079500"/>
            <a:ext cx="2876550" cy="2395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1573213" y="998855"/>
            <a:ext cx="8748712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 （</a:t>
            </a:r>
            <a:r>
              <a:rPr lang="en-US" altLang="zh-CN" sz="3600" b="1">
                <a:latin typeface="Tahoma" panose="020B0604030504040204" pitchFamily="2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） 光在</a:t>
            </a:r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不同介质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中传播速度不同</a:t>
            </a:r>
            <a:r>
              <a:rPr lang="en-US" altLang="zh-CN" sz="3600" b="1">
                <a:latin typeface="Tahoma" panose="020B0604030504040204" pitchFamily="2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（光可以在</a:t>
            </a:r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真空中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传播，与声音的不同。）</a:t>
            </a:r>
            <a:endParaRPr lang="zh-CN" altLang="en-US" sz="3600" b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  光在</a:t>
            </a:r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水中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的速度约为真空中光速的</a:t>
            </a:r>
            <a:r>
              <a:rPr lang="en-US" altLang="zh-CN" sz="3600" b="1">
                <a:latin typeface="Tahoma" panose="020B0604030504040204" pitchFamily="2" charset="0"/>
                <a:ea typeface="宋体" panose="02010600030101010101" pitchFamily="2" charset="-122"/>
              </a:rPr>
              <a:t>3/4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，</a:t>
            </a:r>
            <a:endParaRPr lang="zh-CN" altLang="en-US" sz="3600" b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  </a:t>
            </a:r>
            <a:endParaRPr lang="zh-CN" altLang="en-US" sz="3600" b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光在</a:t>
            </a:r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玻璃中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的速度约为真空中光速的</a:t>
            </a:r>
            <a:r>
              <a:rPr lang="en-US" altLang="zh-CN" sz="3600" b="1">
                <a:latin typeface="Tahoma" panose="020B0604030504040204" pitchFamily="2" charset="0"/>
                <a:ea typeface="宋体" panose="02010600030101010101" pitchFamily="2" charset="-122"/>
              </a:rPr>
              <a:t>2/3</a:t>
            </a:r>
            <a:r>
              <a:rPr lang="zh-CN" altLang="en-US" sz="3600" b="1" dirty="0">
                <a:latin typeface="Tahoma" panose="020B0604030504040204" pitchFamily="2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WordArt 4"/>
          <p:cNvSpPr>
            <a:spLocks noTextEdit="1"/>
          </p:cNvSpPr>
          <p:nvPr/>
        </p:nvSpPr>
        <p:spPr>
          <a:xfrm>
            <a:off x="1774825" y="260350"/>
            <a:ext cx="4914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zh-CN" altLang="en-US" sz="9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读一读吧</a:t>
            </a:r>
            <a:endParaRPr lang="zh-CN" altLang="en-US" sz="9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711450" y="3068638"/>
            <a:ext cx="6192838" cy="25563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光年是什么物理量的单位？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牛郎星和织女星的距离是多少千米？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为什么在形容一个数字很大时，常说这是个“天文数字”？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1695" y="1772816"/>
            <a:ext cx="642747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1" lang="zh-CN" altLang="en-US" sz="4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我们看到了古老的光</a:t>
            </a:r>
            <a:r>
              <a:rPr kumimoji="1" lang="en-US" altLang="zh-CN" sz="4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》</a:t>
            </a:r>
            <a:endParaRPr kumimoji="1" lang="zh-CN" altLang="en-US" sz="4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31818" name="Group 7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5666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65532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声音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388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真空不传声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光在真空中传播最快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15℃</a:t>
                      </a: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空气中声速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340m/s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空气中光速近似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3×10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声音在空气中传播最慢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光在空气中比在其他透明介质中传播的快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77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声音传播需要介质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光的传播不需要介质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4274" name="Rectangle 37"/>
          <p:cNvSpPr>
            <a:spLocks noGrp="1"/>
          </p:cNvSpPr>
          <p:nvPr/>
        </p:nvSpPr>
        <p:spPr>
          <a:xfrm>
            <a:off x="4511675" y="874713"/>
            <a:ext cx="453548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3600" b="1" dirty="0">
                <a:solidFill>
                  <a:srgbClr val="0066CC"/>
                </a:solidFill>
              </a:rPr>
              <a:t>声和光的不同</a:t>
            </a:r>
            <a:endParaRPr lang="zh-CN" altLang="en-US" sz="36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2208213" y="404813"/>
            <a:ext cx="4605337" cy="782637"/>
          </a:xfrm>
        </p:spPr>
        <p:txBody>
          <a:bodyPr anchor="ctr">
            <a:normAutofit fontScale="90000"/>
          </a:bodyPr>
          <a:p>
            <a:r>
              <a:rPr lang="zh-CN" altLang="en-US" b="1" dirty="0">
                <a:solidFill>
                  <a:srgbClr val="0066CC"/>
                </a:solidFill>
              </a:rPr>
              <a:t>本节重点内容小结</a:t>
            </a:r>
            <a:endParaRPr lang="zh-CN" altLang="en-US" b="1" dirty="0">
              <a:solidFill>
                <a:srgbClr val="0066CC"/>
              </a:solidFill>
            </a:endParaRPr>
          </a:p>
        </p:txBody>
      </p:sp>
      <p:sp>
        <p:nvSpPr>
          <p:cNvPr id="29699" name="文本框 29698"/>
          <p:cNvSpPr txBox="1"/>
          <p:nvPr/>
        </p:nvSpPr>
        <p:spPr>
          <a:xfrm>
            <a:off x="2063750" y="2205038"/>
            <a:ext cx="8424863" cy="3230245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条件：在同种均匀介质中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光的直线传播     现象：影子的形成、小孔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成像、日食月食等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应用：激光准直、排队、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瞄准射击等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光在真空中传播的速度：</a:t>
            </a:r>
            <a:r>
              <a:rPr lang="en-US" altLang="x-none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3×10</a:t>
            </a:r>
            <a:r>
              <a:rPr lang="en-US" altLang="x-none" sz="24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altLang="x-none" sz="24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m/s</a:t>
            </a:r>
            <a:endParaRPr lang="en-US" altLang="x-none" sz="240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0" name="左大括号 29699"/>
          <p:cNvSpPr/>
          <p:nvPr/>
        </p:nvSpPr>
        <p:spPr>
          <a:xfrm>
            <a:off x="5027613" y="2366963"/>
            <a:ext cx="360362" cy="2017712"/>
          </a:xfrm>
          <a:prstGeom prst="leftBrace">
            <a:avLst>
              <a:gd name="adj1" fmla="val 46659"/>
              <a:gd name="adj2" fmla="val 38704"/>
            </a:avLst>
          </a:prstGeom>
          <a:noFill/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1" name="文本框 29700"/>
          <p:cNvSpPr txBox="1"/>
          <p:nvPr/>
        </p:nvSpPr>
        <p:spPr>
          <a:xfrm>
            <a:off x="2051685" y="3446463"/>
            <a:ext cx="551815" cy="1871662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>
            <a:spAutoFit/>
            <a:flatTx/>
          </a:bodyPr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楷体_GB2312" panose="02010609030101010101" charset="-122"/>
                <a:ea typeface="宋体" panose="02010600030101010101" pitchFamily="2" charset="-122"/>
              </a:rPr>
              <a:t>光的传播</a:t>
            </a:r>
            <a:endParaRPr lang="zh-CN" altLang="en-US" sz="2400" dirty="0">
              <a:solidFill>
                <a:schemeClr val="tx2"/>
              </a:solidFill>
              <a:latin typeface="楷体_GB2312" panose="02010609030101010101" charset="-122"/>
              <a:ea typeface="宋体" panose="02010600030101010101" pitchFamily="2" charset="-122"/>
            </a:endParaRPr>
          </a:p>
        </p:txBody>
      </p:sp>
      <p:sp>
        <p:nvSpPr>
          <p:cNvPr id="29702" name="左大括号 29701"/>
          <p:cNvSpPr/>
          <p:nvPr/>
        </p:nvSpPr>
        <p:spPr>
          <a:xfrm>
            <a:off x="2436813" y="3014663"/>
            <a:ext cx="287337" cy="2736850"/>
          </a:xfrm>
          <a:prstGeom prst="leftBrace">
            <a:avLst>
              <a:gd name="adj1" fmla="val 79373"/>
              <a:gd name="adj2" fmla="val 50000"/>
            </a:avLst>
          </a:prstGeom>
          <a:noFill/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970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/>
      <p:bldP spid="29701" grpId="0" bldLvl="0"/>
      <p:bldP spid="29699" grpId="0" bldLvl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圆角矩形 1">
            <a:hlinkClick r:id="rId1" action="ppaction://hlinksldjump"/>
          </p:cNvPr>
          <p:cNvSpPr/>
          <p:nvPr/>
        </p:nvSpPr>
        <p:spPr>
          <a:xfrm>
            <a:off x="9139027" y="234885"/>
            <a:ext cx="1071265" cy="372095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txBody>
          <a:bodyPr lIns="91423" tIns="45712" rIns="91423" bIns="45712">
            <a:spAutoFit/>
          </a:bodyPr>
          <a:p>
            <a:pPr lvl="0" algn="ctr"/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5" name="TextBox 6"/>
          <p:cNvSpPr txBox="1"/>
          <p:nvPr/>
        </p:nvSpPr>
        <p:spPr>
          <a:xfrm>
            <a:off x="5301615" y="981075"/>
            <a:ext cx="3048000" cy="628650"/>
          </a:xfrm>
          <a:prstGeom prst="rect">
            <a:avLst/>
          </a:prstGeom>
          <a:noFill/>
          <a:ln w="9525">
            <a:noFill/>
          </a:ln>
        </p:spPr>
        <p:txBody>
          <a:bodyPr wrap="squar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sz="35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随堂练习</a:t>
            </a:r>
            <a:endParaRPr lang="zh-CN" altLang="en-US" sz="35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8916" name="矩形 3"/>
          <p:cNvSpPr/>
          <p:nvPr/>
        </p:nvSpPr>
        <p:spPr>
          <a:xfrm>
            <a:off x="2424180" y="1491836"/>
            <a:ext cx="7416327" cy="1751965"/>
          </a:xfrm>
          <a:prstGeom prst="rect">
            <a:avLst/>
          </a:prstGeom>
          <a:noFill/>
          <a:ln w="9525">
            <a:noFill/>
          </a:ln>
        </p:spPr>
        <p:txBody>
          <a:bodyPr lIns="91423" tIns="45712" rIns="91423" bIns="45712">
            <a:spAutoFit/>
          </a:bodyPr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、下列不是光源的是（   ）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、萤火虫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、水母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、恒星  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、太阳下闪闪发光的抛光金属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17" name="文本框 5"/>
          <p:cNvSpPr txBox="1"/>
          <p:nvPr/>
        </p:nvSpPr>
        <p:spPr>
          <a:xfrm>
            <a:off x="5769701" y="1609278"/>
            <a:ext cx="650694" cy="459105"/>
          </a:xfrm>
          <a:prstGeom prst="rect">
            <a:avLst/>
          </a:prstGeom>
          <a:noFill/>
          <a:ln w="9525">
            <a:noFill/>
          </a:ln>
        </p:spPr>
        <p:txBody>
          <a:bodyPr lIns="91423" tIns="45712" rIns="91423" bIns="45712">
            <a:spAutoFit/>
          </a:bodyPr>
          <a:p>
            <a:pPr lvl="0"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18" name="矩形 6"/>
          <p:cNvSpPr/>
          <p:nvPr/>
        </p:nvSpPr>
        <p:spPr>
          <a:xfrm>
            <a:off x="2425767" y="3326476"/>
            <a:ext cx="8063848" cy="2860040"/>
          </a:xfrm>
          <a:prstGeom prst="rect">
            <a:avLst/>
          </a:prstGeom>
          <a:noFill/>
          <a:ln w="9525">
            <a:noFill/>
          </a:ln>
        </p:spPr>
        <p:txBody>
          <a:bodyPr lIns="91423" tIns="45712" rIns="91423" bIns="45712">
            <a:spAutoFit/>
          </a:bodyPr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、关于光的传播，下列说法正确的（    ）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、光总是沿着直线传播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、光只有在真空中才沿着直线传播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、光在同种均匀介质中传播路线是直的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光在不同介质中传播速度相同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9" name="文本框 7"/>
          <p:cNvSpPr txBox="1"/>
          <p:nvPr/>
        </p:nvSpPr>
        <p:spPr>
          <a:xfrm>
            <a:off x="7536097" y="3416939"/>
            <a:ext cx="647520" cy="459105"/>
          </a:xfrm>
          <a:prstGeom prst="rect">
            <a:avLst/>
          </a:prstGeom>
          <a:noFill/>
          <a:ln w="9525">
            <a:noFill/>
          </a:ln>
        </p:spPr>
        <p:txBody>
          <a:bodyPr lIns="91423" tIns="45712" rIns="91423" bIns="45712">
            <a:spAutoFit/>
          </a:bodyPr>
          <a:p>
            <a:pPr lvl="0" eaLnBrk="0" hangingPunct="0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Box 6"/>
          <p:cNvSpPr txBox="1"/>
          <p:nvPr/>
        </p:nvSpPr>
        <p:spPr>
          <a:xfrm>
            <a:off x="5301615" y="908050"/>
            <a:ext cx="2736215" cy="628650"/>
          </a:xfrm>
          <a:prstGeom prst="rect">
            <a:avLst/>
          </a:prstGeom>
          <a:noFill/>
          <a:ln w="9525">
            <a:noFill/>
          </a:ln>
        </p:spPr>
        <p:txBody>
          <a:bodyPr wrap="squar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sz="35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随堂练习</a:t>
            </a:r>
            <a:endParaRPr lang="zh-CN" altLang="en-US" sz="35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9939" name="TextBox 14"/>
          <p:cNvSpPr txBox="1"/>
          <p:nvPr/>
        </p:nvSpPr>
        <p:spPr>
          <a:xfrm>
            <a:off x="2356485" y="3151505"/>
            <a:ext cx="7853680" cy="3667760"/>
          </a:xfrm>
          <a:prstGeom prst="rect">
            <a:avLst/>
          </a:prstGeom>
          <a:noFill/>
          <a:ln w="9525">
            <a:noFill/>
          </a:ln>
        </p:spPr>
        <p:txBody>
          <a:bodyPr wrap="squar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、光在均匀介质中沿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传播的。光在真空中传播的速度是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。光在各种物质中传播的速度都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光在真空中的传播速度。（填“大于”、“等于”或“小于”）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0" name="TextBox 15"/>
          <p:cNvSpPr txBox="1"/>
          <p:nvPr/>
        </p:nvSpPr>
        <p:spPr>
          <a:xfrm>
            <a:off x="6470650" y="3289300"/>
            <a:ext cx="1027430" cy="567055"/>
          </a:xfrm>
          <a:prstGeom prst="rect">
            <a:avLst/>
          </a:prstGeom>
          <a:noFill/>
          <a:ln w="9525">
            <a:noFill/>
          </a:ln>
        </p:spPr>
        <p:txBody>
          <a:bodyPr wrap="squar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1" name="TextBox 16"/>
          <p:cNvSpPr txBox="1"/>
          <p:nvPr/>
        </p:nvSpPr>
        <p:spPr>
          <a:xfrm>
            <a:off x="6470952" y="3851999"/>
            <a:ext cx="1687830" cy="567055"/>
          </a:xfrm>
          <a:prstGeom prst="rect">
            <a:avLst/>
          </a:prstGeom>
          <a:noFill/>
          <a:ln w="9525">
            <a:noFill/>
          </a:ln>
        </p:spPr>
        <p:txBody>
          <a:bodyPr wrap="non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3x10</a:t>
            </a:r>
            <a:r>
              <a:rPr lang="en-US" altLang="zh-CN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m/s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2" name="TextBox 17"/>
          <p:cNvSpPr txBox="1"/>
          <p:nvPr/>
        </p:nvSpPr>
        <p:spPr>
          <a:xfrm>
            <a:off x="6193155" y="4686935"/>
            <a:ext cx="1187450" cy="567055"/>
          </a:xfrm>
          <a:prstGeom prst="rect">
            <a:avLst/>
          </a:prstGeom>
          <a:noFill/>
          <a:ln w="9525">
            <a:noFill/>
          </a:ln>
        </p:spPr>
        <p:txBody>
          <a:bodyPr wrap="squar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小于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3" name="矩形 8"/>
          <p:cNvSpPr/>
          <p:nvPr/>
        </p:nvSpPr>
        <p:spPr>
          <a:xfrm>
            <a:off x="2409896" y="1602930"/>
            <a:ext cx="7430611" cy="1751965"/>
          </a:xfrm>
          <a:prstGeom prst="rect">
            <a:avLst/>
          </a:prstGeom>
          <a:noFill/>
          <a:ln w="9525">
            <a:noFill/>
          </a:ln>
        </p:spPr>
        <p:txBody>
          <a:bodyPr lIns="91423" tIns="45712" rIns="91423" bIns="45712">
            <a:spAutoFit/>
          </a:bodyPr>
          <a:p>
            <a:pPr lvl="0"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、天气晴朗时，在树荫下的地面上常看到一些明亮的小光斑，这是由于光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而形成的，这些光斑是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形的，是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通过树叶缝隙所成的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4" name="TextBox 2"/>
          <p:cNvSpPr txBox="1"/>
          <p:nvPr/>
        </p:nvSpPr>
        <p:spPr>
          <a:xfrm>
            <a:off x="5150485" y="2180590"/>
            <a:ext cx="2451735" cy="567055"/>
          </a:xfrm>
          <a:prstGeom prst="rect">
            <a:avLst/>
          </a:prstGeom>
          <a:noFill/>
          <a:ln w="9525">
            <a:noFill/>
          </a:ln>
        </p:spPr>
        <p:txBody>
          <a:bodyPr wrap="squar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沿直线传播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5" name="TextBox 3"/>
          <p:cNvSpPr txBox="1"/>
          <p:nvPr/>
        </p:nvSpPr>
        <p:spPr>
          <a:xfrm>
            <a:off x="3293889" y="2724981"/>
            <a:ext cx="498337" cy="567055"/>
          </a:xfrm>
          <a:prstGeom prst="rect">
            <a:avLst/>
          </a:prstGeom>
          <a:noFill/>
          <a:ln w="9525">
            <a:noFill/>
          </a:ln>
        </p:spPr>
        <p:txBody>
          <a:bodyPr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6" name="TextBox 4"/>
          <p:cNvSpPr txBox="1"/>
          <p:nvPr/>
        </p:nvSpPr>
        <p:spPr>
          <a:xfrm>
            <a:off x="5150748" y="2726568"/>
            <a:ext cx="969010" cy="567055"/>
          </a:xfrm>
          <a:prstGeom prst="rect">
            <a:avLst/>
          </a:prstGeom>
          <a:noFill/>
          <a:ln w="9525">
            <a:noFill/>
          </a:ln>
        </p:spPr>
        <p:txBody>
          <a:bodyPr wrap="non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7" name="TextBox 5"/>
          <p:cNvSpPr txBox="1"/>
          <p:nvPr/>
        </p:nvSpPr>
        <p:spPr>
          <a:xfrm>
            <a:off x="8772417" y="2724981"/>
            <a:ext cx="575310" cy="567055"/>
          </a:xfrm>
          <a:prstGeom prst="rect">
            <a:avLst/>
          </a:prstGeom>
          <a:noFill/>
          <a:ln w="9525">
            <a:noFill/>
          </a:ln>
        </p:spPr>
        <p:txBody>
          <a:bodyPr wrap="none" lIns="91423" tIns="45712" rIns="91423" bIns="45712">
            <a:spAutoFit/>
          </a:bodyPr>
          <a:lstStyle>
            <a:lvl1pPr marL="327025" lvl="0" indent="-32702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8025" lvl="1" indent="-273050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30" lvl="2" indent="-21780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905" lvl="3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4055" lvl="4" indent="-219075" algn="l" defTabSz="87312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像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8" name="圆角矩形 15">
            <a:hlinkClick r:id="rId1" action="ppaction://hlinksldjump"/>
          </p:cNvPr>
          <p:cNvSpPr/>
          <p:nvPr/>
        </p:nvSpPr>
        <p:spPr>
          <a:xfrm>
            <a:off x="9139027" y="234885"/>
            <a:ext cx="1071265" cy="372095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txBody>
          <a:bodyPr lIns="91423" tIns="45712" rIns="91423" bIns="45712">
            <a:spAutoFit/>
          </a:bodyPr>
          <a:p>
            <a:pPr lvl="0" algn="ctr"/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2" grpId="0"/>
      <p:bldP spid="39943" grpId="0"/>
      <p:bldP spid="39944" grpId="0"/>
      <p:bldP spid="39945" grpId="0"/>
      <p:bldP spid="39946" grpId="0"/>
      <p:bldP spid="399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 descr="A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矩形 30722"/>
          <p:cNvSpPr/>
          <p:nvPr/>
        </p:nvSpPr>
        <p:spPr>
          <a:xfrm>
            <a:off x="6553200" y="3200400"/>
            <a:ext cx="2286000" cy="2605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再见！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4" name="矩形 30723"/>
          <p:cNvSpPr/>
          <p:nvPr/>
        </p:nvSpPr>
        <p:spPr>
          <a:xfrm>
            <a:off x="2895600" y="1828800"/>
            <a:ext cx="3962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8000" b="1">
                <a:gradFill rotWithShape="0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谢谢合作！</a:t>
            </a:r>
            <a:endParaRPr lang="zh-CN" altLang="en-US" sz="8000" b="1">
              <a:gradFill rotWithShape="0">
                <a:gsLst>
                  <a:gs pos="0">
                    <a:srgbClr val="FFFF00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2286000" y="2286000"/>
            <a:ext cx="7747000" cy="3840163"/>
          </a:xfrm>
        </p:spPr>
        <p:txBody>
          <a:bodyPr vert="horz" wrap="square" anchor="t"/>
          <a:p>
            <a:pPr marL="0" lvl="0" indent="0" algn="just" eaLnBrk="1" hangingPunct="1"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自学课本69页上半部分，回答下列问题：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lvl="0" indent="0" algn="just" eaLnBrk="1" hangingPunct="1">
              <a:buNone/>
            </a:pPr>
            <a:endParaRPr lang="en-US" altLang="x-none" sz="1800">
              <a:latin typeface="宋体" panose="02010600030101010101" pitchFamily="2" charset="-122"/>
            </a:endParaRPr>
          </a:p>
          <a:p>
            <a:pPr marL="0" lvl="0" indent="0" algn="just" eaLnBrk="1" hangingPunct="1"/>
            <a:r>
              <a:rPr lang="zh-CN" altLang="en-US" sz="2800" dirty="0">
                <a:latin typeface="宋体" panose="02010600030101010101" pitchFamily="2" charset="-122"/>
              </a:rPr>
              <a:t>什么叫做光源？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 marL="0" lvl="0" indent="0" algn="just" eaLnBrk="1" hangingPunct="1"/>
            <a:r>
              <a:rPr lang="zh-CN" altLang="en-US" sz="2800" dirty="0">
                <a:latin typeface="宋体" panose="02010600030101010101" pitchFamily="2" charset="-122"/>
              </a:rPr>
              <a:t>你知道还有哪些物体是光源</a:t>
            </a:r>
            <a:r>
              <a:rPr lang="en-US" altLang="x-none" sz="2800">
                <a:latin typeface="宋体" panose="02010600030101010101" pitchFamily="2" charset="-122"/>
              </a:rPr>
              <a:t>？</a:t>
            </a:r>
            <a:endParaRPr lang="en-US" altLang="x-none" sz="2800">
              <a:latin typeface="宋体" panose="02010600030101010101" pitchFamily="2" charset="-122"/>
            </a:endParaRPr>
          </a:p>
          <a:p>
            <a:pPr marL="0" lvl="0" indent="0" algn="just" eaLnBrk="1" hangingPunct="1"/>
            <a:r>
              <a:rPr lang="zh-CN" altLang="en-US" sz="2800" dirty="0">
                <a:latin typeface="宋体" panose="02010600030101010101" pitchFamily="2" charset="-122"/>
              </a:rPr>
              <a:t>请尝试给光源分类。</a:t>
            </a:r>
            <a:endParaRPr lang="en-US" altLang="x-none" sz="2800">
              <a:latin typeface="宋体" panose="02010600030101010101" pitchFamily="2" charset="-122"/>
            </a:endParaRPr>
          </a:p>
          <a:p>
            <a:pPr marL="0" lvl="0" indent="0" algn="just" eaLnBrk="1" hangingPunct="1"/>
            <a:endParaRPr lang="zh-CN" altLang="en-US" sz="2800" dirty="0">
              <a:latin typeface="宋体" panose="02010600030101010101" pitchFamily="2" charset="-122"/>
            </a:endParaRPr>
          </a:p>
          <a:p>
            <a:pPr marL="0" lvl="0" indent="0" algn="just" eaLnBrk="1" hangingPunct="1">
              <a:buNone/>
            </a:pPr>
            <a:endParaRPr lang="zh-CN" altLang="en-US" sz="1800" dirty="0">
              <a:latin typeface="宋体" panose="02010600030101010101" pitchFamily="2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2235200" y="1371600"/>
            <a:ext cx="8204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accent2"/>
                </a:solidFill>
                <a:sym typeface="Arial" panose="020B0604020202020204" pitchFamily="34" charset="0"/>
              </a:rPr>
              <a:t>（一）光源</a:t>
            </a:r>
            <a:endParaRPr lang="zh-CN" altLang="en-US" sz="3600" b="1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24000" y="981075"/>
            <a:ext cx="9144000" cy="79216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2888" y="868363"/>
            <a:ext cx="1657350" cy="9220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光源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2"/>
          <p:cNvSpPr txBox="1"/>
          <p:nvPr/>
        </p:nvSpPr>
        <p:spPr>
          <a:xfrm>
            <a:off x="2566988" y="2135188"/>
            <a:ext cx="8680450" cy="131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br>
              <a:rPr lang="en-US" altLang="zh-CN" sz="4000" dirty="0">
                <a:latin typeface="Calibri Light" panose="020F0302020204030204" pitchFamily="2" charset="0"/>
              </a:rPr>
            </a:br>
            <a:r>
              <a:rPr lang="en-US" altLang="zh-CN" sz="4000" dirty="0">
                <a:latin typeface="Calibri Light" panose="020F0302020204030204" pitchFamily="2" charset="0"/>
              </a:rPr>
              <a:t> </a:t>
            </a:r>
            <a:r>
              <a:rPr lang="zh-CN" altLang="en-US" sz="2800" b="1" dirty="0">
                <a:latin typeface="Calibri Light" panose="020F0302020204030204" pitchFamily="2" charset="0"/>
              </a:rPr>
              <a:t>能够发光的物体叫做光源。</a:t>
            </a:r>
            <a:endParaRPr lang="zh-CN" altLang="en-US" sz="2800" b="1" dirty="0">
              <a:latin typeface="Calibri Light" panose="020F0302020204030204" pitchFamily="2" charset="0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2497455" y="4184015"/>
            <a:ext cx="7900035" cy="212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-171450" eaLnBrk="1" hangingPunct="1"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）天然光源：太阳、萤火虫、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sym typeface="+mn-ea"/>
              </a:rPr>
              <a:t>发光水母，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lt"/>
              <a:sym typeface="+mn-ea"/>
            </a:endParaRPr>
          </a:p>
          <a:p>
            <a:pPr marL="171450" lvl="0" indent="-171450" eaLnBrk="1" hangingPunct="1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sym typeface="+mn-ea"/>
              </a:rPr>
              <a:t>               斧头鱼</a:t>
            </a:r>
            <a:r>
              <a:rPr lang="zh-CN" altLang="en-US" sz="2800" b="1" dirty="0"/>
              <a:t>等</a:t>
            </a:r>
            <a:endParaRPr lang="zh-CN" altLang="en-US" sz="2800" b="1" dirty="0"/>
          </a:p>
          <a:p>
            <a:pPr marL="171450" lvl="0" indent="-171450" eaLnBrk="1" hangingPunct="1">
              <a:buNone/>
            </a:pPr>
            <a:endParaRPr lang="zh-CN" altLang="en-US" sz="2800" b="1" dirty="0"/>
          </a:p>
          <a:p>
            <a:pPr marL="171450" lvl="0" indent="-171450" eaLnBrk="1" hangingPunct="1">
              <a:buNone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）人造光源：电灯、蜡烛、手电筒等</a:t>
            </a:r>
            <a:endParaRPr lang="zh-CN" altLang="en-US" sz="2800" b="1" dirty="0"/>
          </a:p>
        </p:txBody>
      </p:sp>
      <p:sp>
        <p:nvSpPr>
          <p:cNvPr id="6" name="Rectangle 13"/>
          <p:cNvSpPr/>
          <p:nvPr/>
        </p:nvSpPr>
        <p:spPr>
          <a:xfrm>
            <a:off x="2243138" y="3257550"/>
            <a:ext cx="33401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65000"/>
              <a:buNone/>
            </a:pPr>
            <a:r>
              <a:rPr lang="en-US" altLang="zh-CN" sz="4000" b="1" dirty="0">
                <a:latin typeface="Arial" panose="020B0604020202020204" pitchFamily="34" charset="0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</a:rPr>
              <a:t>、分类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5367" name="Text Box 25"/>
          <p:cNvSpPr txBox="1"/>
          <p:nvPr/>
        </p:nvSpPr>
        <p:spPr>
          <a:xfrm>
            <a:off x="2711450" y="1989138"/>
            <a:ext cx="27352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</a:rPr>
              <a:t>、定义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Object 2"/>
          <p:cNvGraphicFramePr/>
          <p:nvPr/>
        </p:nvGraphicFramePr>
        <p:xfrm>
          <a:off x="1524000" y="0"/>
          <a:ext cx="4678363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495800" imgH="2990850" progId="PBrush">
                  <p:embed/>
                </p:oleObj>
              </mc:Choice>
              <mc:Fallback>
                <p:oleObj name="" r:id="rId1" imgW="4495800" imgH="29908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4678363" cy="6862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514600" y="762000"/>
          <a:ext cx="819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819150" imgH="666750" progId="PBrush">
                  <p:embed/>
                </p:oleObj>
              </mc:Choice>
              <mc:Fallback>
                <p:oleObj name="" r:id="rId3" imgW="819150" imgH="666750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762000"/>
                        <a:ext cx="819150" cy="666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4"/>
          <p:cNvSpPr/>
          <p:nvPr/>
        </p:nvSpPr>
        <p:spPr>
          <a:xfrm>
            <a:off x="2590800" y="1295400"/>
            <a:ext cx="2971800" cy="1143000"/>
          </a:xfrm>
          <a:prstGeom prst="cloudCallout">
            <a:avLst>
              <a:gd name="adj1" fmla="val -42949"/>
              <a:gd name="adj2" fmla="val -73889"/>
            </a:avLst>
          </a:prstGeom>
          <a:solidFill>
            <a:srgbClr val="79AE1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月亮是光源吗？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638" y="0"/>
            <a:ext cx="4678362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Oval 6"/>
          <p:cNvSpPr/>
          <p:nvPr/>
        </p:nvSpPr>
        <p:spPr>
          <a:xfrm>
            <a:off x="6553200" y="457200"/>
            <a:ext cx="1066800" cy="1066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130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7175" name="AutoShape 7"/>
          <p:cNvSpPr/>
          <p:nvPr/>
        </p:nvSpPr>
        <p:spPr>
          <a:xfrm>
            <a:off x="8077200" y="1600200"/>
            <a:ext cx="2286000" cy="1143000"/>
          </a:xfrm>
          <a:prstGeom prst="cloudCallout">
            <a:avLst>
              <a:gd name="adj1" fmla="val -67083"/>
              <a:gd name="adj2" fmla="val -70000"/>
            </a:avLst>
          </a:prstGeom>
          <a:solidFill>
            <a:srgbClr val="3636A4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太阳是光源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7174" grpId="0" bldLvl="0" animBg="1"/>
      <p:bldP spid="71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 eaLnBrk="1" hangingPunct="1"/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8195" name="Text Box 3"/>
          <p:cNvSpPr txBox="1"/>
          <p:nvPr/>
        </p:nvSpPr>
        <p:spPr>
          <a:xfrm>
            <a:off x="2133600" y="1219200"/>
            <a:ext cx="7924800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       </a:t>
            </a:r>
            <a:r>
              <a:rPr lang="zh-CN" altLang="en-US" sz="2800" dirty="0">
                <a:solidFill>
                  <a:srgbClr val="FF0000"/>
                </a:solidFill>
              </a:rPr>
              <a:t>问题：</a:t>
            </a:r>
            <a:r>
              <a:rPr lang="zh-CN" altLang="en-US" sz="2800" dirty="0"/>
              <a:t>在了解了光源的概念后，一束光从光源发出，是怎么传播的呢？是沿什么样的路径传播的呢？</a:t>
            </a:r>
            <a:endParaRPr lang="zh-CN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1800" dirty="0"/>
              <a:t>  </a:t>
            </a:r>
            <a:endParaRPr lang="zh-CN" altLang="en-US" sz="1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2800" dirty="0"/>
              <a:t>     请同学们大胆猜想</a:t>
            </a:r>
            <a:endParaRPr lang="zh-CN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zh-CN" altLang="en-US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noProof="0" dirty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  <a:sym typeface="+mn-ea"/>
              </a:rPr>
              <a:t>     它是直的还是弯曲的？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zh-CN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zh-CN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Picture 4" descr="1020835444087">
            <a:hlinkClick r:id="rId1"/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122" t="5760" r="7158" b="4962"/>
          <a:stretch>
            <a:fillRect/>
          </a:stretch>
        </p:blipFill>
        <p:spPr bwMode="auto">
          <a:xfrm>
            <a:off x="7824192" y="3789040"/>
            <a:ext cx="2592289" cy="245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2" name="Picture 12" descr="c:\DOCUME~1\ADMINI~1\APPLIC~1\360se6\USERDA~1\Temp\U_1278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2" y="260648"/>
            <a:ext cx="2643206" cy="249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8" descr="c:\DOCUME~1\ADMINI~1\APPLIC~1\360se6\USERDA~1\Temp\U_2876~1.JPG"/>
          <p:cNvPicPr>
            <a:picLocks noChangeAspect="1" noChangeArrowheads="1"/>
          </p:cNvPicPr>
          <p:nvPr/>
        </p:nvPicPr>
        <p:blipFill rotWithShape="1">
          <a:blip r:embed="rId4" cstate="print"/>
          <a:srcRect b="8099"/>
          <a:stretch>
            <a:fillRect/>
          </a:stretch>
        </p:blipFill>
        <p:spPr bwMode="auto">
          <a:xfrm>
            <a:off x="1847527" y="267146"/>
            <a:ext cx="2880321" cy="2513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1192" y="267147"/>
            <a:ext cx="2640085" cy="249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/>
          <a:srcRect l="7476" b="7476"/>
          <a:stretch>
            <a:fillRect/>
          </a:stretch>
        </p:blipFill>
        <p:spPr>
          <a:xfrm>
            <a:off x="1847528" y="3789040"/>
            <a:ext cx="2880321" cy="245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/>
          <a:srcRect l="10310" r="9177" b="11451"/>
          <a:stretch>
            <a:fillRect/>
          </a:stretch>
        </p:blipFill>
        <p:spPr>
          <a:xfrm>
            <a:off x="4943872" y="3789040"/>
            <a:ext cx="2640085" cy="245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3"/>
          <p:cNvSpPr txBox="1"/>
          <p:nvPr/>
        </p:nvSpPr>
        <p:spPr>
          <a:xfrm>
            <a:off x="2855913" y="2924175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[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进行猜想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]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光可能是沿直线传播的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body"/>
          </p:nvPr>
        </p:nvSpPr>
        <p:spPr>
          <a:xfrm>
            <a:off x="1818640" y="2421255"/>
            <a:ext cx="8731885" cy="3698875"/>
          </a:xfrm>
        </p:spPr>
        <p:txBody>
          <a:bodyPr vert="horz" wrap="square" anchor="t"/>
          <a:p>
            <a:pPr lvl="0" eaLnBrk="1" hangingPunct="1">
              <a:lnSpc>
                <a:spcPct val="90000"/>
              </a:lnSpc>
              <a:buNone/>
            </a:pPr>
            <a:r>
              <a:rPr lang="en-US" altLang="zh-CN" sz="700" b="1"/>
              <a:t> </a:t>
            </a:r>
            <a:r>
              <a:rPr lang="en-US" altLang="zh-CN" sz="1600" b="1"/>
              <a:t>  </a:t>
            </a:r>
            <a:r>
              <a:rPr lang="en-US" altLang="zh-CN" sz="4000" b="1"/>
              <a:t> 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</a:rPr>
              <a:t>实验一：光在空气中是如何传播的？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实验二：光在水中是如何传播的？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实验三：光在透明固体中是如何传播的？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title"/>
          </p:nvPr>
        </p:nvSpPr>
        <p:spPr>
          <a:xfrm>
            <a:off x="2711450" y="1125538"/>
            <a:ext cx="6192838" cy="1206500"/>
          </a:xfrm>
        </p:spPr>
        <p:txBody>
          <a:bodyPr vert="horz" wrap="square" anchor="ctr"/>
          <a:p>
            <a:pPr lvl="0" eaLnBrk="1" hangingPunct="1"/>
            <a:r>
              <a:rPr lang="zh-CN" altLang="en-US" sz="3200" b="1" dirty="0"/>
              <a:t>1、实验探究：</a:t>
            </a:r>
            <a:r>
              <a:rPr lang="zh-CN" altLang="en-US" sz="3200" b="1" u="sng" dirty="0"/>
              <a:t>光是如何传播的</a:t>
            </a:r>
            <a:r>
              <a:rPr lang="zh-CN" altLang="en-US" b="1" dirty="0"/>
              <a:t> </a:t>
            </a:r>
            <a:endParaRPr lang="zh-CN" altLang="en-US" b="1" dirty="0"/>
          </a:p>
        </p:txBody>
      </p:sp>
      <p:pic>
        <p:nvPicPr>
          <p:cNvPr id="15364" name="Picture 8" descr="qiaog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0" y="475933"/>
            <a:ext cx="619125" cy="108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9"/>
          <p:cNvSpPr/>
          <p:nvPr/>
        </p:nvSpPr>
        <p:spPr>
          <a:xfrm>
            <a:off x="1960563" y="5237004"/>
            <a:ext cx="81359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 eaLnBrk="1" hangingPunct="1"/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2206625" y="1247775"/>
            <a:ext cx="4683125" cy="706755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horz" wrap="square" anchor="t">
            <a:spAutoFit/>
            <a:flatTx/>
          </a:bodyPr>
          <a:p>
            <a:pPr lvl="0" eaLnBrk="1" hangingPunct="1">
              <a:spcBef>
                <a:spcPct val="2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二、光的传播</a:t>
            </a:r>
            <a:endParaRPr lang="zh-CN" altLang="en-US" sz="40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演示</Application>
  <PresentationFormat>宽屏</PresentationFormat>
  <Paragraphs>274</Paragraphs>
  <Slides>36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62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Times New Roman</vt:lpstr>
      <vt:lpstr>楷体</vt:lpstr>
      <vt:lpstr>Adobe 仿宋 Std R</vt:lpstr>
      <vt:lpstr>Calibri Light</vt:lpstr>
      <vt:lpstr>华文琥珀</vt:lpstr>
      <vt:lpstr>华文新魏</vt:lpstr>
      <vt:lpstr>华文行楷</vt:lpstr>
      <vt:lpstr>Arial Black</vt:lpstr>
      <vt:lpstr>华文彩云</vt:lpstr>
      <vt:lpstr>Wingdings 2</vt:lpstr>
      <vt:lpstr>楷体_GB2312</vt:lpstr>
      <vt:lpstr>Tahoma</vt:lpstr>
      <vt:lpstr>隶书</vt:lpstr>
      <vt:lpstr>Times New Roman Italic</vt:lpstr>
      <vt:lpstr>仿宋</vt:lpstr>
      <vt:lpstr>新宋体</vt:lpstr>
      <vt:lpstr>Office 主题</vt:lpstr>
      <vt:lpstr>PBrush</vt:lpstr>
      <vt:lpstr>PBrush</vt:lpstr>
      <vt:lpstr>PowerPoint 演示文稿</vt:lpstr>
      <vt:lpstr>PowerPoint 演示文稿</vt:lpstr>
      <vt:lpstr> </vt:lpstr>
      <vt:lpstr> </vt:lpstr>
      <vt:lpstr>PowerPoint 演示文稿</vt:lpstr>
      <vt:lpstr>PowerPoint 演示文稿</vt:lpstr>
      <vt:lpstr> </vt:lpstr>
      <vt:lpstr>PowerPoint 演示文稿</vt:lpstr>
      <vt:lpstr>1、实验探究：光是如何传播的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想想议议……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声和光的不同</vt:lpstr>
      <vt:lpstr>本节重点内容小结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非你莫属</cp:lastModifiedBy>
  <cp:revision>3</cp:revision>
  <dcterms:created xsi:type="dcterms:W3CDTF">2018-03-01T02:03:00Z</dcterms:created>
  <dcterms:modified xsi:type="dcterms:W3CDTF">2018-11-09T07:32:46Z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