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Default Extension="bin" ContentType="application/vnd.ms-office.activeX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activeX/activeX1.xml" ContentType="application/vnd.ms-office.activeX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2"/>
  </p:sldMasterIdLst>
  <p:sldIdLst>
    <p:sldId id="256" r:id="rId3"/>
    <p:sldId id="376" r:id="rId4"/>
    <p:sldId id="377" r:id="rId5"/>
    <p:sldId id="378" r:id="rId6"/>
    <p:sldId id="379" r:id="rId7"/>
    <p:sldId id="380" r:id="rId8"/>
    <p:sldId id="386" r:id="rId9"/>
    <p:sldId id="387" r:id="rId10"/>
    <p:sldId id="265" r:id="rId11"/>
    <p:sldId id="320" r:id="rId12"/>
    <p:sldId id="388" r:id="rId13"/>
    <p:sldId id="289" r:id="rId14"/>
    <p:sldId id="321" r:id="rId15"/>
    <p:sldId id="389" r:id="rId16"/>
    <p:sldId id="390" r:id="rId17"/>
    <p:sldId id="324" r:id="rId18"/>
    <p:sldId id="327" r:id="rId19"/>
    <p:sldId id="328" r:id="rId20"/>
    <p:sldId id="347" r:id="rId21"/>
    <p:sldId id="329" r:id="rId22"/>
    <p:sldId id="330" r:id="rId23"/>
    <p:sldId id="331" r:id="rId24"/>
    <p:sldId id="333" r:id="rId25"/>
    <p:sldId id="336" r:id="rId26"/>
    <p:sldId id="337" r:id="rId27"/>
    <p:sldId id="310" r:id="rId28"/>
    <p:sldId id="351" r:id="rId29"/>
    <p:sldId id="391" r:id="rId30"/>
    <p:sldId id="304" r:id="rId31"/>
    <p:sldId id="313" r:id="rId32"/>
    <p:sldId id="314" r:id="rId33"/>
  </p:sldIdLst>
  <p:sldSz cx="9144000" cy="5143500" type="screen16x9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D1"/>
    <a:srgbClr val="009900"/>
    <a:srgbClr val="0066CC"/>
    <a:srgbClr val="FFFF8B"/>
    <a:srgbClr val="00B0F0"/>
    <a:srgbClr val="0099FF"/>
    <a:srgbClr val="0000FF"/>
    <a:srgbClr val="FFFFC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8384"/>
  </p:normalViewPr>
  <p:slideViewPr>
    <p:cSldViewPr snapToGrid="0" showGuides="1">
      <p:cViewPr>
        <p:scale>
          <a:sx n="100" d="100"/>
          <a:sy n="100" d="100"/>
        </p:scale>
        <p:origin x="-1086" y="-744"/>
      </p:cViewPr>
      <p:guideLst>
        <p:guide orient="horz" pos="1626"/>
        <p:guide pos="288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24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gradFill rotWithShape="0">
          <a:gsLst>
            <a:gs pos="0">
              <a:srgbClr val="F6F9FC">
                <a:alpha val="100000"/>
              </a:srgbClr>
            </a:gs>
            <a:gs pos="74001">
              <a:srgbClr val="B0C6E1">
                <a:alpha val="100000"/>
              </a:srgbClr>
            </a:gs>
            <a:gs pos="83000">
              <a:srgbClr val="B0C6E1">
                <a:alpha val="100000"/>
              </a:srgbClr>
            </a:gs>
            <a:gs pos="100000">
              <a:srgbClr val="CAD9EB">
                <a:alpha val="100000"/>
              </a:srgbClr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11"/>
          <p:cNvGrpSpPr/>
          <p:nvPr userDrawn="1"/>
        </p:nvGrpSpPr>
        <p:grpSpPr>
          <a:xfrm>
            <a:off x="-22225" y="133350"/>
            <a:ext cx="9175750" cy="3527425"/>
            <a:chOff x="-22225" y="133350"/>
            <a:chExt cx="9175750" cy="3527424"/>
          </a:xfrm>
        </p:grpSpPr>
        <p:pic>
          <p:nvPicPr>
            <p:cNvPr id="3075" name="Freeform 5"/>
            <p:cNvPicPr>
              <a:picLocks noEditPoints="1"/>
            </p:cNvPicPr>
            <p:nvPr userDrawn="1"/>
          </p:nvPicPr>
          <p:blipFill>
            <a:blip r:embed="rId2" cstate="print"/>
            <a:stretch>
              <a:fillRect/>
            </a:stretch>
          </p:blipFill>
          <p:spPr>
            <a:xfrm>
              <a:off x="-6351" y="133350"/>
              <a:ext cx="9159876" cy="182879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" name="矩形 1"/>
            <p:cNvSpPr>
              <a:spLocks noChangeArrowheads="1"/>
            </p:cNvSpPr>
            <p:nvPr/>
          </p:nvSpPr>
          <p:spPr bwMode="auto">
            <a:xfrm>
              <a:off x="-22225" y="1962149"/>
              <a:ext cx="9175750" cy="1457325"/>
            </a:xfrm>
            <a:prstGeom prst="rect">
              <a:avLst/>
            </a:prstGeom>
            <a:solidFill>
              <a:srgbClr val="28A9D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121920" tIns="60960" rIns="121920" bIns="60960"/>
            <a:lstStyle>
              <a:lvl1pPr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3077" name="AutoShape 6"/>
            <p:cNvCxnSpPr/>
            <p:nvPr userDrawn="1"/>
          </p:nvCxnSpPr>
          <p:spPr>
            <a:xfrm>
              <a:off x="-6350" y="3521074"/>
              <a:ext cx="3790950" cy="12700"/>
            </a:xfrm>
            <a:prstGeom prst="straightConnector1">
              <a:avLst/>
            </a:prstGeom>
            <a:ln w="3175" cap="flat" cmpd="sng">
              <a:solidFill>
                <a:srgbClr val="28A9D6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3078" name="AutoShape 7"/>
            <p:cNvCxnSpPr/>
            <p:nvPr userDrawn="1"/>
          </p:nvCxnSpPr>
          <p:spPr>
            <a:xfrm>
              <a:off x="-6350" y="3648074"/>
              <a:ext cx="3790950" cy="12700"/>
            </a:xfrm>
            <a:prstGeom prst="straightConnector1">
              <a:avLst/>
            </a:prstGeom>
            <a:ln w="3175" cap="flat" cmpd="sng">
              <a:solidFill>
                <a:srgbClr val="28A9D6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079" name="AutoShape 8"/>
            <p:cNvCxnSpPr/>
            <p:nvPr userDrawn="1"/>
          </p:nvCxnSpPr>
          <p:spPr>
            <a:xfrm>
              <a:off x="5359400" y="3508374"/>
              <a:ext cx="3794125" cy="12700"/>
            </a:xfrm>
            <a:prstGeom prst="straightConnector1">
              <a:avLst/>
            </a:prstGeom>
            <a:ln w="3175" cap="flat" cmpd="sng">
              <a:solidFill>
                <a:srgbClr val="28A9D6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080" name="AutoShape 9"/>
            <p:cNvCxnSpPr/>
            <p:nvPr userDrawn="1"/>
          </p:nvCxnSpPr>
          <p:spPr>
            <a:xfrm>
              <a:off x="5359400" y="3635374"/>
              <a:ext cx="3794125" cy="12700"/>
            </a:xfrm>
            <a:prstGeom prst="straightConnector1">
              <a:avLst/>
            </a:prstGeom>
            <a:ln w="3175" cap="flat" cmpd="sng">
              <a:solidFill>
                <a:srgbClr val="28A9D6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905001"/>
            <a:ext cx="7772400" cy="1562100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3200" b="1">
                <a:latin typeface="+mj-lt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448050"/>
            <a:ext cx="6400800" cy="665212"/>
          </a:xfrm>
        </p:spPr>
        <p:txBody>
          <a:bodyPr anchor="ctr"/>
          <a:lstStyle>
            <a:lvl1pPr marL="0" indent="0" algn="ctr">
              <a:buNone/>
              <a:defRPr b="1">
                <a:solidFill>
                  <a:schemeClr val="tx1"/>
                </a:solidFill>
                <a:latin typeface="+mj-lt"/>
                <a:ea typeface="楷体_GB2312" pitchFamily="49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18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z="157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12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12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18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125"/>
            </a:lvl1pPr>
            <a:lvl2pPr marL="257175" indent="0">
              <a:buNone/>
              <a:defRPr sz="1015"/>
            </a:lvl2pPr>
            <a:lvl3pPr marL="514350" indent="0">
              <a:buNone/>
              <a:defRPr sz="900"/>
            </a:lvl3pPr>
            <a:lvl4pPr marL="771525" indent="0">
              <a:buNone/>
              <a:defRPr sz="790"/>
            </a:lvl4pPr>
            <a:lvl5pPr marL="1028700" indent="0">
              <a:buNone/>
              <a:defRPr sz="790"/>
            </a:lvl5pPr>
            <a:lvl6pPr marL="1285875" indent="0">
              <a:buNone/>
              <a:defRPr sz="790"/>
            </a:lvl6pPr>
            <a:lvl7pPr marL="1543050" indent="0">
              <a:buNone/>
              <a:defRPr sz="790"/>
            </a:lvl7pPr>
            <a:lvl8pPr marL="1800225" indent="0">
              <a:buNone/>
              <a:defRPr sz="790"/>
            </a:lvl8pPr>
            <a:lvl9pPr marL="2057400" indent="0">
              <a:buNone/>
              <a:defRPr sz="790"/>
            </a:lvl9pPr>
          </a:lstStyle>
          <a:p>
            <a:pPr lvl="0" fontAlgn="base"/>
            <a:r>
              <a:rPr lang="zh-CN" altLang="en-US" sz="112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11950" y="88106"/>
            <a:ext cx="2057400" cy="4150519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39750" y="88106"/>
            <a:ext cx="6052930" cy="4150519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bg>
      <p:bgPr>
        <a:gradFill rotWithShape="0">
          <a:gsLst>
            <a:gs pos="0">
              <a:srgbClr val="F6F9FC">
                <a:alpha val="100000"/>
              </a:srgbClr>
            </a:gs>
            <a:gs pos="74001">
              <a:srgbClr val="B0C6E1">
                <a:alpha val="100000"/>
              </a:srgbClr>
            </a:gs>
            <a:gs pos="83000">
              <a:srgbClr val="B0C6E1">
                <a:alpha val="100000"/>
              </a:srgbClr>
            </a:gs>
            <a:gs pos="100000">
              <a:srgbClr val="CAD9EB">
                <a:alpha val="100000"/>
              </a:srgbClr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350" strike="noStrike" noProof="1" smtClean="0"/>
              <a:t>第五级</a:t>
            </a:r>
            <a:endParaRPr lang="en-US" strike="noStrike" noProof="1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73025" y="4800600"/>
            <a:ext cx="3200400" cy="212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algn="l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5330825" y="4800600"/>
            <a:ext cx="3733800" cy="212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bg>
      <p:bgPr>
        <a:gradFill rotWithShape="0">
          <a:gsLst>
            <a:gs pos="0">
              <a:srgbClr val="F6F9FC">
                <a:alpha val="100000"/>
              </a:srgbClr>
            </a:gs>
            <a:gs pos="74001">
              <a:srgbClr val="B0C6E1">
                <a:alpha val="100000"/>
              </a:srgbClr>
            </a:gs>
            <a:gs pos="83000">
              <a:srgbClr val="B0C6E1">
                <a:alpha val="100000"/>
              </a:srgbClr>
            </a:gs>
            <a:gs pos="100000">
              <a:srgbClr val="CAD9EB">
                <a:alpha val="100000"/>
              </a:srgbClr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bg>
      <p:bgPr>
        <a:gradFill rotWithShape="0">
          <a:gsLst>
            <a:gs pos="0">
              <a:srgbClr val="F6F9FC">
                <a:alpha val="100000"/>
              </a:srgbClr>
            </a:gs>
            <a:gs pos="74001">
              <a:srgbClr val="B0C6E1">
                <a:alpha val="100000"/>
              </a:srgbClr>
            </a:gs>
            <a:gs pos="83000">
              <a:srgbClr val="B0C6E1">
                <a:alpha val="100000"/>
              </a:srgbClr>
            </a:gs>
            <a:gs pos="100000">
              <a:srgbClr val="CAD9EB">
                <a:alpha val="100000"/>
              </a:srgbClr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395288" y="3327797"/>
            <a:ext cx="7772400" cy="72509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l">
              <a:defRPr sz="2700" b="0" kern="1200">
                <a:solidFill>
                  <a:schemeClr val="bg1"/>
                </a:solidFill>
                <a:ea typeface="微软雅黑" panose="020B0503020204020204" pitchFamily="34" charset="-122"/>
              </a:defRPr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395288" y="4083844"/>
            <a:ext cx="6400800" cy="450056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l">
              <a:buNone/>
              <a:defRPr sz="1800" kern="1200">
                <a:solidFill>
                  <a:schemeClr val="bg1"/>
                </a:solidFill>
                <a:ea typeface="微软雅黑" panose="020B0503020204020204" pitchFamily="34" charset="-122"/>
              </a:defRPr>
            </a:lvl1pPr>
            <a:lvl2pPr marL="342900" lvl="1" indent="-342900" algn="ctr">
              <a:buNone/>
              <a:defRPr sz="2100" kern="1200">
                <a:solidFill>
                  <a:schemeClr val="tx1"/>
                </a:solidFill>
                <a:ea typeface="宋体" panose="02010600030101010101" pitchFamily="2" charset="-122"/>
              </a:defRPr>
            </a:lvl2pPr>
            <a:lvl3pPr marL="685800" lvl="2" indent="-685800" algn="ctr">
              <a:buNone/>
              <a:defRPr sz="2100" kern="1200">
                <a:solidFill>
                  <a:schemeClr val="tx1"/>
                </a:solidFill>
                <a:ea typeface="宋体" panose="02010600030101010101" pitchFamily="2" charset="-122"/>
              </a:defRPr>
            </a:lvl3pPr>
            <a:lvl4pPr marL="1028700" lvl="3" indent="-1028700" algn="ctr">
              <a:buNone/>
              <a:defRPr sz="2100" kern="1200">
                <a:solidFill>
                  <a:schemeClr val="tx1"/>
                </a:solidFill>
                <a:ea typeface="宋体" panose="02010600030101010101" pitchFamily="2" charset="-122"/>
              </a:defRPr>
            </a:lvl4pPr>
            <a:lvl5pPr marL="1371600" lvl="4" indent="-1371600" algn="ctr">
              <a:buNone/>
              <a:defRPr sz="2100" kern="1200">
                <a:solidFill>
                  <a:schemeClr val="tx1"/>
                </a:solidFill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fontAlgn="base"/>
            <a:endParaRPr lang="zh-CN" altLang="en-US" strike="noStrike" noProof="1"/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fontAlgn="base"/>
            <a:endParaRPr lang="zh-CN" altLang="en-US" strike="noStrike" noProof="1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gradFill rotWithShape="0">
          <a:gsLst>
            <a:gs pos="0">
              <a:srgbClr val="F6F9FC">
                <a:alpha val="100000"/>
              </a:srgbClr>
            </a:gs>
            <a:gs pos="74001">
              <a:srgbClr val="B0C6E1">
                <a:alpha val="100000"/>
              </a:srgbClr>
            </a:gs>
            <a:gs pos="83000">
              <a:srgbClr val="B0C6E1">
                <a:alpha val="100000"/>
              </a:srgbClr>
            </a:gs>
            <a:gs pos="100000">
              <a:srgbClr val="CAD9EB">
                <a:alpha val="100000"/>
              </a:srgbClr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9" name="文本框 3"/>
          <p:cNvSpPr txBox="1"/>
          <p:nvPr userDrawn="1"/>
        </p:nvSpPr>
        <p:spPr>
          <a:xfrm>
            <a:off x="9525" y="482600"/>
            <a:ext cx="819150" cy="3667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3375"/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39750" y="842963"/>
            <a:ext cx="4032504" cy="33956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36846" y="842963"/>
            <a:ext cx="4032504" cy="33956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7400" indent="0">
              <a:buNone/>
              <a:defRPr sz="1015"/>
            </a:lvl9pPr>
          </a:lstStyle>
          <a:p>
            <a:pPr lvl="0" fontAlgn="base"/>
            <a:r>
              <a:rPr lang="zh-CN" altLang="en-US" sz="157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7400" indent="0">
              <a:buNone/>
              <a:defRPr sz="1015"/>
            </a:lvl9pPr>
          </a:lstStyle>
          <a:p>
            <a:pPr lvl="0" fontAlgn="base"/>
            <a:r>
              <a:rPr lang="zh-CN" altLang="en-US" sz="157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6F9FC">
                <a:alpha val="100000"/>
              </a:srgbClr>
            </a:gs>
            <a:gs pos="74001">
              <a:srgbClr val="B0C6E1">
                <a:alpha val="100000"/>
              </a:srgbClr>
            </a:gs>
            <a:gs pos="83000">
              <a:srgbClr val="B0C6E1">
                <a:alpha val="100000"/>
              </a:srgbClr>
            </a:gs>
            <a:gs pos="100000">
              <a:srgbClr val="CAD9EB">
                <a:alpha val="100000"/>
              </a:srgbClr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组合 9"/>
          <p:cNvGrpSpPr/>
          <p:nvPr userDrawn="1"/>
        </p:nvGrpSpPr>
        <p:grpSpPr>
          <a:xfrm>
            <a:off x="277813" y="266700"/>
            <a:ext cx="8605837" cy="4713288"/>
            <a:chOff x="277813" y="266700"/>
            <a:chExt cx="8605837" cy="4713288"/>
          </a:xfrm>
        </p:grpSpPr>
        <p:pic>
          <p:nvPicPr>
            <p:cNvPr id="1027" name="Picture 2" descr="图形1"/>
            <p:cNvPicPr>
              <a:picLocks noChangeAspect="1"/>
            </p:cNvPicPr>
            <p:nvPr userDrawn="1"/>
          </p:nvPicPr>
          <p:blipFill>
            <a:blip r:embed="rId5" cstate="print"/>
            <a:stretch>
              <a:fillRect/>
            </a:stretch>
          </p:blipFill>
          <p:spPr>
            <a:xfrm>
              <a:off x="7542213" y="349250"/>
              <a:ext cx="1146175" cy="407988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028" name="Freeform 5"/>
            <p:cNvGrpSpPr/>
            <p:nvPr userDrawn="1"/>
          </p:nvGrpSpPr>
          <p:grpSpPr>
            <a:xfrm>
              <a:off x="277813" y="4113213"/>
              <a:ext cx="5307012" cy="842962"/>
              <a:chOff x="0" y="0"/>
              <a:chExt cx="7692" cy="1490"/>
            </a:xfrm>
          </p:grpSpPr>
          <p:pic>
            <p:nvPicPr>
              <p:cNvPr id="1029" name="Freeform 5"/>
              <p:cNvPicPr>
                <a:picLocks noEditPoints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0" y="0"/>
                <a:ext cx="7692" cy="149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Text Box 6"/>
              <p:cNvSpPr txBox="1">
                <a:spLocks noChangeArrowheads="1"/>
              </p:cNvSpPr>
              <p:nvPr/>
            </p:nvSpPr>
            <p:spPr bwMode="auto">
              <a:xfrm>
                <a:off x="5" y="6"/>
                <a:ext cx="7680" cy="148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121920" tIns="60960" rIns="121920" bIns="60960"/>
              <a:lstStyle>
                <a:lvl1pPr algn="l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algn="l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algn="l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algn="l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algn="l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2" name="Rectangle 7"/>
            <p:cNvSpPr>
              <a:spLocks noChangeArrowheads="1"/>
            </p:cNvSpPr>
            <p:nvPr/>
          </p:nvSpPr>
          <p:spPr bwMode="auto">
            <a:xfrm>
              <a:off x="287338" y="4937125"/>
              <a:ext cx="8596312" cy="42863"/>
            </a:xfrm>
            <a:prstGeom prst="rect">
              <a:avLst/>
            </a:prstGeom>
            <a:solidFill>
              <a:srgbClr val="509FE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Rectangle 8"/>
            <p:cNvSpPr>
              <a:spLocks noChangeArrowheads="1"/>
            </p:cNvSpPr>
            <p:nvPr/>
          </p:nvSpPr>
          <p:spPr bwMode="auto">
            <a:xfrm flipH="1">
              <a:off x="5097463" y="266700"/>
              <a:ext cx="3600450" cy="36513"/>
            </a:xfrm>
            <a:prstGeom prst="rect">
              <a:avLst/>
            </a:prstGeom>
            <a:solidFill>
              <a:srgbClr val="3297E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3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34" name="文本占位符 2"/>
          <p:cNvSpPr>
            <a:spLocks noGrp="1"/>
          </p:cNvSpPr>
          <p:nvPr>
            <p:ph type="body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6F9FC">
                <a:alpha val="100000"/>
              </a:srgbClr>
            </a:gs>
            <a:gs pos="74001">
              <a:srgbClr val="B0C6E1">
                <a:alpha val="100000"/>
              </a:srgbClr>
            </a:gs>
            <a:gs pos="83000">
              <a:srgbClr val="B0C6E1">
                <a:alpha val="100000"/>
              </a:srgbClr>
            </a:gs>
            <a:gs pos="100000">
              <a:srgbClr val="CAD9EB">
                <a:alpha val="100000"/>
              </a:srgbClr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025"/>
          <p:cNvSpPr>
            <a:spLocks noGrp="1"/>
          </p:cNvSpPr>
          <p:nvPr>
            <p:ph type="title"/>
          </p:nvPr>
        </p:nvSpPr>
        <p:spPr>
          <a:xfrm>
            <a:off x="611188" y="87313"/>
            <a:ext cx="8075612" cy="5413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539750" y="842963"/>
            <a:ext cx="8229600" cy="33956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5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5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50"/>
            </a:lvl1pPr>
          </a:lstStyle>
          <a:p>
            <a:pPr lvl="0" fontAlgn="base"/>
            <a:fld id="{9A0DB2DC-4C9A-4742-B13C-FB6460FD3503}" type="slidenum">
              <a:rPr lang="en-US" altLang="zh-CN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  <p:grpSp>
        <p:nvGrpSpPr>
          <p:cNvPr id="2055" name="组合 9"/>
          <p:cNvGrpSpPr/>
          <p:nvPr userDrawn="1"/>
        </p:nvGrpSpPr>
        <p:grpSpPr>
          <a:xfrm>
            <a:off x="277813" y="266700"/>
            <a:ext cx="8605837" cy="4713288"/>
            <a:chOff x="277813" y="266700"/>
            <a:chExt cx="8605837" cy="4713288"/>
          </a:xfrm>
        </p:grpSpPr>
        <p:pic>
          <p:nvPicPr>
            <p:cNvPr id="2056" name="Picture 2" descr="图形1"/>
            <p:cNvPicPr>
              <a:picLocks noChangeAspect="1"/>
            </p:cNvPicPr>
            <p:nvPr userDrawn="1"/>
          </p:nvPicPr>
          <p:blipFill>
            <a:blip r:embed="rId15" cstate="print"/>
            <a:stretch>
              <a:fillRect/>
            </a:stretch>
          </p:blipFill>
          <p:spPr>
            <a:xfrm>
              <a:off x="7542213" y="349250"/>
              <a:ext cx="1146175" cy="407988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057" name="Freeform 5"/>
            <p:cNvGrpSpPr/>
            <p:nvPr userDrawn="1"/>
          </p:nvGrpSpPr>
          <p:grpSpPr>
            <a:xfrm>
              <a:off x="277813" y="4113213"/>
              <a:ext cx="5307012" cy="842962"/>
              <a:chOff x="0" y="0"/>
              <a:chExt cx="7692" cy="1490"/>
            </a:xfrm>
          </p:grpSpPr>
          <p:pic>
            <p:nvPicPr>
              <p:cNvPr id="2058" name="Freeform 5"/>
              <p:cNvPicPr>
                <a:picLocks noEditPoints="1"/>
              </p:cNvPicPr>
              <p:nvPr/>
            </p:nvPicPr>
            <p:blipFill>
              <a:blip r:embed="rId16" cstate="print"/>
              <a:stretch>
                <a:fillRect/>
              </a:stretch>
            </p:blipFill>
            <p:spPr>
              <a:xfrm>
                <a:off x="0" y="0"/>
                <a:ext cx="7692" cy="149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Text Box 6"/>
              <p:cNvSpPr txBox="1">
                <a:spLocks noChangeArrowheads="1"/>
              </p:cNvSpPr>
              <p:nvPr/>
            </p:nvSpPr>
            <p:spPr bwMode="auto">
              <a:xfrm>
                <a:off x="5" y="6"/>
                <a:ext cx="7680" cy="148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121920" tIns="60960" rIns="121920" bIns="60960"/>
              <a:lstStyle>
                <a:lvl1pPr algn="l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algn="l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algn="l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algn="l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algn="l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2" name="Rectangle 7"/>
            <p:cNvSpPr>
              <a:spLocks noChangeArrowheads="1"/>
            </p:cNvSpPr>
            <p:nvPr/>
          </p:nvSpPr>
          <p:spPr bwMode="auto">
            <a:xfrm>
              <a:off x="287338" y="4937125"/>
              <a:ext cx="8596312" cy="42863"/>
            </a:xfrm>
            <a:prstGeom prst="rect">
              <a:avLst/>
            </a:prstGeom>
            <a:solidFill>
              <a:srgbClr val="509FE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Rectangle 8"/>
            <p:cNvSpPr>
              <a:spLocks noChangeArrowheads="1"/>
            </p:cNvSpPr>
            <p:nvPr/>
          </p:nvSpPr>
          <p:spPr bwMode="auto">
            <a:xfrm flipH="1">
              <a:off x="5097463" y="266700"/>
              <a:ext cx="3600450" cy="36513"/>
            </a:xfrm>
            <a:prstGeom prst="rect">
              <a:avLst/>
            </a:prstGeom>
            <a:solidFill>
              <a:srgbClr val="3297E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  <p:sldLayoutId id="2147483664" r:id="rId12"/>
    <p:sldLayoutId id="2147483665" r:id="rId13"/>
  </p:sldLayoutIdLst>
  <p:hf sldNum="0" hdr="0" ftr="0" dt="0"/>
  <p:txStyles>
    <p:titleStyle>
      <a:lvl1pPr marL="0" lvl="0" indent="0" algn="r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2700" b="0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57175" lvl="0" indent="-25654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5950" lvl="5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8850" lvl="6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1750" lvl="7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4650" lvl="8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8700" lvl="3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4500" lvl="5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7400" lvl="6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300" lvl="7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3200" lvl="8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16.xml"/><Relationship Id="rId1" Type="http://schemas.openxmlformats.org/officeDocument/2006/relationships/video" Target="file:///H:\&#31532;1&#33410;%20&#20809;&#30340;&#30452;&#32447;&#20256;&#25773;\&#20809;&#30340;&#30452;&#32447;&#20256;&#25773;&#23454;&#39564;.mpg" TargetMode="External"/><Relationship Id="rId5" Type="http://schemas.openxmlformats.org/officeDocument/2006/relationships/image" Target="../media/image12.png"/><Relationship Id="rId4" Type="http://schemas.microsoft.com/office/2007/relationships/media" Target="file:///H:\&#31532;1&#33410;%20&#20809;&#30340;&#30452;&#32447;&#20256;&#25773;\&#20809;&#30340;&#30452;&#32447;&#20256;&#25773;&#23454;&#39564;.mpg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Relationship Id="rId4" Type="http://schemas.openxmlformats.org/officeDocument/2006/relationships/hyperlink" Target="&#28608;&#20809;&#20934;&#30452;%20.wmv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media" Target="file:///E:\R&#20843;&#29289;&#19978;\&#19978;&#35838;&#35838;&#20214;&#26657;&#23545;\&#31532;&#22235;&#31456;%20&#20809;&#29616;&#35937;\&#31532;1&#33410;%20&#20809;&#30340;&#30452;&#32447;&#20256;&#25773;\&#23567;&#23380;&#25104;&#20687;.wmv" TargetMode="External"/><Relationship Id="rId2" Type="http://schemas.openxmlformats.org/officeDocument/2006/relationships/slideLayout" Target="../slideLayouts/slideLayout16.xml"/><Relationship Id="rId1" Type="http://schemas.openxmlformats.org/officeDocument/2006/relationships/video" Target="file:///E:\R&#20843;&#29289;&#19978;\&#19978;&#35838;&#35838;&#20214;&#26657;&#23545;\&#31532;&#22235;&#31456;%20&#20809;&#29616;&#35937;\&#31532;1&#33410;%20&#20809;&#30340;&#30452;&#32447;&#20256;&#25773;\&#23567;&#23380;&#25104;&#20687;.wmv" TargetMode="External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标题 1"/>
          <p:cNvSpPr>
            <a:spLocks noGrp="1"/>
          </p:cNvSpPr>
          <p:nvPr>
            <p:ph type="ctrTitle"/>
          </p:nvPr>
        </p:nvSpPr>
        <p:spPr>
          <a:xfrm>
            <a:off x="2454275" y="1682750"/>
            <a:ext cx="6286500" cy="663575"/>
          </a:xfrm>
          <a:ln/>
        </p:spPr>
        <p:txBody>
          <a:bodyPr wrap="square" lIns="91440" tIns="45720" rIns="91440" bIns="45720" anchor="ctr"/>
          <a:lstStyle/>
          <a:p>
            <a:pPr defTabSz="685800">
              <a:buNone/>
            </a:pPr>
            <a:r>
              <a:rPr lang="zh-CN" altLang="en-US" sz="3600" kern="1200" baseline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第</a:t>
            </a:r>
            <a:r>
              <a:rPr lang="en-US" altLang="zh-CN" sz="3600" kern="1200" baseline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1</a:t>
            </a:r>
            <a:r>
              <a:rPr lang="zh-CN" altLang="en-US" sz="3600" kern="1200" baseline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节 光的直线传播</a:t>
            </a:r>
            <a:endParaRPr lang="zh-CN" altLang="en-US" sz="3600" u="sng" kern="1200" baseline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j-cs"/>
            </a:endParaRPr>
          </a:p>
        </p:txBody>
      </p:sp>
      <p:sp>
        <p:nvSpPr>
          <p:cNvPr id="8194" name="矩形 3"/>
          <p:cNvSpPr/>
          <p:nvPr/>
        </p:nvSpPr>
        <p:spPr>
          <a:xfrm>
            <a:off x="2012950" y="444500"/>
            <a:ext cx="5054600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第四章 光现象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5800" y="428625"/>
            <a:ext cx="6400800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【例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】下列物体属于光源的是（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      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）</a:t>
            </a:r>
          </a:p>
        </p:txBody>
      </p:sp>
      <p:sp>
        <p:nvSpPr>
          <p:cNvPr id="3" name="矩形 2"/>
          <p:cNvSpPr/>
          <p:nvPr/>
        </p:nvSpPr>
        <p:spPr>
          <a:xfrm>
            <a:off x="1905000" y="930275"/>
            <a:ext cx="5600700" cy="18161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A.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反射阳光的平面镜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B.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月亮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C.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放电影时所看到的银幕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            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D.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收看电视时看到的电视机屏幕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067425" y="428625"/>
            <a:ext cx="6286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rtl="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0000FF"/>
                </a:solidFill>
                <a:latin typeface="+mj-lt"/>
                <a:ea typeface="宋体" panose="02010600030101010101" pitchFamily="2" charset="-122"/>
                <a:cs typeface="+mn-cs"/>
              </a:rPr>
              <a:t>D</a:t>
            </a:r>
            <a:endParaRPr kumimoji="0" lang="zh-CN" altLang="en-US" sz="2800" b="1" kern="1200" cap="none" spc="0" normalizeH="0" baseline="0" noProof="0" dirty="0">
              <a:solidFill>
                <a:srgbClr val="0000FF"/>
              </a:solidFill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4375" y="2743200"/>
            <a:ext cx="7696200" cy="19383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indent="719455"/>
            <a:r>
              <a:rPr lang="zh-CN" altLang="zh-CN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解析：</a:t>
            </a:r>
            <a:r>
              <a:rPr lang="zh-CN" altLang="zh-CN" sz="2400" b="1" dirty="0">
                <a:latin typeface="楷体_GB2312" pitchFamily="49" charset="-122"/>
                <a:ea typeface="楷体_GB2312" pitchFamily="49" charset="-122"/>
              </a:rPr>
              <a:t>能够发光的物体叫光源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zh-CN" sz="2400" b="1" dirty="0">
                <a:latin typeface="楷体_GB2312" pitchFamily="49" charset="-122"/>
                <a:ea typeface="楷体_GB2312" pitchFamily="49" charset="-122"/>
              </a:rPr>
              <a:t>平面镜、月亮只是反射太阳光，不是自己发光；放电影时看到的也是银幕的反射光，不是银幕自己发光，所以它们都不是光源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zh-CN" sz="2400" b="1" dirty="0">
                <a:latin typeface="楷体_GB2312" pitchFamily="49" charset="-122"/>
                <a:ea typeface="楷体_GB2312" pitchFamily="49" charset="-122"/>
              </a:rPr>
              <a:t>只有电视机的屏幕，是电子枪发射的电子打到荧光屏上，使屏上的荧光物质发光，所以电视机屏幕是光源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.</a:t>
            </a:r>
            <a:endParaRPr lang="zh-CN" altLang="zh-CN" sz="24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3" name="Group 4"/>
          <p:cNvGrpSpPr/>
          <p:nvPr/>
        </p:nvGrpSpPr>
        <p:grpSpPr>
          <a:xfrm>
            <a:off x="1357313" y="3511550"/>
            <a:ext cx="1027112" cy="1481138"/>
            <a:chOff x="2750" y="2787"/>
            <a:chExt cx="459" cy="735"/>
          </a:xfrm>
        </p:grpSpPr>
        <p:grpSp>
          <p:nvGrpSpPr>
            <p:cNvPr id="18434" name="Group 5"/>
            <p:cNvGrpSpPr/>
            <p:nvPr/>
          </p:nvGrpSpPr>
          <p:grpSpPr>
            <a:xfrm>
              <a:off x="2839" y="2787"/>
              <a:ext cx="370" cy="660"/>
              <a:chOff x="2839" y="2787"/>
              <a:chExt cx="370" cy="660"/>
            </a:xfrm>
          </p:grpSpPr>
          <p:sp>
            <p:nvSpPr>
              <p:cNvPr id="16404" name="Freeform 6"/>
              <p:cNvSpPr/>
              <p:nvPr/>
            </p:nvSpPr>
            <p:spPr>
              <a:xfrm>
                <a:off x="2902" y="3156"/>
                <a:ext cx="139" cy="147"/>
              </a:xfrm>
              <a:custGeom>
                <a:avLst/>
                <a:gdLst>
                  <a:gd name="txL" fmla="*/ 0 w 102"/>
                  <a:gd name="txT" fmla="*/ 0 h 260"/>
                  <a:gd name="txR" fmla="*/ 102 w 102"/>
                  <a:gd name="txB" fmla="*/ 260 h 260"/>
                </a:gdLst>
                <a:ahLst/>
                <a:cxnLst>
                  <a:cxn ang="0">
                    <a:pos x="97" y="83"/>
                  </a:cxn>
                  <a:cxn ang="0">
                    <a:pos x="94" y="50"/>
                  </a:cxn>
                  <a:cxn ang="0">
                    <a:pos x="90" y="18"/>
                  </a:cxn>
                  <a:cxn ang="0">
                    <a:pos x="86" y="15"/>
                  </a:cxn>
                  <a:cxn ang="0">
                    <a:pos x="90" y="7"/>
                  </a:cxn>
                  <a:cxn ang="0">
                    <a:pos x="86" y="0"/>
                  </a:cxn>
                  <a:cxn ang="0">
                    <a:pos x="56" y="7"/>
                  </a:cxn>
                  <a:cxn ang="0">
                    <a:pos x="27" y="11"/>
                  </a:cxn>
                  <a:cxn ang="0">
                    <a:pos x="8" y="11"/>
                  </a:cxn>
                  <a:cxn ang="0">
                    <a:pos x="4" y="18"/>
                  </a:cxn>
                  <a:cxn ang="0">
                    <a:pos x="8" y="25"/>
                  </a:cxn>
                  <a:cxn ang="0">
                    <a:pos x="4" y="36"/>
                  </a:cxn>
                  <a:cxn ang="0">
                    <a:pos x="4" y="54"/>
                  </a:cxn>
                  <a:cxn ang="0">
                    <a:pos x="4" y="65"/>
                  </a:cxn>
                  <a:cxn ang="0">
                    <a:pos x="8" y="76"/>
                  </a:cxn>
                  <a:cxn ang="0">
                    <a:pos x="8" y="83"/>
                  </a:cxn>
                  <a:cxn ang="0">
                    <a:pos x="8" y="90"/>
                  </a:cxn>
                  <a:cxn ang="0">
                    <a:pos x="12" y="119"/>
                  </a:cxn>
                  <a:cxn ang="0">
                    <a:pos x="12" y="151"/>
                  </a:cxn>
                  <a:cxn ang="0">
                    <a:pos x="8" y="198"/>
                  </a:cxn>
                  <a:cxn ang="0">
                    <a:pos x="0" y="248"/>
                  </a:cxn>
                  <a:cxn ang="0">
                    <a:pos x="8" y="248"/>
                  </a:cxn>
                  <a:cxn ang="0">
                    <a:pos x="27" y="251"/>
                  </a:cxn>
                  <a:cxn ang="0">
                    <a:pos x="45" y="259"/>
                  </a:cxn>
                  <a:cxn ang="0">
                    <a:pos x="45" y="248"/>
                  </a:cxn>
                  <a:cxn ang="0">
                    <a:pos x="45" y="237"/>
                  </a:cxn>
                  <a:cxn ang="0">
                    <a:pos x="45" y="230"/>
                  </a:cxn>
                  <a:cxn ang="0">
                    <a:pos x="49" y="216"/>
                  </a:cxn>
                  <a:cxn ang="0">
                    <a:pos x="53" y="165"/>
                  </a:cxn>
                  <a:cxn ang="0">
                    <a:pos x="53" y="119"/>
                  </a:cxn>
                  <a:cxn ang="0">
                    <a:pos x="56" y="68"/>
                  </a:cxn>
                  <a:cxn ang="0">
                    <a:pos x="60" y="144"/>
                  </a:cxn>
                  <a:cxn ang="0">
                    <a:pos x="53" y="205"/>
                  </a:cxn>
                  <a:cxn ang="0">
                    <a:pos x="53" y="219"/>
                  </a:cxn>
                  <a:cxn ang="0">
                    <a:pos x="49" y="244"/>
                  </a:cxn>
                  <a:cxn ang="0">
                    <a:pos x="94" y="237"/>
                  </a:cxn>
                  <a:cxn ang="0">
                    <a:pos x="94" y="230"/>
                  </a:cxn>
                  <a:cxn ang="0">
                    <a:pos x="97" y="205"/>
                  </a:cxn>
                  <a:cxn ang="0">
                    <a:pos x="97" y="180"/>
                  </a:cxn>
                  <a:cxn ang="0">
                    <a:pos x="97" y="151"/>
                  </a:cxn>
                  <a:cxn ang="0">
                    <a:pos x="101" y="129"/>
                  </a:cxn>
                  <a:cxn ang="0">
                    <a:pos x="101" y="104"/>
                  </a:cxn>
                  <a:cxn ang="0">
                    <a:pos x="97" y="83"/>
                  </a:cxn>
                  <a:cxn ang="0">
                    <a:pos x="97" y="83"/>
                  </a:cxn>
                </a:cxnLst>
                <a:rect l="txL" t="txT" r="txR" b="txB"/>
                <a:pathLst>
                  <a:path w="102" h="260">
                    <a:moveTo>
                      <a:pt x="97" y="83"/>
                    </a:moveTo>
                    <a:lnTo>
                      <a:pt x="94" y="50"/>
                    </a:lnTo>
                    <a:lnTo>
                      <a:pt x="90" y="18"/>
                    </a:lnTo>
                    <a:lnTo>
                      <a:pt x="86" y="15"/>
                    </a:lnTo>
                    <a:lnTo>
                      <a:pt x="90" y="7"/>
                    </a:lnTo>
                    <a:lnTo>
                      <a:pt x="86" y="0"/>
                    </a:lnTo>
                    <a:lnTo>
                      <a:pt x="56" y="7"/>
                    </a:lnTo>
                    <a:lnTo>
                      <a:pt x="27" y="11"/>
                    </a:lnTo>
                    <a:lnTo>
                      <a:pt x="8" y="11"/>
                    </a:lnTo>
                    <a:lnTo>
                      <a:pt x="4" y="18"/>
                    </a:lnTo>
                    <a:lnTo>
                      <a:pt x="8" y="25"/>
                    </a:lnTo>
                    <a:lnTo>
                      <a:pt x="4" y="36"/>
                    </a:lnTo>
                    <a:lnTo>
                      <a:pt x="4" y="54"/>
                    </a:lnTo>
                    <a:lnTo>
                      <a:pt x="4" y="65"/>
                    </a:lnTo>
                    <a:lnTo>
                      <a:pt x="8" y="76"/>
                    </a:lnTo>
                    <a:lnTo>
                      <a:pt x="8" y="83"/>
                    </a:lnTo>
                    <a:lnTo>
                      <a:pt x="8" y="90"/>
                    </a:lnTo>
                    <a:lnTo>
                      <a:pt x="12" y="119"/>
                    </a:lnTo>
                    <a:lnTo>
                      <a:pt x="12" y="151"/>
                    </a:lnTo>
                    <a:lnTo>
                      <a:pt x="8" y="198"/>
                    </a:lnTo>
                    <a:lnTo>
                      <a:pt x="0" y="248"/>
                    </a:lnTo>
                    <a:lnTo>
                      <a:pt x="8" y="248"/>
                    </a:lnTo>
                    <a:lnTo>
                      <a:pt x="27" y="251"/>
                    </a:lnTo>
                    <a:lnTo>
                      <a:pt x="45" y="259"/>
                    </a:lnTo>
                    <a:lnTo>
                      <a:pt x="45" y="248"/>
                    </a:lnTo>
                    <a:lnTo>
                      <a:pt x="45" y="237"/>
                    </a:lnTo>
                    <a:lnTo>
                      <a:pt x="45" y="230"/>
                    </a:lnTo>
                    <a:lnTo>
                      <a:pt x="49" y="216"/>
                    </a:lnTo>
                    <a:lnTo>
                      <a:pt x="53" y="165"/>
                    </a:lnTo>
                    <a:lnTo>
                      <a:pt x="53" y="119"/>
                    </a:lnTo>
                    <a:lnTo>
                      <a:pt x="56" y="68"/>
                    </a:lnTo>
                    <a:lnTo>
                      <a:pt x="60" y="144"/>
                    </a:lnTo>
                    <a:lnTo>
                      <a:pt x="53" y="205"/>
                    </a:lnTo>
                    <a:lnTo>
                      <a:pt x="53" y="219"/>
                    </a:lnTo>
                    <a:lnTo>
                      <a:pt x="49" y="244"/>
                    </a:lnTo>
                    <a:lnTo>
                      <a:pt x="94" y="237"/>
                    </a:lnTo>
                    <a:lnTo>
                      <a:pt x="94" y="230"/>
                    </a:lnTo>
                    <a:lnTo>
                      <a:pt x="97" y="205"/>
                    </a:lnTo>
                    <a:lnTo>
                      <a:pt x="97" y="180"/>
                    </a:lnTo>
                    <a:lnTo>
                      <a:pt x="97" y="151"/>
                    </a:lnTo>
                    <a:lnTo>
                      <a:pt x="101" y="129"/>
                    </a:lnTo>
                    <a:lnTo>
                      <a:pt x="101" y="104"/>
                    </a:lnTo>
                    <a:lnTo>
                      <a:pt x="97" y="83"/>
                    </a:ln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05" name="Freeform 7"/>
              <p:cNvSpPr/>
              <p:nvPr/>
            </p:nvSpPr>
            <p:spPr>
              <a:xfrm>
                <a:off x="2839" y="2944"/>
                <a:ext cx="139" cy="147"/>
              </a:xfrm>
              <a:custGeom>
                <a:avLst/>
                <a:gdLst>
                  <a:gd name="txL" fmla="*/ 0 w 232"/>
                  <a:gd name="txT" fmla="*/ 0 h 188"/>
                  <a:gd name="txR" fmla="*/ 232 w 232"/>
                  <a:gd name="txB" fmla="*/ 188 h 188"/>
                </a:gdLst>
                <a:ahLst/>
                <a:cxnLst>
                  <a:cxn ang="0">
                    <a:pos x="116" y="43"/>
                  </a:cxn>
                  <a:cxn ang="0">
                    <a:pos x="116" y="54"/>
                  </a:cxn>
                  <a:cxn ang="0">
                    <a:pos x="112" y="69"/>
                  </a:cxn>
                  <a:cxn ang="0">
                    <a:pos x="108" y="58"/>
                  </a:cxn>
                  <a:cxn ang="0">
                    <a:pos x="104" y="65"/>
                  </a:cxn>
                  <a:cxn ang="0">
                    <a:pos x="116" y="148"/>
                  </a:cxn>
                  <a:cxn ang="0">
                    <a:pos x="108" y="173"/>
                  </a:cxn>
                  <a:cxn ang="0">
                    <a:pos x="97" y="151"/>
                  </a:cxn>
                  <a:cxn ang="0">
                    <a:pos x="101" y="65"/>
                  </a:cxn>
                  <a:cxn ang="0">
                    <a:pos x="97" y="61"/>
                  </a:cxn>
                  <a:cxn ang="0">
                    <a:pos x="93" y="69"/>
                  </a:cxn>
                  <a:cxn ang="0">
                    <a:pos x="75" y="51"/>
                  </a:cxn>
                  <a:cxn ang="0">
                    <a:pos x="71" y="54"/>
                  </a:cxn>
                  <a:cxn ang="0">
                    <a:pos x="49" y="69"/>
                  </a:cxn>
                  <a:cxn ang="0">
                    <a:pos x="37" y="79"/>
                  </a:cxn>
                  <a:cxn ang="0">
                    <a:pos x="34" y="94"/>
                  </a:cxn>
                  <a:cxn ang="0">
                    <a:pos x="0" y="122"/>
                  </a:cxn>
                  <a:cxn ang="0">
                    <a:pos x="0" y="126"/>
                  </a:cxn>
                  <a:cxn ang="0">
                    <a:pos x="4" y="133"/>
                  </a:cxn>
                  <a:cxn ang="0">
                    <a:pos x="8" y="144"/>
                  </a:cxn>
                  <a:cxn ang="0">
                    <a:pos x="11" y="151"/>
                  </a:cxn>
                  <a:cxn ang="0">
                    <a:pos x="52" y="133"/>
                  </a:cxn>
                  <a:cxn ang="0">
                    <a:pos x="52" y="130"/>
                  </a:cxn>
                  <a:cxn ang="0">
                    <a:pos x="63" y="162"/>
                  </a:cxn>
                  <a:cxn ang="0">
                    <a:pos x="71" y="187"/>
                  </a:cxn>
                  <a:cxn ang="0">
                    <a:pos x="108" y="187"/>
                  </a:cxn>
                  <a:cxn ang="0">
                    <a:pos x="149" y="176"/>
                  </a:cxn>
                  <a:cxn ang="0">
                    <a:pos x="149" y="148"/>
                  </a:cxn>
                  <a:cxn ang="0">
                    <a:pos x="149" y="119"/>
                  </a:cxn>
                  <a:cxn ang="0">
                    <a:pos x="145" y="94"/>
                  </a:cxn>
                  <a:cxn ang="0">
                    <a:pos x="145" y="87"/>
                  </a:cxn>
                  <a:cxn ang="0">
                    <a:pos x="153" y="76"/>
                  </a:cxn>
                  <a:cxn ang="0">
                    <a:pos x="164" y="72"/>
                  </a:cxn>
                  <a:cxn ang="0">
                    <a:pos x="171" y="69"/>
                  </a:cxn>
                  <a:cxn ang="0">
                    <a:pos x="175" y="61"/>
                  </a:cxn>
                  <a:cxn ang="0">
                    <a:pos x="194" y="51"/>
                  </a:cxn>
                  <a:cxn ang="0">
                    <a:pos x="209" y="36"/>
                  </a:cxn>
                  <a:cxn ang="0">
                    <a:pos x="212" y="33"/>
                  </a:cxn>
                  <a:cxn ang="0">
                    <a:pos x="231" y="18"/>
                  </a:cxn>
                  <a:cxn ang="0">
                    <a:pos x="220" y="0"/>
                  </a:cxn>
                  <a:cxn ang="0">
                    <a:pos x="216" y="0"/>
                  </a:cxn>
                  <a:cxn ang="0">
                    <a:pos x="198" y="11"/>
                  </a:cxn>
                  <a:cxn ang="0">
                    <a:pos x="179" y="18"/>
                  </a:cxn>
                  <a:cxn ang="0">
                    <a:pos x="175" y="25"/>
                  </a:cxn>
                  <a:cxn ang="0">
                    <a:pos x="164" y="29"/>
                  </a:cxn>
                  <a:cxn ang="0">
                    <a:pos x="157" y="33"/>
                  </a:cxn>
                  <a:cxn ang="0">
                    <a:pos x="149" y="33"/>
                  </a:cxn>
                  <a:cxn ang="0">
                    <a:pos x="134" y="40"/>
                  </a:cxn>
                  <a:cxn ang="0">
                    <a:pos x="116" y="43"/>
                  </a:cxn>
                  <a:cxn ang="0">
                    <a:pos x="116" y="43"/>
                  </a:cxn>
                  <a:cxn ang="0">
                    <a:pos x="116" y="43"/>
                  </a:cxn>
                </a:cxnLst>
                <a:rect l="txL" t="txT" r="txR" b="txB"/>
                <a:pathLst>
                  <a:path w="232" h="188">
                    <a:moveTo>
                      <a:pt x="116" y="43"/>
                    </a:moveTo>
                    <a:lnTo>
                      <a:pt x="116" y="54"/>
                    </a:lnTo>
                    <a:lnTo>
                      <a:pt x="112" y="69"/>
                    </a:lnTo>
                    <a:lnTo>
                      <a:pt x="108" y="58"/>
                    </a:lnTo>
                    <a:lnTo>
                      <a:pt x="104" y="65"/>
                    </a:lnTo>
                    <a:lnTo>
                      <a:pt x="116" y="148"/>
                    </a:lnTo>
                    <a:lnTo>
                      <a:pt x="108" y="173"/>
                    </a:lnTo>
                    <a:lnTo>
                      <a:pt x="97" y="151"/>
                    </a:lnTo>
                    <a:lnTo>
                      <a:pt x="101" y="65"/>
                    </a:lnTo>
                    <a:lnTo>
                      <a:pt x="97" y="61"/>
                    </a:lnTo>
                    <a:lnTo>
                      <a:pt x="93" y="69"/>
                    </a:lnTo>
                    <a:lnTo>
                      <a:pt x="75" y="51"/>
                    </a:lnTo>
                    <a:lnTo>
                      <a:pt x="71" y="54"/>
                    </a:lnTo>
                    <a:lnTo>
                      <a:pt x="49" y="69"/>
                    </a:lnTo>
                    <a:lnTo>
                      <a:pt x="37" y="79"/>
                    </a:lnTo>
                    <a:lnTo>
                      <a:pt x="34" y="94"/>
                    </a:lnTo>
                    <a:lnTo>
                      <a:pt x="0" y="122"/>
                    </a:lnTo>
                    <a:lnTo>
                      <a:pt x="0" y="126"/>
                    </a:lnTo>
                    <a:lnTo>
                      <a:pt x="4" y="133"/>
                    </a:lnTo>
                    <a:lnTo>
                      <a:pt x="8" y="144"/>
                    </a:lnTo>
                    <a:lnTo>
                      <a:pt x="11" y="151"/>
                    </a:lnTo>
                    <a:lnTo>
                      <a:pt x="52" y="133"/>
                    </a:lnTo>
                    <a:lnTo>
                      <a:pt x="52" y="130"/>
                    </a:lnTo>
                    <a:lnTo>
                      <a:pt x="63" y="162"/>
                    </a:lnTo>
                    <a:lnTo>
                      <a:pt x="71" y="187"/>
                    </a:lnTo>
                    <a:lnTo>
                      <a:pt x="108" y="187"/>
                    </a:lnTo>
                    <a:lnTo>
                      <a:pt x="149" y="176"/>
                    </a:lnTo>
                    <a:lnTo>
                      <a:pt x="149" y="148"/>
                    </a:lnTo>
                    <a:lnTo>
                      <a:pt x="149" y="119"/>
                    </a:lnTo>
                    <a:lnTo>
                      <a:pt x="145" y="94"/>
                    </a:lnTo>
                    <a:lnTo>
                      <a:pt x="145" y="87"/>
                    </a:lnTo>
                    <a:lnTo>
                      <a:pt x="153" y="76"/>
                    </a:lnTo>
                    <a:lnTo>
                      <a:pt x="164" y="72"/>
                    </a:lnTo>
                    <a:lnTo>
                      <a:pt x="171" y="69"/>
                    </a:lnTo>
                    <a:lnTo>
                      <a:pt x="175" y="61"/>
                    </a:lnTo>
                    <a:lnTo>
                      <a:pt x="194" y="51"/>
                    </a:lnTo>
                    <a:lnTo>
                      <a:pt x="209" y="36"/>
                    </a:lnTo>
                    <a:lnTo>
                      <a:pt x="212" y="33"/>
                    </a:lnTo>
                    <a:lnTo>
                      <a:pt x="231" y="18"/>
                    </a:lnTo>
                    <a:lnTo>
                      <a:pt x="220" y="0"/>
                    </a:lnTo>
                    <a:lnTo>
                      <a:pt x="216" y="0"/>
                    </a:lnTo>
                    <a:lnTo>
                      <a:pt x="198" y="11"/>
                    </a:lnTo>
                    <a:lnTo>
                      <a:pt x="179" y="18"/>
                    </a:lnTo>
                    <a:lnTo>
                      <a:pt x="175" y="25"/>
                    </a:lnTo>
                    <a:lnTo>
                      <a:pt x="164" y="29"/>
                    </a:lnTo>
                    <a:lnTo>
                      <a:pt x="157" y="33"/>
                    </a:lnTo>
                    <a:lnTo>
                      <a:pt x="149" y="33"/>
                    </a:lnTo>
                    <a:lnTo>
                      <a:pt x="134" y="40"/>
                    </a:lnTo>
                    <a:lnTo>
                      <a:pt x="116" y="43"/>
                    </a:lnTo>
                    <a:close/>
                  </a:path>
                </a:pathLst>
              </a:custGeom>
              <a:solidFill>
                <a:srgbClr val="444444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06" name="Freeform 8"/>
              <p:cNvSpPr/>
              <p:nvPr/>
            </p:nvSpPr>
            <p:spPr>
              <a:xfrm>
                <a:off x="3070" y="2787"/>
                <a:ext cx="139" cy="147"/>
              </a:xfrm>
              <a:custGeom>
                <a:avLst/>
                <a:gdLst>
                  <a:gd name="txL" fmla="*/ 0 w 90"/>
                  <a:gd name="txT" fmla="*/ 0 h 223"/>
                  <a:gd name="txR" fmla="*/ 90 w 90"/>
                  <a:gd name="txB" fmla="*/ 223 h 223"/>
                </a:gdLst>
                <a:ahLst/>
                <a:cxnLst>
                  <a:cxn ang="0">
                    <a:pos x="8" y="222"/>
                  </a:cxn>
                  <a:cxn ang="0">
                    <a:pos x="89" y="0"/>
                  </a:cxn>
                  <a:cxn ang="0">
                    <a:pos x="86" y="0"/>
                  </a:cxn>
                  <a:cxn ang="0">
                    <a:pos x="0" y="218"/>
                  </a:cxn>
                  <a:cxn ang="0">
                    <a:pos x="8" y="222"/>
                  </a:cxn>
                  <a:cxn ang="0">
                    <a:pos x="8" y="222"/>
                  </a:cxn>
                </a:cxnLst>
                <a:rect l="txL" t="txT" r="txR" b="txB"/>
                <a:pathLst>
                  <a:path w="90" h="223">
                    <a:moveTo>
                      <a:pt x="8" y="222"/>
                    </a:moveTo>
                    <a:lnTo>
                      <a:pt x="89" y="0"/>
                    </a:lnTo>
                    <a:lnTo>
                      <a:pt x="86" y="0"/>
                    </a:lnTo>
                    <a:lnTo>
                      <a:pt x="0" y="218"/>
                    </a:lnTo>
                    <a:lnTo>
                      <a:pt x="8" y="222"/>
                    </a:lnTo>
                    <a:close/>
                  </a:path>
                </a:pathLst>
              </a:custGeom>
              <a:solidFill>
                <a:srgbClr val="000000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07" name="Freeform 9"/>
              <p:cNvSpPr/>
              <p:nvPr/>
            </p:nvSpPr>
            <p:spPr>
              <a:xfrm>
                <a:off x="2936" y="2964"/>
                <a:ext cx="139" cy="147"/>
              </a:xfrm>
              <a:custGeom>
                <a:avLst/>
                <a:gdLst>
                  <a:gd name="txL" fmla="*/ 0 w 20"/>
                  <a:gd name="txT" fmla="*/ 0 h 120"/>
                  <a:gd name="txR" fmla="*/ 20 w 20"/>
                  <a:gd name="txB" fmla="*/ 120 h 120"/>
                </a:gdLst>
                <a:ahLst/>
                <a:cxnLst>
                  <a:cxn ang="0">
                    <a:pos x="4" y="0"/>
                  </a:cxn>
                  <a:cxn ang="0">
                    <a:pos x="0" y="7"/>
                  </a:cxn>
                  <a:cxn ang="0">
                    <a:pos x="4" y="11"/>
                  </a:cxn>
                  <a:cxn ang="0">
                    <a:pos x="0" y="97"/>
                  </a:cxn>
                  <a:cxn ang="0">
                    <a:pos x="11" y="119"/>
                  </a:cxn>
                  <a:cxn ang="0">
                    <a:pos x="19" y="94"/>
                  </a:cxn>
                  <a:cxn ang="0">
                    <a:pos x="7" y="11"/>
                  </a:cxn>
                  <a:cxn ang="0">
                    <a:pos x="11" y="4"/>
                  </a:cxn>
                  <a:cxn ang="0">
                    <a:pos x="4" y="0"/>
                  </a:cxn>
                  <a:cxn ang="0">
                    <a:pos x="4" y="0"/>
                  </a:cxn>
                </a:cxnLst>
                <a:rect l="txL" t="txT" r="txR" b="txB"/>
                <a:pathLst>
                  <a:path w="20" h="120">
                    <a:moveTo>
                      <a:pt x="4" y="0"/>
                    </a:moveTo>
                    <a:lnTo>
                      <a:pt x="0" y="7"/>
                    </a:lnTo>
                    <a:lnTo>
                      <a:pt x="4" y="11"/>
                    </a:lnTo>
                    <a:lnTo>
                      <a:pt x="0" y="97"/>
                    </a:lnTo>
                    <a:lnTo>
                      <a:pt x="11" y="119"/>
                    </a:lnTo>
                    <a:lnTo>
                      <a:pt x="19" y="94"/>
                    </a:lnTo>
                    <a:lnTo>
                      <a:pt x="7" y="11"/>
                    </a:lnTo>
                    <a:lnTo>
                      <a:pt x="11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08" name="Freeform 10"/>
              <p:cNvSpPr/>
              <p:nvPr/>
            </p:nvSpPr>
            <p:spPr>
              <a:xfrm>
                <a:off x="2914" y="2871"/>
                <a:ext cx="139" cy="147"/>
              </a:xfrm>
              <a:custGeom>
                <a:avLst/>
                <a:gdLst>
                  <a:gd name="txL" fmla="*/ 0 w 53"/>
                  <a:gd name="txT" fmla="*/ 0 h 69"/>
                  <a:gd name="txR" fmla="*/ 53 w 53"/>
                  <a:gd name="txB" fmla="*/ 69 h 69"/>
                </a:gdLst>
                <a:ahLst/>
                <a:cxnLst>
                  <a:cxn ang="0">
                    <a:pos x="41" y="50"/>
                  </a:cxn>
                  <a:cxn ang="0">
                    <a:pos x="41" y="47"/>
                  </a:cxn>
                  <a:cxn ang="0">
                    <a:pos x="52" y="39"/>
                  </a:cxn>
                  <a:cxn ang="0">
                    <a:pos x="48" y="32"/>
                  </a:cxn>
                  <a:cxn ang="0">
                    <a:pos x="44" y="25"/>
                  </a:cxn>
                  <a:cxn ang="0">
                    <a:pos x="48" y="22"/>
                  </a:cxn>
                  <a:cxn ang="0">
                    <a:pos x="48" y="22"/>
                  </a:cxn>
                  <a:cxn ang="0">
                    <a:pos x="41" y="14"/>
                  </a:cxn>
                  <a:cxn ang="0">
                    <a:pos x="41" y="11"/>
                  </a:cxn>
                  <a:cxn ang="0">
                    <a:pos x="29" y="0"/>
                  </a:cxn>
                  <a:cxn ang="0">
                    <a:pos x="22" y="4"/>
                  </a:cxn>
                  <a:cxn ang="0">
                    <a:pos x="15" y="11"/>
                  </a:cxn>
                  <a:cxn ang="0">
                    <a:pos x="15" y="22"/>
                  </a:cxn>
                  <a:cxn ang="0">
                    <a:pos x="11" y="18"/>
                  </a:cxn>
                  <a:cxn ang="0">
                    <a:pos x="7" y="29"/>
                  </a:cxn>
                  <a:cxn ang="0">
                    <a:pos x="15" y="32"/>
                  </a:cxn>
                  <a:cxn ang="0">
                    <a:pos x="15" y="39"/>
                  </a:cxn>
                  <a:cxn ang="0">
                    <a:pos x="11" y="43"/>
                  </a:cxn>
                  <a:cxn ang="0">
                    <a:pos x="7" y="47"/>
                  </a:cxn>
                  <a:cxn ang="0">
                    <a:pos x="0" y="54"/>
                  </a:cxn>
                  <a:cxn ang="0">
                    <a:pos x="3" y="61"/>
                  </a:cxn>
                  <a:cxn ang="0">
                    <a:pos x="26" y="68"/>
                  </a:cxn>
                  <a:cxn ang="0">
                    <a:pos x="41" y="50"/>
                  </a:cxn>
                  <a:cxn ang="0">
                    <a:pos x="41" y="50"/>
                  </a:cxn>
                </a:cxnLst>
                <a:rect l="txL" t="txT" r="txR" b="txB"/>
                <a:pathLst>
                  <a:path w="53" h="69">
                    <a:moveTo>
                      <a:pt x="41" y="50"/>
                    </a:moveTo>
                    <a:lnTo>
                      <a:pt x="41" y="47"/>
                    </a:lnTo>
                    <a:lnTo>
                      <a:pt x="52" y="39"/>
                    </a:lnTo>
                    <a:lnTo>
                      <a:pt x="48" y="32"/>
                    </a:lnTo>
                    <a:lnTo>
                      <a:pt x="44" y="25"/>
                    </a:lnTo>
                    <a:lnTo>
                      <a:pt x="48" y="22"/>
                    </a:lnTo>
                    <a:lnTo>
                      <a:pt x="41" y="14"/>
                    </a:lnTo>
                    <a:lnTo>
                      <a:pt x="41" y="11"/>
                    </a:lnTo>
                    <a:lnTo>
                      <a:pt x="29" y="0"/>
                    </a:lnTo>
                    <a:lnTo>
                      <a:pt x="22" y="4"/>
                    </a:lnTo>
                    <a:lnTo>
                      <a:pt x="15" y="11"/>
                    </a:lnTo>
                    <a:lnTo>
                      <a:pt x="15" y="22"/>
                    </a:lnTo>
                    <a:lnTo>
                      <a:pt x="11" y="18"/>
                    </a:lnTo>
                    <a:lnTo>
                      <a:pt x="7" y="29"/>
                    </a:lnTo>
                    <a:lnTo>
                      <a:pt x="15" y="32"/>
                    </a:lnTo>
                    <a:lnTo>
                      <a:pt x="15" y="39"/>
                    </a:lnTo>
                    <a:lnTo>
                      <a:pt x="11" y="43"/>
                    </a:lnTo>
                    <a:lnTo>
                      <a:pt x="7" y="47"/>
                    </a:lnTo>
                    <a:lnTo>
                      <a:pt x="0" y="54"/>
                    </a:lnTo>
                    <a:lnTo>
                      <a:pt x="3" y="61"/>
                    </a:lnTo>
                    <a:lnTo>
                      <a:pt x="26" y="68"/>
                    </a:lnTo>
                    <a:lnTo>
                      <a:pt x="41" y="5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09" name="Freeform 11"/>
              <p:cNvSpPr/>
              <p:nvPr/>
            </p:nvSpPr>
            <p:spPr>
              <a:xfrm>
                <a:off x="2951" y="3278"/>
                <a:ext cx="139" cy="147"/>
              </a:xfrm>
              <a:custGeom>
                <a:avLst/>
                <a:gdLst>
                  <a:gd name="txL" fmla="*/ 0 w 72"/>
                  <a:gd name="txT" fmla="*/ 0 h 30"/>
                  <a:gd name="txR" fmla="*/ 72 w 72"/>
                  <a:gd name="txB" fmla="*/ 30 h 30"/>
                </a:gdLst>
                <a:ahLst/>
                <a:cxnLst>
                  <a:cxn ang="0">
                    <a:pos x="0" y="7"/>
                  </a:cxn>
                  <a:cxn ang="0">
                    <a:pos x="4" y="7"/>
                  </a:cxn>
                  <a:cxn ang="0">
                    <a:pos x="4" y="14"/>
                  </a:cxn>
                  <a:cxn ang="0">
                    <a:pos x="4" y="18"/>
                  </a:cxn>
                  <a:cxn ang="0">
                    <a:pos x="7" y="22"/>
                  </a:cxn>
                  <a:cxn ang="0">
                    <a:pos x="15" y="25"/>
                  </a:cxn>
                  <a:cxn ang="0">
                    <a:pos x="19" y="25"/>
                  </a:cxn>
                  <a:cxn ang="0">
                    <a:pos x="22" y="25"/>
                  </a:cxn>
                  <a:cxn ang="0">
                    <a:pos x="30" y="25"/>
                  </a:cxn>
                  <a:cxn ang="0">
                    <a:pos x="37" y="25"/>
                  </a:cxn>
                  <a:cxn ang="0">
                    <a:pos x="45" y="29"/>
                  </a:cxn>
                  <a:cxn ang="0">
                    <a:pos x="48" y="29"/>
                  </a:cxn>
                  <a:cxn ang="0">
                    <a:pos x="59" y="29"/>
                  </a:cxn>
                  <a:cxn ang="0">
                    <a:pos x="71" y="25"/>
                  </a:cxn>
                  <a:cxn ang="0">
                    <a:pos x="71" y="22"/>
                  </a:cxn>
                  <a:cxn ang="0">
                    <a:pos x="71" y="18"/>
                  </a:cxn>
                  <a:cxn ang="0">
                    <a:pos x="59" y="14"/>
                  </a:cxn>
                  <a:cxn ang="0">
                    <a:pos x="52" y="11"/>
                  </a:cxn>
                  <a:cxn ang="0">
                    <a:pos x="48" y="7"/>
                  </a:cxn>
                  <a:cxn ang="0">
                    <a:pos x="45" y="0"/>
                  </a:cxn>
                  <a:cxn ang="0">
                    <a:pos x="0" y="7"/>
                  </a:cxn>
                  <a:cxn ang="0">
                    <a:pos x="0" y="7"/>
                  </a:cxn>
                </a:cxnLst>
                <a:rect l="txL" t="txT" r="txR" b="txB"/>
                <a:pathLst>
                  <a:path w="72" h="30">
                    <a:moveTo>
                      <a:pt x="0" y="7"/>
                    </a:moveTo>
                    <a:lnTo>
                      <a:pt x="4" y="7"/>
                    </a:lnTo>
                    <a:lnTo>
                      <a:pt x="4" y="14"/>
                    </a:lnTo>
                    <a:lnTo>
                      <a:pt x="4" y="18"/>
                    </a:lnTo>
                    <a:lnTo>
                      <a:pt x="7" y="22"/>
                    </a:lnTo>
                    <a:lnTo>
                      <a:pt x="15" y="25"/>
                    </a:lnTo>
                    <a:lnTo>
                      <a:pt x="19" y="25"/>
                    </a:lnTo>
                    <a:lnTo>
                      <a:pt x="22" y="25"/>
                    </a:lnTo>
                    <a:lnTo>
                      <a:pt x="30" y="25"/>
                    </a:lnTo>
                    <a:lnTo>
                      <a:pt x="37" y="25"/>
                    </a:lnTo>
                    <a:lnTo>
                      <a:pt x="45" y="29"/>
                    </a:lnTo>
                    <a:lnTo>
                      <a:pt x="48" y="29"/>
                    </a:lnTo>
                    <a:lnTo>
                      <a:pt x="59" y="29"/>
                    </a:lnTo>
                    <a:lnTo>
                      <a:pt x="71" y="25"/>
                    </a:lnTo>
                    <a:lnTo>
                      <a:pt x="71" y="22"/>
                    </a:lnTo>
                    <a:lnTo>
                      <a:pt x="71" y="18"/>
                    </a:lnTo>
                    <a:lnTo>
                      <a:pt x="59" y="14"/>
                    </a:lnTo>
                    <a:lnTo>
                      <a:pt x="52" y="11"/>
                    </a:lnTo>
                    <a:lnTo>
                      <a:pt x="48" y="7"/>
                    </a:lnTo>
                    <a:lnTo>
                      <a:pt x="45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222222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10" name="Freeform 12"/>
              <p:cNvSpPr/>
              <p:nvPr/>
            </p:nvSpPr>
            <p:spPr>
              <a:xfrm>
                <a:off x="2895" y="2856"/>
                <a:ext cx="139" cy="157"/>
              </a:xfrm>
              <a:custGeom>
                <a:avLst/>
                <a:gdLst>
                  <a:gd name="txL" fmla="*/ 0 w 49"/>
                  <a:gd name="txT" fmla="*/ 0 h 62"/>
                  <a:gd name="txR" fmla="*/ 49 w 49"/>
                  <a:gd name="txB" fmla="*/ 62 h 62"/>
                </a:gdLst>
                <a:ahLst/>
                <a:cxnLst>
                  <a:cxn ang="0">
                    <a:pos x="48" y="7"/>
                  </a:cxn>
                  <a:cxn ang="0">
                    <a:pos x="48" y="7"/>
                  </a:cxn>
                  <a:cxn ang="0">
                    <a:pos x="48" y="3"/>
                  </a:cxn>
                  <a:cxn ang="0">
                    <a:pos x="48" y="0"/>
                  </a:cxn>
                  <a:cxn ang="0">
                    <a:pos x="48" y="0"/>
                  </a:cxn>
                  <a:cxn ang="0">
                    <a:pos x="41" y="0"/>
                  </a:cxn>
                  <a:cxn ang="0">
                    <a:pos x="34" y="0"/>
                  </a:cxn>
                  <a:cxn ang="0">
                    <a:pos x="30" y="3"/>
                  </a:cxn>
                  <a:cxn ang="0">
                    <a:pos x="26" y="3"/>
                  </a:cxn>
                  <a:cxn ang="0">
                    <a:pos x="11" y="7"/>
                  </a:cxn>
                  <a:cxn ang="0">
                    <a:pos x="4" y="18"/>
                  </a:cxn>
                  <a:cxn ang="0">
                    <a:pos x="4" y="21"/>
                  </a:cxn>
                  <a:cxn ang="0">
                    <a:pos x="0" y="21"/>
                  </a:cxn>
                  <a:cxn ang="0">
                    <a:pos x="0" y="25"/>
                  </a:cxn>
                  <a:cxn ang="0">
                    <a:pos x="0" y="25"/>
                  </a:cxn>
                  <a:cxn ang="0">
                    <a:pos x="0" y="29"/>
                  </a:cxn>
                  <a:cxn ang="0">
                    <a:pos x="0" y="36"/>
                  </a:cxn>
                  <a:cxn ang="0">
                    <a:pos x="0" y="39"/>
                  </a:cxn>
                  <a:cxn ang="0">
                    <a:pos x="7" y="50"/>
                  </a:cxn>
                  <a:cxn ang="0">
                    <a:pos x="19" y="61"/>
                  </a:cxn>
                  <a:cxn ang="0">
                    <a:pos x="26" y="54"/>
                  </a:cxn>
                  <a:cxn ang="0">
                    <a:pos x="30" y="50"/>
                  </a:cxn>
                  <a:cxn ang="0">
                    <a:pos x="34" y="46"/>
                  </a:cxn>
                  <a:cxn ang="0">
                    <a:pos x="34" y="39"/>
                  </a:cxn>
                  <a:cxn ang="0">
                    <a:pos x="26" y="36"/>
                  </a:cxn>
                  <a:cxn ang="0">
                    <a:pos x="26" y="36"/>
                  </a:cxn>
                  <a:cxn ang="0">
                    <a:pos x="30" y="25"/>
                  </a:cxn>
                  <a:cxn ang="0">
                    <a:pos x="34" y="29"/>
                  </a:cxn>
                  <a:cxn ang="0">
                    <a:pos x="34" y="25"/>
                  </a:cxn>
                  <a:cxn ang="0">
                    <a:pos x="34" y="25"/>
                  </a:cxn>
                  <a:cxn ang="0">
                    <a:pos x="41" y="11"/>
                  </a:cxn>
                  <a:cxn ang="0">
                    <a:pos x="48" y="7"/>
                  </a:cxn>
                  <a:cxn ang="0">
                    <a:pos x="48" y="7"/>
                  </a:cxn>
                </a:cxnLst>
                <a:rect l="txL" t="txT" r="txR" b="txB"/>
                <a:pathLst>
                  <a:path w="49" h="62">
                    <a:moveTo>
                      <a:pt x="48" y="7"/>
                    </a:moveTo>
                    <a:lnTo>
                      <a:pt x="48" y="7"/>
                    </a:lnTo>
                    <a:lnTo>
                      <a:pt x="48" y="3"/>
                    </a:lnTo>
                    <a:lnTo>
                      <a:pt x="48" y="0"/>
                    </a:lnTo>
                    <a:lnTo>
                      <a:pt x="41" y="0"/>
                    </a:lnTo>
                    <a:lnTo>
                      <a:pt x="34" y="0"/>
                    </a:lnTo>
                    <a:lnTo>
                      <a:pt x="30" y="3"/>
                    </a:lnTo>
                    <a:lnTo>
                      <a:pt x="26" y="3"/>
                    </a:lnTo>
                    <a:lnTo>
                      <a:pt x="11" y="7"/>
                    </a:lnTo>
                    <a:lnTo>
                      <a:pt x="4" y="18"/>
                    </a:lnTo>
                    <a:lnTo>
                      <a:pt x="4" y="21"/>
                    </a:lnTo>
                    <a:lnTo>
                      <a:pt x="0" y="21"/>
                    </a:lnTo>
                    <a:lnTo>
                      <a:pt x="0" y="25"/>
                    </a:lnTo>
                    <a:lnTo>
                      <a:pt x="0" y="29"/>
                    </a:lnTo>
                    <a:lnTo>
                      <a:pt x="0" y="36"/>
                    </a:lnTo>
                    <a:lnTo>
                      <a:pt x="0" y="39"/>
                    </a:lnTo>
                    <a:lnTo>
                      <a:pt x="7" y="50"/>
                    </a:lnTo>
                    <a:lnTo>
                      <a:pt x="19" y="61"/>
                    </a:lnTo>
                    <a:lnTo>
                      <a:pt x="26" y="54"/>
                    </a:lnTo>
                    <a:lnTo>
                      <a:pt x="30" y="50"/>
                    </a:lnTo>
                    <a:lnTo>
                      <a:pt x="34" y="46"/>
                    </a:lnTo>
                    <a:lnTo>
                      <a:pt x="34" y="39"/>
                    </a:lnTo>
                    <a:lnTo>
                      <a:pt x="26" y="36"/>
                    </a:lnTo>
                    <a:lnTo>
                      <a:pt x="30" y="25"/>
                    </a:lnTo>
                    <a:lnTo>
                      <a:pt x="34" y="29"/>
                    </a:lnTo>
                    <a:lnTo>
                      <a:pt x="34" y="25"/>
                    </a:lnTo>
                    <a:lnTo>
                      <a:pt x="41" y="11"/>
                    </a:lnTo>
                    <a:lnTo>
                      <a:pt x="48" y="7"/>
                    </a:lnTo>
                    <a:close/>
                  </a:path>
                </a:pathLst>
              </a:custGeom>
              <a:solidFill>
                <a:srgbClr val="000000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11" name="Freeform 13"/>
              <p:cNvSpPr/>
              <p:nvPr/>
            </p:nvSpPr>
            <p:spPr>
              <a:xfrm>
                <a:off x="2906" y="3290"/>
                <a:ext cx="139" cy="157"/>
              </a:xfrm>
              <a:custGeom>
                <a:avLst/>
                <a:gdLst>
                  <a:gd name="txL" fmla="*/ 0 w 61"/>
                  <a:gd name="txT" fmla="*/ 0 h 40"/>
                  <a:gd name="txR" fmla="*/ 61 w 61"/>
                  <a:gd name="txB" fmla="*/ 40 h 40"/>
                </a:gdLst>
                <a:ahLst/>
                <a:cxnLst>
                  <a:cxn ang="0">
                    <a:pos x="4" y="0"/>
                  </a:cxn>
                  <a:cxn ang="0">
                    <a:pos x="0" y="3"/>
                  </a:cxn>
                  <a:cxn ang="0">
                    <a:pos x="0" y="7"/>
                  </a:cxn>
                  <a:cxn ang="0">
                    <a:pos x="0" y="11"/>
                  </a:cxn>
                  <a:cxn ang="0">
                    <a:pos x="0" y="14"/>
                  </a:cxn>
                  <a:cxn ang="0">
                    <a:pos x="8" y="21"/>
                  </a:cxn>
                  <a:cxn ang="0">
                    <a:pos x="15" y="29"/>
                  </a:cxn>
                  <a:cxn ang="0">
                    <a:pos x="34" y="39"/>
                  </a:cxn>
                  <a:cxn ang="0">
                    <a:pos x="56" y="39"/>
                  </a:cxn>
                  <a:cxn ang="0">
                    <a:pos x="56" y="39"/>
                  </a:cxn>
                  <a:cxn ang="0">
                    <a:pos x="60" y="36"/>
                  </a:cxn>
                  <a:cxn ang="0">
                    <a:pos x="52" y="25"/>
                  </a:cxn>
                  <a:cxn ang="0">
                    <a:pos x="49" y="21"/>
                  </a:cxn>
                  <a:cxn ang="0">
                    <a:pos x="30" y="3"/>
                  </a:cxn>
                  <a:cxn ang="0">
                    <a:pos x="4" y="0"/>
                  </a:cxn>
                  <a:cxn ang="0">
                    <a:pos x="4" y="0"/>
                  </a:cxn>
                </a:cxnLst>
                <a:rect l="txL" t="txT" r="txR" b="txB"/>
                <a:pathLst>
                  <a:path w="61" h="40">
                    <a:moveTo>
                      <a:pt x="4" y="0"/>
                    </a:moveTo>
                    <a:lnTo>
                      <a:pt x="0" y="3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8" y="21"/>
                    </a:lnTo>
                    <a:lnTo>
                      <a:pt x="15" y="29"/>
                    </a:lnTo>
                    <a:lnTo>
                      <a:pt x="34" y="39"/>
                    </a:lnTo>
                    <a:lnTo>
                      <a:pt x="56" y="39"/>
                    </a:lnTo>
                    <a:lnTo>
                      <a:pt x="60" y="36"/>
                    </a:lnTo>
                    <a:lnTo>
                      <a:pt x="52" y="25"/>
                    </a:lnTo>
                    <a:lnTo>
                      <a:pt x="49" y="21"/>
                    </a:lnTo>
                    <a:lnTo>
                      <a:pt x="30" y="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222222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12" name="Freeform 14"/>
              <p:cNvSpPr/>
              <p:nvPr/>
            </p:nvSpPr>
            <p:spPr>
              <a:xfrm>
                <a:off x="3070" y="2837"/>
                <a:ext cx="139" cy="162"/>
              </a:xfrm>
              <a:custGeom>
                <a:avLst/>
                <a:gdLst>
                  <a:gd name="txL" fmla="*/ 0 w 38"/>
                  <a:gd name="txT" fmla="*/ 0 h 37"/>
                  <a:gd name="txR" fmla="*/ 38 w 38"/>
                  <a:gd name="txB" fmla="*/ 37 h 37"/>
                </a:gdLst>
                <a:ahLst/>
                <a:cxnLst>
                  <a:cxn ang="0">
                    <a:pos x="11" y="36"/>
                  </a:cxn>
                  <a:cxn ang="0">
                    <a:pos x="15" y="36"/>
                  </a:cxn>
                  <a:cxn ang="0">
                    <a:pos x="22" y="33"/>
                  </a:cxn>
                  <a:cxn ang="0">
                    <a:pos x="26" y="25"/>
                  </a:cxn>
                  <a:cxn ang="0">
                    <a:pos x="30" y="22"/>
                  </a:cxn>
                  <a:cxn ang="0">
                    <a:pos x="34" y="15"/>
                  </a:cxn>
                  <a:cxn ang="0">
                    <a:pos x="34" y="15"/>
                  </a:cxn>
                  <a:cxn ang="0">
                    <a:pos x="37" y="11"/>
                  </a:cxn>
                  <a:cxn ang="0">
                    <a:pos x="37" y="4"/>
                  </a:cxn>
                  <a:cxn ang="0">
                    <a:pos x="34" y="0"/>
                  </a:cxn>
                  <a:cxn ang="0">
                    <a:pos x="22" y="0"/>
                  </a:cxn>
                  <a:cxn ang="0">
                    <a:pos x="11" y="7"/>
                  </a:cxn>
                  <a:cxn ang="0">
                    <a:pos x="8" y="18"/>
                  </a:cxn>
                  <a:cxn ang="0">
                    <a:pos x="0" y="22"/>
                  </a:cxn>
                  <a:cxn ang="0">
                    <a:pos x="11" y="36"/>
                  </a:cxn>
                  <a:cxn ang="0">
                    <a:pos x="11" y="36"/>
                  </a:cxn>
                </a:cxnLst>
                <a:rect l="txL" t="txT" r="txR" b="txB"/>
                <a:pathLst>
                  <a:path w="38" h="37">
                    <a:moveTo>
                      <a:pt x="11" y="36"/>
                    </a:moveTo>
                    <a:lnTo>
                      <a:pt x="15" y="36"/>
                    </a:lnTo>
                    <a:lnTo>
                      <a:pt x="22" y="33"/>
                    </a:lnTo>
                    <a:lnTo>
                      <a:pt x="26" y="25"/>
                    </a:lnTo>
                    <a:lnTo>
                      <a:pt x="30" y="22"/>
                    </a:lnTo>
                    <a:lnTo>
                      <a:pt x="34" y="15"/>
                    </a:lnTo>
                    <a:lnTo>
                      <a:pt x="37" y="11"/>
                    </a:lnTo>
                    <a:lnTo>
                      <a:pt x="37" y="4"/>
                    </a:lnTo>
                    <a:lnTo>
                      <a:pt x="34" y="0"/>
                    </a:lnTo>
                    <a:lnTo>
                      <a:pt x="22" y="0"/>
                    </a:lnTo>
                    <a:lnTo>
                      <a:pt x="11" y="7"/>
                    </a:lnTo>
                    <a:lnTo>
                      <a:pt x="8" y="18"/>
                    </a:lnTo>
                    <a:lnTo>
                      <a:pt x="0" y="22"/>
                    </a:lnTo>
                    <a:lnTo>
                      <a:pt x="11" y="36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13" name="Freeform 15"/>
              <p:cNvSpPr/>
              <p:nvPr/>
            </p:nvSpPr>
            <p:spPr>
              <a:xfrm>
                <a:off x="2940" y="2896"/>
                <a:ext cx="139" cy="162"/>
              </a:xfrm>
              <a:custGeom>
                <a:avLst/>
                <a:gdLst>
                  <a:gd name="txL" fmla="*/ 0 w 16"/>
                  <a:gd name="txT" fmla="*/ 0 h 34"/>
                  <a:gd name="txR" fmla="*/ 16 w 16"/>
                  <a:gd name="txB" fmla="*/ 34 h 34"/>
                </a:gdLst>
                <a:ahLst/>
                <a:cxnLst>
                  <a:cxn ang="0">
                    <a:pos x="15" y="7"/>
                  </a:cxn>
                  <a:cxn ang="0">
                    <a:pos x="15" y="0"/>
                  </a:cxn>
                  <a:cxn ang="0">
                    <a:pos x="0" y="18"/>
                  </a:cxn>
                  <a:cxn ang="0">
                    <a:pos x="7" y="22"/>
                  </a:cxn>
                  <a:cxn ang="0">
                    <a:pos x="11" y="33"/>
                  </a:cxn>
                  <a:cxn ang="0">
                    <a:pos x="15" y="18"/>
                  </a:cxn>
                  <a:cxn ang="0">
                    <a:pos x="15" y="7"/>
                  </a:cxn>
                  <a:cxn ang="0">
                    <a:pos x="15" y="7"/>
                  </a:cxn>
                </a:cxnLst>
                <a:rect l="txL" t="txT" r="txR" b="txB"/>
                <a:pathLst>
                  <a:path w="16" h="34">
                    <a:moveTo>
                      <a:pt x="15" y="7"/>
                    </a:moveTo>
                    <a:lnTo>
                      <a:pt x="15" y="0"/>
                    </a:lnTo>
                    <a:lnTo>
                      <a:pt x="0" y="18"/>
                    </a:lnTo>
                    <a:lnTo>
                      <a:pt x="7" y="22"/>
                    </a:lnTo>
                    <a:lnTo>
                      <a:pt x="11" y="33"/>
                    </a:lnTo>
                    <a:lnTo>
                      <a:pt x="15" y="18"/>
                    </a:ln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444444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14" name="Freeform 16"/>
              <p:cNvSpPr/>
              <p:nvPr/>
            </p:nvSpPr>
            <p:spPr>
              <a:xfrm>
                <a:off x="2914" y="2902"/>
                <a:ext cx="139" cy="162"/>
              </a:xfrm>
              <a:custGeom>
                <a:avLst/>
                <a:gdLst>
                  <a:gd name="txL" fmla="*/ 0 w 23"/>
                  <a:gd name="txT" fmla="*/ 0 h 23"/>
                  <a:gd name="txR" fmla="*/ 23 w 23"/>
                  <a:gd name="txB" fmla="*/ 23 h 23"/>
                </a:gdLst>
                <a:ahLst/>
                <a:cxnLst>
                  <a:cxn ang="0">
                    <a:pos x="3" y="0"/>
                  </a:cxn>
                  <a:cxn ang="0">
                    <a:pos x="0" y="4"/>
                  </a:cxn>
                  <a:cxn ang="0">
                    <a:pos x="16" y="22"/>
                  </a:cxn>
                  <a:cxn ang="0">
                    <a:pos x="19" y="14"/>
                  </a:cxn>
                  <a:cxn ang="0">
                    <a:pos x="22" y="7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txL" t="txT" r="txR" b="txB"/>
                <a:pathLst>
                  <a:path w="23" h="23">
                    <a:moveTo>
                      <a:pt x="3" y="0"/>
                    </a:moveTo>
                    <a:lnTo>
                      <a:pt x="0" y="4"/>
                    </a:lnTo>
                    <a:lnTo>
                      <a:pt x="16" y="22"/>
                    </a:lnTo>
                    <a:lnTo>
                      <a:pt x="19" y="14"/>
                    </a:lnTo>
                    <a:lnTo>
                      <a:pt x="22" y="7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444444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15" name="Freeform 17"/>
              <p:cNvSpPr/>
              <p:nvPr/>
            </p:nvSpPr>
            <p:spPr>
              <a:xfrm>
                <a:off x="3059" y="2851"/>
                <a:ext cx="139" cy="162"/>
              </a:xfrm>
              <a:custGeom>
                <a:avLst/>
                <a:gdLst>
                  <a:gd name="txL" fmla="*/ 0 w 23"/>
                  <a:gd name="txT" fmla="*/ 0 h 22"/>
                  <a:gd name="txR" fmla="*/ 23 w 23"/>
                  <a:gd name="txB" fmla="*/ 22 h 22"/>
                </a:gdLst>
                <a:ahLst/>
                <a:cxnLst>
                  <a:cxn ang="0">
                    <a:pos x="11" y="21"/>
                  </a:cxn>
                  <a:cxn ang="0">
                    <a:pos x="22" y="14"/>
                  </a:cxn>
                  <a:cxn ang="0">
                    <a:pos x="11" y="0"/>
                  </a:cxn>
                  <a:cxn ang="0">
                    <a:pos x="0" y="3"/>
                  </a:cxn>
                  <a:cxn ang="0">
                    <a:pos x="11" y="21"/>
                  </a:cxn>
                  <a:cxn ang="0">
                    <a:pos x="11" y="21"/>
                  </a:cxn>
                </a:cxnLst>
                <a:rect l="txL" t="txT" r="txR" b="txB"/>
                <a:pathLst>
                  <a:path w="23" h="22">
                    <a:moveTo>
                      <a:pt x="11" y="21"/>
                    </a:moveTo>
                    <a:lnTo>
                      <a:pt x="22" y="14"/>
                    </a:lnTo>
                    <a:lnTo>
                      <a:pt x="11" y="0"/>
                    </a:lnTo>
                    <a:lnTo>
                      <a:pt x="0" y="3"/>
                    </a:lnTo>
                    <a:lnTo>
                      <a:pt x="11" y="21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8447" name="Group 18"/>
            <p:cNvGrpSpPr/>
            <p:nvPr/>
          </p:nvGrpSpPr>
          <p:grpSpPr>
            <a:xfrm>
              <a:off x="2750" y="2916"/>
              <a:ext cx="265" cy="606"/>
              <a:chOff x="2750" y="2916"/>
              <a:chExt cx="265" cy="606"/>
            </a:xfrm>
          </p:grpSpPr>
          <p:sp>
            <p:nvSpPr>
              <p:cNvPr id="16392" name="Freeform 19"/>
              <p:cNvSpPr/>
              <p:nvPr/>
            </p:nvSpPr>
            <p:spPr>
              <a:xfrm>
                <a:off x="2817" y="3316"/>
                <a:ext cx="139" cy="147"/>
              </a:xfrm>
              <a:custGeom>
                <a:avLst/>
                <a:gdLst>
                  <a:gd name="txL" fmla="*/ 0 w 42"/>
                  <a:gd name="txT" fmla="*/ 0 h 77"/>
                  <a:gd name="txR" fmla="*/ 42 w 42"/>
                  <a:gd name="txB" fmla="*/ 77 h 77"/>
                </a:gdLst>
                <a:ahLst/>
                <a:cxnLst>
                  <a:cxn ang="0">
                    <a:pos x="41" y="72"/>
                  </a:cxn>
                  <a:cxn ang="0">
                    <a:pos x="30" y="61"/>
                  </a:cxn>
                  <a:cxn ang="0">
                    <a:pos x="18" y="51"/>
                  </a:cxn>
                  <a:cxn ang="0">
                    <a:pos x="15" y="26"/>
                  </a:cxn>
                  <a:cxn ang="0">
                    <a:pos x="15" y="0"/>
                  </a:cxn>
                  <a:cxn ang="0">
                    <a:pos x="0" y="0"/>
                  </a:cxn>
                  <a:cxn ang="0">
                    <a:pos x="0" y="33"/>
                  </a:cxn>
                  <a:cxn ang="0">
                    <a:pos x="7" y="58"/>
                  </a:cxn>
                  <a:cxn ang="0">
                    <a:pos x="11" y="65"/>
                  </a:cxn>
                  <a:cxn ang="0">
                    <a:pos x="33" y="76"/>
                  </a:cxn>
                  <a:cxn ang="0">
                    <a:pos x="41" y="72"/>
                  </a:cxn>
                  <a:cxn ang="0">
                    <a:pos x="41" y="72"/>
                  </a:cxn>
                </a:cxnLst>
                <a:rect l="txL" t="txT" r="txR" b="txB"/>
                <a:pathLst>
                  <a:path w="42" h="77">
                    <a:moveTo>
                      <a:pt x="41" y="72"/>
                    </a:moveTo>
                    <a:lnTo>
                      <a:pt x="30" y="61"/>
                    </a:lnTo>
                    <a:lnTo>
                      <a:pt x="18" y="51"/>
                    </a:lnTo>
                    <a:lnTo>
                      <a:pt x="15" y="26"/>
                    </a:lnTo>
                    <a:lnTo>
                      <a:pt x="15" y="0"/>
                    </a:lnTo>
                    <a:lnTo>
                      <a:pt x="0" y="0"/>
                    </a:lnTo>
                    <a:lnTo>
                      <a:pt x="0" y="33"/>
                    </a:lnTo>
                    <a:lnTo>
                      <a:pt x="7" y="58"/>
                    </a:lnTo>
                    <a:lnTo>
                      <a:pt x="11" y="65"/>
                    </a:lnTo>
                    <a:lnTo>
                      <a:pt x="33" y="76"/>
                    </a:lnTo>
                    <a:lnTo>
                      <a:pt x="41" y="72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393" name="Freeform 20"/>
              <p:cNvSpPr/>
              <p:nvPr/>
            </p:nvSpPr>
            <p:spPr>
              <a:xfrm>
                <a:off x="2828" y="3352"/>
                <a:ext cx="187" cy="147"/>
              </a:xfrm>
              <a:custGeom>
                <a:avLst/>
                <a:gdLst>
                  <a:gd name="txL" fmla="*/ 0 w 46"/>
                  <a:gd name="txT" fmla="*/ 0 h 19"/>
                  <a:gd name="txR" fmla="*/ 46 w 46"/>
                  <a:gd name="txB" fmla="*/ 19 h 19"/>
                </a:gdLst>
                <a:ahLst/>
                <a:cxnLst>
                  <a:cxn ang="0">
                    <a:pos x="7" y="11"/>
                  </a:cxn>
                  <a:cxn ang="0">
                    <a:pos x="22" y="18"/>
                  </a:cxn>
                  <a:cxn ang="0">
                    <a:pos x="45" y="18"/>
                  </a:cxn>
                  <a:cxn ang="0">
                    <a:pos x="45" y="14"/>
                  </a:cxn>
                  <a:cxn ang="0">
                    <a:pos x="30" y="7"/>
                  </a:cxn>
                  <a:cxn ang="0">
                    <a:pos x="22" y="11"/>
                  </a:cxn>
                  <a:cxn ang="0">
                    <a:pos x="15" y="7"/>
                  </a:cxn>
                  <a:cxn ang="0">
                    <a:pos x="7" y="4"/>
                  </a:cxn>
                  <a:cxn ang="0">
                    <a:pos x="0" y="0"/>
                  </a:cxn>
                  <a:cxn ang="0">
                    <a:pos x="7" y="11"/>
                  </a:cxn>
                  <a:cxn ang="0">
                    <a:pos x="7" y="11"/>
                  </a:cxn>
                </a:cxnLst>
                <a:rect l="txL" t="txT" r="txR" b="txB"/>
                <a:pathLst>
                  <a:path w="46" h="19">
                    <a:moveTo>
                      <a:pt x="7" y="11"/>
                    </a:moveTo>
                    <a:lnTo>
                      <a:pt x="22" y="18"/>
                    </a:lnTo>
                    <a:lnTo>
                      <a:pt x="45" y="18"/>
                    </a:lnTo>
                    <a:lnTo>
                      <a:pt x="45" y="14"/>
                    </a:lnTo>
                    <a:lnTo>
                      <a:pt x="30" y="7"/>
                    </a:lnTo>
                    <a:lnTo>
                      <a:pt x="22" y="11"/>
                    </a:lnTo>
                    <a:lnTo>
                      <a:pt x="15" y="7"/>
                    </a:lnTo>
                    <a:lnTo>
                      <a:pt x="7" y="4"/>
                    </a:lnTo>
                    <a:lnTo>
                      <a:pt x="0" y="0"/>
                    </a:lnTo>
                    <a:lnTo>
                      <a:pt x="7" y="11"/>
                    </a:lnTo>
                    <a:close/>
                  </a:path>
                </a:pathLst>
              </a:custGeom>
              <a:solidFill>
                <a:srgbClr val="000000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394" name="Freeform 21"/>
              <p:cNvSpPr/>
              <p:nvPr/>
            </p:nvSpPr>
            <p:spPr>
              <a:xfrm>
                <a:off x="2776" y="3050"/>
                <a:ext cx="139" cy="147"/>
              </a:xfrm>
              <a:custGeom>
                <a:avLst/>
                <a:gdLst>
                  <a:gd name="txL" fmla="*/ 0 w 101"/>
                  <a:gd name="txT" fmla="*/ 0 h 176"/>
                  <a:gd name="txR" fmla="*/ 101 w 101"/>
                  <a:gd name="txB" fmla="*/ 176 h 176"/>
                </a:gdLst>
                <a:ahLst/>
                <a:cxnLst>
                  <a:cxn ang="0">
                    <a:pos x="11" y="147"/>
                  </a:cxn>
                  <a:cxn ang="0">
                    <a:pos x="7" y="158"/>
                  </a:cxn>
                  <a:cxn ang="0">
                    <a:pos x="4" y="168"/>
                  </a:cxn>
                  <a:cxn ang="0">
                    <a:pos x="0" y="175"/>
                  </a:cxn>
                  <a:cxn ang="0">
                    <a:pos x="48" y="175"/>
                  </a:cxn>
                  <a:cxn ang="0">
                    <a:pos x="59" y="172"/>
                  </a:cxn>
                  <a:cxn ang="0">
                    <a:pos x="74" y="165"/>
                  </a:cxn>
                  <a:cxn ang="0">
                    <a:pos x="97" y="150"/>
                  </a:cxn>
                  <a:cxn ang="0">
                    <a:pos x="100" y="143"/>
                  </a:cxn>
                  <a:cxn ang="0">
                    <a:pos x="89" y="129"/>
                  </a:cxn>
                  <a:cxn ang="0">
                    <a:pos x="86" y="118"/>
                  </a:cxn>
                  <a:cxn ang="0">
                    <a:pos x="82" y="107"/>
                  </a:cxn>
                  <a:cxn ang="0">
                    <a:pos x="56" y="129"/>
                  </a:cxn>
                  <a:cxn ang="0">
                    <a:pos x="41" y="129"/>
                  </a:cxn>
                  <a:cxn ang="0">
                    <a:pos x="37" y="122"/>
                  </a:cxn>
                  <a:cxn ang="0">
                    <a:pos x="26" y="75"/>
                  </a:cxn>
                  <a:cxn ang="0">
                    <a:pos x="15" y="25"/>
                  </a:cxn>
                  <a:cxn ang="0">
                    <a:pos x="18" y="18"/>
                  </a:cxn>
                  <a:cxn ang="0">
                    <a:pos x="30" y="14"/>
                  </a:cxn>
                  <a:cxn ang="0">
                    <a:pos x="41" y="18"/>
                  </a:cxn>
                  <a:cxn ang="0">
                    <a:pos x="48" y="18"/>
                  </a:cxn>
                  <a:cxn ang="0">
                    <a:pos x="52" y="39"/>
                  </a:cxn>
                  <a:cxn ang="0">
                    <a:pos x="52" y="57"/>
                  </a:cxn>
                  <a:cxn ang="0">
                    <a:pos x="56" y="93"/>
                  </a:cxn>
                  <a:cxn ang="0">
                    <a:pos x="78" y="86"/>
                  </a:cxn>
                  <a:cxn ang="0">
                    <a:pos x="78" y="79"/>
                  </a:cxn>
                  <a:cxn ang="0">
                    <a:pos x="86" y="71"/>
                  </a:cxn>
                  <a:cxn ang="0">
                    <a:pos x="86" y="64"/>
                  </a:cxn>
                  <a:cxn ang="0">
                    <a:pos x="86" y="57"/>
                  </a:cxn>
                  <a:cxn ang="0">
                    <a:pos x="82" y="50"/>
                  </a:cxn>
                  <a:cxn ang="0">
                    <a:pos x="78" y="43"/>
                  </a:cxn>
                  <a:cxn ang="0">
                    <a:pos x="63" y="10"/>
                  </a:cxn>
                  <a:cxn ang="0">
                    <a:pos x="63" y="18"/>
                  </a:cxn>
                  <a:cxn ang="0">
                    <a:pos x="45" y="7"/>
                  </a:cxn>
                  <a:cxn ang="0">
                    <a:pos x="11" y="0"/>
                  </a:cxn>
                  <a:cxn ang="0">
                    <a:pos x="11" y="3"/>
                  </a:cxn>
                  <a:cxn ang="0">
                    <a:pos x="4" y="28"/>
                  </a:cxn>
                  <a:cxn ang="0">
                    <a:pos x="4" y="50"/>
                  </a:cxn>
                  <a:cxn ang="0">
                    <a:pos x="4" y="64"/>
                  </a:cxn>
                  <a:cxn ang="0">
                    <a:pos x="7" y="79"/>
                  </a:cxn>
                  <a:cxn ang="0">
                    <a:pos x="15" y="100"/>
                  </a:cxn>
                  <a:cxn ang="0">
                    <a:pos x="18" y="125"/>
                  </a:cxn>
                  <a:cxn ang="0">
                    <a:pos x="18" y="132"/>
                  </a:cxn>
                  <a:cxn ang="0">
                    <a:pos x="11" y="147"/>
                  </a:cxn>
                  <a:cxn ang="0">
                    <a:pos x="11" y="147"/>
                  </a:cxn>
                </a:cxnLst>
                <a:rect l="txL" t="txT" r="txR" b="txB"/>
                <a:pathLst>
                  <a:path w="101" h="176">
                    <a:moveTo>
                      <a:pt x="11" y="147"/>
                    </a:moveTo>
                    <a:lnTo>
                      <a:pt x="7" y="158"/>
                    </a:lnTo>
                    <a:lnTo>
                      <a:pt x="4" y="168"/>
                    </a:lnTo>
                    <a:lnTo>
                      <a:pt x="0" y="175"/>
                    </a:lnTo>
                    <a:lnTo>
                      <a:pt x="48" y="175"/>
                    </a:lnTo>
                    <a:lnTo>
                      <a:pt x="59" y="172"/>
                    </a:lnTo>
                    <a:lnTo>
                      <a:pt x="74" y="165"/>
                    </a:lnTo>
                    <a:lnTo>
                      <a:pt x="97" y="150"/>
                    </a:lnTo>
                    <a:lnTo>
                      <a:pt x="100" y="143"/>
                    </a:lnTo>
                    <a:lnTo>
                      <a:pt x="89" y="129"/>
                    </a:lnTo>
                    <a:lnTo>
                      <a:pt x="86" y="118"/>
                    </a:lnTo>
                    <a:lnTo>
                      <a:pt x="82" y="107"/>
                    </a:lnTo>
                    <a:lnTo>
                      <a:pt x="56" y="129"/>
                    </a:lnTo>
                    <a:lnTo>
                      <a:pt x="41" y="129"/>
                    </a:lnTo>
                    <a:lnTo>
                      <a:pt x="37" y="122"/>
                    </a:lnTo>
                    <a:lnTo>
                      <a:pt x="26" y="75"/>
                    </a:lnTo>
                    <a:lnTo>
                      <a:pt x="15" y="25"/>
                    </a:lnTo>
                    <a:lnTo>
                      <a:pt x="18" y="18"/>
                    </a:lnTo>
                    <a:lnTo>
                      <a:pt x="30" y="14"/>
                    </a:lnTo>
                    <a:lnTo>
                      <a:pt x="41" y="18"/>
                    </a:lnTo>
                    <a:lnTo>
                      <a:pt x="48" y="18"/>
                    </a:lnTo>
                    <a:lnTo>
                      <a:pt x="52" y="39"/>
                    </a:lnTo>
                    <a:lnTo>
                      <a:pt x="52" y="57"/>
                    </a:lnTo>
                    <a:lnTo>
                      <a:pt x="56" y="93"/>
                    </a:lnTo>
                    <a:lnTo>
                      <a:pt x="78" y="86"/>
                    </a:lnTo>
                    <a:lnTo>
                      <a:pt x="78" y="79"/>
                    </a:lnTo>
                    <a:lnTo>
                      <a:pt x="86" y="71"/>
                    </a:lnTo>
                    <a:lnTo>
                      <a:pt x="86" y="64"/>
                    </a:lnTo>
                    <a:lnTo>
                      <a:pt x="86" y="57"/>
                    </a:lnTo>
                    <a:lnTo>
                      <a:pt x="82" y="50"/>
                    </a:lnTo>
                    <a:lnTo>
                      <a:pt x="78" y="43"/>
                    </a:lnTo>
                    <a:lnTo>
                      <a:pt x="63" y="10"/>
                    </a:lnTo>
                    <a:lnTo>
                      <a:pt x="63" y="18"/>
                    </a:lnTo>
                    <a:lnTo>
                      <a:pt x="45" y="7"/>
                    </a:lnTo>
                    <a:lnTo>
                      <a:pt x="11" y="0"/>
                    </a:lnTo>
                    <a:lnTo>
                      <a:pt x="11" y="3"/>
                    </a:lnTo>
                    <a:lnTo>
                      <a:pt x="4" y="28"/>
                    </a:lnTo>
                    <a:lnTo>
                      <a:pt x="4" y="50"/>
                    </a:lnTo>
                    <a:lnTo>
                      <a:pt x="4" y="64"/>
                    </a:lnTo>
                    <a:lnTo>
                      <a:pt x="7" y="79"/>
                    </a:lnTo>
                    <a:lnTo>
                      <a:pt x="15" y="100"/>
                    </a:lnTo>
                    <a:lnTo>
                      <a:pt x="18" y="125"/>
                    </a:lnTo>
                    <a:lnTo>
                      <a:pt x="18" y="132"/>
                    </a:lnTo>
                    <a:lnTo>
                      <a:pt x="11" y="147"/>
                    </a:lnTo>
                    <a:close/>
                  </a:path>
                </a:pathLst>
              </a:custGeom>
              <a:solidFill>
                <a:srgbClr val="888888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395" name="Freeform 22"/>
              <p:cNvSpPr/>
              <p:nvPr/>
            </p:nvSpPr>
            <p:spPr>
              <a:xfrm>
                <a:off x="2776" y="3197"/>
                <a:ext cx="139" cy="147"/>
              </a:xfrm>
              <a:custGeom>
                <a:avLst/>
                <a:gdLst>
                  <a:gd name="txL" fmla="*/ 0 w 109"/>
                  <a:gd name="txT" fmla="*/ 0 h 162"/>
                  <a:gd name="txR" fmla="*/ 109 w 109"/>
                  <a:gd name="txB" fmla="*/ 162 h 162"/>
                </a:gdLst>
                <a:ahLst/>
                <a:cxnLst>
                  <a:cxn ang="0">
                    <a:pos x="7" y="21"/>
                  </a:cxn>
                  <a:cxn ang="0">
                    <a:pos x="7" y="36"/>
                  </a:cxn>
                  <a:cxn ang="0">
                    <a:pos x="11" y="50"/>
                  </a:cxn>
                  <a:cxn ang="0">
                    <a:pos x="11" y="61"/>
                  </a:cxn>
                  <a:cxn ang="0">
                    <a:pos x="11" y="93"/>
                  </a:cxn>
                  <a:cxn ang="0">
                    <a:pos x="11" y="129"/>
                  </a:cxn>
                  <a:cxn ang="0">
                    <a:pos x="7" y="147"/>
                  </a:cxn>
                  <a:cxn ang="0">
                    <a:pos x="0" y="161"/>
                  </a:cxn>
                  <a:cxn ang="0">
                    <a:pos x="11" y="161"/>
                  </a:cxn>
                  <a:cxn ang="0">
                    <a:pos x="15" y="161"/>
                  </a:cxn>
                  <a:cxn ang="0">
                    <a:pos x="48" y="161"/>
                  </a:cxn>
                  <a:cxn ang="0">
                    <a:pos x="82" y="161"/>
                  </a:cxn>
                  <a:cxn ang="0">
                    <a:pos x="97" y="158"/>
                  </a:cxn>
                  <a:cxn ang="0">
                    <a:pos x="108" y="151"/>
                  </a:cxn>
                  <a:cxn ang="0">
                    <a:pos x="97" y="129"/>
                  </a:cxn>
                  <a:cxn ang="0">
                    <a:pos x="93" y="72"/>
                  </a:cxn>
                  <a:cxn ang="0">
                    <a:pos x="89" y="14"/>
                  </a:cxn>
                  <a:cxn ang="0">
                    <a:pos x="86" y="0"/>
                  </a:cxn>
                  <a:cxn ang="0">
                    <a:pos x="78" y="7"/>
                  </a:cxn>
                  <a:cxn ang="0">
                    <a:pos x="45" y="21"/>
                  </a:cxn>
                  <a:cxn ang="0">
                    <a:pos x="7" y="21"/>
                  </a:cxn>
                  <a:cxn ang="0">
                    <a:pos x="7" y="21"/>
                  </a:cxn>
                </a:cxnLst>
                <a:rect l="txL" t="txT" r="txR" b="txB"/>
                <a:pathLst>
                  <a:path w="109" h="162">
                    <a:moveTo>
                      <a:pt x="7" y="21"/>
                    </a:moveTo>
                    <a:lnTo>
                      <a:pt x="7" y="36"/>
                    </a:lnTo>
                    <a:lnTo>
                      <a:pt x="11" y="50"/>
                    </a:lnTo>
                    <a:lnTo>
                      <a:pt x="11" y="61"/>
                    </a:lnTo>
                    <a:lnTo>
                      <a:pt x="11" y="93"/>
                    </a:lnTo>
                    <a:lnTo>
                      <a:pt x="11" y="129"/>
                    </a:lnTo>
                    <a:lnTo>
                      <a:pt x="7" y="147"/>
                    </a:lnTo>
                    <a:lnTo>
                      <a:pt x="0" y="161"/>
                    </a:lnTo>
                    <a:lnTo>
                      <a:pt x="11" y="161"/>
                    </a:lnTo>
                    <a:lnTo>
                      <a:pt x="15" y="161"/>
                    </a:lnTo>
                    <a:lnTo>
                      <a:pt x="48" y="161"/>
                    </a:lnTo>
                    <a:lnTo>
                      <a:pt x="82" y="161"/>
                    </a:lnTo>
                    <a:lnTo>
                      <a:pt x="97" y="158"/>
                    </a:lnTo>
                    <a:lnTo>
                      <a:pt x="108" y="151"/>
                    </a:lnTo>
                    <a:lnTo>
                      <a:pt x="97" y="129"/>
                    </a:lnTo>
                    <a:lnTo>
                      <a:pt x="93" y="72"/>
                    </a:lnTo>
                    <a:lnTo>
                      <a:pt x="89" y="14"/>
                    </a:lnTo>
                    <a:lnTo>
                      <a:pt x="86" y="0"/>
                    </a:lnTo>
                    <a:lnTo>
                      <a:pt x="78" y="7"/>
                    </a:lnTo>
                    <a:lnTo>
                      <a:pt x="45" y="21"/>
                    </a:lnTo>
                    <a:lnTo>
                      <a:pt x="7" y="21"/>
                    </a:lnTo>
                    <a:close/>
                  </a:path>
                </a:pathLst>
              </a:custGeom>
              <a:solidFill>
                <a:srgbClr val="BBBBBB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396" name="Freeform 23"/>
              <p:cNvSpPr/>
              <p:nvPr/>
            </p:nvSpPr>
            <p:spPr>
              <a:xfrm>
                <a:off x="2791" y="3034"/>
                <a:ext cx="139" cy="147"/>
              </a:xfrm>
              <a:custGeom>
                <a:avLst/>
                <a:gdLst>
                  <a:gd name="txL" fmla="*/ 0 w 79"/>
                  <a:gd name="txT" fmla="*/ 0 h 116"/>
                  <a:gd name="txR" fmla="*/ 79 w 79"/>
                  <a:gd name="txB" fmla="*/ 116 h 116"/>
                </a:gdLst>
                <a:ahLst/>
                <a:cxnLst>
                  <a:cxn ang="0">
                    <a:pos x="71" y="90"/>
                  </a:cxn>
                  <a:cxn ang="0">
                    <a:pos x="78" y="83"/>
                  </a:cxn>
                  <a:cxn ang="0">
                    <a:pos x="78" y="79"/>
                  </a:cxn>
                  <a:cxn ang="0">
                    <a:pos x="78" y="75"/>
                  </a:cxn>
                  <a:cxn ang="0">
                    <a:pos x="74" y="72"/>
                  </a:cxn>
                  <a:cxn ang="0">
                    <a:pos x="74" y="65"/>
                  </a:cxn>
                  <a:cxn ang="0">
                    <a:pos x="71" y="68"/>
                  </a:cxn>
                  <a:cxn ang="0">
                    <a:pos x="41" y="79"/>
                  </a:cxn>
                  <a:cxn ang="0">
                    <a:pos x="37" y="43"/>
                  </a:cxn>
                  <a:cxn ang="0">
                    <a:pos x="37" y="25"/>
                  </a:cxn>
                  <a:cxn ang="0">
                    <a:pos x="33" y="4"/>
                  </a:cxn>
                  <a:cxn ang="0">
                    <a:pos x="26" y="4"/>
                  </a:cxn>
                  <a:cxn ang="0">
                    <a:pos x="15" y="0"/>
                  </a:cxn>
                  <a:cxn ang="0">
                    <a:pos x="3" y="4"/>
                  </a:cxn>
                  <a:cxn ang="0">
                    <a:pos x="0" y="11"/>
                  </a:cxn>
                  <a:cxn ang="0">
                    <a:pos x="7" y="50"/>
                  </a:cxn>
                  <a:cxn ang="0">
                    <a:pos x="22" y="108"/>
                  </a:cxn>
                  <a:cxn ang="0">
                    <a:pos x="26" y="115"/>
                  </a:cxn>
                  <a:cxn ang="0">
                    <a:pos x="41" y="115"/>
                  </a:cxn>
                  <a:cxn ang="0">
                    <a:pos x="56" y="104"/>
                  </a:cxn>
                  <a:cxn ang="0">
                    <a:pos x="71" y="90"/>
                  </a:cxn>
                  <a:cxn ang="0">
                    <a:pos x="71" y="90"/>
                  </a:cxn>
                </a:cxnLst>
                <a:rect l="txL" t="txT" r="txR" b="txB"/>
                <a:pathLst>
                  <a:path w="79" h="116">
                    <a:moveTo>
                      <a:pt x="71" y="90"/>
                    </a:moveTo>
                    <a:lnTo>
                      <a:pt x="78" y="83"/>
                    </a:lnTo>
                    <a:lnTo>
                      <a:pt x="78" y="79"/>
                    </a:lnTo>
                    <a:lnTo>
                      <a:pt x="78" y="75"/>
                    </a:lnTo>
                    <a:lnTo>
                      <a:pt x="74" y="72"/>
                    </a:lnTo>
                    <a:lnTo>
                      <a:pt x="74" y="65"/>
                    </a:lnTo>
                    <a:lnTo>
                      <a:pt x="71" y="68"/>
                    </a:lnTo>
                    <a:lnTo>
                      <a:pt x="41" y="79"/>
                    </a:lnTo>
                    <a:lnTo>
                      <a:pt x="37" y="43"/>
                    </a:lnTo>
                    <a:lnTo>
                      <a:pt x="37" y="25"/>
                    </a:lnTo>
                    <a:lnTo>
                      <a:pt x="33" y="4"/>
                    </a:lnTo>
                    <a:lnTo>
                      <a:pt x="26" y="4"/>
                    </a:lnTo>
                    <a:lnTo>
                      <a:pt x="15" y="0"/>
                    </a:lnTo>
                    <a:lnTo>
                      <a:pt x="3" y="4"/>
                    </a:lnTo>
                    <a:lnTo>
                      <a:pt x="0" y="11"/>
                    </a:lnTo>
                    <a:lnTo>
                      <a:pt x="7" y="50"/>
                    </a:lnTo>
                    <a:lnTo>
                      <a:pt x="22" y="108"/>
                    </a:lnTo>
                    <a:lnTo>
                      <a:pt x="26" y="115"/>
                    </a:lnTo>
                    <a:lnTo>
                      <a:pt x="41" y="115"/>
                    </a:lnTo>
                    <a:lnTo>
                      <a:pt x="56" y="104"/>
                    </a:lnTo>
                    <a:lnTo>
                      <a:pt x="71" y="90"/>
                    </a:lnTo>
                    <a:close/>
                  </a:path>
                </a:pathLst>
              </a:custGeom>
              <a:solidFill>
                <a:srgbClr val="888888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397" name="Freeform 24"/>
              <p:cNvSpPr/>
              <p:nvPr/>
            </p:nvSpPr>
            <p:spPr>
              <a:xfrm>
                <a:off x="2791" y="3328"/>
                <a:ext cx="139" cy="147"/>
              </a:xfrm>
              <a:custGeom>
                <a:avLst/>
                <a:gdLst>
                  <a:gd name="txL" fmla="*/ 0 w 68"/>
                  <a:gd name="txT" fmla="*/ 0 h 102"/>
                  <a:gd name="txR" fmla="*/ 68 w 68"/>
                  <a:gd name="txB" fmla="*/ 102 h 102"/>
                </a:gdLst>
                <a:ahLst/>
                <a:cxnLst>
                  <a:cxn ang="0">
                    <a:pos x="0" y="0"/>
                  </a:cxn>
                  <a:cxn ang="0">
                    <a:pos x="0" y="15"/>
                  </a:cxn>
                  <a:cxn ang="0">
                    <a:pos x="7" y="40"/>
                  </a:cxn>
                  <a:cxn ang="0">
                    <a:pos x="15" y="54"/>
                  </a:cxn>
                  <a:cxn ang="0">
                    <a:pos x="18" y="65"/>
                  </a:cxn>
                  <a:cxn ang="0">
                    <a:pos x="18" y="72"/>
                  </a:cxn>
                  <a:cxn ang="0">
                    <a:pos x="18" y="72"/>
                  </a:cxn>
                  <a:cxn ang="0">
                    <a:pos x="18" y="76"/>
                  </a:cxn>
                  <a:cxn ang="0">
                    <a:pos x="22" y="83"/>
                  </a:cxn>
                  <a:cxn ang="0">
                    <a:pos x="33" y="94"/>
                  </a:cxn>
                  <a:cxn ang="0">
                    <a:pos x="41" y="97"/>
                  </a:cxn>
                  <a:cxn ang="0">
                    <a:pos x="52" y="101"/>
                  </a:cxn>
                  <a:cxn ang="0">
                    <a:pos x="59" y="101"/>
                  </a:cxn>
                  <a:cxn ang="0">
                    <a:pos x="67" y="97"/>
                  </a:cxn>
                  <a:cxn ang="0">
                    <a:pos x="56" y="90"/>
                  </a:cxn>
                  <a:cxn ang="0">
                    <a:pos x="48" y="79"/>
                  </a:cxn>
                  <a:cxn ang="0">
                    <a:pos x="37" y="65"/>
                  </a:cxn>
                  <a:cxn ang="0">
                    <a:pos x="33" y="58"/>
                  </a:cxn>
                  <a:cxn ang="0">
                    <a:pos x="30" y="33"/>
                  </a:cxn>
                  <a:cxn ang="0">
                    <a:pos x="30" y="4"/>
                  </a:cxn>
                  <a:cxn ang="0">
                    <a:pos x="30" y="4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68" h="102">
                    <a:moveTo>
                      <a:pt x="0" y="0"/>
                    </a:moveTo>
                    <a:lnTo>
                      <a:pt x="0" y="15"/>
                    </a:lnTo>
                    <a:lnTo>
                      <a:pt x="7" y="40"/>
                    </a:lnTo>
                    <a:lnTo>
                      <a:pt x="15" y="54"/>
                    </a:lnTo>
                    <a:lnTo>
                      <a:pt x="18" y="65"/>
                    </a:lnTo>
                    <a:lnTo>
                      <a:pt x="18" y="72"/>
                    </a:lnTo>
                    <a:lnTo>
                      <a:pt x="18" y="76"/>
                    </a:lnTo>
                    <a:lnTo>
                      <a:pt x="22" y="83"/>
                    </a:lnTo>
                    <a:lnTo>
                      <a:pt x="33" y="94"/>
                    </a:lnTo>
                    <a:lnTo>
                      <a:pt x="41" y="97"/>
                    </a:lnTo>
                    <a:lnTo>
                      <a:pt x="52" y="101"/>
                    </a:lnTo>
                    <a:lnTo>
                      <a:pt x="59" y="101"/>
                    </a:lnTo>
                    <a:lnTo>
                      <a:pt x="67" y="97"/>
                    </a:lnTo>
                    <a:lnTo>
                      <a:pt x="56" y="90"/>
                    </a:lnTo>
                    <a:lnTo>
                      <a:pt x="48" y="79"/>
                    </a:lnTo>
                    <a:lnTo>
                      <a:pt x="37" y="65"/>
                    </a:lnTo>
                    <a:lnTo>
                      <a:pt x="33" y="58"/>
                    </a:lnTo>
                    <a:lnTo>
                      <a:pt x="30" y="33"/>
                    </a:lnTo>
                    <a:lnTo>
                      <a:pt x="30" y="4"/>
                    </a:lnTo>
                    <a:lnTo>
                      <a:pt x="3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398" name="Freeform 25"/>
              <p:cNvSpPr/>
              <p:nvPr/>
            </p:nvSpPr>
            <p:spPr>
              <a:xfrm>
                <a:off x="2750" y="2916"/>
                <a:ext cx="139" cy="147"/>
              </a:xfrm>
              <a:custGeom>
                <a:avLst/>
                <a:gdLst>
                  <a:gd name="txL" fmla="*/ 0 w 83"/>
                  <a:gd name="txT" fmla="*/ 0 h 95"/>
                  <a:gd name="txR" fmla="*/ 83 w 83"/>
                  <a:gd name="txB" fmla="*/ 95 h 95"/>
                </a:gdLst>
                <a:ahLst/>
                <a:cxnLst>
                  <a:cxn ang="0">
                    <a:pos x="74" y="22"/>
                  </a:cxn>
                  <a:cxn ang="0">
                    <a:pos x="78" y="18"/>
                  </a:cxn>
                  <a:cxn ang="0">
                    <a:pos x="82" y="22"/>
                  </a:cxn>
                  <a:cxn ang="0">
                    <a:pos x="82" y="15"/>
                  </a:cxn>
                  <a:cxn ang="0">
                    <a:pos x="78" y="7"/>
                  </a:cxn>
                  <a:cxn ang="0">
                    <a:pos x="67" y="0"/>
                  </a:cxn>
                  <a:cxn ang="0">
                    <a:pos x="52" y="4"/>
                  </a:cxn>
                  <a:cxn ang="0">
                    <a:pos x="41" y="11"/>
                  </a:cxn>
                  <a:cxn ang="0">
                    <a:pos x="33" y="22"/>
                  </a:cxn>
                  <a:cxn ang="0">
                    <a:pos x="22" y="25"/>
                  </a:cxn>
                  <a:cxn ang="0">
                    <a:pos x="15" y="33"/>
                  </a:cxn>
                  <a:cxn ang="0">
                    <a:pos x="11" y="40"/>
                  </a:cxn>
                  <a:cxn ang="0">
                    <a:pos x="11" y="47"/>
                  </a:cxn>
                  <a:cxn ang="0">
                    <a:pos x="15" y="51"/>
                  </a:cxn>
                  <a:cxn ang="0">
                    <a:pos x="11" y="51"/>
                  </a:cxn>
                  <a:cxn ang="0">
                    <a:pos x="4" y="51"/>
                  </a:cxn>
                  <a:cxn ang="0">
                    <a:pos x="0" y="54"/>
                  </a:cxn>
                  <a:cxn ang="0">
                    <a:pos x="0" y="58"/>
                  </a:cxn>
                  <a:cxn ang="0">
                    <a:pos x="0" y="65"/>
                  </a:cxn>
                  <a:cxn ang="0">
                    <a:pos x="0" y="69"/>
                  </a:cxn>
                  <a:cxn ang="0">
                    <a:pos x="4" y="72"/>
                  </a:cxn>
                  <a:cxn ang="0">
                    <a:pos x="11" y="83"/>
                  </a:cxn>
                  <a:cxn ang="0">
                    <a:pos x="18" y="94"/>
                  </a:cxn>
                  <a:cxn ang="0">
                    <a:pos x="18" y="83"/>
                  </a:cxn>
                  <a:cxn ang="0">
                    <a:pos x="18" y="76"/>
                  </a:cxn>
                  <a:cxn ang="0">
                    <a:pos x="22" y="79"/>
                  </a:cxn>
                  <a:cxn ang="0">
                    <a:pos x="30" y="86"/>
                  </a:cxn>
                  <a:cxn ang="0">
                    <a:pos x="41" y="83"/>
                  </a:cxn>
                  <a:cxn ang="0">
                    <a:pos x="52" y="79"/>
                  </a:cxn>
                  <a:cxn ang="0">
                    <a:pos x="56" y="72"/>
                  </a:cxn>
                  <a:cxn ang="0">
                    <a:pos x="56" y="65"/>
                  </a:cxn>
                  <a:cxn ang="0">
                    <a:pos x="52" y="58"/>
                  </a:cxn>
                  <a:cxn ang="0">
                    <a:pos x="48" y="54"/>
                  </a:cxn>
                  <a:cxn ang="0">
                    <a:pos x="48" y="51"/>
                  </a:cxn>
                  <a:cxn ang="0">
                    <a:pos x="52" y="47"/>
                  </a:cxn>
                  <a:cxn ang="0">
                    <a:pos x="56" y="47"/>
                  </a:cxn>
                  <a:cxn ang="0">
                    <a:pos x="63" y="47"/>
                  </a:cxn>
                  <a:cxn ang="0">
                    <a:pos x="59" y="33"/>
                  </a:cxn>
                  <a:cxn ang="0">
                    <a:pos x="67" y="29"/>
                  </a:cxn>
                  <a:cxn ang="0">
                    <a:pos x="71" y="25"/>
                  </a:cxn>
                  <a:cxn ang="0">
                    <a:pos x="74" y="22"/>
                  </a:cxn>
                  <a:cxn ang="0">
                    <a:pos x="74" y="22"/>
                  </a:cxn>
                </a:cxnLst>
                <a:rect l="txL" t="txT" r="txR" b="txB"/>
                <a:pathLst>
                  <a:path w="83" h="95">
                    <a:moveTo>
                      <a:pt x="74" y="22"/>
                    </a:moveTo>
                    <a:lnTo>
                      <a:pt x="78" y="18"/>
                    </a:lnTo>
                    <a:lnTo>
                      <a:pt x="82" y="22"/>
                    </a:lnTo>
                    <a:lnTo>
                      <a:pt x="82" y="15"/>
                    </a:lnTo>
                    <a:lnTo>
                      <a:pt x="78" y="7"/>
                    </a:lnTo>
                    <a:lnTo>
                      <a:pt x="67" y="0"/>
                    </a:lnTo>
                    <a:lnTo>
                      <a:pt x="52" y="4"/>
                    </a:lnTo>
                    <a:lnTo>
                      <a:pt x="41" y="11"/>
                    </a:lnTo>
                    <a:lnTo>
                      <a:pt x="33" y="22"/>
                    </a:lnTo>
                    <a:lnTo>
                      <a:pt x="22" y="25"/>
                    </a:lnTo>
                    <a:lnTo>
                      <a:pt x="15" y="33"/>
                    </a:lnTo>
                    <a:lnTo>
                      <a:pt x="11" y="40"/>
                    </a:lnTo>
                    <a:lnTo>
                      <a:pt x="11" y="47"/>
                    </a:lnTo>
                    <a:lnTo>
                      <a:pt x="15" y="51"/>
                    </a:lnTo>
                    <a:lnTo>
                      <a:pt x="11" y="51"/>
                    </a:lnTo>
                    <a:lnTo>
                      <a:pt x="4" y="51"/>
                    </a:lnTo>
                    <a:lnTo>
                      <a:pt x="0" y="54"/>
                    </a:lnTo>
                    <a:lnTo>
                      <a:pt x="0" y="58"/>
                    </a:lnTo>
                    <a:lnTo>
                      <a:pt x="0" y="65"/>
                    </a:lnTo>
                    <a:lnTo>
                      <a:pt x="0" y="69"/>
                    </a:lnTo>
                    <a:lnTo>
                      <a:pt x="4" y="72"/>
                    </a:lnTo>
                    <a:lnTo>
                      <a:pt x="11" y="83"/>
                    </a:lnTo>
                    <a:lnTo>
                      <a:pt x="18" y="94"/>
                    </a:lnTo>
                    <a:lnTo>
                      <a:pt x="18" y="83"/>
                    </a:lnTo>
                    <a:lnTo>
                      <a:pt x="18" y="76"/>
                    </a:lnTo>
                    <a:lnTo>
                      <a:pt x="22" y="79"/>
                    </a:lnTo>
                    <a:lnTo>
                      <a:pt x="30" y="86"/>
                    </a:lnTo>
                    <a:lnTo>
                      <a:pt x="41" y="83"/>
                    </a:lnTo>
                    <a:lnTo>
                      <a:pt x="52" y="79"/>
                    </a:lnTo>
                    <a:lnTo>
                      <a:pt x="56" y="72"/>
                    </a:lnTo>
                    <a:lnTo>
                      <a:pt x="56" y="65"/>
                    </a:lnTo>
                    <a:lnTo>
                      <a:pt x="52" y="58"/>
                    </a:lnTo>
                    <a:lnTo>
                      <a:pt x="48" y="54"/>
                    </a:lnTo>
                    <a:lnTo>
                      <a:pt x="48" y="51"/>
                    </a:lnTo>
                    <a:lnTo>
                      <a:pt x="52" y="47"/>
                    </a:lnTo>
                    <a:lnTo>
                      <a:pt x="56" y="47"/>
                    </a:lnTo>
                    <a:lnTo>
                      <a:pt x="63" y="47"/>
                    </a:lnTo>
                    <a:lnTo>
                      <a:pt x="59" y="33"/>
                    </a:lnTo>
                    <a:lnTo>
                      <a:pt x="67" y="29"/>
                    </a:lnTo>
                    <a:lnTo>
                      <a:pt x="71" y="25"/>
                    </a:lnTo>
                    <a:lnTo>
                      <a:pt x="74" y="22"/>
                    </a:ln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399" name="Freeform 26"/>
              <p:cNvSpPr/>
              <p:nvPr/>
            </p:nvSpPr>
            <p:spPr>
              <a:xfrm>
                <a:off x="2780" y="2921"/>
                <a:ext cx="139" cy="154"/>
              </a:xfrm>
              <a:custGeom>
                <a:avLst/>
                <a:gdLst>
                  <a:gd name="txL" fmla="*/ 0 w 68"/>
                  <a:gd name="txT" fmla="*/ 0 h 69"/>
                  <a:gd name="txR" fmla="*/ 68 w 68"/>
                  <a:gd name="txB" fmla="*/ 69 h 69"/>
                </a:gdLst>
                <a:ahLst/>
                <a:cxnLst>
                  <a:cxn ang="0">
                    <a:pos x="52" y="11"/>
                  </a:cxn>
                  <a:cxn ang="0">
                    <a:pos x="48" y="3"/>
                  </a:cxn>
                  <a:cxn ang="0">
                    <a:pos x="44" y="0"/>
                  </a:cxn>
                  <a:cxn ang="0">
                    <a:pos x="41" y="3"/>
                  </a:cxn>
                  <a:cxn ang="0">
                    <a:pos x="29" y="11"/>
                  </a:cxn>
                  <a:cxn ang="0">
                    <a:pos x="33" y="21"/>
                  </a:cxn>
                  <a:cxn ang="0">
                    <a:pos x="22" y="25"/>
                  </a:cxn>
                  <a:cxn ang="0">
                    <a:pos x="18" y="29"/>
                  </a:cxn>
                  <a:cxn ang="0">
                    <a:pos x="18" y="32"/>
                  </a:cxn>
                  <a:cxn ang="0">
                    <a:pos x="22" y="39"/>
                  </a:cxn>
                  <a:cxn ang="0">
                    <a:pos x="26" y="43"/>
                  </a:cxn>
                  <a:cxn ang="0">
                    <a:pos x="26" y="50"/>
                  </a:cxn>
                  <a:cxn ang="0">
                    <a:pos x="22" y="57"/>
                  </a:cxn>
                  <a:cxn ang="0">
                    <a:pos x="11" y="61"/>
                  </a:cxn>
                  <a:cxn ang="0">
                    <a:pos x="0" y="64"/>
                  </a:cxn>
                  <a:cxn ang="0">
                    <a:pos x="41" y="68"/>
                  </a:cxn>
                  <a:cxn ang="0">
                    <a:pos x="44" y="61"/>
                  </a:cxn>
                  <a:cxn ang="0">
                    <a:pos x="44" y="54"/>
                  </a:cxn>
                  <a:cxn ang="0">
                    <a:pos x="52" y="50"/>
                  </a:cxn>
                  <a:cxn ang="0">
                    <a:pos x="63" y="47"/>
                  </a:cxn>
                  <a:cxn ang="0">
                    <a:pos x="67" y="39"/>
                  </a:cxn>
                  <a:cxn ang="0">
                    <a:pos x="67" y="39"/>
                  </a:cxn>
                  <a:cxn ang="0">
                    <a:pos x="63" y="36"/>
                  </a:cxn>
                  <a:cxn ang="0">
                    <a:pos x="59" y="32"/>
                  </a:cxn>
                  <a:cxn ang="0">
                    <a:pos x="63" y="29"/>
                  </a:cxn>
                  <a:cxn ang="0">
                    <a:pos x="63" y="29"/>
                  </a:cxn>
                  <a:cxn ang="0">
                    <a:pos x="59" y="25"/>
                  </a:cxn>
                  <a:cxn ang="0">
                    <a:pos x="63" y="21"/>
                  </a:cxn>
                  <a:cxn ang="0">
                    <a:pos x="63" y="18"/>
                  </a:cxn>
                  <a:cxn ang="0">
                    <a:pos x="52" y="14"/>
                  </a:cxn>
                  <a:cxn ang="0">
                    <a:pos x="52" y="11"/>
                  </a:cxn>
                  <a:cxn ang="0">
                    <a:pos x="52" y="11"/>
                  </a:cxn>
                </a:cxnLst>
                <a:rect l="txL" t="txT" r="txR" b="txB"/>
                <a:pathLst>
                  <a:path w="68" h="69">
                    <a:moveTo>
                      <a:pt x="52" y="11"/>
                    </a:moveTo>
                    <a:lnTo>
                      <a:pt x="48" y="3"/>
                    </a:lnTo>
                    <a:lnTo>
                      <a:pt x="44" y="0"/>
                    </a:lnTo>
                    <a:lnTo>
                      <a:pt x="41" y="3"/>
                    </a:lnTo>
                    <a:lnTo>
                      <a:pt x="29" y="11"/>
                    </a:lnTo>
                    <a:lnTo>
                      <a:pt x="33" y="21"/>
                    </a:lnTo>
                    <a:lnTo>
                      <a:pt x="22" y="25"/>
                    </a:lnTo>
                    <a:lnTo>
                      <a:pt x="18" y="29"/>
                    </a:lnTo>
                    <a:lnTo>
                      <a:pt x="18" y="32"/>
                    </a:lnTo>
                    <a:lnTo>
                      <a:pt x="22" y="39"/>
                    </a:lnTo>
                    <a:lnTo>
                      <a:pt x="26" y="43"/>
                    </a:lnTo>
                    <a:lnTo>
                      <a:pt x="26" y="50"/>
                    </a:lnTo>
                    <a:lnTo>
                      <a:pt x="22" y="57"/>
                    </a:lnTo>
                    <a:lnTo>
                      <a:pt x="11" y="61"/>
                    </a:lnTo>
                    <a:lnTo>
                      <a:pt x="0" y="64"/>
                    </a:lnTo>
                    <a:lnTo>
                      <a:pt x="41" y="68"/>
                    </a:lnTo>
                    <a:lnTo>
                      <a:pt x="44" y="61"/>
                    </a:lnTo>
                    <a:lnTo>
                      <a:pt x="44" y="54"/>
                    </a:lnTo>
                    <a:lnTo>
                      <a:pt x="52" y="50"/>
                    </a:lnTo>
                    <a:lnTo>
                      <a:pt x="63" y="47"/>
                    </a:lnTo>
                    <a:lnTo>
                      <a:pt x="67" y="39"/>
                    </a:lnTo>
                    <a:lnTo>
                      <a:pt x="63" y="36"/>
                    </a:lnTo>
                    <a:lnTo>
                      <a:pt x="59" y="32"/>
                    </a:lnTo>
                    <a:lnTo>
                      <a:pt x="63" y="29"/>
                    </a:lnTo>
                    <a:lnTo>
                      <a:pt x="59" y="25"/>
                    </a:lnTo>
                    <a:lnTo>
                      <a:pt x="63" y="21"/>
                    </a:lnTo>
                    <a:lnTo>
                      <a:pt x="63" y="18"/>
                    </a:lnTo>
                    <a:lnTo>
                      <a:pt x="52" y="14"/>
                    </a:lnTo>
                    <a:lnTo>
                      <a:pt x="52" y="11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00" name="Freeform 27"/>
              <p:cNvSpPr/>
              <p:nvPr/>
            </p:nvSpPr>
            <p:spPr>
              <a:xfrm>
                <a:off x="2809" y="3368"/>
                <a:ext cx="139" cy="154"/>
              </a:xfrm>
              <a:custGeom>
                <a:avLst/>
                <a:gdLst>
                  <a:gd name="txL" fmla="*/ 0 w 65"/>
                  <a:gd name="txT" fmla="*/ 0 h 37"/>
                  <a:gd name="txR" fmla="*/ 65 w 65"/>
                  <a:gd name="txB" fmla="*/ 37 h 37"/>
                </a:gdLst>
                <a:ahLst/>
                <a:cxnLst>
                  <a:cxn ang="0">
                    <a:pos x="0" y="0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11"/>
                  </a:cxn>
                  <a:cxn ang="0">
                    <a:pos x="0" y="18"/>
                  </a:cxn>
                  <a:cxn ang="0">
                    <a:pos x="4" y="36"/>
                  </a:cxn>
                  <a:cxn ang="0">
                    <a:pos x="8" y="36"/>
                  </a:cxn>
                  <a:cxn ang="0">
                    <a:pos x="8" y="21"/>
                  </a:cxn>
                  <a:cxn ang="0">
                    <a:pos x="12" y="21"/>
                  </a:cxn>
                  <a:cxn ang="0">
                    <a:pos x="15" y="21"/>
                  </a:cxn>
                  <a:cxn ang="0">
                    <a:pos x="34" y="36"/>
                  </a:cxn>
                  <a:cxn ang="0">
                    <a:pos x="60" y="32"/>
                  </a:cxn>
                  <a:cxn ang="0">
                    <a:pos x="64" y="32"/>
                  </a:cxn>
                  <a:cxn ang="0">
                    <a:pos x="64" y="29"/>
                  </a:cxn>
                  <a:cxn ang="0">
                    <a:pos x="56" y="25"/>
                  </a:cxn>
                  <a:cxn ang="0">
                    <a:pos x="49" y="21"/>
                  </a:cxn>
                  <a:cxn ang="0">
                    <a:pos x="41" y="25"/>
                  </a:cxn>
                  <a:cxn ang="0">
                    <a:pos x="34" y="25"/>
                  </a:cxn>
                  <a:cxn ang="0">
                    <a:pos x="15" y="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65" h="37">
                    <a:moveTo>
                      <a:pt x="0" y="0"/>
                    </a:moveTo>
                    <a:lnTo>
                      <a:pt x="0" y="3"/>
                    </a:lnTo>
                    <a:lnTo>
                      <a:pt x="0" y="11"/>
                    </a:lnTo>
                    <a:lnTo>
                      <a:pt x="0" y="18"/>
                    </a:lnTo>
                    <a:lnTo>
                      <a:pt x="4" y="36"/>
                    </a:lnTo>
                    <a:lnTo>
                      <a:pt x="8" y="36"/>
                    </a:lnTo>
                    <a:lnTo>
                      <a:pt x="8" y="21"/>
                    </a:lnTo>
                    <a:lnTo>
                      <a:pt x="12" y="21"/>
                    </a:lnTo>
                    <a:lnTo>
                      <a:pt x="15" y="21"/>
                    </a:lnTo>
                    <a:lnTo>
                      <a:pt x="34" y="36"/>
                    </a:lnTo>
                    <a:lnTo>
                      <a:pt x="60" y="32"/>
                    </a:lnTo>
                    <a:lnTo>
                      <a:pt x="64" y="32"/>
                    </a:lnTo>
                    <a:lnTo>
                      <a:pt x="64" y="29"/>
                    </a:lnTo>
                    <a:lnTo>
                      <a:pt x="56" y="25"/>
                    </a:lnTo>
                    <a:lnTo>
                      <a:pt x="49" y="21"/>
                    </a:lnTo>
                    <a:lnTo>
                      <a:pt x="41" y="25"/>
                    </a:lnTo>
                    <a:lnTo>
                      <a:pt x="34" y="25"/>
                    </a:lnTo>
                    <a:lnTo>
                      <a:pt x="15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01" name="Freeform 28"/>
              <p:cNvSpPr/>
              <p:nvPr/>
            </p:nvSpPr>
            <p:spPr>
              <a:xfrm>
                <a:off x="2780" y="2968"/>
                <a:ext cx="139" cy="147"/>
              </a:xfrm>
              <a:custGeom>
                <a:avLst/>
                <a:gdLst>
                  <a:gd name="txL" fmla="*/ 0 w 60"/>
                  <a:gd name="txT" fmla="*/ 0 h 27"/>
                  <a:gd name="txR" fmla="*/ 60 w 60"/>
                  <a:gd name="txB" fmla="*/ 27 h 27"/>
                </a:gdLst>
                <a:ahLst/>
                <a:cxnLst>
                  <a:cxn ang="0">
                    <a:pos x="41" y="4"/>
                  </a:cxn>
                  <a:cxn ang="0">
                    <a:pos x="0" y="0"/>
                  </a:cxn>
                  <a:cxn ang="0">
                    <a:pos x="7" y="8"/>
                  </a:cxn>
                  <a:cxn ang="0">
                    <a:pos x="22" y="11"/>
                  </a:cxn>
                  <a:cxn ang="0">
                    <a:pos x="41" y="15"/>
                  </a:cxn>
                  <a:cxn ang="0">
                    <a:pos x="48" y="22"/>
                  </a:cxn>
                  <a:cxn ang="0">
                    <a:pos x="59" y="26"/>
                  </a:cxn>
                  <a:cxn ang="0">
                    <a:pos x="59" y="18"/>
                  </a:cxn>
                  <a:cxn ang="0">
                    <a:pos x="41" y="4"/>
                  </a:cxn>
                  <a:cxn ang="0">
                    <a:pos x="41" y="4"/>
                  </a:cxn>
                </a:cxnLst>
                <a:rect l="txL" t="txT" r="txR" b="txB"/>
                <a:pathLst>
                  <a:path w="60" h="27">
                    <a:moveTo>
                      <a:pt x="41" y="4"/>
                    </a:moveTo>
                    <a:lnTo>
                      <a:pt x="0" y="0"/>
                    </a:lnTo>
                    <a:lnTo>
                      <a:pt x="7" y="8"/>
                    </a:lnTo>
                    <a:lnTo>
                      <a:pt x="22" y="11"/>
                    </a:lnTo>
                    <a:lnTo>
                      <a:pt x="41" y="15"/>
                    </a:lnTo>
                    <a:lnTo>
                      <a:pt x="48" y="22"/>
                    </a:lnTo>
                    <a:lnTo>
                      <a:pt x="59" y="26"/>
                    </a:lnTo>
                    <a:lnTo>
                      <a:pt x="59" y="18"/>
                    </a:lnTo>
                    <a:lnTo>
                      <a:pt x="41" y="4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02" name="Freeform 29"/>
              <p:cNvSpPr/>
              <p:nvPr/>
            </p:nvSpPr>
            <p:spPr>
              <a:xfrm>
                <a:off x="2865" y="3045"/>
                <a:ext cx="139" cy="147"/>
              </a:xfrm>
              <a:custGeom>
                <a:avLst/>
                <a:gdLst>
                  <a:gd name="txL" fmla="*/ 0 w 38"/>
                  <a:gd name="txT" fmla="*/ 0 h 23"/>
                  <a:gd name="txR" fmla="*/ 38 w 38"/>
                  <a:gd name="txB" fmla="*/ 23 h 23"/>
                </a:gdLst>
                <a:ahLst/>
                <a:cxnLst>
                  <a:cxn ang="0">
                    <a:pos x="4" y="22"/>
                  </a:cxn>
                  <a:cxn ang="0">
                    <a:pos x="11" y="18"/>
                  </a:cxn>
                  <a:cxn ang="0">
                    <a:pos x="19" y="22"/>
                  </a:cxn>
                  <a:cxn ang="0">
                    <a:pos x="26" y="15"/>
                  </a:cxn>
                  <a:cxn ang="0">
                    <a:pos x="37" y="8"/>
                  </a:cxn>
                  <a:cxn ang="0">
                    <a:pos x="37" y="0"/>
                  </a:cxn>
                  <a:cxn ang="0">
                    <a:pos x="34" y="0"/>
                  </a:cxn>
                  <a:cxn ang="0">
                    <a:pos x="26" y="4"/>
                  </a:cxn>
                  <a:cxn ang="0">
                    <a:pos x="15" y="8"/>
                  </a:cxn>
                  <a:cxn ang="0">
                    <a:pos x="23" y="4"/>
                  </a:cxn>
                  <a:cxn ang="0">
                    <a:pos x="19" y="0"/>
                  </a:cxn>
                  <a:cxn ang="0">
                    <a:pos x="15" y="0"/>
                  </a:cxn>
                  <a:cxn ang="0">
                    <a:pos x="8" y="4"/>
                  </a:cxn>
                  <a:cxn ang="0">
                    <a:pos x="8" y="8"/>
                  </a:cxn>
                  <a:cxn ang="0">
                    <a:pos x="0" y="11"/>
                  </a:cxn>
                  <a:cxn ang="0">
                    <a:pos x="4" y="18"/>
                  </a:cxn>
                  <a:cxn ang="0">
                    <a:pos x="4" y="22"/>
                  </a:cxn>
                  <a:cxn ang="0">
                    <a:pos x="4" y="22"/>
                  </a:cxn>
                </a:cxnLst>
                <a:rect l="txL" t="txT" r="txR" b="txB"/>
                <a:pathLst>
                  <a:path w="38" h="23">
                    <a:moveTo>
                      <a:pt x="4" y="22"/>
                    </a:moveTo>
                    <a:lnTo>
                      <a:pt x="11" y="18"/>
                    </a:lnTo>
                    <a:lnTo>
                      <a:pt x="19" y="22"/>
                    </a:lnTo>
                    <a:lnTo>
                      <a:pt x="26" y="15"/>
                    </a:lnTo>
                    <a:lnTo>
                      <a:pt x="37" y="8"/>
                    </a:lnTo>
                    <a:lnTo>
                      <a:pt x="37" y="0"/>
                    </a:lnTo>
                    <a:lnTo>
                      <a:pt x="34" y="0"/>
                    </a:lnTo>
                    <a:lnTo>
                      <a:pt x="26" y="4"/>
                    </a:lnTo>
                    <a:lnTo>
                      <a:pt x="15" y="8"/>
                    </a:lnTo>
                    <a:lnTo>
                      <a:pt x="23" y="4"/>
                    </a:lnTo>
                    <a:lnTo>
                      <a:pt x="19" y="0"/>
                    </a:lnTo>
                    <a:lnTo>
                      <a:pt x="15" y="0"/>
                    </a:lnTo>
                    <a:lnTo>
                      <a:pt x="8" y="4"/>
                    </a:lnTo>
                    <a:lnTo>
                      <a:pt x="8" y="8"/>
                    </a:lnTo>
                    <a:lnTo>
                      <a:pt x="0" y="11"/>
                    </a:lnTo>
                    <a:lnTo>
                      <a:pt x="4" y="18"/>
                    </a:lnTo>
                    <a:lnTo>
                      <a:pt x="4" y="22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03" name="Freeform 30"/>
              <p:cNvSpPr/>
              <p:nvPr/>
            </p:nvSpPr>
            <p:spPr>
              <a:xfrm>
                <a:off x="2839" y="2923"/>
                <a:ext cx="139" cy="147"/>
              </a:xfrm>
              <a:custGeom>
                <a:avLst/>
                <a:gdLst>
                  <a:gd name="txL" fmla="*/ 0 w 5"/>
                  <a:gd name="txT" fmla="*/ 0 h 8"/>
                  <a:gd name="txR" fmla="*/ 5 w 5"/>
                  <a:gd name="txB" fmla="*/ 8 h 8"/>
                </a:gdLst>
                <a:ahLst/>
                <a:cxnLst>
                  <a:cxn ang="0">
                    <a:pos x="4" y="7"/>
                  </a:cxn>
                  <a:cxn ang="0">
                    <a:pos x="4" y="3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3"/>
                  </a:cxn>
                  <a:cxn ang="0">
                    <a:pos x="4" y="7"/>
                  </a:cxn>
                  <a:cxn ang="0">
                    <a:pos x="4" y="7"/>
                  </a:cxn>
                </a:cxnLst>
                <a:rect l="txL" t="txT" r="txR" b="txB"/>
                <a:pathLst>
                  <a:path w="5" h="8">
                    <a:moveTo>
                      <a:pt x="4" y="7"/>
                    </a:moveTo>
                    <a:lnTo>
                      <a:pt x="4" y="3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4" y="7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5" name="组合 35"/>
          <p:cNvGrpSpPr/>
          <p:nvPr/>
        </p:nvGrpSpPr>
        <p:grpSpPr>
          <a:xfrm>
            <a:off x="2322513" y="1179513"/>
            <a:ext cx="4679950" cy="2035175"/>
            <a:chOff x="1500166" y="2500305"/>
            <a:chExt cx="6240484" cy="2714645"/>
          </a:xfrm>
        </p:grpSpPr>
        <p:sp>
          <p:nvSpPr>
            <p:cNvPr id="18461" name="Text Box 16"/>
            <p:cNvSpPr txBox="1"/>
            <p:nvPr/>
          </p:nvSpPr>
          <p:spPr>
            <a:xfrm>
              <a:off x="1785918" y="2857496"/>
              <a:ext cx="5786478" cy="182881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光在介质中如何传播？</a:t>
              </a:r>
              <a:endParaRPr lang="en-US" altLang="zh-CN" sz="24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观察下面的实验，大家能看到什么现象？</a:t>
              </a:r>
            </a:p>
          </p:txBody>
        </p:sp>
        <p:sp>
          <p:nvSpPr>
            <p:cNvPr id="16389" name="AutoShape 34"/>
            <p:cNvSpPr/>
            <p:nvPr/>
          </p:nvSpPr>
          <p:spPr>
            <a:xfrm>
              <a:off x="1500166" y="2500305"/>
              <a:ext cx="6240484" cy="2714645"/>
            </a:xfrm>
            <a:prstGeom prst="flowChartAlternateProcess">
              <a:avLst/>
            </a:prstGeom>
            <a:noFill/>
            <a:ln w="2540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eaLnBrk="1" fontAlgn="base" hangingPunct="1"/>
              <a:endParaRPr lang="zh-CN" altLang="en-US" sz="1350" strike="noStrike" noProof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773113" y="333375"/>
            <a:ext cx="1793875" cy="579438"/>
          </a:xfrm>
          <a:prstGeom prst="roundRect">
            <a:avLst/>
          </a:prstGeom>
          <a:solidFill>
            <a:srgbClr val="0066FF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知识点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二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9458" name="TextBox 1"/>
          <p:cNvSpPr txBox="1"/>
          <p:nvPr/>
        </p:nvSpPr>
        <p:spPr>
          <a:xfrm>
            <a:off x="2638425" y="363538"/>
            <a:ext cx="2828925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光的传播</a:t>
            </a:r>
          </a:p>
        </p:txBody>
      </p:sp>
      <p:pic>
        <p:nvPicPr>
          <p:cNvPr id="11276" name="Picture 12" descr="E:\罗梦\人八物上\resource\8s41\jpg\069040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32300" y="1096963"/>
            <a:ext cx="4205288" cy="3230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769938" y="1096963"/>
            <a:ext cx="3451225" cy="1384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rtl="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2" charset="-122"/>
                <a:cs typeface="+mn-cs"/>
              </a:rPr>
              <a:t>        在有雾的天气，可以看到透过树丛的光束是直的。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73113" y="2581275"/>
            <a:ext cx="3448050" cy="9445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初步得出结论：光在空气中沿直线传播</a:t>
            </a:r>
          </a:p>
        </p:txBody>
      </p:sp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773113" y="319088"/>
            <a:ext cx="1793875" cy="579438"/>
          </a:xfrm>
          <a:prstGeom prst="roundRect">
            <a:avLst/>
          </a:prstGeom>
          <a:solidFill>
            <a:srgbClr val="0066FF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知识点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二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9463" name="TextBox 1"/>
          <p:cNvSpPr txBox="1"/>
          <p:nvPr/>
        </p:nvSpPr>
        <p:spPr>
          <a:xfrm>
            <a:off x="2638425" y="350838"/>
            <a:ext cx="2828925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光的传播</a:t>
            </a:r>
          </a:p>
        </p:txBody>
      </p:sp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773113" y="319088"/>
            <a:ext cx="1793875" cy="579438"/>
          </a:xfrm>
          <a:prstGeom prst="roundRect">
            <a:avLst/>
          </a:prstGeom>
          <a:solidFill>
            <a:srgbClr val="0066FF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知识点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二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黑体" panose="02010609060101010101" pitchFamily="2" charset="-122"/>
              <a:cs typeface="+mn-cs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2638425" y="350838"/>
            <a:ext cx="2828925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光的传播</a:t>
            </a:r>
          </a:p>
        </p:txBody>
      </p:sp>
      <p:sp>
        <p:nvSpPr>
          <p:cNvPr id="10" name="矩形 4"/>
          <p:cNvSpPr>
            <a:spLocks noChangeArrowheads="1"/>
          </p:cNvSpPr>
          <p:nvPr/>
        </p:nvSpPr>
        <p:spPr bwMode="auto">
          <a:xfrm>
            <a:off x="773113" y="319088"/>
            <a:ext cx="1793875" cy="579438"/>
          </a:xfrm>
          <a:prstGeom prst="roundRect">
            <a:avLst/>
          </a:prstGeom>
          <a:solidFill>
            <a:srgbClr val="0066FF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知识点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二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E:\罗梦\图片\演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4225" y="79375"/>
            <a:ext cx="836613" cy="776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2" name="TextBox 2"/>
          <p:cNvSpPr txBox="1"/>
          <p:nvPr/>
        </p:nvSpPr>
        <p:spPr>
          <a:xfrm>
            <a:off x="1620838" y="158750"/>
            <a:ext cx="903287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演示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52788" y="333375"/>
            <a:ext cx="3562350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rtl="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66CC"/>
                </a:solidFill>
                <a:latin typeface="+mn-lt"/>
                <a:ea typeface="黑体" panose="02010609060101010101" pitchFamily="2" charset="-122"/>
                <a:cs typeface="+mn-cs"/>
              </a:rPr>
              <a:t>光在空气中的传播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51550" y="2222500"/>
            <a:ext cx="2711450" cy="9540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  将一束激光射入暗室中</a:t>
            </a:r>
          </a:p>
        </p:txBody>
      </p:sp>
      <p:pic>
        <p:nvPicPr>
          <p:cNvPr id="2" name="光的直线传播实验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xmlns="" r:link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933450" y="1093788"/>
            <a:ext cx="4273550" cy="34020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8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/>
          </p:cNvSpPr>
          <p:nvPr>
            <p:ph type="title"/>
          </p:nvPr>
        </p:nvSpPr>
        <p:spPr>
          <a:xfrm>
            <a:off x="1655763" y="195263"/>
            <a:ext cx="1898650" cy="857250"/>
          </a:xfrm>
          <a:ln/>
        </p:spPr>
        <p:txBody>
          <a:bodyPr anchor="ctr"/>
          <a:lstStyle/>
          <a:p>
            <a:r>
              <a:rPr lang="zh-CN" altLang="en-US" sz="2100" dirty="0">
                <a:solidFill>
                  <a:srgbClr val="FF0000"/>
                </a:solidFill>
                <a:ea typeface="宋体" panose="02010600030101010101" pitchFamily="2" charset="-122"/>
              </a:rPr>
              <a:t>进行新课</a:t>
            </a:r>
          </a:p>
        </p:txBody>
      </p:sp>
      <p:grpSp>
        <p:nvGrpSpPr>
          <p:cNvPr id="21506" name="Group 4"/>
          <p:cNvGrpSpPr/>
          <p:nvPr/>
        </p:nvGrpSpPr>
        <p:grpSpPr>
          <a:xfrm>
            <a:off x="1357313" y="3511550"/>
            <a:ext cx="1027112" cy="1481138"/>
            <a:chOff x="2750" y="2787"/>
            <a:chExt cx="459" cy="735"/>
          </a:xfrm>
        </p:grpSpPr>
        <p:grpSp>
          <p:nvGrpSpPr>
            <p:cNvPr id="21507" name="Group 5"/>
            <p:cNvGrpSpPr/>
            <p:nvPr/>
          </p:nvGrpSpPr>
          <p:grpSpPr>
            <a:xfrm>
              <a:off x="2839" y="2787"/>
              <a:ext cx="370" cy="660"/>
              <a:chOff x="2839" y="2787"/>
              <a:chExt cx="370" cy="660"/>
            </a:xfrm>
          </p:grpSpPr>
          <p:sp>
            <p:nvSpPr>
              <p:cNvPr id="17427" name="Freeform 6"/>
              <p:cNvSpPr/>
              <p:nvPr/>
            </p:nvSpPr>
            <p:spPr>
              <a:xfrm>
                <a:off x="2902" y="3156"/>
                <a:ext cx="139" cy="147"/>
              </a:xfrm>
              <a:custGeom>
                <a:avLst/>
                <a:gdLst>
                  <a:gd name="txL" fmla="*/ 0 w 102"/>
                  <a:gd name="txT" fmla="*/ 0 h 260"/>
                  <a:gd name="txR" fmla="*/ 102 w 102"/>
                  <a:gd name="txB" fmla="*/ 260 h 260"/>
                </a:gdLst>
                <a:ahLst/>
                <a:cxnLst>
                  <a:cxn ang="0">
                    <a:pos x="97" y="83"/>
                  </a:cxn>
                  <a:cxn ang="0">
                    <a:pos x="94" y="50"/>
                  </a:cxn>
                  <a:cxn ang="0">
                    <a:pos x="90" y="18"/>
                  </a:cxn>
                  <a:cxn ang="0">
                    <a:pos x="86" y="15"/>
                  </a:cxn>
                  <a:cxn ang="0">
                    <a:pos x="90" y="7"/>
                  </a:cxn>
                  <a:cxn ang="0">
                    <a:pos x="86" y="0"/>
                  </a:cxn>
                  <a:cxn ang="0">
                    <a:pos x="56" y="7"/>
                  </a:cxn>
                  <a:cxn ang="0">
                    <a:pos x="27" y="11"/>
                  </a:cxn>
                  <a:cxn ang="0">
                    <a:pos x="8" y="11"/>
                  </a:cxn>
                  <a:cxn ang="0">
                    <a:pos x="4" y="18"/>
                  </a:cxn>
                  <a:cxn ang="0">
                    <a:pos x="8" y="25"/>
                  </a:cxn>
                  <a:cxn ang="0">
                    <a:pos x="4" y="36"/>
                  </a:cxn>
                  <a:cxn ang="0">
                    <a:pos x="4" y="54"/>
                  </a:cxn>
                  <a:cxn ang="0">
                    <a:pos x="4" y="65"/>
                  </a:cxn>
                  <a:cxn ang="0">
                    <a:pos x="8" y="76"/>
                  </a:cxn>
                  <a:cxn ang="0">
                    <a:pos x="8" y="83"/>
                  </a:cxn>
                  <a:cxn ang="0">
                    <a:pos x="8" y="90"/>
                  </a:cxn>
                  <a:cxn ang="0">
                    <a:pos x="12" y="119"/>
                  </a:cxn>
                  <a:cxn ang="0">
                    <a:pos x="12" y="151"/>
                  </a:cxn>
                  <a:cxn ang="0">
                    <a:pos x="8" y="198"/>
                  </a:cxn>
                  <a:cxn ang="0">
                    <a:pos x="0" y="248"/>
                  </a:cxn>
                  <a:cxn ang="0">
                    <a:pos x="8" y="248"/>
                  </a:cxn>
                  <a:cxn ang="0">
                    <a:pos x="27" y="251"/>
                  </a:cxn>
                  <a:cxn ang="0">
                    <a:pos x="45" y="259"/>
                  </a:cxn>
                  <a:cxn ang="0">
                    <a:pos x="45" y="248"/>
                  </a:cxn>
                  <a:cxn ang="0">
                    <a:pos x="45" y="237"/>
                  </a:cxn>
                  <a:cxn ang="0">
                    <a:pos x="45" y="230"/>
                  </a:cxn>
                  <a:cxn ang="0">
                    <a:pos x="49" y="216"/>
                  </a:cxn>
                  <a:cxn ang="0">
                    <a:pos x="53" y="165"/>
                  </a:cxn>
                  <a:cxn ang="0">
                    <a:pos x="53" y="119"/>
                  </a:cxn>
                  <a:cxn ang="0">
                    <a:pos x="56" y="68"/>
                  </a:cxn>
                  <a:cxn ang="0">
                    <a:pos x="60" y="144"/>
                  </a:cxn>
                  <a:cxn ang="0">
                    <a:pos x="53" y="205"/>
                  </a:cxn>
                  <a:cxn ang="0">
                    <a:pos x="53" y="219"/>
                  </a:cxn>
                  <a:cxn ang="0">
                    <a:pos x="49" y="244"/>
                  </a:cxn>
                  <a:cxn ang="0">
                    <a:pos x="94" y="237"/>
                  </a:cxn>
                  <a:cxn ang="0">
                    <a:pos x="94" y="230"/>
                  </a:cxn>
                  <a:cxn ang="0">
                    <a:pos x="97" y="205"/>
                  </a:cxn>
                  <a:cxn ang="0">
                    <a:pos x="97" y="180"/>
                  </a:cxn>
                  <a:cxn ang="0">
                    <a:pos x="97" y="151"/>
                  </a:cxn>
                  <a:cxn ang="0">
                    <a:pos x="101" y="129"/>
                  </a:cxn>
                  <a:cxn ang="0">
                    <a:pos x="101" y="104"/>
                  </a:cxn>
                  <a:cxn ang="0">
                    <a:pos x="97" y="83"/>
                  </a:cxn>
                  <a:cxn ang="0">
                    <a:pos x="97" y="83"/>
                  </a:cxn>
                </a:cxnLst>
                <a:rect l="txL" t="txT" r="txR" b="txB"/>
                <a:pathLst>
                  <a:path w="102" h="260">
                    <a:moveTo>
                      <a:pt x="97" y="83"/>
                    </a:moveTo>
                    <a:lnTo>
                      <a:pt x="94" y="50"/>
                    </a:lnTo>
                    <a:lnTo>
                      <a:pt x="90" y="18"/>
                    </a:lnTo>
                    <a:lnTo>
                      <a:pt x="86" y="15"/>
                    </a:lnTo>
                    <a:lnTo>
                      <a:pt x="90" y="7"/>
                    </a:lnTo>
                    <a:lnTo>
                      <a:pt x="86" y="0"/>
                    </a:lnTo>
                    <a:lnTo>
                      <a:pt x="56" y="7"/>
                    </a:lnTo>
                    <a:lnTo>
                      <a:pt x="27" y="11"/>
                    </a:lnTo>
                    <a:lnTo>
                      <a:pt x="8" y="11"/>
                    </a:lnTo>
                    <a:lnTo>
                      <a:pt x="4" y="18"/>
                    </a:lnTo>
                    <a:lnTo>
                      <a:pt x="8" y="25"/>
                    </a:lnTo>
                    <a:lnTo>
                      <a:pt x="4" y="36"/>
                    </a:lnTo>
                    <a:lnTo>
                      <a:pt x="4" y="54"/>
                    </a:lnTo>
                    <a:lnTo>
                      <a:pt x="4" y="65"/>
                    </a:lnTo>
                    <a:lnTo>
                      <a:pt x="8" y="76"/>
                    </a:lnTo>
                    <a:lnTo>
                      <a:pt x="8" y="83"/>
                    </a:lnTo>
                    <a:lnTo>
                      <a:pt x="8" y="90"/>
                    </a:lnTo>
                    <a:lnTo>
                      <a:pt x="12" y="119"/>
                    </a:lnTo>
                    <a:lnTo>
                      <a:pt x="12" y="151"/>
                    </a:lnTo>
                    <a:lnTo>
                      <a:pt x="8" y="198"/>
                    </a:lnTo>
                    <a:lnTo>
                      <a:pt x="0" y="248"/>
                    </a:lnTo>
                    <a:lnTo>
                      <a:pt x="8" y="248"/>
                    </a:lnTo>
                    <a:lnTo>
                      <a:pt x="27" y="251"/>
                    </a:lnTo>
                    <a:lnTo>
                      <a:pt x="45" y="259"/>
                    </a:lnTo>
                    <a:lnTo>
                      <a:pt x="45" y="248"/>
                    </a:lnTo>
                    <a:lnTo>
                      <a:pt x="45" y="237"/>
                    </a:lnTo>
                    <a:lnTo>
                      <a:pt x="45" y="230"/>
                    </a:lnTo>
                    <a:lnTo>
                      <a:pt x="49" y="216"/>
                    </a:lnTo>
                    <a:lnTo>
                      <a:pt x="53" y="165"/>
                    </a:lnTo>
                    <a:lnTo>
                      <a:pt x="53" y="119"/>
                    </a:lnTo>
                    <a:lnTo>
                      <a:pt x="56" y="68"/>
                    </a:lnTo>
                    <a:lnTo>
                      <a:pt x="60" y="144"/>
                    </a:lnTo>
                    <a:lnTo>
                      <a:pt x="53" y="205"/>
                    </a:lnTo>
                    <a:lnTo>
                      <a:pt x="53" y="219"/>
                    </a:lnTo>
                    <a:lnTo>
                      <a:pt x="49" y="244"/>
                    </a:lnTo>
                    <a:lnTo>
                      <a:pt x="94" y="237"/>
                    </a:lnTo>
                    <a:lnTo>
                      <a:pt x="94" y="230"/>
                    </a:lnTo>
                    <a:lnTo>
                      <a:pt x="97" y="205"/>
                    </a:lnTo>
                    <a:lnTo>
                      <a:pt x="97" y="180"/>
                    </a:lnTo>
                    <a:lnTo>
                      <a:pt x="97" y="151"/>
                    </a:lnTo>
                    <a:lnTo>
                      <a:pt x="101" y="129"/>
                    </a:lnTo>
                    <a:lnTo>
                      <a:pt x="101" y="104"/>
                    </a:lnTo>
                    <a:lnTo>
                      <a:pt x="97" y="83"/>
                    </a:ln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28" name="Freeform 7"/>
              <p:cNvSpPr/>
              <p:nvPr/>
            </p:nvSpPr>
            <p:spPr>
              <a:xfrm>
                <a:off x="2839" y="2944"/>
                <a:ext cx="139" cy="147"/>
              </a:xfrm>
              <a:custGeom>
                <a:avLst/>
                <a:gdLst>
                  <a:gd name="txL" fmla="*/ 0 w 232"/>
                  <a:gd name="txT" fmla="*/ 0 h 188"/>
                  <a:gd name="txR" fmla="*/ 232 w 232"/>
                  <a:gd name="txB" fmla="*/ 188 h 188"/>
                </a:gdLst>
                <a:ahLst/>
                <a:cxnLst>
                  <a:cxn ang="0">
                    <a:pos x="116" y="43"/>
                  </a:cxn>
                  <a:cxn ang="0">
                    <a:pos x="116" y="54"/>
                  </a:cxn>
                  <a:cxn ang="0">
                    <a:pos x="112" y="69"/>
                  </a:cxn>
                  <a:cxn ang="0">
                    <a:pos x="108" y="58"/>
                  </a:cxn>
                  <a:cxn ang="0">
                    <a:pos x="104" y="65"/>
                  </a:cxn>
                  <a:cxn ang="0">
                    <a:pos x="116" y="148"/>
                  </a:cxn>
                  <a:cxn ang="0">
                    <a:pos x="108" y="173"/>
                  </a:cxn>
                  <a:cxn ang="0">
                    <a:pos x="97" y="151"/>
                  </a:cxn>
                  <a:cxn ang="0">
                    <a:pos x="101" y="65"/>
                  </a:cxn>
                  <a:cxn ang="0">
                    <a:pos x="97" y="61"/>
                  </a:cxn>
                  <a:cxn ang="0">
                    <a:pos x="93" y="69"/>
                  </a:cxn>
                  <a:cxn ang="0">
                    <a:pos x="75" y="51"/>
                  </a:cxn>
                  <a:cxn ang="0">
                    <a:pos x="71" y="54"/>
                  </a:cxn>
                  <a:cxn ang="0">
                    <a:pos x="49" y="69"/>
                  </a:cxn>
                  <a:cxn ang="0">
                    <a:pos x="37" y="79"/>
                  </a:cxn>
                  <a:cxn ang="0">
                    <a:pos x="34" y="94"/>
                  </a:cxn>
                  <a:cxn ang="0">
                    <a:pos x="0" y="122"/>
                  </a:cxn>
                  <a:cxn ang="0">
                    <a:pos x="0" y="126"/>
                  </a:cxn>
                  <a:cxn ang="0">
                    <a:pos x="4" y="133"/>
                  </a:cxn>
                  <a:cxn ang="0">
                    <a:pos x="8" y="144"/>
                  </a:cxn>
                  <a:cxn ang="0">
                    <a:pos x="11" y="151"/>
                  </a:cxn>
                  <a:cxn ang="0">
                    <a:pos x="52" y="133"/>
                  </a:cxn>
                  <a:cxn ang="0">
                    <a:pos x="52" y="130"/>
                  </a:cxn>
                  <a:cxn ang="0">
                    <a:pos x="63" y="162"/>
                  </a:cxn>
                  <a:cxn ang="0">
                    <a:pos x="71" y="187"/>
                  </a:cxn>
                  <a:cxn ang="0">
                    <a:pos x="108" y="187"/>
                  </a:cxn>
                  <a:cxn ang="0">
                    <a:pos x="149" y="176"/>
                  </a:cxn>
                  <a:cxn ang="0">
                    <a:pos x="149" y="148"/>
                  </a:cxn>
                  <a:cxn ang="0">
                    <a:pos x="149" y="119"/>
                  </a:cxn>
                  <a:cxn ang="0">
                    <a:pos x="145" y="94"/>
                  </a:cxn>
                  <a:cxn ang="0">
                    <a:pos x="145" y="87"/>
                  </a:cxn>
                  <a:cxn ang="0">
                    <a:pos x="153" y="76"/>
                  </a:cxn>
                  <a:cxn ang="0">
                    <a:pos x="164" y="72"/>
                  </a:cxn>
                  <a:cxn ang="0">
                    <a:pos x="171" y="69"/>
                  </a:cxn>
                  <a:cxn ang="0">
                    <a:pos x="175" y="61"/>
                  </a:cxn>
                  <a:cxn ang="0">
                    <a:pos x="194" y="51"/>
                  </a:cxn>
                  <a:cxn ang="0">
                    <a:pos x="209" y="36"/>
                  </a:cxn>
                  <a:cxn ang="0">
                    <a:pos x="212" y="33"/>
                  </a:cxn>
                  <a:cxn ang="0">
                    <a:pos x="231" y="18"/>
                  </a:cxn>
                  <a:cxn ang="0">
                    <a:pos x="220" y="0"/>
                  </a:cxn>
                  <a:cxn ang="0">
                    <a:pos x="216" y="0"/>
                  </a:cxn>
                  <a:cxn ang="0">
                    <a:pos x="198" y="11"/>
                  </a:cxn>
                  <a:cxn ang="0">
                    <a:pos x="179" y="18"/>
                  </a:cxn>
                  <a:cxn ang="0">
                    <a:pos x="175" y="25"/>
                  </a:cxn>
                  <a:cxn ang="0">
                    <a:pos x="164" y="29"/>
                  </a:cxn>
                  <a:cxn ang="0">
                    <a:pos x="157" y="33"/>
                  </a:cxn>
                  <a:cxn ang="0">
                    <a:pos x="149" y="33"/>
                  </a:cxn>
                  <a:cxn ang="0">
                    <a:pos x="134" y="40"/>
                  </a:cxn>
                  <a:cxn ang="0">
                    <a:pos x="116" y="43"/>
                  </a:cxn>
                  <a:cxn ang="0">
                    <a:pos x="116" y="43"/>
                  </a:cxn>
                  <a:cxn ang="0">
                    <a:pos x="116" y="43"/>
                  </a:cxn>
                </a:cxnLst>
                <a:rect l="txL" t="txT" r="txR" b="txB"/>
                <a:pathLst>
                  <a:path w="232" h="188">
                    <a:moveTo>
                      <a:pt x="116" y="43"/>
                    </a:moveTo>
                    <a:lnTo>
                      <a:pt x="116" y="54"/>
                    </a:lnTo>
                    <a:lnTo>
                      <a:pt x="112" y="69"/>
                    </a:lnTo>
                    <a:lnTo>
                      <a:pt x="108" y="58"/>
                    </a:lnTo>
                    <a:lnTo>
                      <a:pt x="104" y="65"/>
                    </a:lnTo>
                    <a:lnTo>
                      <a:pt x="116" y="148"/>
                    </a:lnTo>
                    <a:lnTo>
                      <a:pt x="108" y="173"/>
                    </a:lnTo>
                    <a:lnTo>
                      <a:pt x="97" y="151"/>
                    </a:lnTo>
                    <a:lnTo>
                      <a:pt x="101" y="65"/>
                    </a:lnTo>
                    <a:lnTo>
                      <a:pt x="97" y="61"/>
                    </a:lnTo>
                    <a:lnTo>
                      <a:pt x="93" y="69"/>
                    </a:lnTo>
                    <a:lnTo>
                      <a:pt x="75" y="51"/>
                    </a:lnTo>
                    <a:lnTo>
                      <a:pt x="71" y="54"/>
                    </a:lnTo>
                    <a:lnTo>
                      <a:pt x="49" y="69"/>
                    </a:lnTo>
                    <a:lnTo>
                      <a:pt x="37" y="79"/>
                    </a:lnTo>
                    <a:lnTo>
                      <a:pt x="34" y="94"/>
                    </a:lnTo>
                    <a:lnTo>
                      <a:pt x="0" y="122"/>
                    </a:lnTo>
                    <a:lnTo>
                      <a:pt x="0" y="126"/>
                    </a:lnTo>
                    <a:lnTo>
                      <a:pt x="4" y="133"/>
                    </a:lnTo>
                    <a:lnTo>
                      <a:pt x="8" y="144"/>
                    </a:lnTo>
                    <a:lnTo>
                      <a:pt x="11" y="151"/>
                    </a:lnTo>
                    <a:lnTo>
                      <a:pt x="52" y="133"/>
                    </a:lnTo>
                    <a:lnTo>
                      <a:pt x="52" y="130"/>
                    </a:lnTo>
                    <a:lnTo>
                      <a:pt x="63" y="162"/>
                    </a:lnTo>
                    <a:lnTo>
                      <a:pt x="71" y="187"/>
                    </a:lnTo>
                    <a:lnTo>
                      <a:pt x="108" y="187"/>
                    </a:lnTo>
                    <a:lnTo>
                      <a:pt x="149" y="176"/>
                    </a:lnTo>
                    <a:lnTo>
                      <a:pt x="149" y="148"/>
                    </a:lnTo>
                    <a:lnTo>
                      <a:pt x="149" y="119"/>
                    </a:lnTo>
                    <a:lnTo>
                      <a:pt x="145" y="94"/>
                    </a:lnTo>
                    <a:lnTo>
                      <a:pt x="145" y="87"/>
                    </a:lnTo>
                    <a:lnTo>
                      <a:pt x="153" y="76"/>
                    </a:lnTo>
                    <a:lnTo>
                      <a:pt x="164" y="72"/>
                    </a:lnTo>
                    <a:lnTo>
                      <a:pt x="171" y="69"/>
                    </a:lnTo>
                    <a:lnTo>
                      <a:pt x="175" y="61"/>
                    </a:lnTo>
                    <a:lnTo>
                      <a:pt x="194" y="51"/>
                    </a:lnTo>
                    <a:lnTo>
                      <a:pt x="209" y="36"/>
                    </a:lnTo>
                    <a:lnTo>
                      <a:pt x="212" y="33"/>
                    </a:lnTo>
                    <a:lnTo>
                      <a:pt x="231" y="18"/>
                    </a:lnTo>
                    <a:lnTo>
                      <a:pt x="220" y="0"/>
                    </a:lnTo>
                    <a:lnTo>
                      <a:pt x="216" y="0"/>
                    </a:lnTo>
                    <a:lnTo>
                      <a:pt x="198" y="11"/>
                    </a:lnTo>
                    <a:lnTo>
                      <a:pt x="179" y="18"/>
                    </a:lnTo>
                    <a:lnTo>
                      <a:pt x="175" y="25"/>
                    </a:lnTo>
                    <a:lnTo>
                      <a:pt x="164" y="29"/>
                    </a:lnTo>
                    <a:lnTo>
                      <a:pt x="157" y="33"/>
                    </a:lnTo>
                    <a:lnTo>
                      <a:pt x="149" y="33"/>
                    </a:lnTo>
                    <a:lnTo>
                      <a:pt x="134" y="40"/>
                    </a:lnTo>
                    <a:lnTo>
                      <a:pt x="116" y="43"/>
                    </a:lnTo>
                    <a:close/>
                  </a:path>
                </a:pathLst>
              </a:custGeom>
              <a:solidFill>
                <a:srgbClr val="444444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29" name="Freeform 8"/>
              <p:cNvSpPr/>
              <p:nvPr/>
            </p:nvSpPr>
            <p:spPr>
              <a:xfrm>
                <a:off x="3070" y="2787"/>
                <a:ext cx="139" cy="147"/>
              </a:xfrm>
              <a:custGeom>
                <a:avLst/>
                <a:gdLst>
                  <a:gd name="txL" fmla="*/ 0 w 90"/>
                  <a:gd name="txT" fmla="*/ 0 h 223"/>
                  <a:gd name="txR" fmla="*/ 90 w 90"/>
                  <a:gd name="txB" fmla="*/ 223 h 223"/>
                </a:gdLst>
                <a:ahLst/>
                <a:cxnLst>
                  <a:cxn ang="0">
                    <a:pos x="8" y="222"/>
                  </a:cxn>
                  <a:cxn ang="0">
                    <a:pos x="89" y="0"/>
                  </a:cxn>
                  <a:cxn ang="0">
                    <a:pos x="86" y="0"/>
                  </a:cxn>
                  <a:cxn ang="0">
                    <a:pos x="0" y="218"/>
                  </a:cxn>
                  <a:cxn ang="0">
                    <a:pos x="8" y="222"/>
                  </a:cxn>
                  <a:cxn ang="0">
                    <a:pos x="8" y="222"/>
                  </a:cxn>
                </a:cxnLst>
                <a:rect l="txL" t="txT" r="txR" b="txB"/>
                <a:pathLst>
                  <a:path w="90" h="223">
                    <a:moveTo>
                      <a:pt x="8" y="222"/>
                    </a:moveTo>
                    <a:lnTo>
                      <a:pt x="89" y="0"/>
                    </a:lnTo>
                    <a:lnTo>
                      <a:pt x="86" y="0"/>
                    </a:lnTo>
                    <a:lnTo>
                      <a:pt x="0" y="218"/>
                    </a:lnTo>
                    <a:lnTo>
                      <a:pt x="8" y="222"/>
                    </a:lnTo>
                    <a:close/>
                  </a:path>
                </a:pathLst>
              </a:custGeom>
              <a:solidFill>
                <a:srgbClr val="000000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30" name="Freeform 9"/>
              <p:cNvSpPr/>
              <p:nvPr/>
            </p:nvSpPr>
            <p:spPr>
              <a:xfrm>
                <a:off x="2936" y="2964"/>
                <a:ext cx="139" cy="147"/>
              </a:xfrm>
              <a:custGeom>
                <a:avLst/>
                <a:gdLst>
                  <a:gd name="txL" fmla="*/ 0 w 20"/>
                  <a:gd name="txT" fmla="*/ 0 h 120"/>
                  <a:gd name="txR" fmla="*/ 20 w 20"/>
                  <a:gd name="txB" fmla="*/ 120 h 120"/>
                </a:gdLst>
                <a:ahLst/>
                <a:cxnLst>
                  <a:cxn ang="0">
                    <a:pos x="4" y="0"/>
                  </a:cxn>
                  <a:cxn ang="0">
                    <a:pos x="0" y="7"/>
                  </a:cxn>
                  <a:cxn ang="0">
                    <a:pos x="4" y="11"/>
                  </a:cxn>
                  <a:cxn ang="0">
                    <a:pos x="0" y="97"/>
                  </a:cxn>
                  <a:cxn ang="0">
                    <a:pos x="11" y="119"/>
                  </a:cxn>
                  <a:cxn ang="0">
                    <a:pos x="19" y="94"/>
                  </a:cxn>
                  <a:cxn ang="0">
                    <a:pos x="7" y="11"/>
                  </a:cxn>
                  <a:cxn ang="0">
                    <a:pos x="11" y="4"/>
                  </a:cxn>
                  <a:cxn ang="0">
                    <a:pos x="4" y="0"/>
                  </a:cxn>
                  <a:cxn ang="0">
                    <a:pos x="4" y="0"/>
                  </a:cxn>
                </a:cxnLst>
                <a:rect l="txL" t="txT" r="txR" b="txB"/>
                <a:pathLst>
                  <a:path w="20" h="120">
                    <a:moveTo>
                      <a:pt x="4" y="0"/>
                    </a:moveTo>
                    <a:lnTo>
                      <a:pt x="0" y="7"/>
                    </a:lnTo>
                    <a:lnTo>
                      <a:pt x="4" y="11"/>
                    </a:lnTo>
                    <a:lnTo>
                      <a:pt x="0" y="97"/>
                    </a:lnTo>
                    <a:lnTo>
                      <a:pt x="11" y="119"/>
                    </a:lnTo>
                    <a:lnTo>
                      <a:pt x="19" y="94"/>
                    </a:lnTo>
                    <a:lnTo>
                      <a:pt x="7" y="11"/>
                    </a:lnTo>
                    <a:lnTo>
                      <a:pt x="11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31" name="Freeform 10"/>
              <p:cNvSpPr/>
              <p:nvPr/>
            </p:nvSpPr>
            <p:spPr>
              <a:xfrm>
                <a:off x="2914" y="2871"/>
                <a:ext cx="139" cy="147"/>
              </a:xfrm>
              <a:custGeom>
                <a:avLst/>
                <a:gdLst>
                  <a:gd name="txL" fmla="*/ 0 w 53"/>
                  <a:gd name="txT" fmla="*/ 0 h 69"/>
                  <a:gd name="txR" fmla="*/ 53 w 53"/>
                  <a:gd name="txB" fmla="*/ 69 h 69"/>
                </a:gdLst>
                <a:ahLst/>
                <a:cxnLst>
                  <a:cxn ang="0">
                    <a:pos x="41" y="50"/>
                  </a:cxn>
                  <a:cxn ang="0">
                    <a:pos x="41" y="47"/>
                  </a:cxn>
                  <a:cxn ang="0">
                    <a:pos x="52" y="39"/>
                  </a:cxn>
                  <a:cxn ang="0">
                    <a:pos x="48" y="32"/>
                  </a:cxn>
                  <a:cxn ang="0">
                    <a:pos x="44" y="25"/>
                  </a:cxn>
                  <a:cxn ang="0">
                    <a:pos x="48" y="22"/>
                  </a:cxn>
                  <a:cxn ang="0">
                    <a:pos x="48" y="22"/>
                  </a:cxn>
                  <a:cxn ang="0">
                    <a:pos x="41" y="14"/>
                  </a:cxn>
                  <a:cxn ang="0">
                    <a:pos x="41" y="11"/>
                  </a:cxn>
                  <a:cxn ang="0">
                    <a:pos x="29" y="0"/>
                  </a:cxn>
                  <a:cxn ang="0">
                    <a:pos x="22" y="4"/>
                  </a:cxn>
                  <a:cxn ang="0">
                    <a:pos x="15" y="11"/>
                  </a:cxn>
                  <a:cxn ang="0">
                    <a:pos x="15" y="22"/>
                  </a:cxn>
                  <a:cxn ang="0">
                    <a:pos x="11" y="18"/>
                  </a:cxn>
                  <a:cxn ang="0">
                    <a:pos x="7" y="29"/>
                  </a:cxn>
                  <a:cxn ang="0">
                    <a:pos x="15" y="32"/>
                  </a:cxn>
                  <a:cxn ang="0">
                    <a:pos x="15" y="39"/>
                  </a:cxn>
                  <a:cxn ang="0">
                    <a:pos x="11" y="43"/>
                  </a:cxn>
                  <a:cxn ang="0">
                    <a:pos x="7" y="47"/>
                  </a:cxn>
                  <a:cxn ang="0">
                    <a:pos x="0" y="54"/>
                  </a:cxn>
                  <a:cxn ang="0">
                    <a:pos x="3" y="61"/>
                  </a:cxn>
                  <a:cxn ang="0">
                    <a:pos x="26" y="68"/>
                  </a:cxn>
                  <a:cxn ang="0">
                    <a:pos x="41" y="50"/>
                  </a:cxn>
                  <a:cxn ang="0">
                    <a:pos x="41" y="50"/>
                  </a:cxn>
                </a:cxnLst>
                <a:rect l="txL" t="txT" r="txR" b="txB"/>
                <a:pathLst>
                  <a:path w="53" h="69">
                    <a:moveTo>
                      <a:pt x="41" y="50"/>
                    </a:moveTo>
                    <a:lnTo>
                      <a:pt x="41" y="47"/>
                    </a:lnTo>
                    <a:lnTo>
                      <a:pt x="52" y="39"/>
                    </a:lnTo>
                    <a:lnTo>
                      <a:pt x="48" y="32"/>
                    </a:lnTo>
                    <a:lnTo>
                      <a:pt x="44" y="25"/>
                    </a:lnTo>
                    <a:lnTo>
                      <a:pt x="48" y="22"/>
                    </a:lnTo>
                    <a:lnTo>
                      <a:pt x="41" y="14"/>
                    </a:lnTo>
                    <a:lnTo>
                      <a:pt x="41" y="11"/>
                    </a:lnTo>
                    <a:lnTo>
                      <a:pt x="29" y="0"/>
                    </a:lnTo>
                    <a:lnTo>
                      <a:pt x="22" y="4"/>
                    </a:lnTo>
                    <a:lnTo>
                      <a:pt x="15" y="11"/>
                    </a:lnTo>
                    <a:lnTo>
                      <a:pt x="15" y="22"/>
                    </a:lnTo>
                    <a:lnTo>
                      <a:pt x="11" y="18"/>
                    </a:lnTo>
                    <a:lnTo>
                      <a:pt x="7" y="29"/>
                    </a:lnTo>
                    <a:lnTo>
                      <a:pt x="15" y="32"/>
                    </a:lnTo>
                    <a:lnTo>
                      <a:pt x="15" y="39"/>
                    </a:lnTo>
                    <a:lnTo>
                      <a:pt x="11" y="43"/>
                    </a:lnTo>
                    <a:lnTo>
                      <a:pt x="7" y="47"/>
                    </a:lnTo>
                    <a:lnTo>
                      <a:pt x="0" y="54"/>
                    </a:lnTo>
                    <a:lnTo>
                      <a:pt x="3" y="61"/>
                    </a:lnTo>
                    <a:lnTo>
                      <a:pt x="26" y="68"/>
                    </a:lnTo>
                    <a:lnTo>
                      <a:pt x="41" y="5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32" name="Freeform 11"/>
              <p:cNvSpPr/>
              <p:nvPr/>
            </p:nvSpPr>
            <p:spPr>
              <a:xfrm>
                <a:off x="2951" y="3278"/>
                <a:ext cx="139" cy="147"/>
              </a:xfrm>
              <a:custGeom>
                <a:avLst/>
                <a:gdLst>
                  <a:gd name="txL" fmla="*/ 0 w 72"/>
                  <a:gd name="txT" fmla="*/ 0 h 30"/>
                  <a:gd name="txR" fmla="*/ 72 w 72"/>
                  <a:gd name="txB" fmla="*/ 30 h 30"/>
                </a:gdLst>
                <a:ahLst/>
                <a:cxnLst>
                  <a:cxn ang="0">
                    <a:pos x="0" y="7"/>
                  </a:cxn>
                  <a:cxn ang="0">
                    <a:pos x="4" y="7"/>
                  </a:cxn>
                  <a:cxn ang="0">
                    <a:pos x="4" y="14"/>
                  </a:cxn>
                  <a:cxn ang="0">
                    <a:pos x="4" y="18"/>
                  </a:cxn>
                  <a:cxn ang="0">
                    <a:pos x="7" y="22"/>
                  </a:cxn>
                  <a:cxn ang="0">
                    <a:pos x="15" y="25"/>
                  </a:cxn>
                  <a:cxn ang="0">
                    <a:pos x="19" y="25"/>
                  </a:cxn>
                  <a:cxn ang="0">
                    <a:pos x="22" y="25"/>
                  </a:cxn>
                  <a:cxn ang="0">
                    <a:pos x="30" y="25"/>
                  </a:cxn>
                  <a:cxn ang="0">
                    <a:pos x="37" y="25"/>
                  </a:cxn>
                  <a:cxn ang="0">
                    <a:pos x="45" y="29"/>
                  </a:cxn>
                  <a:cxn ang="0">
                    <a:pos x="48" y="29"/>
                  </a:cxn>
                  <a:cxn ang="0">
                    <a:pos x="59" y="29"/>
                  </a:cxn>
                  <a:cxn ang="0">
                    <a:pos x="71" y="25"/>
                  </a:cxn>
                  <a:cxn ang="0">
                    <a:pos x="71" y="22"/>
                  </a:cxn>
                  <a:cxn ang="0">
                    <a:pos x="71" y="18"/>
                  </a:cxn>
                  <a:cxn ang="0">
                    <a:pos x="59" y="14"/>
                  </a:cxn>
                  <a:cxn ang="0">
                    <a:pos x="52" y="11"/>
                  </a:cxn>
                  <a:cxn ang="0">
                    <a:pos x="48" y="7"/>
                  </a:cxn>
                  <a:cxn ang="0">
                    <a:pos x="45" y="0"/>
                  </a:cxn>
                  <a:cxn ang="0">
                    <a:pos x="0" y="7"/>
                  </a:cxn>
                  <a:cxn ang="0">
                    <a:pos x="0" y="7"/>
                  </a:cxn>
                </a:cxnLst>
                <a:rect l="txL" t="txT" r="txR" b="txB"/>
                <a:pathLst>
                  <a:path w="72" h="30">
                    <a:moveTo>
                      <a:pt x="0" y="7"/>
                    </a:moveTo>
                    <a:lnTo>
                      <a:pt x="4" y="7"/>
                    </a:lnTo>
                    <a:lnTo>
                      <a:pt x="4" y="14"/>
                    </a:lnTo>
                    <a:lnTo>
                      <a:pt x="4" y="18"/>
                    </a:lnTo>
                    <a:lnTo>
                      <a:pt x="7" y="22"/>
                    </a:lnTo>
                    <a:lnTo>
                      <a:pt x="15" y="25"/>
                    </a:lnTo>
                    <a:lnTo>
                      <a:pt x="19" y="25"/>
                    </a:lnTo>
                    <a:lnTo>
                      <a:pt x="22" y="25"/>
                    </a:lnTo>
                    <a:lnTo>
                      <a:pt x="30" y="25"/>
                    </a:lnTo>
                    <a:lnTo>
                      <a:pt x="37" y="25"/>
                    </a:lnTo>
                    <a:lnTo>
                      <a:pt x="45" y="29"/>
                    </a:lnTo>
                    <a:lnTo>
                      <a:pt x="48" y="29"/>
                    </a:lnTo>
                    <a:lnTo>
                      <a:pt x="59" y="29"/>
                    </a:lnTo>
                    <a:lnTo>
                      <a:pt x="71" y="25"/>
                    </a:lnTo>
                    <a:lnTo>
                      <a:pt x="71" y="22"/>
                    </a:lnTo>
                    <a:lnTo>
                      <a:pt x="71" y="18"/>
                    </a:lnTo>
                    <a:lnTo>
                      <a:pt x="59" y="14"/>
                    </a:lnTo>
                    <a:lnTo>
                      <a:pt x="52" y="11"/>
                    </a:lnTo>
                    <a:lnTo>
                      <a:pt x="48" y="7"/>
                    </a:lnTo>
                    <a:lnTo>
                      <a:pt x="45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222222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33" name="Freeform 12"/>
              <p:cNvSpPr/>
              <p:nvPr/>
            </p:nvSpPr>
            <p:spPr>
              <a:xfrm>
                <a:off x="2895" y="2856"/>
                <a:ext cx="139" cy="157"/>
              </a:xfrm>
              <a:custGeom>
                <a:avLst/>
                <a:gdLst>
                  <a:gd name="txL" fmla="*/ 0 w 49"/>
                  <a:gd name="txT" fmla="*/ 0 h 62"/>
                  <a:gd name="txR" fmla="*/ 49 w 49"/>
                  <a:gd name="txB" fmla="*/ 62 h 62"/>
                </a:gdLst>
                <a:ahLst/>
                <a:cxnLst>
                  <a:cxn ang="0">
                    <a:pos x="48" y="7"/>
                  </a:cxn>
                  <a:cxn ang="0">
                    <a:pos x="48" y="7"/>
                  </a:cxn>
                  <a:cxn ang="0">
                    <a:pos x="48" y="3"/>
                  </a:cxn>
                  <a:cxn ang="0">
                    <a:pos x="48" y="0"/>
                  </a:cxn>
                  <a:cxn ang="0">
                    <a:pos x="48" y="0"/>
                  </a:cxn>
                  <a:cxn ang="0">
                    <a:pos x="41" y="0"/>
                  </a:cxn>
                  <a:cxn ang="0">
                    <a:pos x="34" y="0"/>
                  </a:cxn>
                  <a:cxn ang="0">
                    <a:pos x="30" y="3"/>
                  </a:cxn>
                  <a:cxn ang="0">
                    <a:pos x="26" y="3"/>
                  </a:cxn>
                  <a:cxn ang="0">
                    <a:pos x="11" y="7"/>
                  </a:cxn>
                  <a:cxn ang="0">
                    <a:pos x="4" y="18"/>
                  </a:cxn>
                  <a:cxn ang="0">
                    <a:pos x="4" y="21"/>
                  </a:cxn>
                  <a:cxn ang="0">
                    <a:pos x="0" y="21"/>
                  </a:cxn>
                  <a:cxn ang="0">
                    <a:pos x="0" y="25"/>
                  </a:cxn>
                  <a:cxn ang="0">
                    <a:pos x="0" y="25"/>
                  </a:cxn>
                  <a:cxn ang="0">
                    <a:pos x="0" y="29"/>
                  </a:cxn>
                  <a:cxn ang="0">
                    <a:pos x="0" y="36"/>
                  </a:cxn>
                  <a:cxn ang="0">
                    <a:pos x="0" y="39"/>
                  </a:cxn>
                  <a:cxn ang="0">
                    <a:pos x="7" y="50"/>
                  </a:cxn>
                  <a:cxn ang="0">
                    <a:pos x="19" y="61"/>
                  </a:cxn>
                  <a:cxn ang="0">
                    <a:pos x="26" y="54"/>
                  </a:cxn>
                  <a:cxn ang="0">
                    <a:pos x="30" y="50"/>
                  </a:cxn>
                  <a:cxn ang="0">
                    <a:pos x="34" y="46"/>
                  </a:cxn>
                  <a:cxn ang="0">
                    <a:pos x="34" y="39"/>
                  </a:cxn>
                  <a:cxn ang="0">
                    <a:pos x="26" y="36"/>
                  </a:cxn>
                  <a:cxn ang="0">
                    <a:pos x="26" y="36"/>
                  </a:cxn>
                  <a:cxn ang="0">
                    <a:pos x="30" y="25"/>
                  </a:cxn>
                  <a:cxn ang="0">
                    <a:pos x="34" y="29"/>
                  </a:cxn>
                  <a:cxn ang="0">
                    <a:pos x="34" y="25"/>
                  </a:cxn>
                  <a:cxn ang="0">
                    <a:pos x="34" y="25"/>
                  </a:cxn>
                  <a:cxn ang="0">
                    <a:pos x="41" y="11"/>
                  </a:cxn>
                  <a:cxn ang="0">
                    <a:pos x="48" y="7"/>
                  </a:cxn>
                  <a:cxn ang="0">
                    <a:pos x="48" y="7"/>
                  </a:cxn>
                </a:cxnLst>
                <a:rect l="txL" t="txT" r="txR" b="txB"/>
                <a:pathLst>
                  <a:path w="49" h="62">
                    <a:moveTo>
                      <a:pt x="48" y="7"/>
                    </a:moveTo>
                    <a:lnTo>
                      <a:pt x="48" y="7"/>
                    </a:lnTo>
                    <a:lnTo>
                      <a:pt x="48" y="3"/>
                    </a:lnTo>
                    <a:lnTo>
                      <a:pt x="48" y="0"/>
                    </a:lnTo>
                    <a:lnTo>
                      <a:pt x="41" y="0"/>
                    </a:lnTo>
                    <a:lnTo>
                      <a:pt x="34" y="0"/>
                    </a:lnTo>
                    <a:lnTo>
                      <a:pt x="30" y="3"/>
                    </a:lnTo>
                    <a:lnTo>
                      <a:pt x="26" y="3"/>
                    </a:lnTo>
                    <a:lnTo>
                      <a:pt x="11" y="7"/>
                    </a:lnTo>
                    <a:lnTo>
                      <a:pt x="4" y="18"/>
                    </a:lnTo>
                    <a:lnTo>
                      <a:pt x="4" y="21"/>
                    </a:lnTo>
                    <a:lnTo>
                      <a:pt x="0" y="21"/>
                    </a:lnTo>
                    <a:lnTo>
                      <a:pt x="0" y="25"/>
                    </a:lnTo>
                    <a:lnTo>
                      <a:pt x="0" y="29"/>
                    </a:lnTo>
                    <a:lnTo>
                      <a:pt x="0" y="36"/>
                    </a:lnTo>
                    <a:lnTo>
                      <a:pt x="0" y="39"/>
                    </a:lnTo>
                    <a:lnTo>
                      <a:pt x="7" y="50"/>
                    </a:lnTo>
                    <a:lnTo>
                      <a:pt x="19" y="61"/>
                    </a:lnTo>
                    <a:lnTo>
                      <a:pt x="26" y="54"/>
                    </a:lnTo>
                    <a:lnTo>
                      <a:pt x="30" y="50"/>
                    </a:lnTo>
                    <a:lnTo>
                      <a:pt x="34" y="46"/>
                    </a:lnTo>
                    <a:lnTo>
                      <a:pt x="34" y="39"/>
                    </a:lnTo>
                    <a:lnTo>
                      <a:pt x="26" y="36"/>
                    </a:lnTo>
                    <a:lnTo>
                      <a:pt x="30" y="25"/>
                    </a:lnTo>
                    <a:lnTo>
                      <a:pt x="34" y="29"/>
                    </a:lnTo>
                    <a:lnTo>
                      <a:pt x="34" y="25"/>
                    </a:lnTo>
                    <a:lnTo>
                      <a:pt x="41" y="11"/>
                    </a:lnTo>
                    <a:lnTo>
                      <a:pt x="48" y="7"/>
                    </a:lnTo>
                    <a:close/>
                  </a:path>
                </a:pathLst>
              </a:custGeom>
              <a:solidFill>
                <a:srgbClr val="000000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34" name="Freeform 13"/>
              <p:cNvSpPr/>
              <p:nvPr/>
            </p:nvSpPr>
            <p:spPr>
              <a:xfrm>
                <a:off x="2906" y="3290"/>
                <a:ext cx="139" cy="157"/>
              </a:xfrm>
              <a:custGeom>
                <a:avLst/>
                <a:gdLst>
                  <a:gd name="txL" fmla="*/ 0 w 61"/>
                  <a:gd name="txT" fmla="*/ 0 h 40"/>
                  <a:gd name="txR" fmla="*/ 61 w 61"/>
                  <a:gd name="txB" fmla="*/ 40 h 40"/>
                </a:gdLst>
                <a:ahLst/>
                <a:cxnLst>
                  <a:cxn ang="0">
                    <a:pos x="4" y="0"/>
                  </a:cxn>
                  <a:cxn ang="0">
                    <a:pos x="0" y="3"/>
                  </a:cxn>
                  <a:cxn ang="0">
                    <a:pos x="0" y="7"/>
                  </a:cxn>
                  <a:cxn ang="0">
                    <a:pos x="0" y="11"/>
                  </a:cxn>
                  <a:cxn ang="0">
                    <a:pos x="0" y="14"/>
                  </a:cxn>
                  <a:cxn ang="0">
                    <a:pos x="8" y="21"/>
                  </a:cxn>
                  <a:cxn ang="0">
                    <a:pos x="15" y="29"/>
                  </a:cxn>
                  <a:cxn ang="0">
                    <a:pos x="34" y="39"/>
                  </a:cxn>
                  <a:cxn ang="0">
                    <a:pos x="56" y="39"/>
                  </a:cxn>
                  <a:cxn ang="0">
                    <a:pos x="56" y="39"/>
                  </a:cxn>
                  <a:cxn ang="0">
                    <a:pos x="60" y="36"/>
                  </a:cxn>
                  <a:cxn ang="0">
                    <a:pos x="52" y="25"/>
                  </a:cxn>
                  <a:cxn ang="0">
                    <a:pos x="49" y="21"/>
                  </a:cxn>
                  <a:cxn ang="0">
                    <a:pos x="30" y="3"/>
                  </a:cxn>
                  <a:cxn ang="0">
                    <a:pos x="4" y="0"/>
                  </a:cxn>
                  <a:cxn ang="0">
                    <a:pos x="4" y="0"/>
                  </a:cxn>
                </a:cxnLst>
                <a:rect l="txL" t="txT" r="txR" b="txB"/>
                <a:pathLst>
                  <a:path w="61" h="40">
                    <a:moveTo>
                      <a:pt x="4" y="0"/>
                    </a:moveTo>
                    <a:lnTo>
                      <a:pt x="0" y="3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8" y="21"/>
                    </a:lnTo>
                    <a:lnTo>
                      <a:pt x="15" y="29"/>
                    </a:lnTo>
                    <a:lnTo>
                      <a:pt x="34" y="39"/>
                    </a:lnTo>
                    <a:lnTo>
                      <a:pt x="56" y="39"/>
                    </a:lnTo>
                    <a:lnTo>
                      <a:pt x="60" y="36"/>
                    </a:lnTo>
                    <a:lnTo>
                      <a:pt x="52" y="25"/>
                    </a:lnTo>
                    <a:lnTo>
                      <a:pt x="49" y="21"/>
                    </a:lnTo>
                    <a:lnTo>
                      <a:pt x="30" y="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222222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35" name="Freeform 14"/>
              <p:cNvSpPr/>
              <p:nvPr/>
            </p:nvSpPr>
            <p:spPr>
              <a:xfrm>
                <a:off x="3070" y="2837"/>
                <a:ext cx="139" cy="162"/>
              </a:xfrm>
              <a:custGeom>
                <a:avLst/>
                <a:gdLst>
                  <a:gd name="txL" fmla="*/ 0 w 38"/>
                  <a:gd name="txT" fmla="*/ 0 h 37"/>
                  <a:gd name="txR" fmla="*/ 38 w 38"/>
                  <a:gd name="txB" fmla="*/ 37 h 37"/>
                </a:gdLst>
                <a:ahLst/>
                <a:cxnLst>
                  <a:cxn ang="0">
                    <a:pos x="11" y="36"/>
                  </a:cxn>
                  <a:cxn ang="0">
                    <a:pos x="15" y="36"/>
                  </a:cxn>
                  <a:cxn ang="0">
                    <a:pos x="22" y="33"/>
                  </a:cxn>
                  <a:cxn ang="0">
                    <a:pos x="26" y="25"/>
                  </a:cxn>
                  <a:cxn ang="0">
                    <a:pos x="30" y="22"/>
                  </a:cxn>
                  <a:cxn ang="0">
                    <a:pos x="34" y="15"/>
                  </a:cxn>
                  <a:cxn ang="0">
                    <a:pos x="34" y="15"/>
                  </a:cxn>
                  <a:cxn ang="0">
                    <a:pos x="37" y="11"/>
                  </a:cxn>
                  <a:cxn ang="0">
                    <a:pos x="37" y="4"/>
                  </a:cxn>
                  <a:cxn ang="0">
                    <a:pos x="34" y="0"/>
                  </a:cxn>
                  <a:cxn ang="0">
                    <a:pos x="22" y="0"/>
                  </a:cxn>
                  <a:cxn ang="0">
                    <a:pos x="11" y="7"/>
                  </a:cxn>
                  <a:cxn ang="0">
                    <a:pos x="8" y="18"/>
                  </a:cxn>
                  <a:cxn ang="0">
                    <a:pos x="0" y="22"/>
                  </a:cxn>
                  <a:cxn ang="0">
                    <a:pos x="11" y="36"/>
                  </a:cxn>
                  <a:cxn ang="0">
                    <a:pos x="11" y="36"/>
                  </a:cxn>
                </a:cxnLst>
                <a:rect l="txL" t="txT" r="txR" b="txB"/>
                <a:pathLst>
                  <a:path w="38" h="37">
                    <a:moveTo>
                      <a:pt x="11" y="36"/>
                    </a:moveTo>
                    <a:lnTo>
                      <a:pt x="15" y="36"/>
                    </a:lnTo>
                    <a:lnTo>
                      <a:pt x="22" y="33"/>
                    </a:lnTo>
                    <a:lnTo>
                      <a:pt x="26" y="25"/>
                    </a:lnTo>
                    <a:lnTo>
                      <a:pt x="30" y="22"/>
                    </a:lnTo>
                    <a:lnTo>
                      <a:pt x="34" y="15"/>
                    </a:lnTo>
                    <a:lnTo>
                      <a:pt x="37" y="11"/>
                    </a:lnTo>
                    <a:lnTo>
                      <a:pt x="37" y="4"/>
                    </a:lnTo>
                    <a:lnTo>
                      <a:pt x="34" y="0"/>
                    </a:lnTo>
                    <a:lnTo>
                      <a:pt x="22" y="0"/>
                    </a:lnTo>
                    <a:lnTo>
                      <a:pt x="11" y="7"/>
                    </a:lnTo>
                    <a:lnTo>
                      <a:pt x="8" y="18"/>
                    </a:lnTo>
                    <a:lnTo>
                      <a:pt x="0" y="22"/>
                    </a:lnTo>
                    <a:lnTo>
                      <a:pt x="11" y="36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36" name="Freeform 15"/>
              <p:cNvSpPr/>
              <p:nvPr/>
            </p:nvSpPr>
            <p:spPr>
              <a:xfrm>
                <a:off x="2940" y="2896"/>
                <a:ext cx="139" cy="162"/>
              </a:xfrm>
              <a:custGeom>
                <a:avLst/>
                <a:gdLst>
                  <a:gd name="txL" fmla="*/ 0 w 16"/>
                  <a:gd name="txT" fmla="*/ 0 h 34"/>
                  <a:gd name="txR" fmla="*/ 16 w 16"/>
                  <a:gd name="txB" fmla="*/ 34 h 34"/>
                </a:gdLst>
                <a:ahLst/>
                <a:cxnLst>
                  <a:cxn ang="0">
                    <a:pos x="15" y="7"/>
                  </a:cxn>
                  <a:cxn ang="0">
                    <a:pos x="15" y="0"/>
                  </a:cxn>
                  <a:cxn ang="0">
                    <a:pos x="0" y="18"/>
                  </a:cxn>
                  <a:cxn ang="0">
                    <a:pos x="7" y="22"/>
                  </a:cxn>
                  <a:cxn ang="0">
                    <a:pos x="11" y="33"/>
                  </a:cxn>
                  <a:cxn ang="0">
                    <a:pos x="15" y="18"/>
                  </a:cxn>
                  <a:cxn ang="0">
                    <a:pos x="15" y="7"/>
                  </a:cxn>
                  <a:cxn ang="0">
                    <a:pos x="15" y="7"/>
                  </a:cxn>
                </a:cxnLst>
                <a:rect l="txL" t="txT" r="txR" b="txB"/>
                <a:pathLst>
                  <a:path w="16" h="34">
                    <a:moveTo>
                      <a:pt x="15" y="7"/>
                    </a:moveTo>
                    <a:lnTo>
                      <a:pt x="15" y="0"/>
                    </a:lnTo>
                    <a:lnTo>
                      <a:pt x="0" y="18"/>
                    </a:lnTo>
                    <a:lnTo>
                      <a:pt x="7" y="22"/>
                    </a:lnTo>
                    <a:lnTo>
                      <a:pt x="11" y="33"/>
                    </a:lnTo>
                    <a:lnTo>
                      <a:pt x="15" y="18"/>
                    </a:ln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444444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37" name="Freeform 16"/>
              <p:cNvSpPr/>
              <p:nvPr/>
            </p:nvSpPr>
            <p:spPr>
              <a:xfrm>
                <a:off x="2914" y="2902"/>
                <a:ext cx="139" cy="162"/>
              </a:xfrm>
              <a:custGeom>
                <a:avLst/>
                <a:gdLst>
                  <a:gd name="txL" fmla="*/ 0 w 23"/>
                  <a:gd name="txT" fmla="*/ 0 h 23"/>
                  <a:gd name="txR" fmla="*/ 23 w 23"/>
                  <a:gd name="txB" fmla="*/ 23 h 23"/>
                </a:gdLst>
                <a:ahLst/>
                <a:cxnLst>
                  <a:cxn ang="0">
                    <a:pos x="3" y="0"/>
                  </a:cxn>
                  <a:cxn ang="0">
                    <a:pos x="0" y="4"/>
                  </a:cxn>
                  <a:cxn ang="0">
                    <a:pos x="16" y="22"/>
                  </a:cxn>
                  <a:cxn ang="0">
                    <a:pos x="19" y="14"/>
                  </a:cxn>
                  <a:cxn ang="0">
                    <a:pos x="22" y="7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txL" t="txT" r="txR" b="txB"/>
                <a:pathLst>
                  <a:path w="23" h="23">
                    <a:moveTo>
                      <a:pt x="3" y="0"/>
                    </a:moveTo>
                    <a:lnTo>
                      <a:pt x="0" y="4"/>
                    </a:lnTo>
                    <a:lnTo>
                      <a:pt x="16" y="22"/>
                    </a:lnTo>
                    <a:lnTo>
                      <a:pt x="19" y="14"/>
                    </a:lnTo>
                    <a:lnTo>
                      <a:pt x="22" y="7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444444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38" name="Freeform 17"/>
              <p:cNvSpPr/>
              <p:nvPr/>
            </p:nvSpPr>
            <p:spPr>
              <a:xfrm>
                <a:off x="3059" y="2851"/>
                <a:ext cx="139" cy="162"/>
              </a:xfrm>
              <a:custGeom>
                <a:avLst/>
                <a:gdLst>
                  <a:gd name="txL" fmla="*/ 0 w 23"/>
                  <a:gd name="txT" fmla="*/ 0 h 22"/>
                  <a:gd name="txR" fmla="*/ 23 w 23"/>
                  <a:gd name="txB" fmla="*/ 22 h 22"/>
                </a:gdLst>
                <a:ahLst/>
                <a:cxnLst>
                  <a:cxn ang="0">
                    <a:pos x="11" y="21"/>
                  </a:cxn>
                  <a:cxn ang="0">
                    <a:pos x="22" y="14"/>
                  </a:cxn>
                  <a:cxn ang="0">
                    <a:pos x="11" y="0"/>
                  </a:cxn>
                  <a:cxn ang="0">
                    <a:pos x="0" y="3"/>
                  </a:cxn>
                  <a:cxn ang="0">
                    <a:pos x="11" y="21"/>
                  </a:cxn>
                  <a:cxn ang="0">
                    <a:pos x="11" y="21"/>
                  </a:cxn>
                </a:cxnLst>
                <a:rect l="txL" t="txT" r="txR" b="txB"/>
                <a:pathLst>
                  <a:path w="23" h="22">
                    <a:moveTo>
                      <a:pt x="11" y="21"/>
                    </a:moveTo>
                    <a:lnTo>
                      <a:pt x="22" y="14"/>
                    </a:lnTo>
                    <a:lnTo>
                      <a:pt x="11" y="0"/>
                    </a:lnTo>
                    <a:lnTo>
                      <a:pt x="0" y="3"/>
                    </a:lnTo>
                    <a:lnTo>
                      <a:pt x="11" y="21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1520" name="Group 18"/>
            <p:cNvGrpSpPr/>
            <p:nvPr/>
          </p:nvGrpSpPr>
          <p:grpSpPr>
            <a:xfrm>
              <a:off x="2750" y="2916"/>
              <a:ext cx="265" cy="606"/>
              <a:chOff x="2750" y="2916"/>
              <a:chExt cx="265" cy="606"/>
            </a:xfrm>
          </p:grpSpPr>
          <p:sp>
            <p:nvSpPr>
              <p:cNvPr id="17415" name="Freeform 19"/>
              <p:cNvSpPr/>
              <p:nvPr/>
            </p:nvSpPr>
            <p:spPr>
              <a:xfrm>
                <a:off x="2817" y="3316"/>
                <a:ext cx="139" cy="147"/>
              </a:xfrm>
              <a:custGeom>
                <a:avLst/>
                <a:gdLst>
                  <a:gd name="txL" fmla="*/ 0 w 42"/>
                  <a:gd name="txT" fmla="*/ 0 h 77"/>
                  <a:gd name="txR" fmla="*/ 42 w 42"/>
                  <a:gd name="txB" fmla="*/ 77 h 77"/>
                </a:gdLst>
                <a:ahLst/>
                <a:cxnLst>
                  <a:cxn ang="0">
                    <a:pos x="41" y="72"/>
                  </a:cxn>
                  <a:cxn ang="0">
                    <a:pos x="30" y="61"/>
                  </a:cxn>
                  <a:cxn ang="0">
                    <a:pos x="18" y="51"/>
                  </a:cxn>
                  <a:cxn ang="0">
                    <a:pos x="15" y="26"/>
                  </a:cxn>
                  <a:cxn ang="0">
                    <a:pos x="15" y="0"/>
                  </a:cxn>
                  <a:cxn ang="0">
                    <a:pos x="0" y="0"/>
                  </a:cxn>
                  <a:cxn ang="0">
                    <a:pos x="0" y="33"/>
                  </a:cxn>
                  <a:cxn ang="0">
                    <a:pos x="7" y="58"/>
                  </a:cxn>
                  <a:cxn ang="0">
                    <a:pos x="11" y="65"/>
                  </a:cxn>
                  <a:cxn ang="0">
                    <a:pos x="33" y="76"/>
                  </a:cxn>
                  <a:cxn ang="0">
                    <a:pos x="41" y="72"/>
                  </a:cxn>
                  <a:cxn ang="0">
                    <a:pos x="41" y="72"/>
                  </a:cxn>
                </a:cxnLst>
                <a:rect l="txL" t="txT" r="txR" b="txB"/>
                <a:pathLst>
                  <a:path w="42" h="77">
                    <a:moveTo>
                      <a:pt x="41" y="72"/>
                    </a:moveTo>
                    <a:lnTo>
                      <a:pt x="30" y="61"/>
                    </a:lnTo>
                    <a:lnTo>
                      <a:pt x="18" y="51"/>
                    </a:lnTo>
                    <a:lnTo>
                      <a:pt x="15" y="26"/>
                    </a:lnTo>
                    <a:lnTo>
                      <a:pt x="15" y="0"/>
                    </a:lnTo>
                    <a:lnTo>
                      <a:pt x="0" y="0"/>
                    </a:lnTo>
                    <a:lnTo>
                      <a:pt x="0" y="33"/>
                    </a:lnTo>
                    <a:lnTo>
                      <a:pt x="7" y="58"/>
                    </a:lnTo>
                    <a:lnTo>
                      <a:pt x="11" y="65"/>
                    </a:lnTo>
                    <a:lnTo>
                      <a:pt x="33" y="76"/>
                    </a:lnTo>
                    <a:lnTo>
                      <a:pt x="41" y="72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16" name="Freeform 20"/>
              <p:cNvSpPr/>
              <p:nvPr/>
            </p:nvSpPr>
            <p:spPr>
              <a:xfrm>
                <a:off x="2828" y="3352"/>
                <a:ext cx="187" cy="147"/>
              </a:xfrm>
              <a:custGeom>
                <a:avLst/>
                <a:gdLst>
                  <a:gd name="txL" fmla="*/ 0 w 46"/>
                  <a:gd name="txT" fmla="*/ 0 h 19"/>
                  <a:gd name="txR" fmla="*/ 46 w 46"/>
                  <a:gd name="txB" fmla="*/ 19 h 19"/>
                </a:gdLst>
                <a:ahLst/>
                <a:cxnLst>
                  <a:cxn ang="0">
                    <a:pos x="7" y="11"/>
                  </a:cxn>
                  <a:cxn ang="0">
                    <a:pos x="22" y="18"/>
                  </a:cxn>
                  <a:cxn ang="0">
                    <a:pos x="45" y="18"/>
                  </a:cxn>
                  <a:cxn ang="0">
                    <a:pos x="45" y="14"/>
                  </a:cxn>
                  <a:cxn ang="0">
                    <a:pos x="30" y="7"/>
                  </a:cxn>
                  <a:cxn ang="0">
                    <a:pos x="22" y="11"/>
                  </a:cxn>
                  <a:cxn ang="0">
                    <a:pos x="15" y="7"/>
                  </a:cxn>
                  <a:cxn ang="0">
                    <a:pos x="7" y="4"/>
                  </a:cxn>
                  <a:cxn ang="0">
                    <a:pos x="0" y="0"/>
                  </a:cxn>
                  <a:cxn ang="0">
                    <a:pos x="7" y="11"/>
                  </a:cxn>
                  <a:cxn ang="0">
                    <a:pos x="7" y="11"/>
                  </a:cxn>
                </a:cxnLst>
                <a:rect l="txL" t="txT" r="txR" b="txB"/>
                <a:pathLst>
                  <a:path w="46" h="19">
                    <a:moveTo>
                      <a:pt x="7" y="11"/>
                    </a:moveTo>
                    <a:lnTo>
                      <a:pt x="22" y="18"/>
                    </a:lnTo>
                    <a:lnTo>
                      <a:pt x="45" y="18"/>
                    </a:lnTo>
                    <a:lnTo>
                      <a:pt x="45" y="14"/>
                    </a:lnTo>
                    <a:lnTo>
                      <a:pt x="30" y="7"/>
                    </a:lnTo>
                    <a:lnTo>
                      <a:pt x="22" y="11"/>
                    </a:lnTo>
                    <a:lnTo>
                      <a:pt x="15" y="7"/>
                    </a:lnTo>
                    <a:lnTo>
                      <a:pt x="7" y="4"/>
                    </a:lnTo>
                    <a:lnTo>
                      <a:pt x="0" y="0"/>
                    </a:lnTo>
                    <a:lnTo>
                      <a:pt x="7" y="11"/>
                    </a:lnTo>
                    <a:close/>
                  </a:path>
                </a:pathLst>
              </a:custGeom>
              <a:solidFill>
                <a:srgbClr val="000000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17" name="Freeform 21"/>
              <p:cNvSpPr/>
              <p:nvPr/>
            </p:nvSpPr>
            <p:spPr>
              <a:xfrm>
                <a:off x="2776" y="3050"/>
                <a:ext cx="139" cy="147"/>
              </a:xfrm>
              <a:custGeom>
                <a:avLst/>
                <a:gdLst>
                  <a:gd name="txL" fmla="*/ 0 w 101"/>
                  <a:gd name="txT" fmla="*/ 0 h 176"/>
                  <a:gd name="txR" fmla="*/ 101 w 101"/>
                  <a:gd name="txB" fmla="*/ 176 h 176"/>
                </a:gdLst>
                <a:ahLst/>
                <a:cxnLst>
                  <a:cxn ang="0">
                    <a:pos x="11" y="147"/>
                  </a:cxn>
                  <a:cxn ang="0">
                    <a:pos x="7" y="158"/>
                  </a:cxn>
                  <a:cxn ang="0">
                    <a:pos x="4" y="168"/>
                  </a:cxn>
                  <a:cxn ang="0">
                    <a:pos x="0" y="175"/>
                  </a:cxn>
                  <a:cxn ang="0">
                    <a:pos x="48" y="175"/>
                  </a:cxn>
                  <a:cxn ang="0">
                    <a:pos x="59" y="172"/>
                  </a:cxn>
                  <a:cxn ang="0">
                    <a:pos x="74" y="165"/>
                  </a:cxn>
                  <a:cxn ang="0">
                    <a:pos x="97" y="150"/>
                  </a:cxn>
                  <a:cxn ang="0">
                    <a:pos x="100" y="143"/>
                  </a:cxn>
                  <a:cxn ang="0">
                    <a:pos x="89" y="129"/>
                  </a:cxn>
                  <a:cxn ang="0">
                    <a:pos x="86" y="118"/>
                  </a:cxn>
                  <a:cxn ang="0">
                    <a:pos x="82" y="107"/>
                  </a:cxn>
                  <a:cxn ang="0">
                    <a:pos x="56" y="129"/>
                  </a:cxn>
                  <a:cxn ang="0">
                    <a:pos x="41" y="129"/>
                  </a:cxn>
                  <a:cxn ang="0">
                    <a:pos x="37" y="122"/>
                  </a:cxn>
                  <a:cxn ang="0">
                    <a:pos x="26" y="75"/>
                  </a:cxn>
                  <a:cxn ang="0">
                    <a:pos x="15" y="25"/>
                  </a:cxn>
                  <a:cxn ang="0">
                    <a:pos x="18" y="18"/>
                  </a:cxn>
                  <a:cxn ang="0">
                    <a:pos x="30" y="14"/>
                  </a:cxn>
                  <a:cxn ang="0">
                    <a:pos x="41" y="18"/>
                  </a:cxn>
                  <a:cxn ang="0">
                    <a:pos x="48" y="18"/>
                  </a:cxn>
                  <a:cxn ang="0">
                    <a:pos x="52" y="39"/>
                  </a:cxn>
                  <a:cxn ang="0">
                    <a:pos x="52" y="57"/>
                  </a:cxn>
                  <a:cxn ang="0">
                    <a:pos x="56" y="93"/>
                  </a:cxn>
                  <a:cxn ang="0">
                    <a:pos x="78" y="86"/>
                  </a:cxn>
                  <a:cxn ang="0">
                    <a:pos x="78" y="79"/>
                  </a:cxn>
                  <a:cxn ang="0">
                    <a:pos x="86" y="71"/>
                  </a:cxn>
                  <a:cxn ang="0">
                    <a:pos x="86" y="64"/>
                  </a:cxn>
                  <a:cxn ang="0">
                    <a:pos x="86" y="57"/>
                  </a:cxn>
                  <a:cxn ang="0">
                    <a:pos x="82" y="50"/>
                  </a:cxn>
                  <a:cxn ang="0">
                    <a:pos x="78" y="43"/>
                  </a:cxn>
                  <a:cxn ang="0">
                    <a:pos x="63" y="10"/>
                  </a:cxn>
                  <a:cxn ang="0">
                    <a:pos x="63" y="18"/>
                  </a:cxn>
                  <a:cxn ang="0">
                    <a:pos x="45" y="7"/>
                  </a:cxn>
                  <a:cxn ang="0">
                    <a:pos x="11" y="0"/>
                  </a:cxn>
                  <a:cxn ang="0">
                    <a:pos x="11" y="3"/>
                  </a:cxn>
                  <a:cxn ang="0">
                    <a:pos x="4" y="28"/>
                  </a:cxn>
                  <a:cxn ang="0">
                    <a:pos x="4" y="50"/>
                  </a:cxn>
                  <a:cxn ang="0">
                    <a:pos x="4" y="64"/>
                  </a:cxn>
                  <a:cxn ang="0">
                    <a:pos x="7" y="79"/>
                  </a:cxn>
                  <a:cxn ang="0">
                    <a:pos x="15" y="100"/>
                  </a:cxn>
                  <a:cxn ang="0">
                    <a:pos x="18" y="125"/>
                  </a:cxn>
                  <a:cxn ang="0">
                    <a:pos x="18" y="132"/>
                  </a:cxn>
                  <a:cxn ang="0">
                    <a:pos x="11" y="147"/>
                  </a:cxn>
                  <a:cxn ang="0">
                    <a:pos x="11" y="147"/>
                  </a:cxn>
                </a:cxnLst>
                <a:rect l="txL" t="txT" r="txR" b="txB"/>
                <a:pathLst>
                  <a:path w="101" h="176">
                    <a:moveTo>
                      <a:pt x="11" y="147"/>
                    </a:moveTo>
                    <a:lnTo>
                      <a:pt x="7" y="158"/>
                    </a:lnTo>
                    <a:lnTo>
                      <a:pt x="4" y="168"/>
                    </a:lnTo>
                    <a:lnTo>
                      <a:pt x="0" y="175"/>
                    </a:lnTo>
                    <a:lnTo>
                      <a:pt x="48" y="175"/>
                    </a:lnTo>
                    <a:lnTo>
                      <a:pt x="59" y="172"/>
                    </a:lnTo>
                    <a:lnTo>
                      <a:pt x="74" y="165"/>
                    </a:lnTo>
                    <a:lnTo>
                      <a:pt x="97" y="150"/>
                    </a:lnTo>
                    <a:lnTo>
                      <a:pt x="100" y="143"/>
                    </a:lnTo>
                    <a:lnTo>
                      <a:pt x="89" y="129"/>
                    </a:lnTo>
                    <a:lnTo>
                      <a:pt x="86" y="118"/>
                    </a:lnTo>
                    <a:lnTo>
                      <a:pt x="82" y="107"/>
                    </a:lnTo>
                    <a:lnTo>
                      <a:pt x="56" y="129"/>
                    </a:lnTo>
                    <a:lnTo>
                      <a:pt x="41" y="129"/>
                    </a:lnTo>
                    <a:lnTo>
                      <a:pt x="37" y="122"/>
                    </a:lnTo>
                    <a:lnTo>
                      <a:pt x="26" y="75"/>
                    </a:lnTo>
                    <a:lnTo>
                      <a:pt x="15" y="25"/>
                    </a:lnTo>
                    <a:lnTo>
                      <a:pt x="18" y="18"/>
                    </a:lnTo>
                    <a:lnTo>
                      <a:pt x="30" y="14"/>
                    </a:lnTo>
                    <a:lnTo>
                      <a:pt x="41" y="18"/>
                    </a:lnTo>
                    <a:lnTo>
                      <a:pt x="48" y="18"/>
                    </a:lnTo>
                    <a:lnTo>
                      <a:pt x="52" y="39"/>
                    </a:lnTo>
                    <a:lnTo>
                      <a:pt x="52" y="57"/>
                    </a:lnTo>
                    <a:lnTo>
                      <a:pt x="56" y="93"/>
                    </a:lnTo>
                    <a:lnTo>
                      <a:pt x="78" y="86"/>
                    </a:lnTo>
                    <a:lnTo>
                      <a:pt x="78" y="79"/>
                    </a:lnTo>
                    <a:lnTo>
                      <a:pt x="86" y="71"/>
                    </a:lnTo>
                    <a:lnTo>
                      <a:pt x="86" y="64"/>
                    </a:lnTo>
                    <a:lnTo>
                      <a:pt x="86" y="57"/>
                    </a:lnTo>
                    <a:lnTo>
                      <a:pt x="82" y="50"/>
                    </a:lnTo>
                    <a:lnTo>
                      <a:pt x="78" y="43"/>
                    </a:lnTo>
                    <a:lnTo>
                      <a:pt x="63" y="10"/>
                    </a:lnTo>
                    <a:lnTo>
                      <a:pt x="63" y="18"/>
                    </a:lnTo>
                    <a:lnTo>
                      <a:pt x="45" y="7"/>
                    </a:lnTo>
                    <a:lnTo>
                      <a:pt x="11" y="0"/>
                    </a:lnTo>
                    <a:lnTo>
                      <a:pt x="11" y="3"/>
                    </a:lnTo>
                    <a:lnTo>
                      <a:pt x="4" y="28"/>
                    </a:lnTo>
                    <a:lnTo>
                      <a:pt x="4" y="50"/>
                    </a:lnTo>
                    <a:lnTo>
                      <a:pt x="4" y="64"/>
                    </a:lnTo>
                    <a:lnTo>
                      <a:pt x="7" y="79"/>
                    </a:lnTo>
                    <a:lnTo>
                      <a:pt x="15" y="100"/>
                    </a:lnTo>
                    <a:lnTo>
                      <a:pt x="18" y="125"/>
                    </a:lnTo>
                    <a:lnTo>
                      <a:pt x="18" y="132"/>
                    </a:lnTo>
                    <a:lnTo>
                      <a:pt x="11" y="147"/>
                    </a:lnTo>
                    <a:close/>
                  </a:path>
                </a:pathLst>
              </a:custGeom>
              <a:solidFill>
                <a:srgbClr val="888888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18" name="Freeform 22"/>
              <p:cNvSpPr/>
              <p:nvPr/>
            </p:nvSpPr>
            <p:spPr>
              <a:xfrm>
                <a:off x="2776" y="3197"/>
                <a:ext cx="139" cy="147"/>
              </a:xfrm>
              <a:custGeom>
                <a:avLst/>
                <a:gdLst>
                  <a:gd name="txL" fmla="*/ 0 w 109"/>
                  <a:gd name="txT" fmla="*/ 0 h 162"/>
                  <a:gd name="txR" fmla="*/ 109 w 109"/>
                  <a:gd name="txB" fmla="*/ 162 h 162"/>
                </a:gdLst>
                <a:ahLst/>
                <a:cxnLst>
                  <a:cxn ang="0">
                    <a:pos x="7" y="21"/>
                  </a:cxn>
                  <a:cxn ang="0">
                    <a:pos x="7" y="36"/>
                  </a:cxn>
                  <a:cxn ang="0">
                    <a:pos x="11" y="50"/>
                  </a:cxn>
                  <a:cxn ang="0">
                    <a:pos x="11" y="61"/>
                  </a:cxn>
                  <a:cxn ang="0">
                    <a:pos x="11" y="93"/>
                  </a:cxn>
                  <a:cxn ang="0">
                    <a:pos x="11" y="129"/>
                  </a:cxn>
                  <a:cxn ang="0">
                    <a:pos x="7" y="147"/>
                  </a:cxn>
                  <a:cxn ang="0">
                    <a:pos x="0" y="161"/>
                  </a:cxn>
                  <a:cxn ang="0">
                    <a:pos x="11" y="161"/>
                  </a:cxn>
                  <a:cxn ang="0">
                    <a:pos x="15" y="161"/>
                  </a:cxn>
                  <a:cxn ang="0">
                    <a:pos x="48" y="161"/>
                  </a:cxn>
                  <a:cxn ang="0">
                    <a:pos x="82" y="161"/>
                  </a:cxn>
                  <a:cxn ang="0">
                    <a:pos x="97" y="158"/>
                  </a:cxn>
                  <a:cxn ang="0">
                    <a:pos x="108" y="151"/>
                  </a:cxn>
                  <a:cxn ang="0">
                    <a:pos x="97" y="129"/>
                  </a:cxn>
                  <a:cxn ang="0">
                    <a:pos x="93" y="72"/>
                  </a:cxn>
                  <a:cxn ang="0">
                    <a:pos x="89" y="14"/>
                  </a:cxn>
                  <a:cxn ang="0">
                    <a:pos x="86" y="0"/>
                  </a:cxn>
                  <a:cxn ang="0">
                    <a:pos x="78" y="7"/>
                  </a:cxn>
                  <a:cxn ang="0">
                    <a:pos x="45" y="21"/>
                  </a:cxn>
                  <a:cxn ang="0">
                    <a:pos x="7" y="21"/>
                  </a:cxn>
                  <a:cxn ang="0">
                    <a:pos x="7" y="21"/>
                  </a:cxn>
                </a:cxnLst>
                <a:rect l="txL" t="txT" r="txR" b="txB"/>
                <a:pathLst>
                  <a:path w="109" h="162">
                    <a:moveTo>
                      <a:pt x="7" y="21"/>
                    </a:moveTo>
                    <a:lnTo>
                      <a:pt x="7" y="36"/>
                    </a:lnTo>
                    <a:lnTo>
                      <a:pt x="11" y="50"/>
                    </a:lnTo>
                    <a:lnTo>
                      <a:pt x="11" y="61"/>
                    </a:lnTo>
                    <a:lnTo>
                      <a:pt x="11" y="93"/>
                    </a:lnTo>
                    <a:lnTo>
                      <a:pt x="11" y="129"/>
                    </a:lnTo>
                    <a:lnTo>
                      <a:pt x="7" y="147"/>
                    </a:lnTo>
                    <a:lnTo>
                      <a:pt x="0" y="161"/>
                    </a:lnTo>
                    <a:lnTo>
                      <a:pt x="11" y="161"/>
                    </a:lnTo>
                    <a:lnTo>
                      <a:pt x="15" y="161"/>
                    </a:lnTo>
                    <a:lnTo>
                      <a:pt x="48" y="161"/>
                    </a:lnTo>
                    <a:lnTo>
                      <a:pt x="82" y="161"/>
                    </a:lnTo>
                    <a:lnTo>
                      <a:pt x="97" y="158"/>
                    </a:lnTo>
                    <a:lnTo>
                      <a:pt x="108" y="151"/>
                    </a:lnTo>
                    <a:lnTo>
                      <a:pt x="97" y="129"/>
                    </a:lnTo>
                    <a:lnTo>
                      <a:pt x="93" y="72"/>
                    </a:lnTo>
                    <a:lnTo>
                      <a:pt x="89" y="14"/>
                    </a:lnTo>
                    <a:lnTo>
                      <a:pt x="86" y="0"/>
                    </a:lnTo>
                    <a:lnTo>
                      <a:pt x="78" y="7"/>
                    </a:lnTo>
                    <a:lnTo>
                      <a:pt x="45" y="21"/>
                    </a:lnTo>
                    <a:lnTo>
                      <a:pt x="7" y="21"/>
                    </a:lnTo>
                    <a:close/>
                  </a:path>
                </a:pathLst>
              </a:custGeom>
              <a:solidFill>
                <a:srgbClr val="BBBBBB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19" name="Freeform 23"/>
              <p:cNvSpPr/>
              <p:nvPr/>
            </p:nvSpPr>
            <p:spPr>
              <a:xfrm>
                <a:off x="2791" y="3034"/>
                <a:ext cx="139" cy="147"/>
              </a:xfrm>
              <a:custGeom>
                <a:avLst/>
                <a:gdLst>
                  <a:gd name="txL" fmla="*/ 0 w 79"/>
                  <a:gd name="txT" fmla="*/ 0 h 116"/>
                  <a:gd name="txR" fmla="*/ 79 w 79"/>
                  <a:gd name="txB" fmla="*/ 116 h 116"/>
                </a:gdLst>
                <a:ahLst/>
                <a:cxnLst>
                  <a:cxn ang="0">
                    <a:pos x="71" y="90"/>
                  </a:cxn>
                  <a:cxn ang="0">
                    <a:pos x="78" y="83"/>
                  </a:cxn>
                  <a:cxn ang="0">
                    <a:pos x="78" y="79"/>
                  </a:cxn>
                  <a:cxn ang="0">
                    <a:pos x="78" y="75"/>
                  </a:cxn>
                  <a:cxn ang="0">
                    <a:pos x="74" y="72"/>
                  </a:cxn>
                  <a:cxn ang="0">
                    <a:pos x="74" y="65"/>
                  </a:cxn>
                  <a:cxn ang="0">
                    <a:pos x="71" y="68"/>
                  </a:cxn>
                  <a:cxn ang="0">
                    <a:pos x="41" y="79"/>
                  </a:cxn>
                  <a:cxn ang="0">
                    <a:pos x="37" y="43"/>
                  </a:cxn>
                  <a:cxn ang="0">
                    <a:pos x="37" y="25"/>
                  </a:cxn>
                  <a:cxn ang="0">
                    <a:pos x="33" y="4"/>
                  </a:cxn>
                  <a:cxn ang="0">
                    <a:pos x="26" y="4"/>
                  </a:cxn>
                  <a:cxn ang="0">
                    <a:pos x="15" y="0"/>
                  </a:cxn>
                  <a:cxn ang="0">
                    <a:pos x="3" y="4"/>
                  </a:cxn>
                  <a:cxn ang="0">
                    <a:pos x="0" y="11"/>
                  </a:cxn>
                  <a:cxn ang="0">
                    <a:pos x="7" y="50"/>
                  </a:cxn>
                  <a:cxn ang="0">
                    <a:pos x="22" y="108"/>
                  </a:cxn>
                  <a:cxn ang="0">
                    <a:pos x="26" y="115"/>
                  </a:cxn>
                  <a:cxn ang="0">
                    <a:pos x="41" y="115"/>
                  </a:cxn>
                  <a:cxn ang="0">
                    <a:pos x="56" y="104"/>
                  </a:cxn>
                  <a:cxn ang="0">
                    <a:pos x="71" y="90"/>
                  </a:cxn>
                  <a:cxn ang="0">
                    <a:pos x="71" y="90"/>
                  </a:cxn>
                </a:cxnLst>
                <a:rect l="txL" t="txT" r="txR" b="txB"/>
                <a:pathLst>
                  <a:path w="79" h="116">
                    <a:moveTo>
                      <a:pt x="71" y="90"/>
                    </a:moveTo>
                    <a:lnTo>
                      <a:pt x="78" y="83"/>
                    </a:lnTo>
                    <a:lnTo>
                      <a:pt x="78" y="79"/>
                    </a:lnTo>
                    <a:lnTo>
                      <a:pt x="78" y="75"/>
                    </a:lnTo>
                    <a:lnTo>
                      <a:pt x="74" y="72"/>
                    </a:lnTo>
                    <a:lnTo>
                      <a:pt x="74" y="65"/>
                    </a:lnTo>
                    <a:lnTo>
                      <a:pt x="71" y="68"/>
                    </a:lnTo>
                    <a:lnTo>
                      <a:pt x="41" y="79"/>
                    </a:lnTo>
                    <a:lnTo>
                      <a:pt x="37" y="43"/>
                    </a:lnTo>
                    <a:lnTo>
                      <a:pt x="37" y="25"/>
                    </a:lnTo>
                    <a:lnTo>
                      <a:pt x="33" y="4"/>
                    </a:lnTo>
                    <a:lnTo>
                      <a:pt x="26" y="4"/>
                    </a:lnTo>
                    <a:lnTo>
                      <a:pt x="15" y="0"/>
                    </a:lnTo>
                    <a:lnTo>
                      <a:pt x="3" y="4"/>
                    </a:lnTo>
                    <a:lnTo>
                      <a:pt x="0" y="11"/>
                    </a:lnTo>
                    <a:lnTo>
                      <a:pt x="7" y="50"/>
                    </a:lnTo>
                    <a:lnTo>
                      <a:pt x="22" y="108"/>
                    </a:lnTo>
                    <a:lnTo>
                      <a:pt x="26" y="115"/>
                    </a:lnTo>
                    <a:lnTo>
                      <a:pt x="41" y="115"/>
                    </a:lnTo>
                    <a:lnTo>
                      <a:pt x="56" y="104"/>
                    </a:lnTo>
                    <a:lnTo>
                      <a:pt x="71" y="90"/>
                    </a:lnTo>
                    <a:close/>
                  </a:path>
                </a:pathLst>
              </a:custGeom>
              <a:solidFill>
                <a:srgbClr val="888888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20" name="Freeform 24"/>
              <p:cNvSpPr/>
              <p:nvPr/>
            </p:nvSpPr>
            <p:spPr>
              <a:xfrm>
                <a:off x="2791" y="3328"/>
                <a:ext cx="139" cy="147"/>
              </a:xfrm>
              <a:custGeom>
                <a:avLst/>
                <a:gdLst>
                  <a:gd name="txL" fmla="*/ 0 w 68"/>
                  <a:gd name="txT" fmla="*/ 0 h 102"/>
                  <a:gd name="txR" fmla="*/ 68 w 68"/>
                  <a:gd name="txB" fmla="*/ 102 h 102"/>
                </a:gdLst>
                <a:ahLst/>
                <a:cxnLst>
                  <a:cxn ang="0">
                    <a:pos x="0" y="0"/>
                  </a:cxn>
                  <a:cxn ang="0">
                    <a:pos x="0" y="15"/>
                  </a:cxn>
                  <a:cxn ang="0">
                    <a:pos x="7" y="40"/>
                  </a:cxn>
                  <a:cxn ang="0">
                    <a:pos x="15" y="54"/>
                  </a:cxn>
                  <a:cxn ang="0">
                    <a:pos x="18" y="65"/>
                  </a:cxn>
                  <a:cxn ang="0">
                    <a:pos x="18" y="72"/>
                  </a:cxn>
                  <a:cxn ang="0">
                    <a:pos x="18" y="72"/>
                  </a:cxn>
                  <a:cxn ang="0">
                    <a:pos x="18" y="76"/>
                  </a:cxn>
                  <a:cxn ang="0">
                    <a:pos x="22" y="83"/>
                  </a:cxn>
                  <a:cxn ang="0">
                    <a:pos x="33" y="94"/>
                  </a:cxn>
                  <a:cxn ang="0">
                    <a:pos x="41" y="97"/>
                  </a:cxn>
                  <a:cxn ang="0">
                    <a:pos x="52" y="101"/>
                  </a:cxn>
                  <a:cxn ang="0">
                    <a:pos x="59" y="101"/>
                  </a:cxn>
                  <a:cxn ang="0">
                    <a:pos x="67" y="97"/>
                  </a:cxn>
                  <a:cxn ang="0">
                    <a:pos x="56" y="90"/>
                  </a:cxn>
                  <a:cxn ang="0">
                    <a:pos x="48" y="79"/>
                  </a:cxn>
                  <a:cxn ang="0">
                    <a:pos x="37" y="65"/>
                  </a:cxn>
                  <a:cxn ang="0">
                    <a:pos x="33" y="58"/>
                  </a:cxn>
                  <a:cxn ang="0">
                    <a:pos x="30" y="33"/>
                  </a:cxn>
                  <a:cxn ang="0">
                    <a:pos x="30" y="4"/>
                  </a:cxn>
                  <a:cxn ang="0">
                    <a:pos x="30" y="4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68" h="102">
                    <a:moveTo>
                      <a:pt x="0" y="0"/>
                    </a:moveTo>
                    <a:lnTo>
                      <a:pt x="0" y="15"/>
                    </a:lnTo>
                    <a:lnTo>
                      <a:pt x="7" y="40"/>
                    </a:lnTo>
                    <a:lnTo>
                      <a:pt x="15" y="54"/>
                    </a:lnTo>
                    <a:lnTo>
                      <a:pt x="18" y="65"/>
                    </a:lnTo>
                    <a:lnTo>
                      <a:pt x="18" y="72"/>
                    </a:lnTo>
                    <a:lnTo>
                      <a:pt x="18" y="76"/>
                    </a:lnTo>
                    <a:lnTo>
                      <a:pt x="22" y="83"/>
                    </a:lnTo>
                    <a:lnTo>
                      <a:pt x="33" y="94"/>
                    </a:lnTo>
                    <a:lnTo>
                      <a:pt x="41" y="97"/>
                    </a:lnTo>
                    <a:lnTo>
                      <a:pt x="52" y="101"/>
                    </a:lnTo>
                    <a:lnTo>
                      <a:pt x="59" y="101"/>
                    </a:lnTo>
                    <a:lnTo>
                      <a:pt x="67" y="97"/>
                    </a:lnTo>
                    <a:lnTo>
                      <a:pt x="56" y="90"/>
                    </a:lnTo>
                    <a:lnTo>
                      <a:pt x="48" y="79"/>
                    </a:lnTo>
                    <a:lnTo>
                      <a:pt x="37" y="65"/>
                    </a:lnTo>
                    <a:lnTo>
                      <a:pt x="33" y="58"/>
                    </a:lnTo>
                    <a:lnTo>
                      <a:pt x="30" y="33"/>
                    </a:lnTo>
                    <a:lnTo>
                      <a:pt x="30" y="4"/>
                    </a:lnTo>
                    <a:lnTo>
                      <a:pt x="3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21" name="Freeform 25"/>
              <p:cNvSpPr/>
              <p:nvPr/>
            </p:nvSpPr>
            <p:spPr>
              <a:xfrm>
                <a:off x="2750" y="2916"/>
                <a:ext cx="139" cy="147"/>
              </a:xfrm>
              <a:custGeom>
                <a:avLst/>
                <a:gdLst>
                  <a:gd name="txL" fmla="*/ 0 w 83"/>
                  <a:gd name="txT" fmla="*/ 0 h 95"/>
                  <a:gd name="txR" fmla="*/ 83 w 83"/>
                  <a:gd name="txB" fmla="*/ 95 h 95"/>
                </a:gdLst>
                <a:ahLst/>
                <a:cxnLst>
                  <a:cxn ang="0">
                    <a:pos x="74" y="22"/>
                  </a:cxn>
                  <a:cxn ang="0">
                    <a:pos x="78" y="18"/>
                  </a:cxn>
                  <a:cxn ang="0">
                    <a:pos x="82" y="22"/>
                  </a:cxn>
                  <a:cxn ang="0">
                    <a:pos x="82" y="15"/>
                  </a:cxn>
                  <a:cxn ang="0">
                    <a:pos x="78" y="7"/>
                  </a:cxn>
                  <a:cxn ang="0">
                    <a:pos x="67" y="0"/>
                  </a:cxn>
                  <a:cxn ang="0">
                    <a:pos x="52" y="4"/>
                  </a:cxn>
                  <a:cxn ang="0">
                    <a:pos x="41" y="11"/>
                  </a:cxn>
                  <a:cxn ang="0">
                    <a:pos x="33" y="22"/>
                  </a:cxn>
                  <a:cxn ang="0">
                    <a:pos x="22" y="25"/>
                  </a:cxn>
                  <a:cxn ang="0">
                    <a:pos x="15" y="33"/>
                  </a:cxn>
                  <a:cxn ang="0">
                    <a:pos x="11" y="40"/>
                  </a:cxn>
                  <a:cxn ang="0">
                    <a:pos x="11" y="47"/>
                  </a:cxn>
                  <a:cxn ang="0">
                    <a:pos x="15" y="51"/>
                  </a:cxn>
                  <a:cxn ang="0">
                    <a:pos x="11" y="51"/>
                  </a:cxn>
                  <a:cxn ang="0">
                    <a:pos x="4" y="51"/>
                  </a:cxn>
                  <a:cxn ang="0">
                    <a:pos x="0" y="54"/>
                  </a:cxn>
                  <a:cxn ang="0">
                    <a:pos x="0" y="58"/>
                  </a:cxn>
                  <a:cxn ang="0">
                    <a:pos x="0" y="65"/>
                  </a:cxn>
                  <a:cxn ang="0">
                    <a:pos x="0" y="69"/>
                  </a:cxn>
                  <a:cxn ang="0">
                    <a:pos x="4" y="72"/>
                  </a:cxn>
                  <a:cxn ang="0">
                    <a:pos x="11" y="83"/>
                  </a:cxn>
                  <a:cxn ang="0">
                    <a:pos x="18" y="94"/>
                  </a:cxn>
                  <a:cxn ang="0">
                    <a:pos x="18" y="83"/>
                  </a:cxn>
                  <a:cxn ang="0">
                    <a:pos x="18" y="76"/>
                  </a:cxn>
                  <a:cxn ang="0">
                    <a:pos x="22" y="79"/>
                  </a:cxn>
                  <a:cxn ang="0">
                    <a:pos x="30" y="86"/>
                  </a:cxn>
                  <a:cxn ang="0">
                    <a:pos x="41" y="83"/>
                  </a:cxn>
                  <a:cxn ang="0">
                    <a:pos x="52" y="79"/>
                  </a:cxn>
                  <a:cxn ang="0">
                    <a:pos x="56" y="72"/>
                  </a:cxn>
                  <a:cxn ang="0">
                    <a:pos x="56" y="65"/>
                  </a:cxn>
                  <a:cxn ang="0">
                    <a:pos x="52" y="58"/>
                  </a:cxn>
                  <a:cxn ang="0">
                    <a:pos x="48" y="54"/>
                  </a:cxn>
                  <a:cxn ang="0">
                    <a:pos x="48" y="51"/>
                  </a:cxn>
                  <a:cxn ang="0">
                    <a:pos x="52" y="47"/>
                  </a:cxn>
                  <a:cxn ang="0">
                    <a:pos x="56" y="47"/>
                  </a:cxn>
                  <a:cxn ang="0">
                    <a:pos x="63" y="47"/>
                  </a:cxn>
                  <a:cxn ang="0">
                    <a:pos x="59" y="33"/>
                  </a:cxn>
                  <a:cxn ang="0">
                    <a:pos x="67" y="29"/>
                  </a:cxn>
                  <a:cxn ang="0">
                    <a:pos x="71" y="25"/>
                  </a:cxn>
                  <a:cxn ang="0">
                    <a:pos x="74" y="22"/>
                  </a:cxn>
                  <a:cxn ang="0">
                    <a:pos x="74" y="22"/>
                  </a:cxn>
                </a:cxnLst>
                <a:rect l="txL" t="txT" r="txR" b="txB"/>
                <a:pathLst>
                  <a:path w="83" h="95">
                    <a:moveTo>
                      <a:pt x="74" y="22"/>
                    </a:moveTo>
                    <a:lnTo>
                      <a:pt x="78" y="18"/>
                    </a:lnTo>
                    <a:lnTo>
                      <a:pt x="82" y="22"/>
                    </a:lnTo>
                    <a:lnTo>
                      <a:pt x="82" y="15"/>
                    </a:lnTo>
                    <a:lnTo>
                      <a:pt x="78" y="7"/>
                    </a:lnTo>
                    <a:lnTo>
                      <a:pt x="67" y="0"/>
                    </a:lnTo>
                    <a:lnTo>
                      <a:pt x="52" y="4"/>
                    </a:lnTo>
                    <a:lnTo>
                      <a:pt x="41" y="11"/>
                    </a:lnTo>
                    <a:lnTo>
                      <a:pt x="33" y="22"/>
                    </a:lnTo>
                    <a:lnTo>
                      <a:pt x="22" y="25"/>
                    </a:lnTo>
                    <a:lnTo>
                      <a:pt x="15" y="33"/>
                    </a:lnTo>
                    <a:lnTo>
                      <a:pt x="11" y="40"/>
                    </a:lnTo>
                    <a:lnTo>
                      <a:pt x="11" y="47"/>
                    </a:lnTo>
                    <a:lnTo>
                      <a:pt x="15" y="51"/>
                    </a:lnTo>
                    <a:lnTo>
                      <a:pt x="11" y="51"/>
                    </a:lnTo>
                    <a:lnTo>
                      <a:pt x="4" y="51"/>
                    </a:lnTo>
                    <a:lnTo>
                      <a:pt x="0" y="54"/>
                    </a:lnTo>
                    <a:lnTo>
                      <a:pt x="0" y="58"/>
                    </a:lnTo>
                    <a:lnTo>
                      <a:pt x="0" y="65"/>
                    </a:lnTo>
                    <a:lnTo>
                      <a:pt x="0" y="69"/>
                    </a:lnTo>
                    <a:lnTo>
                      <a:pt x="4" y="72"/>
                    </a:lnTo>
                    <a:lnTo>
                      <a:pt x="11" y="83"/>
                    </a:lnTo>
                    <a:lnTo>
                      <a:pt x="18" y="94"/>
                    </a:lnTo>
                    <a:lnTo>
                      <a:pt x="18" y="83"/>
                    </a:lnTo>
                    <a:lnTo>
                      <a:pt x="18" y="76"/>
                    </a:lnTo>
                    <a:lnTo>
                      <a:pt x="22" y="79"/>
                    </a:lnTo>
                    <a:lnTo>
                      <a:pt x="30" y="86"/>
                    </a:lnTo>
                    <a:lnTo>
                      <a:pt x="41" y="83"/>
                    </a:lnTo>
                    <a:lnTo>
                      <a:pt x="52" y="79"/>
                    </a:lnTo>
                    <a:lnTo>
                      <a:pt x="56" y="72"/>
                    </a:lnTo>
                    <a:lnTo>
                      <a:pt x="56" y="65"/>
                    </a:lnTo>
                    <a:lnTo>
                      <a:pt x="52" y="58"/>
                    </a:lnTo>
                    <a:lnTo>
                      <a:pt x="48" y="54"/>
                    </a:lnTo>
                    <a:lnTo>
                      <a:pt x="48" y="51"/>
                    </a:lnTo>
                    <a:lnTo>
                      <a:pt x="52" y="47"/>
                    </a:lnTo>
                    <a:lnTo>
                      <a:pt x="56" y="47"/>
                    </a:lnTo>
                    <a:lnTo>
                      <a:pt x="63" y="47"/>
                    </a:lnTo>
                    <a:lnTo>
                      <a:pt x="59" y="33"/>
                    </a:lnTo>
                    <a:lnTo>
                      <a:pt x="67" y="29"/>
                    </a:lnTo>
                    <a:lnTo>
                      <a:pt x="71" y="25"/>
                    </a:lnTo>
                    <a:lnTo>
                      <a:pt x="74" y="22"/>
                    </a:ln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22" name="Freeform 26"/>
              <p:cNvSpPr/>
              <p:nvPr/>
            </p:nvSpPr>
            <p:spPr>
              <a:xfrm>
                <a:off x="2780" y="2921"/>
                <a:ext cx="139" cy="154"/>
              </a:xfrm>
              <a:custGeom>
                <a:avLst/>
                <a:gdLst>
                  <a:gd name="txL" fmla="*/ 0 w 68"/>
                  <a:gd name="txT" fmla="*/ 0 h 69"/>
                  <a:gd name="txR" fmla="*/ 68 w 68"/>
                  <a:gd name="txB" fmla="*/ 69 h 69"/>
                </a:gdLst>
                <a:ahLst/>
                <a:cxnLst>
                  <a:cxn ang="0">
                    <a:pos x="52" y="11"/>
                  </a:cxn>
                  <a:cxn ang="0">
                    <a:pos x="48" y="3"/>
                  </a:cxn>
                  <a:cxn ang="0">
                    <a:pos x="44" y="0"/>
                  </a:cxn>
                  <a:cxn ang="0">
                    <a:pos x="41" y="3"/>
                  </a:cxn>
                  <a:cxn ang="0">
                    <a:pos x="29" y="11"/>
                  </a:cxn>
                  <a:cxn ang="0">
                    <a:pos x="33" y="21"/>
                  </a:cxn>
                  <a:cxn ang="0">
                    <a:pos x="22" y="25"/>
                  </a:cxn>
                  <a:cxn ang="0">
                    <a:pos x="18" y="29"/>
                  </a:cxn>
                  <a:cxn ang="0">
                    <a:pos x="18" y="32"/>
                  </a:cxn>
                  <a:cxn ang="0">
                    <a:pos x="22" y="39"/>
                  </a:cxn>
                  <a:cxn ang="0">
                    <a:pos x="26" y="43"/>
                  </a:cxn>
                  <a:cxn ang="0">
                    <a:pos x="26" y="50"/>
                  </a:cxn>
                  <a:cxn ang="0">
                    <a:pos x="22" y="57"/>
                  </a:cxn>
                  <a:cxn ang="0">
                    <a:pos x="11" y="61"/>
                  </a:cxn>
                  <a:cxn ang="0">
                    <a:pos x="0" y="64"/>
                  </a:cxn>
                  <a:cxn ang="0">
                    <a:pos x="41" y="68"/>
                  </a:cxn>
                  <a:cxn ang="0">
                    <a:pos x="44" y="61"/>
                  </a:cxn>
                  <a:cxn ang="0">
                    <a:pos x="44" y="54"/>
                  </a:cxn>
                  <a:cxn ang="0">
                    <a:pos x="52" y="50"/>
                  </a:cxn>
                  <a:cxn ang="0">
                    <a:pos x="63" y="47"/>
                  </a:cxn>
                  <a:cxn ang="0">
                    <a:pos x="67" y="39"/>
                  </a:cxn>
                  <a:cxn ang="0">
                    <a:pos x="67" y="39"/>
                  </a:cxn>
                  <a:cxn ang="0">
                    <a:pos x="63" y="36"/>
                  </a:cxn>
                  <a:cxn ang="0">
                    <a:pos x="59" y="32"/>
                  </a:cxn>
                  <a:cxn ang="0">
                    <a:pos x="63" y="29"/>
                  </a:cxn>
                  <a:cxn ang="0">
                    <a:pos x="63" y="29"/>
                  </a:cxn>
                  <a:cxn ang="0">
                    <a:pos x="59" y="25"/>
                  </a:cxn>
                  <a:cxn ang="0">
                    <a:pos x="63" y="21"/>
                  </a:cxn>
                  <a:cxn ang="0">
                    <a:pos x="63" y="18"/>
                  </a:cxn>
                  <a:cxn ang="0">
                    <a:pos x="52" y="14"/>
                  </a:cxn>
                  <a:cxn ang="0">
                    <a:pos x="52" y="11"/>
                  </a:cxn>
                  <a:cxn ang="0">
                    <a:pos x="52" y="11"/>
                  </a:cxn>
                </a:cxnLst>
                <a:rect l="txL" t="txT" r="txR" b="txB"/>
                <a:pathLst>
                  <a:path w="68" h="69">
                    <a:moveTo>
                      <a:pt x="52" y="11"/>
                    </a:moveTo>
                    <a:lnTo>
                      <a:pt x="48" y="3"/>
                    </a:lnTo>
                    <a:lnTo>
                      <a:pt x="44" y="0"/>
                    </a:lnTo>
                    <a:lnTo>
                      <a:pt x="41" y="3"/>
                    </a:lnTo>
                    <a:lnTo>
                      <a:pt x="29" y="11"/>
                    </a:lnTo>
                    <a:lnTo>
                      <a:pt x="33" y="21"/>
                    </a:lnTo>
                    <a:lnTo>
                      <a:pt x="22" y="25"/>
                    </a:lnTo>
                    <a:lnTo>
                      <a:pt x="18" y="29"/>
                    </a:lnTo>
                    <a:lnTo>
                      <a:pt x="18" y="32"/>
                    </a:lnTo>
                    <a:lnTo>
                      <a:pt x="22" y="39"/>
                    </a:lnTo>
                    <a:lnTo>
                      <a:pt x="26" y="43"/>
                    </a:lnTo>
                    <a:lnTo>
                      <a:pt x="26" y="50"/>
                    </a:lnTo>
                    <a:lnTo>
                      <a:pt x="22" y="57"/>
                    </a:lnTo>
                    <a:lnTo>
                      <a:pt x="11" y="61"/>
                    </a:lnTo>
                    <a:lnTo>
                      <a:pt x="0" y="64"/>
                    </a:lnTo>
                    <a:lnTo>
                      <a:pt x="41" y="68"/>
                    </a:lnTo>
                    <a:lnTo>
                      <a:pt x="44" y="61"/>
                    </a:lnTo>
                    <a:lnTo>
                      <a:pt x="44" y="54"/>
                    </a:lnTo>
                    <a:lnTo>
                      <a:pt x="52" y="50"/>
                    </a:lnTo>
                    <a:lnTo>
                      <a:pt x="63" y="47"/>
                    </a:lnTo>
                    <a:lnTo>
                      <a:pt x="67" y="39"/>
                    </a:lnTo>
                    <a:lnTo>
                      <a:pt x="63" y="36"/>
                    </a:lnTo>
                    <a:lnTo>
                      <a:pt x="59" y="32"/>
                    </a:lnTo>
                    <a:lnTo>
                      <a:pt x="63" y="29"/>
                    </a:lnTo>
                    <a:lnTo>
                      <a:pt x="59" y="25"/>
                    </a:lnTo>
                    <a:lnTo>
                      <a:pt x="63" y="21"/>
                    </a:lnTo>
                    <a:lnTo>
                      <a:pt x="63" y="18"/>
                    </a:lnTo>
                    <a:lnTo>
                      <a:pt x="52" y="14"/>
                    </a:lnTo>
                    <a:lnTo>
                      <a:pt x="52" y="11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23" name="Freeform 27"/>
              <p:cNvSpPr/>
              <p:nvPr/>
            </p:nvSpPr>
            <p:spPr>
              <a:xfrm>
                <a:off x="2809" y="3368"/>
                <a:ext cx="139" cy="154"/>
              </a:xfrm>
              <a:custGeom>
                <a:avLst/>
                <a:gdLst>
                  <a:gd name="txL" fmla="*/ 0 w 65"/>
                  <a:gd name="txT" fmla="*/ 0 h 37"/>
                  <a:gd name="txR" fmla="*/ 65 w 65"/>
                  <a:gd name="txB" fmla="*/ 37 h 37"/>
                </a:gdLst>
                <a:ahLst/>
                <a:cxnLst>
                  <a:cxn ang="0">
                    <a:pos x="0" y="0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11"/>
                  </a:cxn>
                  <a:cxn ang="0">
                    <a:pos x="0" y="18"/>
                  </a:cxn>
                  <a:cxn ang="0">
                    <a:pos x="4" y="36"/>
                  </a:cxn>
                  <a:cxn ang="0">
                    <a:pos x="8" y="36"/>
                  </a:cxn>
                  <a:cxn ang="0">
                    <a:pos x="8" y="21"/>
                  </a:cxn>
                  <a:cxn ang="0">
                    <a:pos x="12" y="21"/>
                  </a:cxn>
                  <a:cxn ang="0">
                    <a:pos x="15" y="21"/>
                  </a:cxn>
                  <a:cxn ang="0">
                    <a:pos x="34" y="36"/>
                  </a:cxn>
                  <a:cxn ang="0">
                    <a:pos x="60" y="32"/>
                  </a:cxn>
                  <a:cxn ang="0">
                    <a:pos x="64" y="32"/>
                  </a:cxn>
                  <a:cxn ang="0">
                    <a:pos x="64" y="29"/>
                  </a:cxn>
                  <a:cxn ang="0">
                    <a:pos x="56" y="25"/>
                  </a:cxn>
                  <a:cxn ang="0">
                    <a:pos x="49" y="21"/>
                  </a:cxn>
                  <a:cxn ang="0">
                    <a:pos x="41" y="25"/>
                  </a:cxn>
                  <a:cxn ang="0">
                    <a:pos x="34" y="25"/>
                  </a:cxn>
                  <a:cxn ang="0">
                    <a:pos x="15" y="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65" h="37">
                    <a:moveTo>
                      <a:pt x="0" y="0"/>
                    </a:moveTo>
                    <a:lnTo>
                      <a:pt x="0" y="3"/>
                    </a:lnTo>
                    <a:lnTo>
                      <a:pt x="0" y="11"/>
                    </a:lnTo>
                    <a:lnTo>
                      <a:pt x="0" y="18"/>
                    </a:lnTo>
                    <a:lnTo>
                      <a:pt x="4" y="36"/>
                    </a:lnTo>
                    <a:lnTo>
                      <a:pt x="8" y="36"/>
                    </a:lnTo>
                    <a:lnTo>
                      <a:pt x="8" y="21"/>
                    </a:lnTo>
                    <a:lnTo>
                      <a:pt x="12" y="21"/>
                    </a:lnTo>
                    <a:lnTo>
                      <a:pt x="15" y="21"/>
                    </a:lnTo>
                    <a:lnTo>
                      <a:pt x="34" y="36"/>
                    </a:lnTo>
                    <a:lnTo>
                      <a:pt x="60" y="32"/>
                    </a:lnTo>
                    <a:lnTo>
                      <a:pt x="64" y="32"/>
                    </a:lnTo>
                    <a:lnTo>
                      <a:pt x="64" y="29"/>
                    </a:lnTo>
                    <a:lnTo>
                      <a:pt x="56" y="25"/>
                    </a:lnTo>
                    <a:lnTo>
                      <a:pt x="49" y="21"/>
                    </a:lnTo>
                    <a:lnTo>
                      <a:pt x="41" y="25"/>
                    </a:lnTo>
                    <a:lnTo>
                      <a:pt x="34" y="25"/>
                    </a:lnTo>
                    <a:lnTo>
                      <a:pt x="15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24" name="Freeform 28"/>
              <p:cNvSpPr/>
              <p:nvPr/>
            </p:nvSpPr>
            <p:spPr>
              <a:xfrm>
                <a:off x="2780" y="2968"/>
                <a:ext cx="139" cy="147"/>
              </a:xfrm>
              <a:custGeom>
                <a:avLst/>
                <a:gdLst>
                  <a:gd name="txL" fmla="*/ 0 w 60"/>
                  <a:gd name="txT" fmla="*/ 0 h 27"/>
                  <a:gd name="txR" fmla="*/ 60 w 60"/>
                  <a:gd name="txB" fmla="*/ 27 h 27"/>
                </a:gdLst>
                <a:ahLst/>
                <a:cxnLst>
                  <a:cxn ang="0">
                    <a:pos x="41" y="4"/>
                  </a:cxn>
                  <a:cxn ang="0">
                    <a:pos x="0" y="0"/>
                  </a:cxn>
                  <a:cxn ang="0">
                    <a:pos x="7" y="8"/>
                  </a:cxn>
                  <a:cxn ang="0">
                    <a:pos x="22" y="11"/>
                  </a:cxn>
                  <a:cxn ang="0">
                    <a:pos x="41" y="15"/>
                  </a:cxn>
                  <a:cxn ang="0">
                    <a:pos x="48" y="22"/>
                  </a:cxn>
                  <a:cxn ang="0">
                    <a:pos x="59" y="26"/>
                  </a:cxn>
                  <a:cxn ang="0">
                    <a:pos x="59" y="18"/>
                  </a:cxn>
                  <a:cxn ang="0">
                    <a:pos x="41" y="4"/>
                  </a:cxn>
                  <a:cxn ang="0">
                    <a:pos x="41" y="4"/>
                  </a:cxn>
                </a:cxnLst>
                <a:rect l="txL" t="txT" r="txR" b="txB"/>
                <a:pathLst>
                  <a:path w="60" h="27">
                    <a:moveTo>
                      <a:pt x="41" y="4"/>
                    </a:moveTo>
                    <a:lnTo>
                      <a:pt x="0" y="0"/>
                    </a:lnTo>
                    <a:lnTo>
                      <a:pt x="7" y="8"/>
                    </a:lnTo>
                    <a:lnTo>
                      <a:pt x="22" y="11"/>
                    </a:lnTo>
                    <a:lnTo>
                      <a:pt x="41" y="15"/>
                    </a:lnTo>
                    <a:lnTo>
                      <a:pt x="48" y="22"/>
                    </a:lnTo>
                    <a:lnTo>
                      <a:pt x="59" y="26"/>
                    </a:lnTo>
                    <a:lnTo>
                      <a:pt x="59" y="18"/>
                    </a:lnTo>
                    <a:lnTo>
                      <a:pt x="41" y="4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25" name="Freeform 29"/>
              <p:cNvSpPr/>
              <p:nvPr/>
            </p:nvSpPr>
            <p:spPr>
              <a:xfrm>
                <a:off x="2865" y="3045"/>
                <a:ext cx="139" cy="147"/>
              </a:xfrm>
              <a:custGeom>
                <a:avLst/>
                <a:gdLst>
                  <a:gd name="txL" fmla="*/ 0 w 38"/>
                  <a:gd name="txT" fmla="*/ 0 h 23"/>
                  <a:gd name="txR" fmla="*/ 38 w 38"/>
                  <a:gd name="txB" fmla="*/ 23 h 23"/>
                </a:gdLst>
                <a:ahLst/>
                <a:cxnLst>
                  <a:cxn ang="0">
                    <a:pos x="4" y="22"/>
                  </a:cxn>
                  <a:cxn ang="0">
                    <a:pos x="11" y="18"/>
                  </a:cxn>
                  <a:cxn ang="0">
                    <a:pos x="19" y="22"/>
                  </a:cxn>
                  <a:cxn ang="0">
                    <a:pos x="26" y="15"/>
                  </a:cxn>
                  <a:cxn ang="0">
                    <a:pos x="37" y="8"/>
                  </a:cxn>
                  <a:cxn ang="0">
                    <a:pos x="37" y="0"/>
                  </a:cxn>
                  <a:cxn ang="0">
                    <a:pos x="34" y="0"/>
                  </a:cxn>
                  <a:cxn ang="0">
                    <a:pos x="26" y="4"/>
                  </a:cxn>
                  <a:cxn ang="0">
                    <a:pos x="15" y="8"/>
                  </a:cxn>
                  <a:cxn ang="0">
                    <a:pos x="23" y="4"/>
                  </a:cxn>
                  <a:cxn ang="0">
                    <a:pos x="19" y="0"/>
                  </a:cxn>
                  <a:cxn ang="0">
                    <a:pos x="15" y="0"/>
                  </a:cxn>
                  <a:cxn ang="0">
                    <a:pos x="8" y="4"/>
                  </a:cxn>
                  <a:cxn ang="0">
                    <a:pos x="8" y="8"/>
                  </a:cxn>
                  <a:cxn ang="0">
                    <a:pos x="0" y="11"/>
                  </a:cxn>
                  <a:cxn ang="0">
                    <a:pos x="4" y="18"/>
                  </a:cxn>
                  <a:cxn ang="0">
                    <a:pos x="4" y="22"/>
                  </a:cxn>
                  <a:cxn ang="0">
                    <a:pos x="4" y="22"/>
                  </a:cxn>
                </a:cxnLst>
                <a:rect l="txL" t="txT" r="txR" b="txB"/>
                <a:pathLst>
                  <a:path w="38" h="23">
                    <a:moveTo>
                      <a:pt x="4" y="22"/>
                    </a:moveTo>
                    <a:lnTo>
                      <a:pt x="11" y="18"/>
                    </a:lnTo>
                    <a:lnTo>
                      <a:pt x="19" y="22"/>
                    </a:lnTo>
                    <a:lnTo>
                      <a:pt x="26" y="15"/>
                    </a:lnTo>
                    <a:lnTo>
                      <a:pt x="37" y="8"/>
                    </a:lnTo>
                    <a:lnTo>
                      <a:pt x="37" y="0"/>
                    </a:lnTo>
                    <a:lnTo>
                      <a:pt x="34" y="0"/>
                    </a:lnTo>
                    <a:lnTo>
                      <a:pt x="26" y="4"/>
                    </a:lnTo>
                    <a:lnTo>
                      <a:pt x="15" y="8"/>
                    </a:lnTo>
                    <a:lnTo>
                      <a:pt x="23" y="4"/>
                    </a:lnTo>
                    <a:lnTo>
                      <a:pt x="19" y="0"/>
                    </a:lnTo>
                    <a:lnTo>
                      <a:pt x="15" y="0"/>
                    </a:lnTo>
                    <a:lnTo>
                      <a:pt x="8" y="4"/>
                    </a:lnTo>
                    <a:lnTo>
                      <a:pt x="8" y="8"/>
                    </a:lnTo>
                    <a:lnTo>
                      <a:pt x="0" y="11"/>
                    </a:lnTo>
                    <a:lnTo>
                      <a:pt x="4" y="18"/>
                    </a:lnTo>
                    <a:lnTo>
                      <a:pt x="4" y="22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26" name="Freeform 30"/>
              <p:cNvSpPr/>
              <p:nvPr/>
            </p:nvSpPr>
            <p:spPr>
              <a:xfrm>
                <a:off x="2839" y="2923"/>
                <a:ext cx="139" cy="147"/>
              </a:xfrm>
              <a:custGeom>
                <a:avLst/>
                <a:gdLst>
                  <a:gd name="txL" fmla="*/ 0 w 5"/>
                  <a:gd name="txT" fmla="*/ 0 h 8"/>
                  <a:gd name="txR" fmla="*/ 5 w 5"/>
                  <a:gd name="txB" fmla="*/ 8 h 8"/>
                </a:gdLst>
                <a:ahLst/>
                <a:cxnLst>
                  <a:cxn ang="0">
                    <a:pos x="4" y="7"/>
                  </a:cxn>
                  <a:cxn ang="0">
                    <a:pos x="4" y="3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3"/>
                  </a:cxn>
                  <a:cxn ang="0">
                    <a:pos x="4" y="7"/>
                  </a:cxn>
                  <a:cxn ang="0">
                    <a:pos x="4" y="7"/>
                  </a:cxn>
                </a:cxnLst>
                <a:rect l="txL" t="txT" r="txR" b="txB"/>
                <a:pathLst>
                  <a:path w="5" h="8">
                    <a:moveTo>
                      <a:pt x="4" y="7"/>
                    </a:moveTo>
                    <a:lnTo>
                      <a:pt x="4" y="3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4" y="7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34" name="图片 33" descr="2009031613580300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29" name="Group 4"/>
          <p:cNvGrpSpPr/>
          <p:nvPr/>
        </p:nvGrpSpPr>
        <p:grpSpPr>
          <a:xfrm>
            <a:off x="1357313" y="3511550"/>
            <a:ext cx="1027112" cy="1481138"/>
            <a:chOff x="2750" y="2787"/>
            <a:chExt cx="459" cy="735"/>
          </a:xfrm>
        </p:grpSpPr>
        <p:grpSp>
          <p:nvGrpSpPr>
            <p:cNvPr id="22530" name="Group 5"/>
            <p:cNvGrpSpPr/>
            <p:nvPr/>
          </p:nvGrpSpPr>
          <p:grpSpPr>
            <a:xfrm>
              <a:off x="2839" y="2787"/>
              <a:ext cx="370" cy="660"/>
              <a:chOff x="2839" y="2787"/>
              <a:chExt cx="370" cy="660"/>
            </a:xfrm>
          </p:grpSpPr>
          <p:sp>
            <p:nvSpPr>
              <p:cNvPr id="18452" name="Freeform 6"/>
              <p:cNvSpPr/>
              <p:nvPr/>
            </p:nvSpPr>
            <p:spPr>
              <a:xfrm>
                <a:off x="2902" y="3156"/>
                <a:ext cx="139" cy="147"/>
              </a:xfrm>
              <a:custGeom>
                <a:avLst/>
                <a:gdLst>
                  <a:gd name="txL" fmla="*/ 0 w 102"/>
                  <a:gd name="txT" fmla="*/ 0 h 260"/>
                  <a:gd name="txR" fmla="*/ 102 w 102"/>
                  <a:gd name="txB" fmla="*/ 260 h 260"/>
                </a:gdLst>
                <a:ahLst/>
                <a:cxnLst>
                  <a:cxn ang="0">
                    <a:pos x="97" y="83"/>
                  </a:cxn>
                  <a:cxn ang="0">
                    <a:pos x="94" y="50"/>
                  </a:cxn>
                  <a:cxn ang="0">
                    <a:pos x="90" y="18"/>
                  </a:cxn>
                  <a:cxn ang="0">
                    <a:pos x="86" y="15"/>
                  </a:cxn>
                  <a:cxn ang="0">
                    <a:pos x="90" y="7"/>
                  </a:cxn>
                  <a:cxn ang="0">
                    <a:pos x="86" y="0"/>
                  </a:cxn>
                  <a:cxn ang="0">
                    <a:pos x="56" y="7"/>
                  </a:cxn>
                  <a:cxn ang="0">
                    <a:pos x="27" y="11"/>
                  </a:cxn>
                  <a:cxn ang="0">
                    <a:pos x="8" y="11"/>
                  </a:cxn>
                  <a:cxn ang="0">
                    <a:pos x="4" y="18"/>
                  </a:cxn>
                  <a:cxn ang="0">
                    <a:pos x="8" y="25"/>
                  </a:cxn>
                  <a:cxn ang="0">
                    <a:pos x="4" y="36"/>
                  </a:cxn>
                  <a:cxn ang="0">
                    <a:pos x="4" y="54"/>
                  </a:cxn>
                  <a:cxn ang="0">
                    <a:pos x="4" y="65"/>
                  </a:cxn>
                  <a:cxn ang="0">
                    <a:pos x="8" y="76"/>
                  </a:cxn>
                  <a:cxn ang="0">
                    <a:pos x="8" y="83"/>
                  </a:cxn>
                  <a:cxn ang="0">
                    <a:pos x="8" y="90"/>
                  </a:cxn>
                  <a:cxn ang="0">
                    <a:pos x="12" y="119"/>
                  </a:cxn>
                  <a:cxn ang="0">
                    <a:pos x="12" y="151"/>
                  </a:cxn>
                  <a:cxn ang="0">
                    <a:pos x="8" y="198"/>
                  </a:cxn>
                  <a:cxn ang="0">
                    <a:pos x="0" y="248"/>
                  </a:cxn>
                  <a:cxn ang="0">
                    <a:pos x="8" y="248"/>
                  </a:cxn>
                  <a:cxn ang="0">
                    <a:pos x="27" y="251"/>
                  </a:cxn>
                  <a:cxn ang="0">
                    <a:pos x="45" y="259"/>
                  </a:cxn>
                  <a:cxn ang="0">
                    <a:pos x="45" y="248"/>
                  </a:cxn>
                  <a:cxn ang="0">
                    <a:pos x="45" y="237"/>
                  </a:cxn>
                  <a:cxn ang="0">
                    <a:pos x="45" y="230"/>
                  </a:cxn>
                  <a:cxn ang="0">
                    <a:pos x="49" y="216"/>
                  </a:cxn>
                  <a:cxn ang="0">
                    <a:pos x="53" y="165"/>
                  </a:cxn>
                  <a:cxn ang="0">
                    <a:pos x="53" y="119"/>
                  </a:cxn>
                  <a:cxn ang="0">
                    <a:pos x="56" y="68"/>
                  </a:cxn>
                  <a:cxn ang="0">
                    <a:pos x="60" y="144"/>
                  </a:cxn>
                  <a:cxn ang="0">
                    <a:pos x="53" y="205"/>
                  </a:cxn>
                  <a:cxn ang="0">
                    <a:pos x="53" y="219"/>
                  </a:cxn>
                  <a:cxn ang="0">
                    <a:pos x="49" y="244"/>
                  </a:cxn>
                  <a:cxn ang="0">
                    <a:pos x="94" y="237"/>
                  </a:cxn>
                  <a:cxn ang="0">
                    <a:pos x="94" y="230"/>
                  </a:cxn>
                  <a:cxn ang="0">
                    <a:pos x="97" y="205"/>
                  </a:cxn>
                  <a:cxn ang="0">
                    <a:pos x="97" y="180"/>
                  </a:cxn>
                  <a:cxn ang="0">
                    <a:pos x="97" y="151"/>
                  </a:cxn>
                  <a:cxn ang="0">
                    <a:pos x="101" y="129"/>
                  </a:cxn>
                  <a:cxn ang="0">
                    <a:pos x="101" y="104"/>
                  </a:cxn>
                  <a:cxn ang="0">
                    <a:pos x="97" y="83"/>
                  </a:cxn>
                  <a:cxn ang="0">
                    <a:pos x="97" y="83"/>
                  </a:cxn>
                </a:cxnLst>
                <a:rect l="txL" t="txT" r="txR" b="txB"/>
                <a:pathLst>
                  <a:path w="102" h="260">
                    <a:moveTo>
                      <a:pt x="97" y="83"/>
                    </a:moveTo>
                    <a:lnTo>
                      <a:pt x="94" y="50"/>
                    </a:lnTo>
                    <a:lnTo>
                      <a:pt x="90" y="18"/>
                    </a:lnTo>
                    <a:lnTo>
                      <a:pt x="86" y="15"/>
                    </a:lnTo>
                    <a:lnTo>
                      <a:pt x="90" y="7"/>
                    </a:lnTo>
                    <a:lnTo>
                      <a:pt x="86" y="0"/>
                    </a:lnTo>
                    <a:lnTo>
                      <a:pt x="56" y="7"/>
                    </a:lnTo>
                    <a:lnTo>
                      <a:pt x="27" y="11"/>
                    </a:lnTo>
                    <a:lnTo>
                      <a:pt x="8" y="11"/>
                    </a:lnTo>
                    <a:lnTo>
                      <a:pt x="4" y="18"/>
                    </a:lnTo>
                    <a:lnTo>
                      <a:pt x="8" y="25"/>
                    </a:lnTo>
                    <a:lnTo>
                      <a:pt x="4" y="36"/>
                    </a:lnTo>
                    <a:lnTo>
                      <a:pt x="4" y="54"/>
                    </a:lnTo>
                    <a:lnTo>
                      <a:pt x="4" y="65"/>
                    </a:lnTo>
                    <a:lnTo>
                      <a:pt x="8" y="76"/>
                    </a:lnTo>
                    <a:lnTo>
                      <a:pt x="8" y="83"/>
                    </a:lnTo>
                    <a:lnTo>
                      <a:pt x="8" y="90"/>
                    </a:lnTo>
                    <a:lnTo>
                      <a:pt x="12" y="119"/>
                    </a:lnTo>
                    <a:lnTo>
                      <a:pt x="12" y="151"/>
                    </a:lnTo>
                    <a:lnTo>
                      <a:pt x="8" y="198"/>
                    </a:lnTo>
                    <a:lnTo>
                      <a:pt x="0" y="248"/>
                    </a:lnTo>
                    <a:lnTo>
                      <a:pt x="8" y="248"/>
                    </a:lnTo>
                    <a:lnTo>
                      <a:pt x="27" y="251"/>
                    </a:lnTo>
                    <a:lnTo>
                      <a:pt x="45" y="259"/>
                    </a:lnTo>
                    <a:lnTo>
                      <a:pt x="45" y="248"/>
                    </a:lnTo>
                    <a:lnTo>
                      <a:pt x="45" y="237"/>
                    </a:lnTo>
                    <a:lnTo>
                      <a:pt x="45" y="230"/>
                    </a:lnTo>
                    <a:lnTo>
                      <a:pt x="49" y="216"/>
                    </a:lnTo>
                    <a:lnTo>
                      <a:pt x="53" y="165"/>
                    </a:lnTo>
                    <a:lnTo>
                      <a:pt x="53" y="119"/>
                    </a:lnTo>
                    <a:lnTo>
                      <a:pt x="56" y="68"/>
                    </a:lnTo>
                    <a:lnTo>
                      <a:pt x="60" y="144"/>
                    </a:lnTo>
                    <a:lnTo>
                      <a:pt x="53" y="205"/>
                    </a:lnTo>
                    <a:lnTo>
                      <a:pt x="53" y="219"/>
                    </a:lnTo>
                    <a:lnTo>
                      <a:pt x="49" y="244"/>
                    </a:lnTo>
                    <a:lnTo>
                      <a:pt x="94" y="237"/>
                    </a:lnTo>
                    <a:lnTo>
                      <a:pt x="94" y="230"/>
                    </a:lnTo>
                    <a:lnTo>
                      <a:pt x="97" y="205"/>
                    </a:lnTo>
                    <a:lnTo>
                      <a:pt x="97" y="180"/>
                    </a:lnTo>
                    <a:lnTo>
                      <a:pt x="97" y="151"/>
                    </a:lnTo>
                    <a:lnTo>
                      <a:pt x="101" y="129"/>
                    </a:lnTo>
                    <a:lnTo>
                      <a:pt x="101" y="104"/>
                    </a:lnTo>
                    <a:lnTo>
                      <a:pt x="97" y="83"/>
                    </a:ln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453" name="Freeform 7"/>
              <p:cNvSpPr/>
              <p:nvPr/>
            </p:nvSpPr>
            <p:spPr>
              <a:xfrm>
                <a:off x="2839" y="2944"/>
                <a:ext cx="139" cy="147"/>
              </a:xfrm>
              <a:custGeom>
                <a:avLst/>
                <a:gdLst>
                  <a:gd name="txL" fmla="*/ 0 w 232"/>
                  <a:gd name="txT" fmla="*/ 0 h 188"/>
                  <a:gd name="txR" fmla="*/ 232 w 232"/>
                  <a:gd name="txB" fmla="*/ 188 h 188"/>
                </a:gdLst>
                <a:ahLst/>
                <a:cxnLst>
                  <a:cxn ang="0">
                    <a:pos x="116" y="43"/>
                  </a:cxn>
                  <a:cxn ang="0">
                    <a:pos x="116" y="54"/>
                  </a:cxn>
                  <a:cxn ang="0">
                    <a:pos x="112" y="69"/>
                  </a:cxn>
                  <a:cxn ang="0">
                    <a:pos x="108" y="58"/>
                  </a:cxn>
                  <a:cxn ang="0">
                    <a:pos x="104" y="65"/>
                  </a:cxn>
                  <a:cxn ang="0">
                    <a:pos x="116" y="148"/>
                  </a:cxn>
                  <a:cxn ang="0">
                    <a:pos x="108" y="173"/>
                  </a:cxn>
                  <a:cxn ang="0">
                    <a:pos x="97" y="151"/>
                  </a:cxn>
                  <a:cxn ang="0">
                    <a:pos x="101" y="65"/>
                  </a:cxn>
                  <a:cxn ang="0">
                    <a:pos x="97" y="61"/>
                  </a:cxn>
                  <a:cxn ang="0">
                    <a:pos x="93" y="69"/>
                  </a:cxn>
                  <a:cxn ang="0">
                    <a:pos x="75" y="51"/>
                  </a:cxn>
                  <a:cxn ang="0">
                    <a:pos x="71" y="54"/>
                  </a:cxn>
                  <a:cxn ang="0">
                    <a:pos x="49" y="69"/>
                  </a:cxn>
                  <a:cxn ang="0">
                    <a:pos x="37" y="79"/>
                  </a:cxn>
                  <a:cxn ang="0">
                    <a:pos x="34" y="94"/>
                  </a:cxn>
                  <a:cxn ang="0">
                    <a:pos x="0" y="122"/>
                  </a:cxn>
                  <a:cxn ang="0">
                    <a:pos x="0" y="126"/>
                  </a:cxn>
                  <a:cxn ang="0">
                    <a:pos x="4" y="133"/>
                  </a:cxn>
                  <a:cxn ang="0">
                    <a:pos x="8" y="144"/>
                  </a:cxn>
                  <a:cxn ang="0">
                    <a:pos x="11" y="151"/>
                  </a:cxn>
                  <a:cxn ang="0">
                    <a:pos x="52" y="133"/>
                  </a:cxn>
                  <a:cxn ang="0">
                    <a:pos x="52" y="130"/>
                  </a:cxn>
                  <a:cxn ang="0">
                    <a:pos x="63" y="162"/>
                  </a:cxn>
                  <a:cxn ang="0">
                    <a:pos x="71" y="187"/>
                  </a:cxn>
                  <a:cxn ang="0">
                    <a:pos x="108" y="187"/>
                  </a:cxn>
                  <a:cxn ang="0">
                    <a:pos x="149" y="176"/>
                  </a:cxn>
                  <a:cxn ang="0">
                    <a:pos x="149" y="148"/>
                  </a:cxn>
                  <a:cxn ang="0">
                    <a:pos x="149" y="119"/>
                  </a:cxn>
                  <a:cxn ang="0">
                    <a:pos x="145" y="94"/>
                  </a:cxn>
                  <a:cxn ang="0">
                    <a:pos x="145" y="87"/>
                  </a:cxn>
                  <a:cxn ang="0">
                    <a:pos x="153" y="76"/>
                  </a:cxn>
                  <a:cxn ang="0">
                    <a:pos x="164" y="72"/>
                  </a:cxn>
                  <a:cxn ang="0">
                    <a:pos x="171" y="69"/>
                  </a:cxn>
                  <a:cxn ang="0">
                    <a:pos x="175" y="61"/>
                  </a:cxn>
                  <a:cxn ang="0">
                    <a:pos x="194" y="51"/>
                  </a:cxn>
                  <a:cxn ang="0">
                    <a:pos x="209" y="36"/>
                  </a:cxn>
                  <a:cxn ang="0">
                    <a:pos x="212" y="33"/>
                  </a:cxn>
                  <a:cxn ang="0">
                    <a:pos x="231" y="18"/>
                  </a:cxn>
                  <a:cxn ang="0">
                    <a:pos x="220" y="0"/>
                  </a:cxn>
                  <a:cxn ang="0">
                    <a:pos x="216" y="0"/>
                  </a:cxn>
                  <a:cxn ang="0">
                    <a:pos x="198" y="11"/>
                  </a:cxn>
                  <a:cxn ang="0">
                    <a:pos x="179" y="18"/>
                  </a:cxn>
                  <a:cxn ang="0">
                    <a:pos x="175" y="25"/>
                  </a:cxn>
                  <a:cxn ang="0">
                    <a:pos x="164" y="29"/>
                  </a:cxn>
                  <a:cxn ang="0">
                    <a:pos x="157" y="33"/>
                  </a:cxn>
                  <a:cxn ang="0">
                    <a:pos x="149" y="33"/>
                  </a:cxn>
                  <a:cxn ang="0">
                    <a:pos x="134" y="40"/>
                  </a:cxn>
                  <a:cxn ang="0">
                    <a:pos x="116" y="43"/>
                  </a:cxn>
                  <a:cxn ang="0">
                    <a:pos x="116" y="43"/>
                  </a:cxn>
                  <a:cxn ang="0">
                    <a:pos x="116" y="43"/>
                  </a:cxn>
                </a:cxnLst>
                <a:rect l="txL" t="txT" r="txR" b="txB"/>
                <a:pathLst>
                  <a:path w="232" h="188">
                    <a:moveTo>
                      <a:pt x="116" y="43"/>
                    </a:moveTo>
                    <a:lnTo>
                      <a:pt x="116" y="54"/>
                    </a:lnTo>
                    <a:lnTo>
                      <a:pt x="112" y="69"/>
                    </a:lnTo>
                    <a:lnTo>
                      <a:pt x="108" y="58"/>
                    </a:lnTo>
                    <a:lnTo>
                      <a:pt x="104" y="65"/>
                    </a:lnTo>
                    <a:lnTo>
                      <a:pt x="116" y="148"/>
                    </a:lnTo>
                    <a:lnTo>
                      <a:pt x="108" y="173"/>
                    </a:lnTo>
                    <a:lnTo>
                      <a:pt x="97" y="151"/>
                    </a:lnTo>
                    <a:lnTo>
                      <a:pt x="101" y="65"/>
                    </a:lnTo>
                    <a:lnTo>
                      <a:pt x="97" y="61"/>
                    </a:lnTo>
                    <a:lnTo>
                      <a:pt x="93" y="69"/>
                    </a:lnTo>
                    <a:lnTo>
                      <a:pt x="75" y="51"/>
                    </a:lnTo>
                    <a:lnTo>
                      <a:pt x="71" y="54"/>
                    </a:lnTo>
                    <a:lnTo>
                      <a:pt x="49" y="69"/>
                    </a:lnTo>
                    <a:lnTo>
                      <a:pt x="37" y="79"/>
                    </a:lnTo>
                    <a:lnTo>
                      <a:pt x="34" y="94"/>
                    </a:lnTo>
                    <a:lnTo>
                      <a:pt x="0" y="122"/>
                    </a:lnTo>
                    <a:lnTo>
                      <a:pt x="0" y="126"/>
                    </a:lnTo>
                    <a:lnTo>
                      <a:pt x="4" y="133"/>
                    </a:lnTo>
                    <a:lnTo>
                      <a:pt x="8" y="144"/>
                    </a:lnTo>
                    <a:lnTo>
                      <a:pt x="11" y="151"/>
                    </a:lnTo>
                    <a:lnTo>
                      <a:pt x="52" y="133"/>
                    </a:lnTo>
                    <a:lnTo>
                      <a:pt x="52" y="130"/>
                    </a:lnTo>
                    <a:lnTo>
                      <a:pt x="63" y="162"/>
                    </a:lnTo>
                    <a:lnTo>
                      <a:pt x="71" y="187"/>
                    </a:lnTo>
                    <a:lnTo>
                      <a:pt x="108" y="187"/>
                    </a:lnTo>
                    <a:lnTo>
                      <a:pt x="149" y="176"/>
                    </a:lnTo>
                    <a:lnTo>
                      <a:pt x="149" y="148"/>
                    </a:lnTo>
                    <a:lnTo>
                      <a:pt x="149" y="119"/>
                    </a:lnTo>
                    <a:lnTo>
                      <a:pt x="145" y="94"/>
                    </a:lnTo>
                    <a:lnTo>
                      <a:pt x="145" y="87"/>
                    </a:lnTo>
                    <a:lnTo>
                      <a:pt x="153" y="76"/>
                    </a:lnTo>
                    <a:lnTo>
                      <a:pt x="164" y="72"/>
                    </a:lnTo>
                    <a:lnTo>
                      <a:pt x="171" y="69"/>
                    </a:lnTo>
                    <a:lnTo>
                      <a:pt x="175" y="61"/>
                    </a:lnTo>
                    <a:lnTo>
                      <a:pt x="194" y="51"/>
                    </a:lnTo>
                    <a:lnTo>
                      <a:pt x="209" y="36"/>
                    </a:lnTo>
                    <a:lnTo>
                      <a:pt x="212" y="33"/>
                    </a:lnTo>
                    <a:lnTo>
                      <a:pt x="231" y="18"/>
                    </a:lnTo>
                    <a:lnTo>
                      <a:pt x="220" y="0"/>
                    </a:lnTo>
                    <a:lnTo>
                      <a:pt x="216" y="0"/>
                    </a:lnTo>
                    <a:lnTo>
                      <a:pt x="198" y="11"/>
                    </a:lnTo>
                    <a:lnTo>
                      <a:pt x="179" y="18"/>
                    </a:lnTo>
                    <a:lnTo>
                      <a:pt x="175" y="25"/>
                    </a:lnTo>
                    <a:lnTo>
                      <a:pt x="164" y="29"/>
                    </a:lnTo>
                    <a:lnTo>
                      <a:pt x="157" y="33"/>
                    </a:lnTo>
                    <a:lnTo>
                      <a:pt x="149" y="33"/>
                    </a:lnTo>
                    <a:lnTo>
                      <a:pt x="134" y="40"/>
                    </a:lnTo>
                    <a:lnTo>
                      <a:pt x="116" y="43"/>
                    </a:lnTo>
                    <a:close/>
                  </a:path>
                </a:pathLst>
              </a:custGeom>
              <a:solidFill>
                <a:srgbClr val="444444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454" name="Freeform 8"/>
              <p:cNvSpPr/>
              <p:nvPr/>
            </p:nvSpPr>
            <p:spPr>
              <a:xfrm>
                <a:off x="3070" y="2787"/>
                <a:ext cx="139" cy="147"/>
              </a:xfrm>
              <a:custGeom>
                <a:avLst/>
                <a:gdLst>
                  <a:gd name="txL" fmla="*/ 0 w 90"/>
                  <a:gd name="txT" fmla="*/ 0 h 223"/>
                  <a:gd name="txR" fmla="*/ 90 w 90"/>
                  <a:gd name="txB" fmla="*/ 223 h 223"/>
                </a:gdLst>
                <a:ahLst/>
                <a:cxnLst>
                  <a:cxn ang="0">
                    <a:pos x="8" y="222"/>
                  </a:cxn>
                  <a:cxn ang="0">
                    <a:pos x="89" y="0"/>
                  </a:cxn>
                  <a:cxn ang="0">
                    <a:pos x="86" y="0"/>
                  </a:cxn>
                  <a:cxn ang="0">
                    <a:pos x="0" y="218"/>
                  </a:cxn>
                  <a:cxn ang="0">
                    <a:pos x="8" y="222"/>
                  </a:cxn>
                  <a:cxn ang="0">
                    <a:pos x="8" y="222"/>
                  </a:cxn>
                </a:cxnLst>
                <a:rect l="txL" t="txT" r="txR" b="txB"/>
                <a:pathLst>
                  <a:path w="90" h="223">
                    <a:moveTo>
                      <a:pt x="8" y="222"/>
                    </a:moveTo>
                    <a:lnTo>
                      <a:pt x="89" y="0"/>
                    </a:lnTo>
                    <a:lnTo>
                      <a:pt x="86" y="0"/>
                    </a:lnTo>
                    <a:lnTo>
                      <a:pt x="0" y="218"/>
                    </a:lnTo>
                    <a:lnTo>
                      <a:pt x="8" y="222"/>
                    </a:lnTo>
                    <a:close/>
                  </a:path>
                </a:pathLst>
              </a:custGeom>
              <a:solidFill>
                <a:srgbClr val="000000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455" name="Freeform 9"/>
              <p:cNvSpPr/>
              <p:nvPr/>
            </p:nvSpPr>
            <p:spPr>
              <a:xfrm>
                <a:off x="2936" y="2964"/>
                <a:ext cx="139" cy="147"/>
              </a:xfrm>
              <a:custGeom>
                <a:avLst/>
                <a:gdLst>
                  <a:gd name="txL" fmla="*/ 0 w 20"/>
                  <a:gd name="txT" fmla="*/ 0 h 120"/>
                  <a:gd name="txR" fmla="*/ 20 w 20"/>
                  <a:gd name="txB" fmla="*/ 120 h 120"/>
                </a:gdLst>
                <a:ahLst/>
                <a:cxnLst>
                  <a:cxn ang="0">
                    <a:pos x="4" y="0"/>
                  </a:cxn>
                  <a:cxn ang="0">
                    <a:pos x="0" y="7"/>
                  </a:cxn>
                  <a:cxn ang="0">
                    <a:pos x="4" y="11"/>
                  </a:cxn>
                  <a:cxn ang="0">
                    <a:pos x="0" y="97"/>
                  </a:cxn>
                  <a:cxn ang="0">
                    <a:pos x="11" y="119"/>
                  </a:cxn>
                  <a:cxn ang="0">
                    <a:pos x="19" y="94"/>
                  </a:cxn>
                  <a:cxn ang="0">
                    <a:pos x="7" y="11"/>
                  </a:cxn>
                  <a:cxn ang="0">
                    <a:pos x="11" y="4"/>
                  </a:cxn>
                  <a:cxn ang="0">
                    <a:pos x="4" y="0"/>
                  </a:cxn>
                  <a:cxn ang="0">
                    <a:pos x="4" y="0"/>
                  </a:cxn>
                </a:cxnLst>
                <a:rect l="txL" t="txT" r="txR" b="txB"/>
                <a:pathLst>
                  <a:path w="20" h="120">
                    <a:moveTo>
                      <a:pt x="4" y="0"/>
                    </a:moveTo>
                    <a:lnTo>
                      <a:pt x="0" y="7"/>
                    </a:lnTo>
                    <a:lnTo>
                      <a:pt x="4" y="11"/>
                    </a:lnTo>
                    <a:lnTo>
                      <a:pt x="0" y="97"/>
                    </a:lnTo>
                    <a:lnTo>
                      <a:pt x="11" y="119"/>
                    </a:lnTo>
                    <a:lnTo>
                      <a:pt x="19" y="94"/>
                    </a:lnTo>
                    <a:lnTo>
                      <a:pt x="7" y="11"/>
                    </a:lnTo>
                    <a:lnTo>
                      <a:pt x="11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456" name="Freeform 10"/>
              <p:cNvSpPr/>
              <p:nvPr/>
            </p:nvSpPr>
            <p:spPr>
              <a:xfrm>
                <a:off x="2914" y="2871"/>
                <a:ext cx="139" cy="147"/>
              </a:xfrm>
              <a:custGeom>
                <a:avLst/>
                <a:gdLst>
                  <a:gd name="txL" fmla="*/ 0 w 53"/>
                  <a:gd name="txT" fmla="*/ 0 h 69"/>
                  <a:gd name="txR" fmla="*/ 53 w 53"/>
                  <a:gd name="txB" fmla="*/ 69 h 69"/>
                </a:gdLst>
                <a:ahLst/>
                <a:cxnLst>
                  <a:cxn ang="0">
                    <a:pos x="41" y="50"/>
                  </a:cxn>
                  <a:cxn ang="0">
                    <a:pos x="41" y="47"/>
                  </a:cxn>
                  <a:cxn ang="0">
                    <a:pos x="52" y="39"/>
                  </a:cxn>
                  <a:cxn ang="0">
                    <a:pos x="48" y="32"/>
                  </a:cxn>
                  <a:cxn ang="0">
                    <a:pos x="44" y="25"/>
                  </a:cxn>
                  <a:cxn ang="0">
                    <a:pos x="48" y="22"/>
                  </a:cxn>
                  <a:cxn ang="0">
                    <a:pos x="48" y="22"/>
                  </a:cxn>
                  <a:cxn ang="0">
                    <a:pos x="41" y="14"/>
                  </a:cxn>
                  <a:cxn ang="0">
                    <a:pos x="41" y="11"/>
                  </a:cxn>
                  <a:cxn ang="0">
                    <a:pos x="29" y="0"/>
                  </a:cxn>
                  <a:cxn ang="0">
                    <a:pos x="22" y="4"/>
                  </a:cxn>
                  <a:cxn ang="0">
                    <a:pos x="15" y="11"/>
                  </a:cxn>
                  <a:cxn ang="0">
                    <a:pos x="15" y="22"/>
                  </a:cxn>
                  <a:cxn ang="0">
                    <a:pos x="11" y="18"/>
                  </a:cxn>
                  <a:cxn ang="0">
                    <a:pos x="7" y="29"/>
                  </a:cxn>
                  <a:cxn ang="0">
                    <a:pos x="15" y="32"/>
                  </a:cxn>
                  <a:cxn ang="0">
                    <a:pos x="15" y="39"/>
                  </a:cxn>
                  <a:cxn ang="0">
                    <a:pos x="11" y="43"/>
                  </a:cxn>
                  <a:cxn ang="0">
                    <a:pos x="7" y="47"/>
                  </a:cxn>
                  <a:cxn ang="0">
                    <a:pos x="0" y="54"/>
                  </a:cxn>
                  <a:cxn ang="0">
                    <a:pos x="3" y="61"/>
                  </a:cxn>
                  <a:cxn ang="0">
                    <a:pos x="26" y="68"/>
                  </a:cxn>
                  <a:cxn ang="0">
                    <a:pos x="41" y="50"/>
                  </a:cxn>
                  <a:cxn ang="0">
                    <a:pos x="41" y="50"/>
                  </a:cxn>
                </a:cxnLst>
                <a:rect l="txL" t="txT" r="txR" b="txB"/>
                <a:pathLst>
                  <a:path w="53" h="69">
                    <a:moveTo>
                      <a:pt x="41" y="50"/>
                    </a:moveTo>
                    <a:lnTo>
                      <a:pt x="41" y="47"/>
                    </a:lnTo>
                    <a:lnTo>
                      <a:pt x="52" y="39"/>
                    </a:lnTo>
                    <a:lnTo>
                      <a:pt x="48" y="32"/>
                    </a:lnTo>
                    <a:lnTo>
                      <a:pt x="44" y="25"/>
                    </a:lnTo>
                    <a:lnTo>
                      <a:pt x="48" y="22"/>
                    </a:lnTo>
                    <a:lnTo>
                      <a:pt x="41" y="14"/>
                    </a:lnTo>
                    <a:lnTo>
                      <a:pt x="41" y="11"/>
                    </a:lnTo>
                    <a:lnTo>
                      <a:pt x="29" y="0"/>
                    </a:lnTo>
                    <a:lnTo>
                      <a:pt x="22" y="4"/>
                    </a:lnTo>
                    <a:lnTo>
                      <a:pt x="15" y="11"/>
                    </a:lnTo>
                    <a:lnTo>
                      <a:pt x="15" y="22"/>
                    </a:lnTo>
                    <a:lnTo>
                      <a:pt x="11" y="18"/>
                    </a:lnTo>
                    <a:lnTo>
                      <a:pt x="7" y="29"/>
                    </a:lnTo>
                    <a:lnTo>
                      <a:pt x="15" y="32"/>
                    </a:lnTo>
                    <a:lnTo>
                      <a:pt x="15" y="39"/>
                    </a:lnTo>
                    <a:lnTo>
                      <a:pt x="11" y="43"/>
                    </a:lnTo>
                    <a:lnTo>
                      <a:pt x="7" y="47"/>
                    </a:lnTo>
                    <a:lnTo>
                      <a:pt x="0" y="54"/>
                    </a:lnTo>
                    <a:lnTo>
                      <a:pt x="3" y="61"/>
                    </a:lnTo>
                    <a:lnTo>
                      <a:pt x="26" y="68"/>
                    </a:lnTo>
                    <a:lnTo>
                      <a:pt x="41" y="5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457" name="Freeform 11"/>
              <p:cNvSpPr/>
              <p:nvPr/>
            </p:nvSpPr>
            <p:spPr>
              <a:xfrm>
                <a:off x="2951" y="3278"/>
                <a:ext cx="139" cy="147"/>
              </a:xfrm>
              <a:custGeom>
                <a:avLst/>
                <a:gdLst>
                  <a:gd name="txL" fmla="*/ 0 w 72"/>
                  <a:gd name="txT" fmla="*/ 0 h 30"/>
                  <a:gd name="txR" fmla="*/ 72 w 72"/>
                  <a:gd name="txB" fmla="*/ 30 h 30"/>
                </a:gdLst>
                <a:ahLst/>
                <a:cxnLst>
                  <a:cxn ang="0">
                    <a:pos x="0" y="7"/>
                  </a:cxn>
                  <a:cxn ang="0">
                    <a:pos x="4" y="7"/>
                  </a:cxn>
                  <a:cxn ang="0">
                    <a:pos x="4" y="14"/>
                  </a:cxn>
                  <a:cxn ang="0">
                    <a:pos x="4" y="18"/>
                  </a:cxn>
                  <a:cxn ang="0">
                    <a:pos x="7" y="22"/>
                  </a:cxn>
                  <a:cxn ang="0">
                    <a:pos x="15" y="25"/>
                  </a:cxn>
                  <a:cxn ang="0">
                    <a:pos x="19" y="25"/>
                  </a:cxn>
                  <a:cxn ang="0">
                    <a:pos x="22" y="25"/>
                  </a:cxn>
                  <a:cxn ang="0">
                    <a:pos x="30" y="25"/>
                  </a:cxn>
                  <a:cxn ang="0">
                    <a:pos x="37" y="25"/>
                  </a:cxn>
                  <a:cxn ang="0">
                    <a:pos x="45" y="29"/>
                  </a:cxn>
                  <a:cxn ang="0">
                    <a:pos x="48" y="29"/>
                  </a:cxn>
                  <a:cxn ang="0">
                    <a:pos x="59" y="29"/>
                  </a:cxn>
                  <a:cxn ang="0">
                    <a:pos x="71" y="25"/>
                  </a:cxn>
                  <a:cxn ang="0">
                    <a:pos x="71" y="22"/>
                  </a:cxn>
                  <a:cxn ang="0">
                    <a:pos x="71" y="18"/>
                  </a:cxn>
                  <a:cxn ang="0">
                    <a:pos x="59" y="14"/>
                  </a:cxn>
                  <a:cxn ang="0">
                    <a:pos x="52" y="11"/>
                  </a:cxn>
                  <a:cxn ang="0">
                    <a:pos x="48" y="7"/>
                  </a:cxn>
                  <a:cxn ang="0">
                    <a:pos x="45" y="0"/>
                  </a:cxn>
                  <a:cxn ang="0">
                    <a:pos x="0" y="7"/>
                  </a:cxn>
                  <a:cxn ang="0">
                    <a:pos x="0" y="7"/>
                  </a:cxn>
                </a:cxnLst>
                <a:rect l="txL" t="txT" r="txR" b="txB"/>
                <a:pathLst>
                  <a:path w="72" h="30">
                    <a:moveTo>
                      <a:pt x="0" y="7"/>
                    </a:moveTo>
                    <a:lnTo>
                      <a:pt x="4" y="7"/>
                    </a:lnTo>
                    <a:lnTo>
                      <a:pt x="4" y="14"/>
                    </a:lnTo>
                    <a:lnTo>
                      <a:pt x="4" y="18"/>
                    </a:lnTo>
                    <a:lnTo>
                      <a:pt x="7" y="22"/>
                    </a:lnTo>
                    <a:lnTo>
                      <a:pt x="15" y="25"/>
                    </a:lnTo>
                    <a:lnTo>
                      <a:pt x="19" y="25"/>
                    </a:lnTo>
                    <a:lnTo>
                      <a:pt x="22" y="25"/>
                    </a:lnTo>
                    <a:lnTo>
                      <a:pt x="30" y="25"/>
                    </a:lnTo>
                    <a:lnTo>
                      <a:pt x="37" y="25"/>
                    </a:lnTo>
                    <a:lnTo>
                      <a:pt x="45" y="29"/>
                    </a:lnTo>
                    <a:lnTo>
                      <a:pt x="48" y="29"/>
                    </a:lnTo>
                    <a:lnTo>
                      <a:pt x="59" y="29"/>
                    </a:lnTo>
                    <a:lnTo>
                      <a:pt x="71" y="25"/>
                    </a:lnTo>
                    <a:lnTo>
                      <a:pt x="71" y="22"/>
                    </a:lnTo>
                    <a:lnTo>
                      <a:pt x="71" y="18"/>
                    </a:lnTo>
                    <a:lnTo>
                      <a:pt x="59" y="14"/>
                    </a:lnTo>
                    <a:lnTo>
                      <a:pt x="52" y="11"/>
                    </a:lnTo>
                    <a:lnTo>
                      <a:pt x="48" y="7"/>
                    </a:lnTo>
                    <a:lnTo>
                      <a:pt x="45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222222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458" name="Freeform 12"/>
              <p:cNvSpPr/>
              <p:nvPr/>
            </p:nvSpPr>
            <p:spPr>
              <a:xfrm>
                <a:off x="2895" y="2856"/>
                <a:ext cx="139" cy="157"/>
              </a:xfrm>
              <a:custGeom>
                <a:avLst/>
                <a:gdLst>
                  <a:gd name="txL" fmla="*/ 0 w 49"/>
                  <a:gd name="txT" fmla="*/ 0 h 62"/>
                  <a:gd name="txR" fmla="*/ 49 w 49"/>
                  <a:gd name="txB" fmla="*/ 62 h 62"/>
                </a:gdLst>
                <a:ahLst/>
                <a:cxnLst>
                  <a:cxn ang="0">
                    <a:pos x="48" y="7"/>
                  </a:cxn>
                  <a:cxn ang="0">
                    <a:pos x="48" y="7"/>
                  </a:cxn>
                  <a:cxn ang="0">
                    <a:pos x="48" y="3"/>
                  </a:cxn>
                  <a:cxn ang="0">
                    <a:pos x="48" y="0"/>
                  </a:cxn>
                  <a:cxn ang="0">
                    <a:pos x="48" y="0"/>
                  </a:cxn>
                  <a:cxn ang="0">
                    <a:pos x="41" y="0"/>
                  </a:cxn>
                  <a:cxn ang="0">
                    <a:pos x="34" y="0"/>
                  </a:cxn>
                  <a:cxn ang="0">
                    <a:pos x="30" y="3"/>
                  </a:cxn>
                  <a:cxn ang="0">
                    <a:pos x="26" y="3"/>
                  </a:cxn>
                  <a:cxn ang="0">
                    <a:pos x="11" y="7"/>
                  </a:cxn>
                  <a:cxn ang="0">
                    <a:pos x="4" y="18"/>
                  </a:cxn>
                  <a:cxn ang="0">
                    <a:pos x="4" y="21"/>
                  </a:cxn>
                  <a:cxn ang="0">
                    <a:pos x="0" y="21"/>
                  </a:cxn>
                  <a:cxn ang="0">
                    <a:pos x="0" y="25"/>
                  </a:cxn>
                  <a:cxn ang="0">
                    <a:pos x="0" y="25"/>
                  </a:cxn>
                  <a:cxn ang="0">
                    <a:pos x="0" y="29"/>
                  </a:cxn>
                  <a:cxn ang="0">
                    <a:pos x="0" y="36"/>
                  </a:cxn>
                  <a:cxn ang="0">
                    <a:pos x="0" y="39"/>
                  </a:cxn>
                  <a:cxn ang="0">
                    <a:pos x="7" y="50"/>
                  </a:cxn>
                  <a:cxn ang="0">
                    <a:pos x="19" y="61"/>
                  </a:cxn>
                  <a:cxn ang="0">
                    <a:pos x="26" y="54"/>
                  </a:cxn>
                  <a:cxn ang="0">
                    <a:pos x="30" y="50"/>
                  </a:cxn>
                  <a:cxn ang="0">
                    <a:pos x="34" y="46"/>
                  </a:cxn>
                  <a:cxn ang="0">
                    <a:pos x="34" y="39"/>
                  </a:cxn>
                  <a:cxn ang="0">
                    <a:pos x="26" y="36"/>
                  </a:cxn>
                  <a:cxn ang="0">
                    <a:pos x="26" y="36"/>
                  </a:cxn>
                  <a:cxn ang="0">
                    <a:pos x="30" y="25"/>
                  </a:cxn>
                  <a:cxn ang="0">
                    <a:pos x="34" y="29"/>
                  </a:cxn>
                  <a:cxn ang="0">
                    <a:pos x="34" y="25"/>
                  </a:cxn>
                  <a:cxn ang="0">
                    <a:pos x="34" y="25"/>
                  </a:cxn>
                  <a:cxn ang="0">
                    <a:pos x="41" y="11"/>
                  </a:cxn>
                  <a:cxn ang="0">
                    <a:pos x="48" y="7"/>
                  </a:cxn>
                  <a:cxn ang="0">
                    <a:pos x="48" y="7"/>
                  </a:cxn>
                </a:cxnLst>
                <a:rect l="txL" t="txT" r="txR" b="txB"/>
                <a:pathLst>
                  <a:path w="49" h="62">
                    <a:moveTo>
                      <a:pt x="48" y="7"/>
                    </a:moveTo>
                    <a:lnTo>
                      <a:pt x="48" y="7"/>
                    </a:lnTo>
                    <a:lnTo>
                      <a:pt x="48" y="3"/>
                    </a:lnTo>
                    <a:lnTo>
                      <a:pt x="48" y="0"/>
                    </a:lnTo>
                    <a:lnTo>
                      <a:pt x="41" y="0"/>
                    </a:lnTo>
                    <a:lnTo>
                      <a:pt x="34" y="0"/>
                    </a:lnTo>
                    <a:lnTo>
                      <a:pt x="30" y="3"/>
                    </a:lnTo>
                    <a:lnTo>
                      <a:pt x="26" y="3"/>
                    </a:lnTo>
                    <a:lnTo>
                      <a:pt x="11" y="7"/>
                    </a:lnTo>
                    <a:lnTo>
                      <a:pt x="4" y="18"/>
                    </a:lnTo>
                    <a:lnTo>
                      <a:pt x="4" y="21"/>
                    </a:lnTo>
                    <a:lnTo>
                      <a:pt x="0" y="21"/>
                    </a:lnTo>
                    <a:lnTo>
                      <a:pt x="0" y="25"/>
                    </a:lnTo>
                    <a:lnTo>
                      <a:pt x="0" y="29"/>
                    </a:lnTo>
                    <a:lnTo>
                      <a:pt x="0" y="36"/>
                    </a:lnTo>
                    <a:lnTo>
                      <a:pt x="0" y="39"/>
                    </a:lnTo>
                    <a:lnTo>
                      <a:pt x="7" y="50"/>
                    </a:lnTo>
                    <a:lnTo>
                      <a:pt x="19" y="61"/>
                    </a:lnTo>
                    <a:lnTo>
                      <a:pt x="26" y="54"/>
                    </a:lnTo>
                    <a:lnTo>
                      <a:pt x="30" y="50"/>
                    </a:lnTo>
                    <a:lnTo>
                      <a:pt x="34" y="46"/>
                    </a:lnTo>
                    <a:lnTo>
                      <a:pt x="34" y="39"/>
                    </a:lnTo>
                    <a:lnTo>
                      <a:pt x="26" y="36"/>
                    </a:lnTo>
                    <a:lnTo>
                      <a:pt x="30" y="25"/>
                    </a:lnTo>
                    <a:lnTo>
                      <a:pt x="34" y="29"/>
                    </a:lnTo>
                    <a:lnTo>
                      <a:pt x="34" y="25"/>
                    </a:lnTo>
                    <a:lnTo>
                      <a:pt x="41" y="11"/>
                    </a:lnTo>
                    <a:lnTo>
                      <a:pt x="48" y="7"/>
                    </a:lnTo>
                    <a:close/>
                  </a:path>
                </a:pathLst>
              </a:custGeom>
              <a:solidFill>
                <a:srgbClr val="000000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459" name="Freeform 13"/>
              <p:cNvSpPr/>
              <p:nvPr/>
            </p:nvSpPr>
            <p:spPr>
              <a:xfrm>
                <a:off x="2906" y="3290"/>
                <a:ext cx="139" cy="157"/>
              </a:xfrm>
              <a:custGeom>
                <a:avLst/>
                <a:gdLst>
                  <a:gd name="txL" fmla="*/ 0 w 61"/>
                  <a:gd name="txT" fmla="*/ 0 h 40"/>
                  <a:gd name="txR" fmla="*/ 61 w 61"/>
                  <a:gd name="txB" fmla="*/ 40 h 40"/>
                </a:gdLst>
                <a:ahLst/>
                <a:cxnLst>
                  <a:cxn ang="0">
                    <a:pos x="4" y="0"/>
                  </a:cxn>
                  <a:cxn ang="0">
                    <a:pos x="0" y="3"/>
                  </a:cxn>
                  <a:cxn ang="0">
                    <a:pos x="0" y="7"/>
                  </a:cxn>
                  <a:cxn ang="0">
                    <a:pos x="0" y="11"/>
                  </a:cxn>
                  <a:cxn ang="0">
                    <a:pos x="0" y="14"/>
                  </a:cxn>
                  <a:cxn ang="0">
                    <a:pos x="8" y="21"/>
                  </a:cxn>
                  <a:cxn ang="0">
                    <a:pos x="15" y="29"/>
                  </a:cxn>
                  <a:cxn ang="0">
                    <a:pos x="34" y="39"/>
                  </a:cxn>
                  <a:cxn ang="0">
                    <a:pos x="56" y="39"/>
                  </a:cxn>
                  <a:cxn ang="0">
                    <a:pos x="56" y="39"/>
                  </a:cxn>
                  <a:cxn ang="0">
                    <a:pos x="60" y="36"/>
                  </a:cxn>
                  <a:cxn ang="0">
                    <a:pos x="52" y="25"/>
                  </a:cxn>
                  <a:cxn ang="0">
                    <a:pos x="49" y="21"/>
                  </a:cxn>
                  <a:cxn ang="0">
                    <a:pos x="30" y="3"/>
                  </a:cxn>
                  <a:cxn ang="0">
                    <a:pos x="4" y="0"/>
                  </a:cxn>
                  <a:cxn ang="0">
                    <a:pos x="4" y="0"/>
                  </a:cxn>
                </a:cxnLst>
                <a:rect l="txL" t="txT" r="txR" b="txB"/>
                <a:pathLst>
                  <a:path w="61" h="40">
                    <a:moveTo>
                      <a:pt x="4" y="0"/>
                    </a:moveTo>
                    <a:lnTo>
                      <a:pt x="0" y="3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8" y="21"/>
                    </a:lnTo>
                    <a:lnTo>
                      <a:pt x="15" y="29"/>
                    </a:lnTo>
                    <a:lnTo>
                      <a:pt x="34" y="39"/>
                    </a:lnTo>
                    <a:lnTo>
                      <a:pt x="56" y="39"/>
                    </a:lnTo>
                    <a:lnTo>
                      <a:pt x="60" y="36"/>
                    </a:lnTo>
                    <a:lnTo>
                      <a:pt x="52" y="25"/>
                    </a:lnTo>
                    <a:lnTo>
                      <a:pt x="49" y="21"/>
                    </a:lnTo>
                    <a:lnTo>
                      <a:pt x="30" y="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222222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460" name="Freeform 14"/>
              <p:cNvSpPr/>
              <p:nvPr/>
            </p:nvSpPr>
            <p:spPr>
              <a:xfrm>
                <a:off x="3070" y="2837"/>
                <a:ext cx="139" cy="162"/>
              </a:xfrm>
              <a:custGeom>
                <a:avLst/>
                <a:gdLst>
                  <a:gd name="txL" fmla="*/ 0 w 38"/>
                  <a:gd name="txT" fmla="*/ 0 h 37"/>
                  <a:gd name="txR" fmla="*/ 38 w 38"/>
                  <a:gd name="txB" fmla="*/ 37 h 37"/>
                </a:gdLst>
                <a:ahLst/>
                <a:cxnLst>
                  <a:cxn ang="0">
                    <a:pos x="11" y="36"/>
                  </a:cxn>
                  <a:cxn ang="0">
                    <a:pos x="15" y="36"/>
                  </a:cxn>
                  <a:cxn ang="0">
                    <a:pos x="22" y="33"/>
                  </a:cxn>
                  <a:cxn ang="0">
                    <a:pos x="26" y="25"/>
                  </a:cxn>
                  <a:cxn ang="0">
                    <a:pos x="30" y="22"/>
                  </a:cxn>
                  <a:cxn ang="0">
                    <a:pos x="34" y="15"/>
                  </a:cxn>
                  <a:cxn ang="0">
                    <a:pos x="34" y="15"/>
                  </a:cxn>
                  <a:cxn ang="0">
                    <a:pos x="37" y="11"/>
                  </a:cxn>
                  <a:cxn ang="0">
                    <a:pos x="37" y="4"/>
                  </a:cxn>
                  <a:cxn ang="0">
                    <a:pos x="34" y="0"/>
                  </a:cxn>
                  <a:cxn ang="0">
                    <a:pos x="22" y="0"/>
                  </a:cxn>
                  <a:cxn ang="0">
                    <a:pos x="11" y="7"/>
                  </a:cxn>
                  <a:cxn ang="0">
                    <a:pos x="8" y="18"/>
                  </a:cxn>
                  <a:cxn ang="0">
                    <a:pos x="0" y="22"/>
                  </a:cxn>
                  <a:cxn ang="0">
                    <a:pos x="11" y="36"/>
                  </a:cxn>
                  <a:cxn ang="0">
                    <a:pos x="11" y="36"/>
                  </a:cxn>
                </a:cxnLst>
                <a:rect l="txL" t="txT" r="txR" b="txB"/>
                <a:pathLst>
                  <a:path w="38" h="37">
                    <a:moveTo>
                      <a:pt x="11" y="36"/>
                    </a:moveTo>
                    <a:lnTo>
                      <a:pt x="15" y="36"/>
                    </a:lnTo>
                    <a:lnTo>
                      <a:pt x="22" y="33"/>
                    </a:lnTo>
                    <a:lnTo>
                      <a:pt x="26" y="25"/>
                    </a:lnTo>
                    <a:lnTo>
                      <a:pt x="30" y="22"/>
                    </a:lnTo>
                    <a:lnTo>
                      <a:pt x="34" y="15"/>
                    </a:lnTo>
                    <a:lnTo>
                      <a:pt x="37" y="11"/>
                    </a:lnTo>
                    <a:lnTo>
                      <a:pt x="37" y="4"/>
                    </a:lnTo>
                    <a:lnTo>
                      <a:pt x="34" y="0"/>
                    </a:lnTo>
                    <a:lnTo>
                      <a:pt x="22" y="0"/>
                    </a:lnTo>
                    <a:lnTo>
                      <a:pt x="11" y="7"/>
                    </a:lnTo>
                    <a:lnTo>
                      <a:pt x="8" y="18"/>
                    </a:lnTo>
                    <a:lnTo>
                      <a:pt x="0" y="22"/>
                    </a:lnTo>
                    <a:lnTo>
                      <a:pt x="11" y="36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461" name="Freeform 15"/>
              <p:cNvSpPr/>
              <p:nvPr/>
            </p:nvSpPr>
            <p:spPr>
              <a:xfrm>
                <a:off x="2940" y="2896"/>
                <a:ext cx="139" cy="162"/>
              </a:xfrm>
              <a:custGeom>
                <a:avLst/>
                <a:gdLst>
                  <a:gd name="txL" fmla="*/ 0 w 16"/>
                  <a:gd name="txT" fmla="*/ 0 h 34"/>
                  <a:gd name="txR" fmla="*/ 16 w 16"/>
                  <a:gd name="txB" fmla="*/ 34 h 34"/>
                </a:gdLst>
                <a:ahLst/>
                <a:cxnLst>
                  <a:cxn ang="0">
                    <a:pos x="15" y="7"/>
                  </a:cxn>
                  <a:cxn ang="0">
                    <a:pos x="15" y="0"/>
                  </a:cxn>
                  <a:cxn ang="0">
                    <a:pos x="0" y="18"/>
                  </a:cxn>
                  <a:cxn ang="0">
                    <a:pos x="7" y="22"/>
                  </a:cxn>
                  <a:cxn ang="0">
                    <a:pos x="11" y="33"/>
                  </a:cxn>
                  <a:cxn ang="0">
                    <a:pos x="15" y="18"/>
                  </a:cxn>
                  <a:cxn ang="0">
                    <a:pos x="15" y="7"/>
                  </a:cxn>
                  <a:cxn ang="0">
                    <a:pos x="15" y="7"/>
                  </a:cxn>
                </a:cxnLst>
                <a:rect l="txL" t="txT" r="txR" b="txB"/>
                <a:pathLst>
                  <a:path w="16" h="34">
                    <a:moveTo>
                      <a:pt x="15" y="7"/>
                    </a:moveTo>
                    <a:lnTo>
                      <a:pt x="15" y="0"/>
                    </a:lnTo>
                    <a:lnTo>
                      <a:pt x="0" y="18"/>
                    </a:lnTo>
                    <a:lnTo>
                      <a:pt x="7" y="22"/>
                    </a:lnTo>
                    <a:lnTo>
                      <a:pt x="11" y="33"/>
                    </a:lnTo>
                    <a:lnTo>
                      <a:pt x="15" y="18"/>
                    </a:ln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444444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462" name="Freeform 16"/>
              <p:cNvSpPr/>
              <p:nvPr/>
            </p:nvSpPr>
            <p:spPr>
              <a:xfrm>
                <a:off x="2914" y="2902"/>
                <a:ext cx="139" cy="162"/>
              </a:xfrm>
              <a:custGeom>
                <a:avLst/>
                <a:gdLst>
                  <a:gd name="txL" fmla="*/ 0 w 23"/>
                  <a:gd name="txT" fmla="*/ 0 h 23"/>
                  <a:gd name="txR" fmla="*/ 23 w 23"/>
                  <a:gd name="txB" fmla="*/ 23 h 23"/>
                </a:gdLst>
                <a:ahLst/>
                <a:cxnLst>
                  <a:cxn ang="0">
                    <a:pos x="3" y="0"/>
                  </a:cxn>
                  <a:cxn ang="0">
                    <a:pos x="0" y="4"/>
                  </a:cxn>
                  <a:cxn ang="0">
                    <a:pos x="16" y="22"/>
                  </a:cxn>
                  <a:cxn ang="0">
                    <a:pos x="19" y="14"/>
                  </a:cxn>
                  <a:cxn ang="0">
                    <a:pos x="22" y="7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txL" t="txT" r="txR" b="txB"/>
                <a:pathLst>
                  <a:path w="23" h="23">
                    <a:moveTo>
                      <a:pt x="3" y="0"/>
                    </a:moveTo>
                    <a:lnTo>
                      <a:pt x="0" y="4"/>
                    </a:lnTo>
                    <a:lnTo>
                      <a:pt x="16" y="22"/>
                    </a:lnTo>
                    <a:lnTo>
                      <a:pt x="19" y="14"/>
                    </a:lnTo>
                    <a:lnTo>
                      <a:pt x="22" y="7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444444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463" name="Freeform 17"/>
              <p:cNvSpPr/>
              <p:nvPr/>
            </p:nvSpPr>
            <p:spPr>
              <a:xfrm>
                <a:off x="3059" y="2851"/>
                <a:ext cx="139" cy="162"/>
              </a:xfrm>
              <a:custGeom>
                <a:avLst/>
                <a:gdLst>
                  <a:gd name="txL" fmla="*/ 0 w 23"/>
                  <a:gd name="txT" fmla="*/ 0 h 22"/>
                  <a:gd name="txR" fmla="*/ 23 w 23"/>
                  <a:gd name="txB" fmla="*/ 22 h 22"/>
                </a:gdLst>
                <a:ahLst/>
                <a:cxnLst>
                  <a:cxn ang="0">
                    <a:pos x="11" y="21"/>
                  </a:cxn>
                  <a:cxn ang="0">
                    <a:pos x="22" y="14"/>
                  </a:cxn>
                  <a:cxn ang="0">
                    <a:pos x="11" y="0"/>
                  </a:cxn>
                  <a:cxn ang="0">
                    <a:pos x="0" y="3"/>
                  </a:cxn>
                  <a:cxn ang="0">
                    <a:pos x="11" y="21"/>
                  </a:cxn>
                  <a:cxn ang="0">
                    <a:pos x="11" y="21"/>
                  </a:cxn>
                </a:cxnLst>
                <a:rect l="txL" t="txT" r="txR" b="txB"/>
                <a:pathLst>
                  <a:path w="23" h="22">
                    <a:moveTo>
                      <a:pt x="11" y="21"/>
                    </a:moveTo>
                    <a:lnTo>
                      <a:pt x="22" y="14"/>
                    </a:lnTo>
                    <a:lnTo>
                      <a:pt x="11" y="0"/>
                    </a:lnTo>
                    <a:lnTo>
                      <a:pt x="0" y="3"/>
                    </a:lnTo>
                    <a:lnTo>
                      <a:pt x="11" y="21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2543" name="Group 18"/>
            <p:cNvGrpSpPr/>
            <p:nvPr/>
          </p:nvGrpSpPr>
          <p:grpSpPr>
            <a:xfrm>
              <a:off x="2750" y="2916"/>
              <a:ext cx="265" cy="606"/>
              <a:chOff x="2750" y="2916"/>
              <a:chExt cx="265" cy="606"/>
            </a:xfrm>
          </p:grpSpPr>
          <p:sp>
            <p:nvSpPr>
              <p:cNvPr id="18440" name="Freeform 19"/>
              <p:cNvSpPr/>
              <p:nvPr/>
            </p:nvSpPr>
            <p:spPr>
              <a:xfrm>
                <a:off x="2817" y="3316"/>
                <a:ext cx="139" cy="147"/>
              </a:xfrm>
              <a:custGeom>
                <a:avLst/>
                <a:gdLst>
                  <a:gd name="txL" fmla="*/ 0 w 42"/>
                  <a:gd name="txT" fmla="*/ 0 h 77"/>
                  <a:gd name="txR" fmla="*/ 42 w 42"/>
                  <a:gd name="txB" fmla="*/ 77 h 77"/>
                </a:gdLst>
                <a:ahLst/>
                <a:cxnLst>
                  <a:cxn ang="0">
                    <a:pos x="41" y="72"/>
                  </a:cxn>
                  <a:cxn ang="0">
                    <a:pos x="30" y="61"/>
                  </a:cxn>
                  <a:cxn ang="0">
                    <a:pos x="18" y="51"/>
                  </a:cxn>
                  <a:cxn ang="0">
                    <a:pos x="15" y="26"/>
                  </a:cxn>
                  <a:cxn ang="0">
                    <a:pos x="15" y="0"/>
                  </a:cxn>
                  <a:cxn ang="0">
                    <a:pos x="0" y="0"/>
                  </a:cxn>
                  <a:cxn ang="0">
                    <a:pos x="0" y="33"/>
                  </a:cxn>
                  <a:cxn ang="0">
                    <a:pos x="7" y="58"/>
                  </a:cxn>
                  <a:cxn ang="0">
                    <a:pos x="11" y="65"/>
                  </a:cxn>
                  <a:cxn ang="0">
                    <a:pos x="33" y="76"/>
                  </a:cxn>
                  <a:cxn ang="0">
                    <a:pos x="41" y="72"/>
                  </a:cxn>
                  <a:cxn ang="0">
                    <a:pos x="41" y="72"/>
                  </a:cxn>
                </a:cxnLst>
                <a:rect l="txL" t="txT" r="txR" b="txB"/>
                <a:pathLst>
                  <a:path w="42" h="77">
                    <a:moveTo>
                      <a:pt x="41" y="72"/>
                    </a:moveTo>
                    <a:lnTo>
                      <a:pt x="30" y="61"/>
                    </a:lnTo>
                    <a:lnTo>
                      <a:pt x="18" y="51"/>
                    </a:lnTo>
                    <a:lnTo>
                      <a:pt x="15" y="26"/>
                    </a:lnTo>
                    <a:lnTo>
                      <a:pt x="15" y="0"/>
                    </a:lnTo>
                    <a:lnTo>
                      <a:pt x="0" y="0"/>
                    </a:lnTo>
                    <a:lnTo>
                      <a:pt x="0" y="33"/>
                    </a:lnTo>
                    <a:lnTo>
                      <a:pt x="7" y="58"/>
                    </a:lnTo>
                    <a:lnTo>
                      <a:pt x="11" y="65"/>
                    </a:lnTo>
                    <a:lnTo>
                      <a:pt x="33" y="76"/>
                    </a:lnTo>
                    <a:lnTo>
                      <a:pt x="41" y="72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441" name="Freeform 20"/>
              <p:cNvSpPr/>
              <p:nvPr/>
            </p:nvSpPr>
            <p:spPr>
              <a:xfrm>
                <a:off x="2828" y="3352"/>
                <a:ext cx="187" cy="147"/>
              </a:xfrm>
              <a:custGeom>
                <a:avLst/>
                <a:gdLst>
                  <a:gd name="txL" fmla="*/ 0 w 46"/>
                  <a:gd name="txT" fmla="*/ 0 h 19"/>
                  <a:gd name="txR" fmla="*/ 46 w 46"/>
                  <a:gd name="txB" fmla="*/ 19 h 19"/>
                </a:gdLst>
                <a:ahLst/>
                <a:cxnLst>
                  <a:cxn ang="0">
                    <a:pos x="7" y="11"/>
                  </a:cxn>
                  <a:cxn ang="0">
                    <a:pos x="22" y="18"/>
                  </a:cxn>
                  <a:cxn ang="0">
                    <a:pos x="45" y="18"/>
                  </a:cxn>
                  <a:cxn ang="0">
                    <a:pos x="45" y="14"/>
                  </a:cxn>
                  <a:cxn ang="0">
                    <a:pos x="30" y="7"/>
                  </a:cxn>
                  <a:cxn ang="0">
                    <a:pos x="22" y="11"/>
                  </a:cxn>
                  <a:cxn ang="0">
                    <a:pos x="15" y="7"/>
                  </a:cxn>
                  <a:cxn ang="0">
                    <a:pos x="7" y="4"/>
                  </a:cxn>
                  <a:cxn ang="0">
                    <a:pos x="0" y="0"/>
                  </a:cxn>
                  <a:cxn ang="0">
                    <a:pos x="7" y="11"/>
                  </a:cxn>
                  <a:cxn ang="0">
                    <a:pos x="7" y="11"/>
                  </a:cxn>
                </a:cxnLst>
                <a:rect l="txL" t="txT" r="txR" b="txB"/>
                <a:pathLst>
                  <a:path w="46" h="19">
                    <a:moveTo>
                      <a:pt x="7" y="11"/>
                    </a:moveTo>
                    <a:lnTo>
                      <a:pt x="22" y="18"/>
                    </a:lnTo>
                    <a:lnTo>
                      <a:pt x="45" y="18"/>
                    </a:lnTo>
                    <a:lnTo>
                      <a:pt x="45" y="14"/>
                    </a:lnTo>
                    <a:lnTo>
                      <a:pt x="30" y="7"/>
                    </a:lnTo>
                    <a:lnTo>
                      <a:pt x="22" y="11"/>
                    </a:lnTo>
                    <a:lnTo>
                      <a:pt x="15" y="7"/>
                    </a:lnTo>
                    <a:lnTo>
                      <a:pt x="7" y="4"/>
                    </a:lnTo>
                    <a:lnTo>
                      <a:pt x="0" y="0"/>
                    </a:lnTo>
                    <a:lnTo>
                      <a:pt x="7" y="11"/>
                    </a:lnTo>
                    <a:close/>
                  </a:path>
                </a:pathLst>
              </a:custGeom>
              <a:solidFill>
                <a:srgbClr val="000000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442" name="Freeform 21"/>
              <p:cNvSpPr/>
              <p:nvPr/>
            </p:nvSpPr>
            <p:spPr>
              <a:xfrm>
                <a:off x="2776" y="3050"/>
                <a:ext cx="139" cy="147"/>
              </a:xfrm>
              <a:custGeom>
                <a:avLst/>
                <a:gdLst>
                  <a:gd name="txL" fmla="*/ 0 w 101"/>
                  <a:gd name="txT" fmla="*/ 0 h 176"/>
                  <a:gd name="txR" fmla="*/ 101 w 101"/>
                  <a:gd name="txB" fmla="*/ 176 h 176"/>
                </a:gdLst>
                <a:ahLst/>
                <a:cxnLst>
                  <a:cxn ang="0">
                    <a:pos x="11" y="147"/>
                  </a:cxn>
                  <a:cxn ang="0">
                    <a:pos x="7" y="158"/>
                  </a:cxn>
                  <a:cxn ang="0">
                    <a:pos x="4" y="168"/>
                  </a:cxn>
                  <a:cxn ang="0">
                    <a:pos x="0" y="175"/>
                  </a:cxn>
                  <a:cxn ang="0">
                    <a:pos x="48" y="175"/>
                  </a:cxn>
                  <a:cxn ang="0">
                    <a:pos x="59" y="172"/>
                  </a:cxn>
                  <a:cxn ang="0">
                    <a:pos x="74" y="165"/>
                  </a:cxn>
                  <a:cxn ang="0">
                    <a:pos x="97" y="150"/>
                  </a:cxn>
                  <a:cxn ang="0">
                    <a:pos x="100" y="143"/>
                  </a:cxn>
                  <a:cxn ang="0">
                    <a:pos x="89" y="129"/>
                  </a:cxn>
                  <a:cxn ang="0">
                    <a:pos x="86" y="118"/>
                  </a:cxn>
                  <a:cxn ang="0">
                    <a:pos x="82" y="107"/>
                  </a:cxn>
                  <a:cxn ang="0">
                    <a:pos x="56" y="129"/>
                  </a:cxn>
                  <a:cxn ang="0">
                    <a:pos x="41" y="129"/>
                  </a:cxn>
                  <a:cxn ang="0">
                    <a:pos x="37" y="122"/>
                  </a:cxn>
                  <a:cxn ang="0">
                    <a:pos x="26" y="75"/>
                  </a:cxn>
                  <a:cxn ang="0">
                    <a:pos x="15" y="25"/>
                  </a:cxn>
                  <a:cxn ang="0">
                    <a:pos x="18" y="18"/>
                  </a:cxn>
                  <a:cxn ang="0">
                    <a:pos x="30" y="14"/>
                  </a:cxn>
                  <a:cxn ang="0">
                    <a:pos x="41" y="18"/>
                  </a:cxn>
                  <a:cxn ang="0">
                    <a:pos x="48" y="18"/>
                  </a:cxn>
                  <a:cxn ang="0">
                    <a:pos x="52" y="39"/>
                  </a:cxn>
                  <a:cxn ang="0">
                    <a:pos x="52" y="57"/>
                  </a:cxn>
                  <a:cxn ang="0">
                    <a:pos x="56" y="93"/>
                  </a:cxn>
                  <a:cxn ang="0">
                    <a:pos x="78" y="86"/>
                  </a:cxn>
                  <a:cxn ang="0">
                    <a:pos x="78" y="79"/>
                  </a:cxn>
                  <a:cxn ang="0">
                    <a:pos x="86" y="71"/>
                  </a:cxn>
                  <a:cxn ang="0">
                    <a:pos x="86" y="64"/>
                  </a:cxn>
                  <a:cxn ang="0">
                    <a:pos x="86" y="57"/>
                  </a:cxn>
                  <a:cxn ang="0">
                    <a:pos x="82" y="50"/>
                  </a:cxn>
                  <a:cxn ang="0">
                    <a:pos x="78" y="43"/>
                  </a:cxn>
                  <a:cxn ang="0">
                    <a:pos x="63" y="10"/>
                  </a:cxn>
                  <a:cxn ang="0">
                    <a:pos x="63" y="18"/>
                  </a:cxn>
                  <a:cxn ang="0">
                    <a:pos x="45" y="7"/>
                  </a:cxn>
                  <a:cxn ang="0">
                    <a:pos x="11" y="0"/>
                  </a:cxn>
                  <a:cxn ang="0">
                    <a:pos x="11" y="3"/>
                  </a:cxn>
                  <a:cxn ang="0">
                    <a:pos x="4" y="28"/>
                  </a:cxn>
                  <a:cxn ang="0">
                    <a:pos x="4" y="50"/>
                  </a:cxn>
                  <a:cxn ang="0">
                    <a:pos x="4" y="64"/>
                  </a:cxn>
                  <a:cxn ang="0">
                    <a:pos x="7" y="79"/>
                  </a:cxn>
                  <a:cxn ang="0">
                    <a:pos x="15" y="100"/>
                  </a:cxn>
                  <a:cxn ang="0">
                    <a:pos x="18" y="125"/>
                  </a:cxn>
                  <a:cxn ang="0">
                    <a:pos x="18" y="132"/>
                  </a:cxn>
                  <a:cxn ang="0">
                    <a:pos x="11" y="147"/>
                  </a:cxn>
                  <a:cxn ang="0">
                    <a:pos x="11" y="147"/>
                  </a:cxn>
                </a:cxnLst>
                <a:rect l="txL" t="txT" r="txR" b="txB"/>
                <a:pathLst>
                  <a:path w="101" h="176">
                    <a:moveTo>
                      <a:pt x="11" y="147"/>
                    </a:moveTo>
                    <a:lnTo>
                      <a:pt x="7" y="158"/>
                    </a:lnTo>
                    <a:lnTo>
                      <a:pt x="4" y="168"/>
                    </a:lnTo>
                    <a:lnTo>
                      <a:pt x="0" y="175"/>
                    </a:lnTo>
                    <a:lnTo>
                      <a:pt x="48" y="175"/>
                    </a:lnTo>
                    <a:lnTo>
                      <a:pt x="59" y="172"/>
                    </a:lnTo>
                    <a:lnTo>
                      <a:pt x="74" y="165"/>
                    </a:lnTo>
                    <a:lnTo>
                      <a:pt x="97" y="150"/>
                    </a:lnTo>
                    <a:lnTo>
                      <a:pt x="100" y="143"/>
                    </a:lnTo>
                    <a:lnTo>
                      <a:pt x="89" y="129"/>
                    </a:lnTo>
                    <a:lnTo>
                      <a:pt x="86" y="118"/>
                    </a:lnTo>
                    <a:lnTo>
                      <a:pt x="82" y="107"/>
                    </a:lnTo>
                    <a:lnTo>
                      <a:pt x="56" y="129"/>
                    </a:lnTo>
                    <a:lnTo>
                      <a:pt x="41" y="129"/>
                    </a:lnTo>
                    <a:lnTo>
                      <a:pt x="37" y="122"/>
                    </a:lnTo>
                    <a:lnTo>
                      <a:pt x="26" y="75"/>
                    </a:lnTo>
                    <a:lnTo>
                      <a:pt x="15" y="25"/>
                    </a:lnTo>
                    <a:lnTo>
                      <a:pt x="18" y="18"/>
                    </a:lnTo>
                    <a:lnTo>
                      <a:pt x="30" y="14"/>
                    </a:lnTo>
                    <a:lnTo>
                      <a:pt x="41" y="18"/>
                    </a:lnTo>
                    <a:lnTo>
                      <a:pt x="48" y="18"/>
                    </a:lnTo>
                    <a:lnTo>
                      <a:pt x="52" y="39"/>
                    </a:lnTo>
                    <a:lnTo>
                      <a:pt x="52" y="57"/>
                    </a:lnTo>
                    <a:lnTo>
                      <a:pt x="56" y="93"/>
                    </a:lnTo>
                    <a:lnTo>
                      <a:pt x="78" y="86"/>
                    </a:lnTo>
                    <a:lnTo>
                      <a:pt x="78" y="79"/>
                    </a:lnTo>
                    <a:lnTo>
                      <a:pt x="86" y="71"/>
                    </a:lnTo>
                    <a:lnTo>
                      <a:pt x="86" y="64"/>
                    </a:lnTo>
                    <a:lnTo>
                      <a:pt x="86" y="57"/>
                    </a:lnTo>
                    <a:lnTo>
                      <a:pt x="82" y="50"/>
                    </a:lnTo>
                    <a:lnTo>
                      <a:pt x="78" y="43"/>
                    </a:lnTo>
                    <a:lnTo>
                      <a:pt x="63" y="10"/>
                    </a:lnTo>
                    <a:lnTo>
                      <a:pt x="63" y="18"/>
                    </a:lnTo>
                    <a:lnTo>
                      <a:pt x="45" y="7"/>
                    </a:lnTo>
                    <a:lnTo>
                      <a:pt x="11" y="0"/>
                    </a:lnTo>
                    <a:lnTo>
                      <a:pt x="11" y="3"/>
                    </a:lnTo>
                    <a:lnTo>
                      <a:pt x="4" y="28"/>
                    </a:lnTo>
                    <a:lnTo>
                      <a:pt x="4" y="50"/>
                    </a:lnTo>
                    <a:lnTo>
                      <a:pt x="4" y="64"/>
                    </a:lnTo>
                    <a:lnTo>
                      <a:pt x="7" y="79"/>
                    </a:lnTo>
                    <a:lnTo>
                      <a:pt x="15" y="100"/>
                    </a:lnTo>
                    <a:lnTo>
                      <a:pt x="18" y="125"/>
                    </a:lnTo>
                    <a:lnTo>
                      <a:pt x="18" y="132"/>
                    </a:lnTo>
                    <a:lnTo>
                      <a:pt x="11" y="147"/>
                    </a:lnTo>
                    <a:close/>
                  </a:path>
                </a:pathLst>
              </a:custGeom>
              <a:solidFill>
                <a:srgbClr val="888888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443" name="Freeform 22"/>
              <p:cNvSpPr/>
              <p:nvPr/>
            </p:nvSpPr>
            <p:spPr>
              <a:xfrm>
                <a:off x="2776" y="3197"/>
                <a:ext cx="139" cy="147"/>
              </a:xfrm>
              <a:custGeom>
                <a:avLst/>
                <a:gdLst>
                  <a:gd name="txL" fmla="*/ 0 w 109"/>
                  <a:gd name="txT" fmla="*/ 0 h 162"/>
                  <a:gd name="txR" fmla="*/ 109 w 109"/>
                  <a:gd name="txB" fmla="*/ 162 h 162"/>
                </a:gdLst>
                <a:ahLst/>
                <a:cxnLst>
                  <a:cxn ang="0">
                    <a:pos x="7" y="21"/>
                  </a:cxn>
                  <a:cxn ang="0">
                    <a:pos x="7" y="36"/>
                  </a:cxn>
                  <a:cxn ang="0">
                    <a:pos x="11" y="50"/>
                  </a:cxn>
                  <a:cxn ang="0">
                    <a:pos x="11" y="61"/>
                  </a:cxn>
                  <a:cxn ang="0">
                    <a:pos x="11" y="93"/>
                  </a:cxn>
                  <a:cxn ang="0">
                    <a:pos x="11" y="129"/>
                  </a:cxn>
                  <a:cxn ang="0">
                    <a:pos x="7" y="147"/>
                  </a:cxn>
                  <a:cxn ang="0">
                    <a:pos x="0" y="161"/>
                  </a:cxn>
                  <a:cxn ang="0">
                    <a:pos x="11" y="161"/>
                  </a:cxn>
                  <a:cxn ang="0">
                    <a:pos x="15" y="161"/>
                  </a:cxn>
                  <a:cxn ang="0">
                    <a:pos x="48" y="161"/>
                  </a:cxn>
                  <a:cxn ang="0">
                    <a:pos x="82" y="161"/>
                  </a:cxn>
                  <a:cxn ang="0">
                    <a:pos x="97" y="158"/>
                  </a:cxn>
                  <a:cxn ang="0">
                    <a:pos x="108" y="151"/>
                  </a:cxn>
                  <a:cxn ang="0">
                    <a:pos x="97" y="129"/>
                  </a:cxn>
                  <a:cxn ang="0">
                    <a:pos x="93" y="72"/>
                  </a:cxn>
                  <a:cxn ang="0">
                    <a:pos x="89" y="14"/>
                  </a:cxn>
                  <a:cxn ang="0">
                    <a:pos x="86" y="0"/>
                  </a:cxn>
                  <a:cxn ang="0">
                    <a:pos x="78" y="7"/>
                  </a:cxn>
                  <a:cxn ang="0">
                    <a:pos x="45" y="21"/>
                  </a:cxn>
                  <a:cxn ang="0">
                    <a:pos x="7" y="21"/>
                  </a:cxn>
                  <a:cxn ang="0">
                    <a:pos x="7" y="21"/>
                  </a:cxn>
                </a:cxnLst>
                <a:rect l="txL" t="txT" r="txR" b="txB"/>
                <a:pathLst>
                  <a:path w="109" h="162">
                    <a:moveTo>
                      <a:pt x="7" y="21"/>
                    </a:moveTo>
                    <a:lnTo>
                      <a:pt x="7" y="36"/>
                    </a:lnTo>
                    <a:lnTo>
                      <a:pt x="11" y="50"/>
                    </a:lnTo>
                    <a:lnTo>
                      <a:pt x="11" y="61"/>
                    </a:lnTo>
                    <a:lnTo>
                      <a:pt x="11" y="93"/>
                    </a:lnTo>
                    <a:lnTo>
                      <a:pt x="11" y="129"/>
                    </a:lnTo>
                    <a:lnTo>
                      <a:pt x="7" y="147"/>
                    </a:lnTo>
                    <a:lnTo>
                      <a:pt x="0" y="161"/>
                    </a:lnTo>
                    <a:lnTo>
                      <a:pt x="11" y="161"/>
                    </a:lnTo>
                    <a:lnTo>
                      <a:pt x="15" y="161"/>
                    </a:lnTo>
                    <a:lnTo>
                      <a:pt x="48" y="161"/>
                    </a:lnTo>
                    <a:lnTo>
                      <a:pt x="82" y="161"/>
                    </a:lnTo>
                    <a:lnTo>
                      <a:pt x="97" y="158"/>
                    </a:lnTo>
                    <a:lnTo>
                      <a:pt x="108" y="151"/>
                    </a:lnTo>
                    <a:lnTo>
                      <a:pt x="97" y="129"/>
                    </a:lnTo>
                    <a:lnTo>
                      <a:pt x="93" y="72"/>
                    </a:lnTo>
                    <a:lnTo>
                      <a:pt x="89" y="14"/>
                    </a:lnTo>
                    <a:lnTo>
                      <a:pt x="86" y="0"/>
                    </a:lnTo>
                    <a:lnTo>
                      <a:pt x="78" y="7"/>
                    </a:lnTo>
                    <a:lnTo>
                      <a:pt x="45" y="21"/>
                    </a:lnTo>
                    <a:lnTo>
                      <a:pt x="7" y="21"/>
                    </a:lnTo>
                    <a:close/>
                  </a:path>
                </a:pathLst>
              </a:custGeom>
              <a:solidFill>
                <a:srgbClr val="BBBBBB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444" name="Freeform 23"/>
              <p:cNvSpPr/>
              <p:nvPr/>
            </p:nvSpPr>
            <p:spPr>
              <a:xfrm>
                <a:off x="2791" y="3034"/>
                <a:ext cx="139" cy="147"/>
              </a:xfrm>
              <a:custGeom>
                <a:avLst/>
                <a:gdLst>
                  <a:gd name="txL" fmla="*/ 0 w 79"/>
                  <a:gd name="txT" fmla="*/ 0 h 116"/>
                  <a:gd name="txR" fmla="*/ 79 w 79"/>
                  <a:gd name="txB" fmla="*/ 116 h 116"/>
                </a:gdLst>
                <a:ahLst/>
                <a:cxnLst>
                  <a:cxn ang="0">
                    <a:pos x="71" y="90"/>
                  </a:cxn>
                  <a:cxn ang="0">
                    <a:pos x="78" y="83"/>
                  </a:cxn>
                  <a:cxn ang="0">
                    <a:pos x="78" y="79"/>
                  </a:cxn>
                  <a:cxn ang="0">
                    <a:pos x="78" y="75"/>
                  </a:cxn>
                  <a:cxn ang="0">
                    <a:pos x="74" y="72"/>
                  </a:cxn>
                  <a:cxn ang="0">
                    <a:pos x="74" y="65"/>
                  </a:cxn>
                  <a:cxn ang="0">
                    <a:pos x="71" y="68"/>
                  </a:cxn>
                  <a:cxn ang="0">
                    <a:pos x="41" y="79"/>
                  </a:cxn>
                  <a:cxn ang="0">
                    <a:pos x="37" y="43"/>
                  </a:cxn>
                  <a:cxn ang="0">
                    <a:pos x="37" y="25"/>
                  </a:cxn>
                  <a:cxn ang="0">
                    <a:pos x="33" y="4"/>
                  </a:cxn>
                  <a:cxn ang="0">
                    <a:pos x="26" y="4"/>
                  </a:cxn>
                  <a:cxn ang="0">
                    <a:pos x="15" y="0"/>
                  </a:cxn>
                  <a:cxn ang="0">
                    <a:pos x="3" y="4"/>
                  </a:cxn>
                  <a:cxn ang="0">
                    <a:pos x="0" y="11"/>
                  </a:cxn>
                  <a:cxn ang="0">
                    <a:pos x="7" y="50"/>
                  </a:cxn>
                  <a:cxn ang="0">
                    <a:pos x="22" y="108"/>
                  </a:cxn>
                  <a:cxn ang="0">
                    <a:pos x="26" y="115"/>
                  </a:cxn>
                  <a:cxn ang="0">
                    <a:pos x="41" y="115"/>
                  </a:cxn>
                  <a:cxn ang="0">
                    <a:pos x="56" y="104"/>
                  </a:cxn>
                  <a:cxn ang="0">
                    <a:pos x="71" y="90"/>
                  </a:cxn>
                  <a:cxn ang="0">
                    <a:pos x="71" y="90"/>
                  </a:cxn>
                </a:cxnLst>
                <a:rect l="txL" t="txT" r="txR" b="txB"/>
                <a:pathLst>
                  <a:path w="79" h="116">
                    <a:moveTo>
                      <a:pt x="71" y="90"/>
                    </a:moveTo>
                    <a:lnTo>
                      <a:pt x="78" y="83"/>
                    </a:lnTo>
                    <a:lnTo>
                      <a:pt x="78" y="79"/>
                    </a:lnTo>
                    <a:lnTo>
                      <a:pt x="78" y="75"/>
                    </a:lnTo>
                    <a:lnTo>
                      <a:pt x="74" y="72"/>
                    </a:lnTo>
                    <a:lnTo>
                      <a:pt x="74" y="65"/>
                    </a:lnTo>
                    <a:lnTo>
                      <a:pt x="71" y="68"/>
                    </a:lnTo>
                    <a:lnTo>
                      <a:pt x="41" y="79"/>
                    </a:lnTo>
                    <a:lnTo>
                      <a:pt x="37" y="43"/>
                    </a:lnTo>
                    <a:lnTo>
                      <a:pt x="37" y="25"/>
                    </a:lnTo>
                    <a:lnTo>
                      <a:pt x="33" y="4"/>
                    </a:lnTo>
                    <a:lnTo>
                      <a:pt x="26" y="4"/>
                    </a:lnTo>
                    <a:lnTo>
                      <a:pt x="15" y="0"/>
                    </a:lnTo>
                    <a:lnTo>
                      <a:pt x="3" y="4"/>
                    </a:lnTo>
                    <a:lnTo>
                      <a:pt x="0" y="11"/>
                    </a:lnTo>
                    <a:lnTo>
                      <a:pt x="7" y="50"/>
                    </a:lnTo>
                    <a:lnTo>
                      <a:pt x="22" y="108"/>
                    </a:lnTo>
                    <a:lnTo>
                      <a:pt x="26" y="115"/>
                    </a:lnTo>
                    <a:lnTo>
                      <a:pt x="41" y="115"/>
                    </a:lnTo>
                    <a:lnTo>
                      <a:pt x="56" y="104"/>
                    </a:lnTo>
                    <a:lnTo>
                      <a:pt x="71" y="90"/>
                    </a:lnTo>
                    <a:close/>
                  </a:path>
                </a:pathLst>
              </a:custGeom>
              <a:solidFill>
                <a:srgbClr val="888888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445" name="Freeform 24"/>
              <p:cNvSpPr/>
              <p:nvPr/>
            </p:nvSpPr>
            <p:spPr>
              <a:xfrm>
                <a:off x="2791" y="3328"/>
                <a:ext cx="139" cy="147"/>
              </a:xfrm>
              <a:custGeom>
                <a:avLst/>
                <a:gdLst>
                  <a:gd name="txL" fmla="*/ 0 w 68"/>
                  <a:gd name="txT" fmla="*/ 0 h 102"/>
                  <a:gd name="txR" fmla="*/ 68 w 68"/>
                  <a:gd name="txB" fmla="*/ 102 h 102"/>
                </a:gdLst>
                <a:ahLst/>
                <a:cxnLst>
                  <a:cxn ang="0">
                    <a:pos x="0" y="0"/>
                  </a:cxn>
                  <a:cxn ang="0">
                    <a:pos x="0" y="15"/>
                  </a:cxn>
                  <a:cxn ang="0">
                    <a:pos x="7" y="40"/>
                  </a:cxn>
                  <a:cxn ang="0">
                    <a:pos x="15" y="54"/>
                  </a:cxn>
                  <a:cxn ang="0">
                    <a:pos x="18" y="65"/>
                  </a:cxn>
                  <a:cxn ang="0">
                    <a:pos x="18" y="72"/>
                  </a:cxn>
                  <a:cxn ang="0">
                    <a:pos x="18" y="72"/>
                  </a:cxn>
                  <a:cxn ang="0">
                    <a:pos x="18" y="76"/>
                  </a:cxn>
                  <a:cxn ang="0">
                    <a:pos x="22" y="83"/>
                  </a:cxn>
                  <a:cxn ang="0">
                    <a:pos x="33" y="94"/>
                  </a:cxn>
                  <a:cxn ang="0">
                    <a:pos x="41" y="97"/>
                  </a:cxn>
                  <a:cxn ang="0">
                    <a:pos x="52" y="101"/>
                  </a:cxn>
                  <a:cxn ang="0">
                    <a:pos x="59" y="101"/>
                  </a:cxn>
                  <a:cxn ang="0">
                    <a:pos x="67" y="97"/>
                  </a:cxn>
                  <a:cxn ang="0">
                    <a:pos x="56" y="90"/>
                  </a:cxn>
                  <a:cxn ang="0">
                    <a:pos x="48" y="79"/>
                  </a:cxn>
                  <a:cxn ang="0">
                    <a:pos x="37" y="65"/>
                  </a:cxn>
                  <a:cxn ang="0">
                    <a:pos x="33" y="58"/>
                  </a:cxn>
                  <a:cxn ang="0">
                    <a:pos x="30" y="33"/>
                  </a:cxn>
                  <a:cxn ang="0">
                    <a:pos x="30" y="4"/>
                  </a:cxn>
                  <a:cxn ang="0">
                    <a:pos x="30" y="4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68" h="102">
                    <a:moveTo>
                      <a:pt x="0" y="0"/>
                    </a:moveTo>
                    <a:lnTo>
                      <a:pt x="0" y="15"/>
                    </a:lnTo>
                    <a:lnTo>
                      <a:pt x="7" y="40"/>
                    </a:lnTo>
                    <a:lnTo>
                      <a:pt x="15" y="54"/>
                    </a:lnTo>
                    <a:lnTo>
                      <a:pt x="18" y="65"/>
                    </a:lnTo>
                    <a:lnTo>
                      <a:pt x="18" y="72"/>
                    </a:lnTo>
                    <a:lnTo>
                      <a:pt x="18" y="76"/>
                    </a:lnTo>
                    <a:lnTo>
                      <a:pt x="22" y="83"/>
                    </a:lnTo>
                    <a:lnTo>
                      <a:pt x="33" y="94"/>
                    </a:lnTo>
                    <a:lnTo>
                      <a:pt x="41" y="97"/>
                    </a:lnTo>
                    <a:lnTo>
                      <a:pt x="52" y="101"/>
                    </a:lnTo>
                    <a:lnTo>
                      <a:pt x="59" y="101"/>
                    </a:lnTo>
                    <a:lnTo>
                      <a:pt x="67" y="97"/>
                    </a:lnTo>
                    <a:lnTo>
                      <a:pt x="56" y="90"/>
                    </a:lnTo>
                    <a:lnTo>
                      <a:pt x="48" y="79"/>
                    </a:lnTo>
                    <a:lnTo>
                      <a:pt x="37" y="65"/>
                    </a:lnTo>
                    <a:lnTo>
                      <a:pt x="33" y="58"/>
                    </a:lnTo>
                    <a:lnTo>
                      <a:pt x="30" y="33"/>
                    </a:lnTo>
                    <a:lnTo>
                      <a:pt x="30" y="4"/>
                    </a:lnTo>
                    <a:lnTo>
                      <a:pt x="3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446" name="Freeform 25"/>
              <p:cNvSpPr/>
              <p:nvPr/>
            </p:nvSpPr>
            <p:spPr>
              <a:xfrm>
                <a:off x="2750" y="2916"/>
                <a:ext cx="139" cy="147"/>
              </a:xfrm>
              <a:custGeom>
                <a:avLst/>
                <a:gdLst>
                  <a:gd name="txL" fmla="*/ 0 w 83"/>
                  <a:gd name="txT" fmla="*/ 0 h 95"/>
                  <a:gd name="txR" fmla="*/ 83 w 83"/>
                  <a:gd name="txB" fmla="*/ 95 h 95"/>
                </a:gdLst>
                <a:ahLst/>
                <a:cxnLst>
                  <a:cxn ang="0">
                    <a:pos x="74" y="22"/>
                  </a:cxn>
                  <a:cxn ang="0">
                    <a:pos x="78" y="18"/>
                  </a:cxn>
                  <a:cxn ang="0">
                    <a:pos x="82" y="22"/>
                  </a:cxn>
                  <a:cxn ang="0">
                    <a:pos x="82" y="15"/>
                  </a:cxn>
                  <a:cxn ang="0">
                    <a:pos x="78" y="7"/>
                  </a:cxn>
                  <a:cxn ang="0">
                    <a:pos x="67" y="0"/>
                  </a:cxn>
                  <a:cxn ang="0">
                    <a:pos x="52" y="4"/>
                  </a:cxn>
                  <a:cxn ang="0">
                    <a:pos x="41" y="11"/>
                  </a:cxn>
                  <a:cxn ang="0">
                    <a:pos x="33" y="22"/>
                  </a:cxn>
                  <a:cxn ang="0">
                    <a:pos x="22" y="25"/>
                  </a:cxn>
                  <a:cxn ang="0">
                    <a:pos x="15" y="33"/>
                  </a:cxn>
                  <a:cxn ang="0">
                    <a:pos x="11" y="40"/>
                  </a:cxn>
                  <a:cxn ang="0">
                    <a:pos x="11" y="47"/>
                  </a:cxn>
                  <a:cxn ang="0">
                    <a:pos x="15" y="51"/>
                  </a:cxn>
                  <a:cxn ang="0">
                    <a:pos x="11" y="51"/>
                  </a:cxn>
                  <a:cxn ang="0">
                    <a:pos x="4" y="51"/>
                  </a:cxn>
                  <a:cxn ang="0">
                    <a:pos x="0" y="54"/>
                  </a:cxn>
                  <a:cxn ang="0">
                    <a:pos x="0" y="58"/>
                  </a:cxn>
                  <a:cxn ang="0">
                    <a:pos x="0" y="65"/>
                  </a:cxn>
                  <a:cxn ang="0">
                    <a:pos x="0" y="69"/>
                  </a:cxn>
                  <a:cxn ang="0">
                    <a:pos x="4" y="72"/>
                  </a:cxn>
                  <a:cxn ang="0">
                    <a:pos x="11" y="83"/>
                  </a:cxn>
                  <a:cxn ang="0">
                    <a:pos x="18" y="94"/>
                  </a:cxn>
                  <a:cxn ang="0">
                    <a:pos x="18" y="83"/>
                  </a:cxn>
                  <a:cxn ang="0">
                    <a:pos x="18" y="76"/>
                  </a:cxn>
                  <a:cxn ang="0">
                    <a:pos x="22" y="79"/>
                  </a:cxn>
                  <a:cxn ang="0">
                    <a:pos x="30" y="86"/>
                  </a:cxn>
                  <a:cxn ang="0">
                    <a:pos x="41" y="83"/>
                  </a:cxn>
                  <a:cxn ang="0">
                    <a:pos x="52" y="79"/>
                  </a:cxn>
                  <a:cxn ang="0">
                    <a:pos x="56" y="72"/>
                  </a:cxn>
                  <a:cxn ang="0">
                    <a:pos x="56" y="65"/>
                  </a:cxn>
                  <a:cxn ang="0">
                    <a:pos x="52" y="58"/>
                  </a:cxn>
                  <a:cxn ang="0">
                    <a:pos x="48" y="54"/>
                  </a:cxn>
                  <a:cxn ang="0">
                    <a:pos x="48" y="51"/>
                  </a:cxn>
                  <a:cxn ang="0">
                    <a:pos x="52" y="47"/>
                  </a:cxn>
                  <a:cxn ang="0">
                    <a:pos x="56" y="47"/>
                  </a:cxn>
                  <a:cxn ang="0">
                    <a:pos x="63" y="47"/>
                  </a:cxn>
                  <a:cxn ang="0">
                    <a:pos x="59" y="33"/>
                  </a:cxn>
                  <a:cxn ang="0">
                    <a:pos x="67" y="29"/>
                  </a:cxn>
                  <a:cxn ang="0">
                    <a:pos x="71" y="25"/>
                  </a:cxn>
                  <a:cxn ang="0">
                    <a:pos x="74" y="22"/>
                  </a:cxn>
                  <a:cxn ang="0">
                    <a:pos x="74" y="22"/>
                  </a:cxn>
                </a:cxnLst>
                <a:rect l="txL" t="txT" r="txR" b="txB"/>
                <a:pathLst>
                  <a:path w="83" h="95">
                    <a:moveTo>
                      <a:pt x="74" y="22"/>
                    </a:moveTo>
                    <a:lnTo>
                      <a:pt x="78" y="18"/>
                    </a:lnTo>
                    <a:lnTo>
                      <a:pt x="82" y="22"/>
                    </a:lnTo>
                    <a:lnTo>
                      <a:pt x="82" y="15"/>
                    </a:lnTo>
                    <a:lnTo>
                      <a:pt x="78" y="7"/>
                    </a:lnTo>
                    <a:lnTo>
                      <a:pt x="67" y="0"/>
                    </a:lnTo>
                    <a:lnTo>
                      <a:pt x="52" y="4"/>
                    </a:lnTo>
                    <a:lnTo>
                      <a:pt x="41" y="11"/>
                    </a:lnTo>
                    <a:lnTo>
                      <a:pt x="33" y="22"/>
                    </a:lnTo>
                    <a:lnTo>
                      <a:pt x="22" y="25"/>
                    </a:lnTo>
                    <a:lnTo>
                      <a:pt x="15" y="33"/>
                    </a:lnTo>
                    <a:lnTo>
                      <a:pt x="11" y="40"/>
                    </a:lnTo>
                    <a:lnTo>
                      <a:pt x="11" y="47"/>
                    </a:lnTo>
                    <a:lnTo>
                      <a:pt x="15" y="51"/>
                    </a:lnTo>
                    <a:lnTo>
                      <a:pt x="11" y="51"/>
                    </a:lnTo>
                    <a:lnTo>
                      <a:pt x="4" y="51"/>
                    </a:lnTo>
                    <a:lnTo>
                      <a:pt x="0" y="54"/>
                    </a:lnTo>
                    <a:lnTo>
                      <a:pt x="0" y="58"/>
                    </a:lnTo>
                    <a:lnTo>
                      <a:pt x="0" y="65"/>
                    </a:lnTo>
                    <a:lnTo>
                      <a:pt x="0" y="69"/>
                    </a:lnTo>
                    <a:lnTo>
                      <a:pt x="4" y="72"/>
                    </a:lnTo>
                    <a:lnTo>
                      <a:pt x="11" y="83"/>
                    </a:lnTo>
                    <a:lnTo>
                      <a:pt x="18" y="94"/>
                    </a:lnTo>
                    <a:lnTo>
                      <a:pt x="18" y="83"/>
                    </a:lnTo>
                    <a:lnTo>
                      <a:pt x="18" y="76"/>
                    </a:lnTo>
                    <a:lnTo>
                      <a:pt x="22" y="79"/>
                    </a:lnTo>
                    <a:lnTo>
                      <a:pt x="30" y="86"/>
                    </a:lnTo>
                    <a:lnTo>
                      <a:pt x="41" y="83"/>
                    </a:lnTo>
                    <a:lnTo>
                      <a:pt x="52" y="79"/>
                    </a:lnTo>
                    <a:lnTo>
                      <a:pt x="56" y="72"/>
                    </a:lnTo>
                    <a:lnTo>
                      <a:pt x="56" y="65"/>
                    </a:lnTo>
                    <a:lnTo>
                      <a:pt x="52" y="58"/>
                    </a:lnTo>
                    <a:lnTo>
                      <a:pt x="48" y="54"/>
                    </a:lnTo>
                    <a:lnTo>
                      <a:pt x="48" y="51"/>
                    </a:lnTo>
                    <a:lnTo>
                      <a:pt x="52" y="47"/>
                    </a:lnTo>
                    <a:lnTo>
                      <a:pt x="56" y="47"/>
                    </a:lnTo>
                    <a:lnTo>
                      <a:pt x="63" y="47"/>
                    </a:lnTo>
                    <a:lnTo>
                      <a:pt x="59" y="33"/>
                    </a:lnTo>
                    <a:lnTo>
                      <a:pt x="67" y="29"/>
                    </a:lnTo>
                    <a:lnTo>
                      <a:pt x="71" y="25"/>
                    </a:lnTo>
                    <a:lnTo>
                      <a:pt x="74" y="22"/>
                    </a:ln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447" name="Freeform 26"/>
              <p:cNvSpPr/>
              <p:nvPr/>
            </p:nvSpPr>
            <p:spPr>
              <a:xfrm>
                <a:off x="2780" y="2921"/>
                <a:ext cx="139" cy="154"/>
              </a:xfrm>
              <a:custGeom>
                <a:avLst/>
                <a:gdLst>
                  <a:gd name="txL" fmla="*/ 0 w 68"/>
                  <a:gd name="txT" fmla="*/ 0 h 69"/>
                  <a:gd name="txR" fmla="*/ 68 w 68"/>
                  <a:gd name="txB" fmla="*/ 69 h 69"/>
                </a:gdLst>
                <a:ahLst/>
                <a:cxnLst>
                  <a:cxn ang="0">
                    <a:pos x="52" y="11"/>
                  </a:cxn>
                  <a:cxn ang="0">
                    <a:pos x="48" y="3"/>
                  </a:cxn>
                  <a:cxn ang="0">
                    <a:pos x="44" y="0"/>
                  </a:cxn>
                  <a:cxn ang="0">
                    <a:pos x="41" y="3"/>
                  </a:cxn>
                  <a:cxn ang="0">
                    <a:pos x="29" y="11"/>
                  </a:cxn>
                  <a:cxn ang="0">
                    <a:pos x="33" y="21"/>
                  </a:cxn>
                  <a:cxn ang="0">
                    <a:pos x="22" y="25"/>
                  </a:cxn>
                  <a:cxn ang="0">
                    <a:pos x="18" y="29"/>
                  </a:cxn>
                  <a:cxn ang="0">
                    <a:pos x="18" y="32"/>
                  </a:cxn>
                  <a:cxn ang="0">
                    <a:pos x="22" y="39"/>
                  </a:cxn>
                  <a:cxn ang="0">
                    <a:pos x="26" y="43"/>
                  </a:cxn>
                  <a:cxn ang="0">
                    <a:pos x="26" y="50"/>
                  </a:cxn>
                  <a:cxn ang="0">
                    <a:pos x="22" y="57"/>
                  </a:cxn>
                  <a:cxn ang="0">
                    <a:pos x="11" y="61"/>
                  </a:cxn>
                  <a:cxn ang="0">
                    <a:pos x="0" y="64"/>
                  </a:cxn>
                  <a:cxn ang="0">
                    <a:pos x="41" y="68"/>
                  </a:cxn>
                  <a:cxn ang="0">
                    <a:pos x="44" y="61"/>
                  </a:cxn>
                  <a:cxn ang="0">
                    <a:pos x="44" y="54"/>
                  </a:cxn>
                  <a:cxn ang="0">
                    <a:pos x="52" y="50"/>
                  </a:cxn>
                  <a:cxn ang="0">
                    <a:pos x="63" y="47"/>
                  </a:cxn>
                  <a:cxn ang="0">
                    <a:pos x="67" y="39"/>
                  </a:cxn>
                  <a:cxn ang="0">
                    <a:pos x="67" y="39"/>
                  </a:cxn>
                  <a:cxn ang="0">
                    <a:pos x="63" y="36"/>
                  </a:cxn>
                  <a:cxn ang="0">
                    <a:pos x="59" y="32"/>
                  </a:cxn>
                  <a:cxn ang="0">
                    <a:pos x="63" y="29"/>
                  </a:cxn>
                  <a:cxn ang="0">
                    <a:pos x="63" y="29"/>
                  </a:cxn>
                  <a:cxn ang="0">
                    <a:pos x="59" y="25"/>
                  </a:cxn>
                  <a:cxn ang="0">
                    <a:pos x="63" y="21"/>
                  </a:cxn>
                  <a:cxn ang="0">
                    <a:pos x="63" y="18"/>
                  </a:cxn>
                  <a:cxn ang="0">
                    <a:pos x="52" y="14"/>
                  </a:cxn>
                  <a:cxn ang="0">
                    <a:pos x="52" y="11"/>
                  </a:cxn>
                  <a:cxn ang="0">
                    <a:pos x="52" y="11"/>
                  </a:cxn>
                </a:cxnLst>
                <a:rect l="txL" t="txT" r="txR" b="txB"/>
                <a:pathLst>
                  <a:path w="68" h="69">
                    <a:moveTo>
                      <a:pt x="52" y="11"/>
                    </a:moveTo>
                    <a:lnTo>
                      <a:pt x="48" y="3"/>
                    </a:lnTo>
                    <a:lnTo>
                      <a:pt x="44" y="0"/>
                    </a:lnTo>
                    <a:lnTo>
                      <a:pt x="41" y="3"/>
                    </a:lnTo>
                    <a:lnTo>
                      <a:pt x="29" y="11"/>
                    </a:lnTo>
                    <a:lnTo>
                      <a:pt x="33" y="21"/>
                    </a:lnTo>
                    <a:lnTo>
                      <a:pt x="22" y="25"/>
                    </a:lnTo>
                    <a:lnTo>
                      <a:pt x="18" y="29"/>
                    </a:lnTo>
                    <a:lnTo>
                      <a:pt x="18" y="32"/>
                    </a:lnTo>
                    <a:lnTo>
                      <a:pt x="22" y="39"/>
                    </a:lnTo>
                    <a:lnTo>
                      <a:pt x="26" y="43"/>
                    </a:lnTo>
                    <a:lnTo>
                      <a:pt x="26" y="50"/>
                    </a:lnTo>
                    <a:lnTo>
                      <a:pt x="22" y="57"/>
                    </a:lnTo>
                    <a:lnTo>
                      <a:pt x="11" y="61"/>
                    </a:lnTo>
                    <a:lnTo>
                      <a:pt x="0" y="64"/>
                    </a:lnTo>
                    <a:lnTo>
                      <a:pt x="41" y="68"/>
                    </a:lnTo>
                    <a:lnTo>
                      <a:pt x="44" y="61"/>
                    </a:lnTo>
                    <a:lnTo>
                      <a:pt x="44" y="54"/>
                    </a:lnTo>
                    <a:lnTo>
                      <a:pt x="52" y="50"/>
                    </a:lnTo>
                    <a:lnTo>
                      <a:pt x="63" y="47"/>
                    </a:lnTo>
                    <a:lnTo>
                      <a:pt x="67" y="39"/>
                    </a:lnTo>
                    <a:lnTo>
                      <a:pt x="63" y="36"/>
                    </a:lnTo>
                    <a:lnTo>
                      <a:pt x="59" y="32"/>
                    </a:lnTo>
                    <a:lnTo>
                      <a:pt x="63" y="29"/>
                    </a:lnTo>
                    <a:lnTo>
                      <a:pt x="59" y="25"/>
                    </a:lnTo>
                    <a:lnTo>
                      <a:pt x="63" y="21"/>
                    </a:lnTo>
                    <a:lnTo>
                      <a:pt x="63" y="18"/>
                    </a:lnTo>
                    <a:lnTo>
                      <a:pt x="52" y="14"/>
                    </a:lnTo>
                    <a:lnTo>
                      <a:pt x="52" y="11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448" name="Freeform 27"/>
              <p:cNvSpPr/>
              <p:nvPr/>
            </p:nvSpPr>
            <p:spPr>
              <a:xfrm>
                <a:off x="2809" y="3368"/>
                <a:ext cx="139" cy="154"/>
              </a:xfrm>
              <a:custGeom>
                <a:avLst/>
                <a:gdLst>
                  <a:gd name="txL" fmla="*/ 0 w 65"/>
                  <a:gd name="txT" fmla="*/ 0 h 37"/>
                  <a:gd name="txR" fmla="*/ 65 w 65"/>
                  <a:gd name="txB" fmla="*/ 37 h 37"/>
                </a:gdLst>
                <a:ahLst/>
                <a:cxnLst>
                  <a:cxn ang="0">
                    <a:pos x="0" y="0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11"/>
                  </a:cxn>
                  <a:cxn ang="0">
                    <a:pos x="0" y="18"/>
                  </a:cxn>
                  <a:cxn ang="0">
                    <a:pos x="4" y="36"/>
                  </a:cxn>
                  <a:cxn ang="0">
                    <a:pos x="8" y="36"/>
                  </a:cxn>
                  <a:cxn ang="0">
                    <a:pos x="8" y="21"/>
                  </a:cxn>
                  <a:cxn ang="0">
                    <a:pos x="12" y="21"/>
                  </a:cxn>
                  <a:cxn ang="0">
                    <a:pos x="15" y="21"/>
                  </a:cxn>
                  <a:cxn ang="0">
                    <a:pos x="34" y="36"/>
                  </a:cxn>
                  <a:cxn ang="0">
                    <a:pos x="60" y="32"/>
                  </a:cxn>
                  <a:cxn ang="0">
                    <a:pos x="64" y="32"/>
                  </a:cxn>
                  <a:cxn ang="0">
                    <a:pos x="64" y="29"/>
                  </a:cxn>
                  <a:cxn ang="0">
                    <a:pos x="56" y="25"/>
                  </a:cxn>
                  <a:cxn ang="0">
                    <a:pos x="49" y="21"/>
                  </a:cxn>
                  <a:cxn ang="0">
                    <a:pos x="41" y="25"/>
                  </a:cxn>
                  <a:cxn ang="0">
                    <a:pos x="34" y="25"/>
                  </a:cxn>
                  <a:cxn ang="0">
                    <a:pos x="15" y="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65" h="37">
                    <a:moveTo>
                      <a:pt x="0" y="0"/>
                    </a:moveTo>
                    <a:lnTo>
                      <a:pt x="0" y="3"/>
                    </a:lnTo>
                    <a:lnTo>
                      <a:pt x="0" y="11"/>
                    </a:lnTo>
                    <a:lnTo>
                      <a:pt x="0" y="18"/>
                    </a:lnTo>
                    <a:lnTo>
                      <a:pt x="4" y="36"/>
                    </a:lnTo>
                    <a:lnTo>
                      <a:pt x="8" y="36"/>
                    </a:lnTo>
                    <a:lnTo>
                      <a:pt x="8" y="21"/>
                    </a:lnTo>
                    <a:lnTo>
                      <a:pt x="12" y="21"/>
                    </a:lnTo>
                    <a:lnTo>
                      <a:pt x="15" y="21"/>
                    </a:lnTo>
                    <a:lnTo>
                      <a:pt x="34" y="36"/>
                    </a:lnTo>
                    <a:lnTo>
                      <a:pt x="60" y="32"/>
                    </a:lnTo>
                    <a:lnTo>
                      <a:pt x="64" y="32"/>
                    </a:lnTo>
                    <a:lnTo>
                      <a:pt x="64" y="29"/>
                    </a:lnTo>
                    <a:lnTo>
                      <a:pt x="56" y="25"/>
                    </a:lnTo>
                    <a:lnTo>
                      <a:pt x="49" y="21"/>
                    </a:lnTo>
                    <a:lnTo>
                      <a:pt x="41" y="25"/>
                    </a:lnTo>
                    <a:lnTo>
                      <a:pt x="34" y="25"/>
                    </a:lnTo>
                    <a:lnTo>
                      <a:pt x="15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449" name="Freeform 28"/>
              <p:cNvSpPr/>
              <p:nvPr/>
            </p:nvSpPr>
            <p:spPr>
              <a:xfrm>
                <a:off x="2780" y="2968"/>
                <a:ext cx="139" cy="147"/>
              </a:xfrm>
              <a:custGeom>
                <a:avLst/>
                <a:gdLst>
                  <a:gd name="txL" fmla="*/ 0 w 60"/>
                  <a:gd name="txT" fmla="*/ 0 h 27"/>
                  <a:gd name="txR" fmla="*/ 60 w 60"/>
                  <a:gd name="txB" fmla="*/ 27 h 27"/>
                </a:gdLst>
                <a:ahLst/>
                <a:cxnLst>
                  <a:cxn ang="0">
                    <a:pos x="41" y="4"/>
                  </a:cxn>
                  <a:cxn ang="0">
                    <a:pos x="0" y="0"/>
                  </a:cxn>
                  <a:cxn ang="0">
                    <a:pos x="7" y="8"/>
                  </a:cxn>
                  <a:cxn ang="0">
                    <a:pos x="22" y="11"/>
                  </a:cxn>
                  <a:cxn ang="0">
                    <a:pos x="41" y="15"/>
                  </a:cxn>
                  <a:cxn ang="0">
                    <a:pos x="48" y="22"/>
                  </a:cxn>
                  <a:cxn ang="0">
                    <a:pos x="59" y="26"/>
                  </a:cxn>
                  <a:cxn ang="0">
                    <a:pos x="59" y="18"/>
                  </a:cxn>
                  <a:cxn ang="0">
                    <a:pos x="41" y="4"/>
                  </a:cxn>
                  <a:cxn ang="0">
                    <a:pos x="41" y="4"/>
                  </a:cxn>
                </a:cxnLst>
                <a:rect l="txL" t="txT" r="txR" b="txB"/>
                <a:pathLst>
                  <a:path w="60" h="27">
                    <a:moveTo>
                      <a:pt x="41" y="4"/>
                    </a:moveTo>
                    <a:lnTo>
                      <a:pt x="0" y="0"/>
                    </a:lnTo>
                    <a:lnTo>
                      <a:pt x="7" y="8"/>
                    </a:lnTo>
                    <a:lnTo>
                      <a:pt x="22" y="11"/>
                    </a:lnTo>
                    <a:lnTo>
                      <a:pt x="41" y="15"/>
                    </a:lnTo>
                    <a:lnTo>
                      <a:pt x="48" y="22"/>
                    </a:lnTo>
                    <a:lnTo>
                      <a:pt x="59" y="26"/>
                    </a:lnTo>
                    <a:lnTo>
                      <a:pt x="59" y="18"/>
                    </a:lnTo>
                    <a:lnTo>
                      <a:pt x="41" y="4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450" name="Freeform 29"/>
              <p:cNvSpPr/>
              <p:nvPr/>
            </p:nvSpPr>
            <p:spPr>
              <a:xfrm>
                <a:off x="2865" y="3045"/>
                <a:ext cx="139" cy="147"/>
              </a:xfrm>
              <a:custGeom>
                <a:avLst/>
                <a:gdLst>
                  <a:gd name="txL" fmla="*/ 0 w 38"/>
                  <a:gd name="txT" fmla="*/ 0 h 23"/>
                  <a:gd name="txR" fmla="*/ 38 w 38"/>
                  <a:gd name="txB" fmla="*/ 23 h 23"/>
                </a:gdLst>
                <a:ahLst/>
                <a:cxnLst>
                  <a:cxn ang="0">
                    <a:pos x="4" y="22"/>
                  </a:cxn>
                  <a:cxn ang="0">
                    <a:pos x="11" y="18"/>
                  </a:cxn>
                  <a:cxn ang="0">
                    <a:pos x="19" y="22"/>
                  </a:cxn>
                  <a:cxn ang="0">
                    <a:pos x="26" y="15"/>
                  </a:cxn>
                  <a:cxn ang="0">
                    <a:pos x="37" y="8"/>
                  </a:cxn>
                  <a:cxn ang="0">
                    <a:pos x="37" y="0"/>
                  </a:cxn>
                  <a:cxn ang="0">
                    <a:pos x="34" y="0"/>
                  </a:cxn>
                  <a:cxn ang="0">
                    <a:pos x="26" y="4"/>
                  </a:cxn>
                  <a:cxn ang="0">
                    <a:pos x="15" y="8"/>
                  </a:cxn>
                  <a:cxn ang="0">
                    <a:pos x="23" y="4"/>
                  </a:cxn>
                  <a:cxn ang="0">
                    <a:pos x="19" y="0"/>
                  </a:cxn>
                  <a:cxn ang="0">
                    <a:pos x="15" y="0"/>
                  </a:cxn>
                  <a:cxn ang="0">
                    <a:pos x="8" y="4"/>
                  </a:cxn>
                  <a:cxn ang="0">
                    <a:pos x="8" y="8"/>
                  </a:cxn>
                  <a:cxn ang="0">
                    <a:pos x="0" y="11"/>
                  </a:cxn>
                  <a:cxn ang="0">
                    <a:pos x="4" y="18"/>
                  </a:cxn>
                  <a:cxn ang="0">
                    <a:pos x="4" y="22"/>
                  </a:cxn>
                  <a:cxn ang="0">
                    <a:pos x="4" y="22"/>
                  </a:cxn>
                </a:cxnLst>
                <a:rect l="txL" t="txT" r="txR" b="txB"/>
                <a:pathLst>
                  <a:path w="38" h="23">
                    <a:moveTo>
                      <a:pt x="4" y="22"/>
                    </a:moveTo>
                    <a:lnTo>
                      <a:pt x="11" y="18"/>
                    </a:lnTo>
                    <a:lnTo>
                      <a:pt x="19" y="22"/>
                    </a:lnTo>
                    <a:lnTo>
                      <a:pt x="26" y="15"/>
                    </a:lnTo>
                    <a:lnTo>
                      <a:pt x="37" y="8"/>
                    </a:lnTo>
                    <a:lnTo>
                      <a:pt x="37" y="0"/>
                    </a:lnTo>
                    <a:lnTo>
                      <a:pt x="34" y="0"/>
                    </a:lnTo>
                    <a:lnTo>
                      <a:pt x="26" y="4"/>
                    </a:lnTo>
                    <a:lnTo>
                      <a:pt x="15" y="8"/>
                    </a:lnTo>
                    <a:lnTo>
                      <a:pt x="23" y="4"/>
                    </a:lnTo>
                    <a:lnTo>
                      <a:pt x="19" y="0"/>
                    </a:lnTo>
                    <a:lnTo>
                      <a:pt x="15" y="0"/>
                    </a:lnTo>
                    <a:lnTo>
                      <a:pt x="8" y="4"/>
                    </a:lnTo>
                    <a:lnTo>
                      <a:pt x="8" y="8"/>
                    </a:lnTo>
                    <a:lnTo>
                      <a:pt x="0" y="11"/>
                    </a:lnTo>
                    <a:lnTo>
                      <a:pt x="4" y="18"/>
                    </a:lnTo>
                    <a:lnTo>
                      <a:pt x="4" y="22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451" name="Freeform 30"/>
              <p:cNvSpPr/>
              <p:nvPr/>
            </p:nvSpPr>
            <p:spPr>
              <a:xfrm>
                <a:off x="2839" y="2923"/>
                <a:ext cx="139" cy="147"/>
              </a:xfrm>
              <a:custGeom>
                <a:avLst/>
                <a:gdLst>
                  <a:gd name="txL" fmla="*/ 0 w 5"/>
                  <a:gd name="txT" fmla="*/ 0 h 8"/>
                  <a:gd name="txR" fmla="*/ 5 w 5"/>
                  <a:gd name="txB" fmla="*/ 8 h 8"/>
                </a:gdLst>
                <a:ahLst/>
                <a:cxnLst>
                  <a:cxn ang="0">
                    <a:pos x="4" y="7"/>
                  </a:cxn>
                  <a:cxn ang="0">
                    <a:pos x="4" y="3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3"/>
                  </a:cxn>
                  <a:cxn ang="0">
                    <a:pos x="4" y="7"/>
                  </a:cxn>
                  <a:cxn ang="0">
                    <a:pos x="4" y="7"/>
                  </a:cxn>
                </a:cxnLst>
                <a:rect l="txL" t="txT" r="txR" b="txB"/>
                <a:pathLst>
                  <a:path w="5" h="8">
                    <a:moveTo>
                      <a:pt x="4" y="7"/>
                    </a:moveTo>
                    <a:lnTo>
                      <a:pt x="4" y="3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4" y="7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5" name="组合 35"/>
          <p:cNvGrpSpPr/>
          <p:nvPr/>
        </p:nvGrpSpPr>
        <p:grpSpPr>
          <a:xfrm>
            <a:off x="2160588" y="1231900"/>
            <a:ext cx="4876800" cy="2571750"/>
            <a:chOff x="1357290" y="1643050"/>
            <a:chExt cx="6500858" cy="3429024"/>
          </a:xfrm>
        </p:grpSpPr>
        <p:sp>
          <p:nvSpPr>
            <p:cNvPr id="22557" name="Text Box 16"/>
            <p:cNvSpPr txBox="1"/>
            <p:nvPr/>
          </p:nvSpPr>
          <p:spPr>
            <a:xfrm>
              <a:off x="2071670" y="2285992"/>
              <a:ext cx="5000636" cy="204217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</a:t>
              </a:r>
              <a:r>
                <a:rPr lang="zh-CN" altLang="en-US" sz="21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光沿直线传播的条件：在同种、均匀、透明介质中。</a:t>
              </a:r>
              <a:endPara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spcBef>
                  <a:spcPct val="50000"/>
                </a:spcBef>
              </a:pPr>
              <a:r>
                <a:rPr lang="en-US" altLang="zh-CN" sz="21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   </a:t>
              </a:r>
              <a:r>
                <a:rPr lang="zh-CN" altLang="en-US" sz="21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光在同种均匀介质中沿直线传播。</a:t>
              </a:r>
              <a:r>
                <a:rPr lang="en-US" altLang="zh-CN" sz="21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 </a:t>
              </a:r>
              <a:endPara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5" name="波形 34"/>
            <p:cNvSpPr/>
            <p:nvPr/>
          </p:nvSpPr>
          <p:spPr>
            <a:xfrm>
              <a:off x="1357290" y="1643050"/>
              <a:ext cx="6500858" cy="3429024"/>
            </a:xfrm>
            <a:prstGeom prst="wave">
              <a:avLst>
                <a:gd name="adj1" fmla="val 8629"/>
                <a:gd name="adj2" fmla="val -5899"/>
              </a:avLst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9125" y="925513"/>
            <a:ext cx="7724775" cy="1384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rtl="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2" charset="-122"/>
                <a:cs typeface="+mn-cs"/>
              </a:rPr>
              <a:t>        为了表示光的传播情况，我们通常用一条带有箭头的直线表示光传播的径迹和方向，这样的直线叫</a:t>
            </a: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+mj-lt"/>
                <a:ea typeface="黑体" panose="02010609060101010101" pitchFamily="2" charset="-122"/>
                <a:cs typeface="+mn-cs"/>
              </a:rPr>
              <a:t>光线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2" charset="-122"/>
                <a:cs typeface="+mn-cs"/>
              </a:rPr>
              <a:t>。</a:t>
            </a:r>
          </a:p>
        </p:txBody>
      </p:sp>
      <p:cxnSp>
        <p:nvCxnSpPr>
          <p:cNvPr id="4" name="直接箭头连接符 3"/>
          <p:cNvCxnSpPr/>
          <p:nvPr/>
        </p:nvCxnSpPr>
        <p:spPr>
          <a:xfrm>
            <a:off x="1276350" y="3543300"/>
            <a:ext cx="904875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276350" y="3543300"/>
            <a:ext cx="15335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>
            <a:off x="4905375" y="3048000"/>
            <a:ext cx="904875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905375" y="3048000"/>
            <a:ext cx="15335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>
            <a:off x="4905375" y="3371850"/>
            <a:ext cx="904875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905375" y="3371850"/>
            <a:ext cx="15335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>
            <a:off x="4905375" y="3724275"/>
            <a:ext cx="904875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914900" y="3724275"/>
            <a:ext cx="15335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943225" y="3281363"/>
            <a:ext cx="903288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光线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781800" y="3109913"/>
            <a:ext cx="906463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光束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35000" y="882650"/>
            <a:ext cx="8385175" cy="399256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．激光准直：</a:t>
            </a:r>
          </a:p>
          <a:p>
            <a:pPr marL="342900" marR="0" lvl="0" indent="-34290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b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．瞄准：</a:t>
            </a:r>
          </a:p>
          <a:p>
            <a:pPr marL="342900" marR="0" lvl="0" indent="-34290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c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．排队：</a:t>
            </a:r>
          </a:p>
        </p:txBody>
      </p:sp>
      <p:pic>
        <p:nvPicPr>
          <p:cNvPr id="20483" name="Picture 4" descr="图像-01"/>
          <p:cNvPicPr>
            <a:picLocks noChangeAspect="1"/>
          </p:cNvPicPr>
          <p:nvPr/>
        </p:nvPicPr>
        <p:blipFill>
          <a:blip r:embed="rId2" cstate="print">
            <a:lum bright="6000" contrast="-6000"/>
          </a:blip>
          <a:stretch>
            <a:fillRect/>
          </a:stretch>
        </p:blipFill>
        <p:spPr>
          <a:xfrm>
            <a:off x="1706563" y="2878138"/>
            <a:ext cx="5332412" cy="1027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32125" y="873125"/>
            <a:ext cx="4292600" cy="1349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993775" y="236538"/>
            <a:ext cx="3700463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rtl="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2" charset="-122"/>
                <a:cs typeface="+mn-cs"/>
              </a:rPr>
              <a:t>2.</a:t>
            </a:r>
            <a:r>
              <a:rPr kumimoji="0" lang="zh-CN" altLang="en-US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光沿直线传播的应用</a:t>
            </a:r>
          </a:p>
        </p:txBody>
      </p:sp>
      <p:sp>
        <p:nvSpPr>
          <p:cNvPr id="6" name="Text Box 19">
            <a:hlinkClick r:id="rId4" action="ppaction://hlinkfile"/>
          </p:cNvPr>
          <p:cNvSpPr txBox="1"/>
          <p:nvPr/>
        </p:nvSpPr>
        <p:spPr>
          <a:xfrm>
            <a:off x="7038975" y="307975"/>
            <a:ext cx="1646238" cy="461963"/>
          </a:xfrm>
          <a:prstGeom prst="rect">
            <a:avLst/>
          </a:prstGeom>
          <a:solidFill>
            <a:srgbClr val="EAEAEA"/>
          </a:solidFill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ECBAE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激光准直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1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65163" y="676275"/>
            <a:ext cx="289877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rtl="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rPr>
              <a:t>1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）影子的形成</a:t>
            </a:r>
          </a:p>
        </p:txBody>
      </p:sp>
      <p:sp>
        <p:nvSpPr>
          <p:cNvPr id="3" name="矩形 2"/>
          <p:cNvSpPr/>
          <p:nvPr/>
        </p:nvSpPr>
        <p:spPr>
          <a:xfrm>
            <a:off x="869950" y="1285875"/>
            <a:ext cx="7426325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用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手电筒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对着墙，把皮球放在灯和墙之间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.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69950" y="2562225"/>
            <a:ext cx="3440113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墙上出现球的影子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.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pic>
        <p:nvPicPr>
          <p:cNvPr id="17412" name="Picture 7" descr="E:\罗梦\人八物上\图片\光的直线传播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4363" y="2005013"/>
            <a:ext cx="4206875" cy="2219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438150" y="3292475"/>
            <a:ext cx="3871913" cy="1066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提问：影子是怎样形成的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罗梦\人八物上\人八物导学案\py1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23000" y="1800225"/>
            <a:ext cx="2330450" cy="1781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544513" y="1335088"/>
            <a:ext cx="5513388" cy="22463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黑体" panose="02010609060101010101" pitchFamily="2" charset="-122"/>
                <a:cs typeface="+mn-cs"/>
              </a:rPr>
              <a:t>        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黑体" panose="02010609060101010101" pitchFamily="2" charset="-122"/>
                <a:cs typeface="+mn-cs"/>
              </a:rPr>
              <a:t>影的形成：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光在传播过程中，遇到不透明的物体，由于光是沿直线传播的，所以在不透光的物体后面，光照射不到，形成了黑暗的部分就是影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.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（如图所示）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标题 1"/>
          <p:cNvSpPr>
            <a:spLocks noGrp="1"/>
          </p:cNvSpPr>
          <p:nvPr>
            <p:ph type="ctrTitle"/>
          </p:nvPr>
        </p:nvSpPr>
        <p:spPr>
          <a:xfrm>
            <a:off x="395288" y="3327400"/>
            <a:ext cx="7772400" cy="725488"/>
          </a:xfrm>
          <a:ln/>
        </p:spPr>
        <p:txBody>
          <a:bodyPr anchor="ctr"/>
          <a:lstStyle/>
          <a:p>
            <a:pPr defTabSz="685800">
              <a:buNone/>
            </a:pPr>
            <a:endParaRPr lang="zh-CN" altLang="en-US" kern="1200" baseline="0">
              <a:latin typeface="+mj-lt"/>
              <a:ea typeface="+mj-ea"/>
              <a:cs typeface="+mj-cs"/>
            </a:endParaRPr>
          </a:p>
        </p:txBody>
      </p:sp>
      <p:sp>
        <p:nvSpPr>
          <p:cNvPr id="9218" name="副标题 2"/>
          <p:cNvSpPr>
            <a:spLocks noGrp="1"/>
          </p:cNvSpPr>
          <p:nvPr>
            <p:ph type="subTitle" idx="1"/>
          </p:nvPr>
        </p:nvSpPr>
        <p:spPr>
          <a:xfrm>
            <a:off x="395288" y="4084638"/>
            <a:ext cx="6400800" cy="449262"/>
          </a:xfrm>
          <a:ln/>
        </p:spPr>
        <p:txBody>
          <a:bodyPr anchor="t"/>
          <a:lstStyle/>
          <a:p>
            <a:pPr defTabSz="685800"/>
            <a:endParaRPr lang="zh-CN" altLang="en-US" kern="1200" baseline="0">
              <a:latin typeface="+mn-lt"/>
              <a:ea typeface="+mn-ea"/>
              <a:cs typeface="+mn-cs"/>
            </a:endParaRPr>
          </a:p>
        </p:txBody>
      </p:sp>
      <p:grpSp>
        <p:nvGrpSpPr>
          <p:cNvPr id="9219" name="Group 4"/>
          <p:cNvGrpSpPr/>
          <p:nvPr/>
        </p:nvGrpSpPr>
        <p:grpSpPr>
          <a:xfrm>
            <a:off x="1357313" y="3511550"/>
            <a:ext cx="1027112" cy="1481138"/>
            <a:chOff x="2750" y="2787"/>
            <a:chExt cx="459" cy="735"/>
          </a:xfrm>
        </p:grpSpPr>
        <p:grpSp>
          <p:nvGrpSpPr>
            <p:cNvPr id="9220" name="Group 5"/>
            <p:cNvGrpSpPr/>
            <p:nvPr/>
          </p:nvGrpSpPr>
          <p:grpSpPr>
            <a:xfrm>
              <a:off x="2839" y="2787"/>
              <a:ext cx="370" cy="660"/>
              <a:chOff x="2839" y="2787"/>
              <a:chExt cx="370" cy="660"/>
            </a:xfrm>
          </p:grpSpPr>
          <p:sp>
            <p:nvSpPr>
              <p:cNvPr id="5143" name="Freeform 6"/>
              <p:cNvSpPr/>
              <p:nvPr/>
            </p:nvSpPr>
            <p:spPr>
              <a:xfrm>
                <a:off x="2902" y="3156"/>
                <a:ext cx="139" cy="147"/>
              </a:xfrm>
              <a:custGeom>
                <a:avLst/>
                <a:gdLst>
                  <a:gd name="txL" fmla="*/ 0 w 102"/>
                  <a:gd name="txT" fmla="*/ 0 h 260"/>
                  <a:gd name="txR" fmla="*/ 102 w 102"/>
                  <a:gd name="txB" fmla="*/ 260 h 260"/>
                </a:gdLst>
                <a:ahLst/>
                <a:cxnLst>
                  <a:cxn ang="0">
                    <a:pos x="97" y="83"/>
                  </a:cxn>
                  <a:cxn ang="0">
                    <a:pos x="94" y="50"/>
                  </a:cxn>
                  <a:cxn ang="0">
                    <a:pos x="90" y="18"/>
                  </a:cxn>
                  <a:cxn ang="0">
                    <a:pos x="86" y="15"/>
                  </a:cxn>
                  <a:cxn ang="0">
                    <a:pos x="90" y="7"/>
                  </a:cxn>
                  <a:cxn ang="0">
                    <a:pos x="86" y="0"/>
                  </a:cxn>
                  <a:cxn ang="0">
                    <a:pos x="56" y="7"/>
                  </a:cxn>
                  <a:cxn ang="0">
                    <a:pos x="27" y="11"/>
                  </a:cxn>
                  <a:cxn ang="0">
                    <a:pos x="8" y="11"/>
                  </a:cxn>
                  <a:cxn ang="0">
                    <a:pos x="4" y="18"/>
                  </a:cxn>
                  <a:cxn ang="0">
                    <a:pos x="8" y="25"/>
                  </a:cxn>
                  <a:cxn ang="0">
                    <a:pos x="4" y="36"/>
                  </a:cxn>
                  <a:cxn ang="0">
                    <a:pos x="4" y="54"/>
                  </a:cxn>
                  <a:cxn ang="0">
                    <a:pos x="4" y="65"/>
                  </a:cxn>
                  <a:cxn ang="0">
                    <a:pos x="8" y="76"/>
                  </a:cxn>
                  <a:cxn ang="0">
                    <a:pos x="8" y="83"/>
                  </a:cxn>
                  <a:cxn ang="0">
                    <a:pos x="8" y="90"/>
                  </a:cxn>
                  <a:cxn ang="0">
                    <a:pos x="12" y="119"/>
                  </a:cxn>
                  <a:cxn ang="0">
                    <a:pos x="12" y="151"/>
                  </a:cxn>
                  <a:cxn ang="0">
                    <a:pos x="8" y="198"/>
                  </a:cxn>
                  <a:cxn ang="0">
                    <a:pos x="0" y="248"/>
                  </a:cxn>
                  <a:cxn ang="0">
                    <a:pos x="8" y="248"/>
                  </a:cxn>
                  <a:cxn ang="0">
                    <a:pos x="27" y="251"/>
                  </a:cxn>
                  <a:cxn ang="0">
                    <a:pos x="45" y="259"/>
                  </a:cxn>
                  <a:cxn ang="0">
                    <a:pos x="45" y="248"/>
                  </a:cxn>
                  <a:cxn ang="0">
                    <a:pos x="45" y="237"/>
                  </a:cxn>
                  <a:cxn ang="0">
                    <a:pos x="45" y="230"/>
                  </a:cxn>
                  <a:cxn ang="0">
                    <a:pos x="49" y="216"/>
                  </a:cxn>
                  <a:cxn ang="0">
                    <a:pos x="53" y="165"/>
                  </a:cxn>
                  <a:cxn ang="0">
                    <a:pos x="53" y="119"/>
                  </a:cxn>
                  <a:cxn ang="0">
                    <a:pos x="56" y="68"/>
                  </a:cxn>
                  <a:cxn ang="0">
                    <a:pos x="60" y="144"/>
                  </a:cxn>
                  <a:cxn ang="0">
                    <a:pos x="53" y="205"/>
                  </a:cxn>
                  <a:cxn ang="0">
                    <a:pos x="53" y="219"/>
                  </a:cxn>
                  <a:cxn ang="0">
                    <a:pos x="49" y="244"/>
                  </a:cxn>
                  <a:cxn ang="0">
                    <a:pos x="94" y="237"/>
                  </a:cxn>
                  <a:cxn ang="0">
                    <a:pos x="94" y="230"/>
                  </a:cxn>
                  <a:cxn ang="0">
                    <a:pos x="97" y="205"/>
                  </a:cxn>
                  <a:cxn ang="0">
                    <a:pos x="97" y="180"/>
                  </a:cxn>
                  <a:cxn ang="0">
                    <a:pos x="97" y="151"/>
                  </a:cxn>
                  <a:cxn ang="0">
                    <a:pos x="101" y="129"/>
                  </a:cxn>
                  <a:cxn ang="0">
                    <a:pos x="101" y="104"/>
                  </a:cxn>
                  <a:cxn ang="0">
                    <a:pos x="97" y="83"/>
                  </a:cxn>
                  <a:cxn ang="0">
                    <a:pos x="97" y="83"/>
                  </a:cxn>
                </a:cxnLst>
                <a:rect l="txL" t="txT" r="txR" b="txB"/>
                <a:pathLst>
                  <a:path w="102" h="260">
                    <a:moveTo>
                      <a:pt x="97" y="83"/>
                    </a:moveTo>
                    <a:lnTo>
                      <a:pt x="94" y="50"/>
                    </a:lnTo>
                    <a:lnTo>
                      <a:pt x="90" y="18"/>
                    </a:lnTo>
                    <a:lnTo>
                      <a:pt x="86" y="15"/>
                    </a:lnTo>
                    <a:lnTo>
                      <a:pt x="90" y="7"/>
                    </a:lnTo>
                    <a:lnTo>
                      <a:pt x="86" y="0"/>
                    </a:lnTo>
                    <a:lnTo>
                      <a:pt x="56" y="7"/>
                    </a:lnTo>
                    <a:lnTo>
                      <a:pt x="27" y="11"/>
                    </a:lnTo>
                    <a:lnTo>
                      <a:pt x="8" y="11"/>
                    </a:lnTo>
                    <a:lnTo>
                      <a:pt x="4" y="18"/>
                    </a:lnTo>
                    <a:lnTo>
                      <a:pt x="8" y="25"/>
                    </a:lnTo>
                    <a:lnTo>
                      <a:pt x="4" y="36"/>
                    </a:lnTo>
                    <a:lnTo>
                      <a:pt x="4" y="54"/>
                    </a:lnTo>
                    <a:lnTo>
                      <a:pt x="4" y="65"/>
                    </a:lnTo>
                    <a:lnTo>
                      <a:pt x="8" y="76"/>
                    </a:lnTo>
                    <a:lnTo>
                      <a:pt x="8" y="83"/>
                    </a:lnTo>
                    <a:lnTo>
                      <a:pt x="8" y="90"/>
                    </a:lnTo>
                    <a:lnTo>
                      <a:pt x="12" y="119"/>
                    </a:lnTo>
                    <a:lnTo>
                      <a:pt x="12" y="151"/>
                    </a:lnTo>
                    <a:lnTo>
                      <a:pt x="8" y="198"/>
                    </a:lnTo>
                    <a:lnTo>
                      <a:pt x="0" y="248"/>
                    </a:lnTo>
                    <a:lnTo>
                      <a:pt x="8" y="248"/>
                    </a:lnTo>
                    <a:lnTo>
                      <a:pt x="27" y="251"/>
                    </a:lnTo>
                    <a:lnTo>
                      <a:pt x="45" y="259"/>
                    </a:lnTo>
                    <a:lnTo>
                      <a:pt x="45" y="248"/>
                    </a:lnTo>
                    <a:lnTo>
                      <a:pt x="45" y="237"/>
                    </a:lnTo>
                    <a:lnTo>
                      <a:pt x="45" y="230"/>
                    </a:lnTo>
                    <a:lnTo>
                      <a:pt x="49" y="216"/>
                    </a:lnTo>
                    <a:lnTo>
                      <a:pt x="53" y="165"/>
                    </a:lnTo>
                    <a:lnTo>
                      <a:pt x="53" y="119"/>
                    </a:lnTo>
                    <a:lnTo>
                      <a:pt x="56" y="68"/>
                    </a:lnTo>
                    <a:lnTo>
                      <a:pt x="60" y="144"/>
                    </a:lnTo>
                    <a:lnTo>
                      <a:pt x="53" y="205"/>
                    </a:lnTo>
                    <a:lnTo>
                      <a:pt x="53" y="219"/>
                    </a:lnTo>
                    <a:lnTo>
                      <a:pt x="49" y="244"/>
                    </a:lnTo>
                    <a:lnTo>
                      <a:pt x="94" y="237"/>
                    </a:lnTo>
                    <a:lnTo>
                      <a:pt x="94" y="230"/>
                    </a:lnTo>
                    <a:lnTo>
                      <a:pt x="97" y="205"/>
                    </a:lnTo>
                    <a:lnTo>
                      <a:pt x="97" y="180"/>
                    </a:lnTo>
                    <a:lnTo>
                      <a:pt x="97" y="151"/>
                    </a:lnTo>
                    <a:lnTo>
                      <a:pt x="101" y="129"/>
                    </a:lnTo>
                    <a:lnTo>
                      <a:pt x="101" y="104"/>
                    </a:lnTo>
                    <a:lnTo>
                      <a:pt x="97" y="83"/>
                    </a:ln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44" name="Freeform 7"/>
              <p:cNvSpPr/>
              <p:nvPr/>
            </p:nvSpPr>
            <p:spPr>
              <a:xfrm>
                <a:off x="2839" y="2944"/>
                <a:ext cx="139" cy="147"/>
              </a:xfrm>
              <a:custGeom>
                <a:avLst/>
                <a:gdLst>
                  <a:gd name="txL" fmla="*/ 0 w 232"/>
                  <a:gd name="txT" fmla="*/ 0 h 188"/>
                  <a:gd name="txR" fmla="*/ 232 w 232"/>
                  <a:gd name="txB" fmla="*/ 188 h 188"/>
                </a:gdLst>
                <a:ahLst/>
                <a:cxnLst>
                  <a:cxn ang="0">
                    <a:pos x="116" y="43"/>
                  </a:cxn>
                  <a:cxn ang="0">
                    <a:pos x="116" y="54"/>
                  </a:cxn>
                  <a:cxn ang="0">
                    <a:pos x="112" y="69"/>
                  </a:cxn>
                  <a:cxn ang="0">
                    <a:pos x="108" y="58"/>
                  </a:cxn>
                  <a:cxn ang="0">
                    <a:pos x="104" y="65"/>
                  </a:cxn>
                  <a:cxn ang="0">
                    <a:pos x="116" y="148"/>
                  </a:cxn>
                  <a:cxn ang="0">
                    <a:pos x="108" y="173"/>
                  </a:cxn>
                  <a:cxn ang="0">
                    <a:pos x="97" y="151"/>
                  </a:cxn>
                  <a:cxn ang="0">
                    <a:pos x="101" y="65"/>
                  </a:cxn>
                  <a:cxn ang="0">
                    <a:pos x="97" y="61"/>
                  </a:cxn>
                  <a:cxn ang="0">
                    <a:pos x="93" y="69"/>
                  </a:cxn>
                  <a:cxn ang="0">
                    <a:pos x="75" y="51"/>
                  </a:cxn>
                  <a:cxn ang="0">
                    <a:pos x="71" y="54"/>
                  </a:cxn>
                  <a:cxn ang="0">
                    <a:pos x="49" y="69"/>
                  </a:cxn>
                  <a:cxn ang="0">
                    <a:pos x="37" y="79"/>
                  </a:cxn>
                  <a:cxn ang="0">
                    <a:pos x="34" y="94"/>
                  </a:cxn>
                  <a:cxn ang="0">
                    <a:pos x="0" y="122"/>
                  </a:cxn>
                  <a:cxn ang="0">
                    <a:pos x="0" y="126"/>
                  </a:cxn>
                  <a:cxn ang="0">
                    <a:pos x="4" y="133"/>
                  </a:cxn>
                  <a:cxn ang="0">
                    <a:pos x="8" y="144"/>
                  </a:cxn>
                  <a:cxn ang="0">
                    <a:pos x="11" y="151"/>
                  </a:cxn>
                  <a:cxn ang="0">
                    <a:pos x="52" y="133"/>
                  </a:cxn>
                  <a:cxn ang="0">
                    <a:pos x="52" y="130"/>
                  </a:cxn>
                  <a:cxn ang="0">
                    <a:pos x="63" y="162"/>
                  </a:cxn>
                  <a:cxn ang="0">
                    <a:pos x="71" y="187"/>
                  </a:cxn>
                  <a:cxn ang="0">
                    <a:pos x="108" y="187"/>
                  </a:cxn>
                  <a:cxn ang="0">
                    <a:pos x="149" y="176"/>
                  </a:cxn>
                  <a:cxn ang="0">
                    <a:pos x="149" y="148"/>
                  </a:cxn>
                  <a:cxn ang="0">
                    <a:pos x="149" y="119"/>
                  </a:cxn>
                  <a:cxn ang="0">
                    <a:pos x="145" y="94"/>
                  </a:cxn>
                  <a:cxn ang="0">
                    <a:pos x="145" y="87"/>
                  </a:cxn>
                  <a:cxn ang="0">
                    <a:pos x="153" y="76"/>
                  </a:cxn>
                  <a:cxn ang="0">
                    <a:pos x="164" y="72"/>
                  </a:cxn>
                  <a:cxn ang="0">
                    <a:pos x="171" y="69"/>
                  </a:cxn>
                  <a:cxn ang="0">
                    <a:pos x="175" y="61"/>
                  </a:cxn>
                  <a:cxn ang="0">
                    <a:pos x="194" y="51"/>
                  </a:cxn>
                  <a:cxn ang="0">
                    <a:pos x="209" y="36"/>
                  </a:cxn>
                  <a:cxn ang="0">
                    <a:pos x="212" y="33"/>
                  </a:cxn>
                  <a:cxn ang="0">
                    <a:pos x="231" y="18"/>
                  </a:cxn>
                  <a:cxn ang="0">
                    <a:pos x="220" y="0"/>
                  </a:cxn>
                  <a:cxn ang="0">
                    <a:pos x="216" y="0"/>
                  </a:cxn>
                  <a:cxn ang="0">
                    <a:pos x="198" y="11"/>
                  </a:cxn>
                  <a:cxn ang="0">
                    <a:pos x="179" y="18"/>
                  </a:cxn>
                  <a:cxn ang="0">
                    <a:pos x="175" y="25"/>
                  </a:cxn>
                  <a:cxn ang="0">
                    <a:pos x="164" y="29"/>
                  </a:cxn>
                  <a:cxn ang="0">
                    <a:pos x="157" y="33"/>
                  </a:cxn>
                  <a:cxn ang="0">
                    <a:pos x="149" y="33"/>
                  </a:cxn>
                  <a:cxn ang="0">
                    <a:pos x="134" y="40"/>
                  </a:cxn>
                  <a:cxn ang="0">
                    <a:pos x="116" y="43"/>
                  </a:cxn>
                  <a:cxn ang="0">
                    <a:pos x="116" y="43"/>
                  </a:cxn>
                  <a:cxn ang="0">
                    <a:pos x="116" y="43"/>
                  </a:cxn>
                </a:cxnLst>
                <a:rect l="txL" t="txT" r="txR" b="txB"/>
                <a:pathLst>
                  <a:path w="232" h="188">
                    <a:moveTo>
                      <a:pt x="116" y="43"/>
                    </a:moveTo>
                    <a:lnTo>
                      <a:pt x="116" y="54"/>
                    </a:lnTo>
                    <a:lnTo>
                      <a:pt x="112" y="69"/>
                    </a:lnTo>
                    <a:lnTo>
                      <a:pt x="108" y="58"/>
                    </a:lnTo>
                    <a:lnTo>
                      <a:pt x="104" y="65"/>
                    </a:lnTo>
                    <a:lnTo>
                      <a:pt x="116" y="148"/>
                    </a:lnTo>
                    <a:lnTo>
                      <a:pt x="108" y="173"/>
                    </a:lnTo>
                    <a:lnTo>
                      <a:pt x="97" y="151"/>
                    </a:lnTo>
                    <a:lnTo>
                      <a:pt x="101" y="65"/>
                    </a:lnTo>
                    <a:lnTo>
                      <a:pt x="97" y="61"/>
                    </a:lnTo>
                    <a:lnTo>
                      <a:pt x="93" y="69"/>
                    </a:lnTo>
                    <a:lnTo>
                      <a:pt x="75" y="51"/>
                    </a:lnTo>
                    <a:lnTo>
                      <a:pt x="71" y="54"/>
                    </a:lnTo>
                    <a:lnTo>
                      <a:pt x="49" y="69"/>
                    </a:lnTo>
                    <a:lnTo>
                      <a:pt x="37" y="79"/>
                    </a:lnTo>
                    <a:lnTo>
                      <a:pt x="34" y="94"/>
                    </a:lnTo>
                    <a:lnTo>
                      <a:pt x="0" y="122"/>
                    </a:lnTo>
                    <a:lnTo>
                      <a:pt x="0" y="126"/>
                    </a:lnTo>
                    <a:lnTo>
                      <a:pt x="4" y="133"/>
                    </a:lnTo>
                    <a:lnTo>
                      <a:pt x="8" y="144"/>
                    </a:lnTo>
                    <a:lnTo>
                      <a:pt x="11" y="151"/>
                    </a:lnTo>
                    <a:lnTo>
                      <a:pt x="52" y="133"/>
                    </a:lnTo>
                    <a:lnTo>
                      <a:pt x="52" y="130"/>
                    </a:lnTo>
                    <a:lnTo>
                      <a:pt x="63" y="162"/>
                    </a:lnTo>
                    <a:lnTo>
                      <a:pt x="71" y="187"/>
                    </a:lnTo>
                    <a:lnTo>
                      <a:pt x="108" y="187"/>
                    </a:lnTo>
                    <a:lnTo>
                      <a:pt x="149" y="176"/>
                    </a:lnTo>
                    <a:lnTo>
                      <a:pt x="149" y="148"/>
                    </a:lnTo>
                    <a:lnTo>
                      <a:pt x="149" y="119"/>
                    </a:lnTo>
                    <a:lnTo>
                      <a:pt x="145" y="94"/>
                    </a:lnTo>
                    <a:lnTo>
                      <a:pt x="145" y="87"/>
                    </a:lnTo>
                    <a:lnTo>
                      <a:pt x="153" y="76"/>
                    </a:lnTo>
                    <a:lnTo>
                      <a:pt x="164" y="72"/>
                    </a:lnTo>
                    <a:lnTo>
                      <a:pt x="171" y="69"/>
                    </a:lnTo>
                    <a:lnTo>
                      <a:pt x="175" y="61"/>
                    </a:lnTo>
                    <a:lnTo>
                      <a:pt x="194" y="51"/>
                    </a:lnTo>
                    <a:lnTo>
                      <a:pt x="209" y="36"/>
                    </a:lnTo>
                    <a:lnTo>
                      <a:pt x="212" y="33"/>
                    </a:lnTo>
                    <a:lnTo>
                      <a:pt x="231" y="18"/>
                    </a:lnTo>
                    <a:lnTo>
                      <a:pt x="220" y="0"/>
                    </a:lnTo>
                    <a:lnTo>
                      <a:pt x="216" y="0"/>
                    </a:lnTo>
                    <a:lnTo>
                      <a:pt x="198" y="11"/>
                    </a:lnTo>
                    <a:lnTo>
                      <a:pt x="179" y="18"/>
                    </a:lnTo>
                    <a:lnTo>
                      <a:pt x="175" y="25"/>
                    </a:lnTo>
                    <a:lnTo>
                      <a:pt x="164" y="29"/>
                    </a:lnTo>
                    <a:lnTo>
                      <a:pt x="157" y="33"/>
                    </a:lnTo>
                    <a:lnTo>
                      <a:pt x="149" y="33"/>
                    </a:lnTo>
                    <a:lnTo>
                      <a:pt x="134" y="40"/>
                    </a:lnTo>
                    <a:lnTo>
                      <a:pt x="116" y="43"/>
                    </a:lnTo>
                    <a:close/>
                  </a:path>
                </a:pathLst>
              </a:custGeom>
              <a:solidFill>
                <a:srgbClr val="444444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45" name="Freeform 8"/>
              <p:cNvSpPr/>
              <p:nvPr/>
            </p:nvSpPr>
            <p:spPr>
              <a:xfrm>
                <a:off x="3070" y="2787"/>
                <a:ext cx="139" cy="147"/>
              </a:xfrm>
              <a:custGeom>
                <a:avLst/>
                <a:gdLst>
                  <a:gd name="txL" fmla="*/ 0 w 90"/>
                  <a:gd name="txT" fmla="*/ 0 h 223"/>
                  <a:gd name="txR" fmla="*/ 90 w 90"/>
                  <a:gd name="txB" fmla="*/ 223 h 223"/>
                </a:gdLst>
                <a:ahLst/>
                <a:cxnLst>
                  <a:cxn ang="0">
                    <a:pos x="8" y="222"/>
                  </a:cxn>
                  <a:cxn ang="0">
                    <a:pos x="89" y="0"/>
                  </a:cxn>
                  <a:cxn ang="0">
                    <a:pos x="86" y="0"/>
                  </a:cxn>
                  <a:cxn ang="0">
                    <a:pos x="0" y="218"/>
                  </a:cxn>
                  <a:cxn ang="0">
                    <a:pos x="8" y="222"/>
                  </a:cxn>
                  <a:cxn ang="0">
                    <a:pos x="8" y="222"/>
                  </a:cxn>
                </a:cxnLst>
                <a:rect l="txL" t="txT" r="txR" b="txB"/>
                <a:pathLst>
                  <a:path w="90" h="223">
                    <a:moveTo>
                      <a:pt x="8" y="222"/>
                    </a:moveTo>
                    <a:lnTo>
                      <a:pt x="89" y="0"/>
                    </a:lnTo>
                    <a:lnTo>
                      <a:pt x="86" y="0"/>
                    </a:lnTo>
                    <a:lnTo>
                      <a:pt x="0" y="218"/>
                    </a:lnTo>
                    <a:lnTo>
                      <a:pt x="8" y="222"/>
                    </a:lnTo>
                    <a:close/>
                  </a:path>
                </a:pathLst>
              </a:custGeom>
              <a:solidFill>
                <a:srgbClr val="000000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46" name="Freeform 9"/>
              <p:cNvSpPr/>
              <p:nvPr/>
            </p:nvSpPr>
            <p:spPr>
              <a:xfrm>
                <a:off x="2936" y="2964"/>
                <a:ext cx="139" cy="147"/>
              </a:xfrm>
              <a:custGeom>
                <a:avLst/>
                <a:gdLst>
                  <a:gd name="txL" fmla="*/ 0 w 20"/>
                  <a:gd name="txT" fmla="*/ 0 h 120"/>
                  <a:gd name="txR" fmla="*/ 20 w 20"/>
                  <a:gd name="txB" fmla="*/ 120 h 120"/>
                </a:gdLst>
                <a:ahLst/>
                <a:cxnLst>
                  <a:cxn ang="0">
                    <a:pos x="4" y="0"/>
                  </a:cxn>
                  <a:cxn ang="0">
                    <a:pos x="0" y="7"/>
                  </a:cxn>
                  <a:cxn ang="0">
                    <a:pos x="4" y="11"/>
                  </a:cxn>
                  <a:cxn ang="0">
                    <a:pos x="0" y="97"/>
                  </a:cxn>
                  <a:cxn ang="0">
                    <a:pos x="11" y="119"/>
                  </a:cxn>
                  <a:cxn ang="0">
                    <a:pos x="19" y="94"/>
                  </a:cxn>
                  <a:cxn ang="0">
                    <a:pos x="7" y="11"/>
                  </a:cxn>
                  <a:cxn ang="0">
                    <a:pos x="11" y="4"/>
                  </a:cxn>
                  <a:cxn ang="0">
                    <a:pos x="4" y="0"/>
                  </a:cxn>
                  <a:cxn ang="0">
                    <a:pos x="4" y="0"/>
                  </a:cxn>
                </a:cxnLst>
                <a:rect l="txL" t="txT" r="txR" b="txB"/>
                <a:pathLst>
                  <a:path w="20" h="120">
                    <a:moveTo>
                      <a:pt x="4" y="0"/>
                    </a:moveTo>
                    <a:lnTo>
                      <a:pt x="0" y="7"/>
                    </a:lnTo>
                    <a:lnTo>
                      <a:pt x="4" y="11"/>
                    </a:lnTo>
                    <a:lnTo>
                      <a:pt x="0" y="97"/>
                    </a:lnTo>
                    <a:lnTo>
                      <a:pt x="11" y="119"/>
                    </a:lnTo>
                    <a:lnTo>
                      <a:pt x="19" y="94"/>
                    </a:lnTo>
                    <a:lnTo>
                      <a:pt x="7" y="11"/>
                    </a:lnTo>
                    <a:lnTo>
                      <a:pt x="11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47" name="Freeform 10"/>
              <p:cNvSpPr/>
              <p:nvPr/>
            </p:nvSpPr>
            <p:spPr>
              <a:xfrm>
                <a:off x="2914" y="2871"/>
                <a:ext cx="139" cy="147"/>
              </a:xfrm>
              <a:custGeom>
                <a:avLst/>
                <a:gdLst>
                  <a:gd name="txL" fmla="*/ 0 w 53"/>
                  <a:gd name="txT" fmla="*/ 0 h 69"/>
                  <a:gd name="txR" fmla="*/ 53 w 53"/>
                  <a:gd name="txB" fmla="*/ 69 h 69"/>
                </a:gdLst>
                <a:ahLst/>
                <a:cxnLst>
                  <a:cxn ang="0">
                    <a:pos x="41" y="50"/>
                  </a:cxn>
                  <a:cxn ang="0">
                    <a:pos x="41" y="47"/>
                  </a:cxn>
                  <a:cxn ang="0">
                    <a:pos x="52" y="39"/>
                  </a:cxn>
                  <a:cxn ang="0">
                    <a:pos x="48" y="32"/>
                  </a:cxn>
                  <a:cxn ang="0">
                    <a:pos x="44" y="25"/>
                  </a:cxn>
                  <a:cxn ang="0">
                    <a:pos x="48" y="22"/>
                  </a:cxn>
                  <a:cxn ang="0">
                    <a:pos x="48" y="22"/>
                  </a:cxn>
                  <a:cxn ang="0">
                    <a:pos x="41" y="14"/>
                  </a:cxn>
                  <a:cxn ang="0">
                    <a:pos x="41" y="11"/>
                  </a:cxn>
                  <a:cxn ang="0">
                    <a:pos x="29" y="0"/>
                  </a:cxn>
                  <a:cxn ang="0">
                    <a:pos x="22" y="4"/>
                  </a:cxn>
                  <a:cxn ang="0">
                    <a:pos x="15" y="11"/>
                  </a:cxn>
                  <a:cxn ang="0">
                    <a:pos x="15" y="22"/>
                  </a:cxn>
                  <a:cxn ang="0">
                    <a:pos x="11" y="18"/>
                  </a:cxn>
                  <a:cxn ang="0">
                    <a:pos x="7" y="29"/>
                  </a:cxn>
                  <a:cxn ang="0">
                    <a:pos x="15" y="32"/>
                  </a:cxn>
                  <a:cxn ang="0">
                    <a:pos x="15" y="39"/>
                  </a:cxn>
                  <a:cxn ang="0">
                    <a:pos x="11" y="43"/>
                  </a:cxn>
                  <a:cxn ang="0">
                    <a:pos x="7" y="47"/>
                  </a:cxn>
                  <a:cxn ang="0">
                    <a:pos x="0" y="54"/>
                  </a:cxn>
                  <a:cxn ang="0">
                    <a:pos x="3" y="61"/>
                  </a:cxn>
                  <a:cxn ang="0">
                    <a:pos x="26" y="68"/>
                  </a:cxn>
                  <a:cxn ang="0">
                    <a:pos x="41" y="50"/>
                  </a:cxn>
                  <a:cxn ang="0">
                    <a:pos x="41" y="50"/>
                  </a:cxn>
                </a:cxnLst>
                <a:rect l="txL" t="txT" r="txR" b="txB"/>
                <a:pathLst>
                  <a:path w="53" h="69">
                    <a:moveTo>
                      <a:pt x="41" y="50"/>
                    </a:moveTo>
                    <a:lnTo>
                      <a:pt x="41" y="47"/>
                    </a:lnTo>
                    <a:lnTo>
                      <a:pt x="52" y="39"/>
                    </a:lnTo>
                    <a:lnTo>
                      <a:pt x="48" y="32"/>
                    </a:lnTo>
                    <a:lnTo>
                      <a:pt x="44" y="25"/>
                    </a:lnTo>
                    <a:lnTo>
                      <a:pt x="48" y="22"/>
                    </a:lnTo>
                    <a:lnTo>
                      <a:pt x="41" y="14"/>
                    </a:lnTo>
                    <a:lnTo>
                      <a:pt x="41" y="11"/>
                    </a:lnTo>
                    <a:lnTo>
                      <a:pt x="29" y="0"/>
                    </a:lnTo>
                    <a:lnTo>
                      <a:pt x="22" y="4"/>
                    </a:lnTo>
                    <a:lnTo>
                      <a:pt x="15" y="11"/>
                    </a:lnTo>
                    <a:lnTo>
                      <a:pt x="15" y="22"/>
                    </a:lnTo>
                    <a:lnTo>
                      <a:pt x="11" y="18"/>
                    </a:lnTo>
                    <a:lnTo>
                      <a:pt x="7" y="29"/>
                    </a:lnTo>
                    <a:lnTo>
                      <a:pt x="15" y="32"/>
                    </a:lnTo>
                    <a:lnTo>
                      <a:pt x="15" y="39"/>
                    </a:lnTo>
                    <a:lnTo>
                      <a:pt x="11" y="43"/>
                    </a:lnTo>
                    <a:lnTo>
                      <a:pt x="7" y="47"/>
                    </a:lnTo>
                    <a:lnTo>
                      <a:pt x="0" y="54"/>
                    </a:lnTo>
                    <a:lnTo>
                      <a:pt x="3" y="61"/>
                    </a:lnTo>
                    <a:lnTo>
                      <a:pt x="26" y="68"/>
                    </a:lnTo>
                    <a:lnTo>
                      <a:pt x="41" y="5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48" name="Freeform 11"/>
              <p:cNvSpPr/>
              <p:nvPr/>
            </p:nvSpPr>
            <p:spPr>
              <a:xfrm>
                <a:off x="2951" y="3278"/>
                <a:ext cx="139" cy="147"/>
              </a:xfrm>
              <a:custGeom>
                <a:avLst/>
                <a:gdLst>
                  <a:gd name="txL" fmla="*/ 0 w 72"/>
                  <a:gd name="txT" fmla="*/ 0 h 30"/>
                  <a:gd name="txR" fmla="*/ 72 w 72"/>
                  <a:gd name="txB" fmla="*/ 30 h 30"/>
                </a:gdLst>
                <a:ahLst/>
                <a:cxnLst>
                  <a:cxn ang="0">
                    <a:pos x="0" y="7"/>
                  </a:cxn>
                  <a:cxn ang="0">
                    <a:pos x="4" y="7"/>
                  </a:cxn>
                  <a:cxn ang="0">
                    <a:pos x="4" y="14"/>
                  </a:cxn>
                  <a:cxn ang="0">
                    <a:pos x="4" y="18"/>
                  </a:cxn>
                  <a:cxn ang="0">
                    <a:pos x="7" y="22"/>
                  </a:cxn>
                  <a:cxn ang="0">
                    <a:pos x="15" y="25"/>
                  </a:cxn>
                  <a:cxn ang="0">
                    <a:pos x="19" y="25"/>
                  </a:cxn>
                  <a:cxn ang="0">
                    <a:pos x="22" y="25"/>
                  </a:cxn>
                  <a:cxn ang="0">
                    <a:pos x="30" y="25"/>
                  </a:cxn>
                  <a:cxn ang="0">
                    <a:pos x="37" y="25"/>
                  </a:cxn>
                  <a:cxn ang="0">
                    <a:pos x="45" y="29"/>
                  </a:cxn>
                  <a:cxn ang="0">
                    <a:pos x="48" y="29"/>
                  </a:cxn>
                  <a:cxn ang="0">
                    <a:pos x="59" y="29"/>
                  </a:cxn>
                  <a:cxn ang="0">
                    <a:pos x="71" y="25"/>
                  </a:cxn>
                  <a:cxn ang="0">
                    <a:pos x="71" y="22"/>
                  </a:cxn>
                  <a:cxn ang="0">
                    <a:pos x="71" y="18"/>
                  </a:cxn>
                  <a:cxn ang="0">
                    <a:pos x="59" y="14"/>
                  </a:cxn>
                  <a:cxn ang="0">
                    <a:pos x="52" y="11"/>
                  </a:cxn>
                  <a:cxn ang="0">
                    <a:pos x="48" y="7"/>
                  </a:cxn>
                  <a:cxn ang="0">
                    <a:pos x="45" y="0"/>
                  </a:cxn>
                  <a:cxn ang="0">
                    <a:pos x="0" y="7"/>
                  </a:cxn>
                  <a:cxn ang="0">
                    <a:pos x="0" y="7"/>
                  </a:cxn>
                </a:cxnLst>
                <a:rect l="txL" t="txT" r="txR" b="txB"/>
                <a:pathLst>
                  <a:path w="72" h="30">
                    <a:moveTo>
                      <a:pt x="0" y="7"/>
                    </a:moveTo>
                    <a:lnTo>
                      <a:pt x="4" y="7"/>
                    </a:lnTo>
                    <a:lnTo>
                      <a:pt x="4" y="14"/>
                    </a:lnTo>
                    <a:lnTo>
                      <a:pt x="4" y="18"/>
                    </a:lnTo>
                    <a:lnTo>
                      <a:pt x="7" y="22"/>
                    </a:lnTo>
                    <a:lnTo>
                      <a:pt x="15" y="25"/>
                    </a:lnTo>
                    <a:lnTo>
                      <a:pt x="19" y="25"/>
                    </a:lnTo>
                    <a:lnTo>
                      <a:pt x="22" y="25"/>
                    </a:lnTo>
                    <a:lnTo>
                      <a:pt x="30" y="25"/>
                    </a:lnTo>
                    <a:lnTo>
                      <a:pt x="37" y="25"/>
                    </a:lnTo>
                    <a:lnTo>
                      <a:pt x="45" y="29"/>
                    </a:lnTo>
                    <a:lnTo>
                      <a:pt x="48" y="29"/>
                    </a:lnTo>
                    <a:lnTo>
                      <a:pt x="59" y="29"/>
                    </a:lnTo>
                    <a:lnTo>
                      <a:pt x="71" y="25"/>
                    </a:lnTo>
                    <a:lnTo>
                      <a:pt x="71" y="22"/>
                    </a:lnTo>
                    <a:lnTo>
                      <a:pt x="71" y="18"/>
                    </a:lnTo>
                    <a:lnTo>
                      <a:pt x="59" y="14"/>
                    </a:lnTo>
                    <a:lnTo>
                      <a:pt x="52" y="11"/>
                    </a:lnTo>
                    <a:lnTo>
                      <a:pt x="48" y="7"/>
                    </a:lnTo>
                    <a:lnTo>
                      <a:pt x="45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222222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49" name="Freeform 12"/>
              <p:cNvSpPr/>
              <p:nvPr/>
            </p:nvSpPr>
            <p:spPr>
              <a:xfrm>
                <a:off x="2895" y="2856"/>
                <a:ext cx="139" cy="157"/>
              </a:xfrm>
              <a:custGeom>
                <a:avLst/>
                <a:gdLst>
                  <a:gd name="txL" fmla="*/ 0 w 49"/>
                  <a:gd name="txT" fmla="*/ 0 h 62"/>
                  <a:gd name="txR" fmla="*/ 49 w 49"/>
                  <a:gd name="txB" fmla="*/ 62 h 62"/>
                </a:gdLst>
                <a:ahLst/>
                <a:cxnLst>
                  <a:cxn ang="0">
                    <a:pos x="48" y="7"/>
                  </a:cxn>
                  <a:cxn ang="0">
                    <a:pos x="48" y="7"/>
                  </a:cxn>
                  <a:cxn ang="0">
                    <a:pos x="48" y="3"/>
                  </a:cxn>
                  <a:cxn ang="0">
                    <a:pos x="48" y="0"/>
                  </a:cxn>
                  <a:cxn ang="0">
                    <a:pos x="48" y="0"/>
                  </a:cxn>
                  <a:cxn ang="0">
                    <a:pos x="41" y="0"/>
                  </a:cxn>
                  <a:cxn ang="0">
                    <a:pos x="34" y="0"/>
                  </a:cxn>
                  <a:cxn ang="0">
                    <a:pos x="30" y="3"/>
                  </a:cxn>
                  <a:cxn ang="0">
                    <a:pos x="26" y="3"/>
                  </a:cxn>
                  <a:cxn ang="0">
                    <a:pos x="11" y="7"/>
                  </a:cxn>
                  <a:cxn ang="0">
                    <a:pos x="4" y="18"/>
                  </a:cxn>
                  <a:cxn ang="0">
                    <a:pos x="4" y="21"/>
                  </a:cxn>
                  <a:cxn ang="0">
                    <a:pos x="0" y="21"/>
                  </a:cxn>
                  <a:cxn ang="0">
                    <a:pos x="0" y="25"/>
                  </a:cxn>
                  <a:cxn ang="0">
                    <a:pos x="0" y="25"/>
                  </a:cxn>
                  <a:cxn ang="0">
                    <a:pos x="0" y="29"/>
                  </a:cxn>
                  <a:cxn ang="0">
                    <a:pos x="0" y="36"/>
                  </a:cxn>
                  <a:cxn ang="0">
                    <a:pos x="0" y="39"/>
                  </a:cxn>
                  <a:cxn ang="0">
                    <a:pos x="7" y="50"/>
                  </a:cxn>
                  <a:cxn ang="0">
                    <a:pos x="19" y="61"/>
                  </a:cxn>
                  <a:cxn ang="0">
                    <a:pos x="26" y="54"/>
                  </a:cxn>
                  <a:cxn ang="0">
                    <a:pos x="30" y="50"/>
                  </a:cxn>
                  <a:cxn ang="0">
                    <a:pos x="34" y="46"/>
                  </a:cxn>
                  <a:cxn ang="0">
                    <a:pos x="34" y="39"/>
                  </a:cxn>
                  <a:cxn ang="0">
                    <a:pos x="26" y="36"/>
                  </a:cxn>
                  <a:cxn ang="0">
                    <a:pos x="26" y="36"/>
                  </a:cxn>
                  <a:cxn ang="0">
                    <a:pos x="30" y="25"/>
                  </a:cxn>
                  <a:cxn ang="0">
                    <a:pos x="34" y="29"/>
                  </a:cxn>
                  <a:cxn ang="0">
                    <a:pos x="34" y="25"/>
                  </a:cxn>
                  <a:cxn ang="0">
                    <a:pos x="34" y="25"/>
                  </a:cxn>
                  <a:cxn ang="0">
                    <a:pos x="41" y="11"/>
                  </a:cxn>
                  <a:cxn ang="0">
                    <a:pos x="48" y="7"/>
                  </a:cxn>
                  <a:cxn ang="0">
                    <a:pos x="48" y="7"/>
                  </a:cxn>
                </a:cxnLst>
                <a:rect l="txL" t="txT" r="txR" b="txB"/>
                <a:pathLst>
                  <a:path w="49" h="62">
                    <a:moveTo>
                      <a:pt x="48" y="7"/>
                    </a:moveTo>
                    <a:lnTo>
                      <a:pt x="48" y="7"/>
                    </a:lnTo>
                    <a:lnTo>
                      <a:pt x="48" y="3"/>
                    </a:lnTo>
                    <a:lnTo>
                      <a:pt x="48" y="0"/>
                    </a:lnTo>
                    <a:lnTo>
                      <a:pt x="41" y="0"/>
                    </a:lnTo>
                    <a:lnTo>
                      <a:pt x="34" y="0"/>
                    </a:lnTo>
                    <a:lnTo>
                      <a:pt x="30" y="3"/>
                    </a:lnTo>
                    <a:lnTo>
                      <a:pt x="26" y="3"/>
                    </a:lnTo>
                    <a:lnTo>
                      <a:pt x="11" y="7"/>
                    </a:lnTo>
                    <a:lnTo>
                      <a:pt x="4" y="18"/>
                    </a:lnTo>
                    <a:lnTo>
                      <a:pt x="4" y="21"/>
                    </a:lnTo>
                    <a:lnTo>
                      <a:pt x="0" y="21"/>
                    </a:lnTo>
                    <a:lnTo>
                      <a:pt x="0" y="25"/>
                    </a:lnTo>
                    <a:lnTo>
                      <a:pt x="0" y="29"/>
                    </a:lnTo>
                    <a:lnTo>
                      <a:pt x="0" y="36"/>
                    </a:lnTo>
                    <a:lnTo>
                      <a:pt x="0" y="39"/>
                    </a:lnTo>
                    <a:lnTo>
                      <a:pt x="7" y="50"/>
                    </a:lnTo>
                    <a:lnTo>
                      <a:pt x="19" y="61"/>
                    </a:lnTo>
                    <a:lnTo>
                      <a:pt x="26" y="54"/>
                    </a:lnTo>
                    <a:lnTo>
                      <a:pt x="30" y="50"/>
                    </a:lnTo>
                    <a:lnTo>
                      <a:pt x="34" y="46"/>
                    </a:lnTo>
                    <a:lnTo>
                      <a:pt x="34" y="39"/>
                    </a:lnTo>
                    <a:lnTo>
                      <a:pt x="26" y="36"/>
                    </a:lnTo>
                    <a:lnTo>
                      <a:pt x="30" y="25"/>
                    </a:lnTo>
                    <a:lnTo>
                      <a:pt x="34" y="29"/>
                    </a:lnTo>
                    <a:lnTo>
                      <a:pt x="34" y="25"/>
                    </a:lnTo>
                    <a:lnTo>
                      <a:pt x="41" y="11"/>
                    </a:lnTo>
                    <a:lnTo>
                      <a:pt x="48" y="7"/>
                    </a:lnTo>
                    <a:close/>
                  </a:path>
                </a:pathLst>
              </a:custGeom>
              <a:solidFill>
                <a:srgbClr val="000000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50" name="Freeform 13"/>
              <p:cNvSpPr/>
              <p:nvPr/>
            </p:nvSpPr>
            <p:spPr>
              <a:xfrm>
                <a:off x="2906" y="3290"/>
                <a:ext cx="139" cy="157"/>
              </a:xfrm>
              <a:custGeom>
                <a:avLst/>
                <a:gdLst>
                  <a:gd name="txL" fmla="*/ 0 w 61"/>
                  <a:gd name="txT" fmla="*/ 0 h 40"/>
                  <a:gd name="txR" fmla="*/ 61 w 61"/>
                  <a:gd name="txB" fmla="*/ 40 h 40"/>
                </a:gdLst>
                <a:ahLst/>
                <a:cxnLst>
                  <a:cxn ang="0">
                    <a:pos x="4" y="0"/>
                  </a:cxn>
                  <a:cxn ang="0">
                    <a:pos x="0" y="3"/>
                  </a:cxn>
                  <a:cxn ang="0">
                    <a:pos x="0" y="7"/>
                  </a:cxn>
                  <a:cxn ang="0">
                    <a:pos x="0" y="11"/>
                  </a:cxn>
                  <a:cxn ang="0">
                    <a:pos x="0" y="14"/>
                  </a:cxn>
                  <a:cxn ang="0">
                    <a:pos x="8" y="21"/>
                  </a:cxn>
                  <a:cxn ang="0">
                    <a:pos x="15" y="29"/>
                  </a:cxn>
                  <a:cxn ang="0">
                    <a:pos x="34" y="39"/>
                  </a:cxn>
                  <a:cxn ang="0">
                    <a:pos x="56" y="39"/>
                  </a:cxn>
                  <a:cxn ang="0">
                    <a:pos x="56" y="39"/>
                  </a:cxn>
                  <a:cxn ang="0">
                    <a:pos x="60" y="36"/>
                  </a:cxn>
                  <a:cxn ang="0">
                    <a:pos x="52" y="25"/>
                  </a:cxn>
                  <a:cxn ang="0">
                    <a:pos x="49" y="21"/>
                  </a:cxn>
                  <a:cxn ang="0">
                    <a:pos x="30" y="3"/>
                  </a:cxn>
                  <a:cxn ang="0">
                    <a:pos x="4" y="0"/>
                  </a:cxn>
                  <a:cxn ang="0">
                    <a:pos x="4" y="0"/>
                  </a:cxn>
                </a:cxnLst>
                <a:rect l="txL" t="txT" r="txR" b="txB"/>
                <a:pathLst>
                  <a:path w="61" h="40">
                    <a:moveTo>
                      <a:pt x="4" y="0"/>
                    </a:moveTo>
                    <a:lnTo>
                      <a:pt x="0" y="3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8" y="21"/>
                    </a:lnTo>
                    <a:lnTo>
                      <a:pt x="15" y="29"/>
                    </a:lnTo>
                    <a:lnTo>
                      <a:pt x="34" y="39"/>
                    </a:lnTo>
                    <a:lnTo>
                      <a:pt x="56" y="39"/>
                    </a:lnTo>
                    <a:lnTo>
                      <a:pt x="60" y="36"/>
                    </a:lnTo>
                    <a:lnTo>
                      <a:pt x="52" y="25"/>
                    </a:lnTo>
                    <a:lnTo>
                      <a:pt x="49" y="21"/>
                    </a:lnTo>
                    <a:lnTo>
                      <a:pt x="30" y="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222222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51" name="Freeform 14"/>
              <p:cNvSpPr/>
              <p:nvPr/>
            </p:nvSpPr>
            <p:spPr>
              <a:xfrm>
                <a:off x="3070" y="2837"/>
                <a:ext cx="139" cy="162"/>
              </a:xfrm>
              <a:custGeom>
                <a:avLst/>
                <a:gdLst>
                  <a:gd name="txL" fmla="*/ 0 w 38"/>
                  <a:gd name="txT" fmla="*/ 0 h 37"/>
                  <a:gd name="txR" fmla="*/ 38 w 38"/>
                  <a:gd name="txB" fmla="*/ 37 h 37"/>
                </a:gdLst>
                <a:ahLst/>
                <a:cxnLst>
                  <a:cxn ang="0">
                    <a:pos x="11" y="36"/>
                  </a:cxn>
                  <a:cxn ang="0">
                    <a:pos x="15" y="36"/>
                  </a:cxn>
                  <a:cxn ang="0">
                    <a:pos x="22" y="33"/>
                  </a:cxn>
                  <a:cxn ang="0">
                    <a:pos x="26" y="25"/>
                  </a:cxn>
                  <a:cxn ang="0">
                    <a:pos x="30" y="22"/>
                  </a:cxn>
                  <a:cxn ang="0">
                    <a:pos x="34" y="15"/>
                  </a:cxn>
                  <a:cxn ang="0">
                    <a:pos x="34" y="15"/>
                  </a:cxn>
                  <a:cxn ang="0">
                    <a:pos x="37" y="11"/>
                  </a:cxn>
                  <a:cxn ang="0">
                    <a:pos x="37" y="4"/>
                  </a:cxn>
                  <a:cxn ang="0">
                    <a:pos x="34" y="0"/>
                  </a:cxn>
                  <a:cxn ang="0">
                    <a:pos x="22" y="0"/>
                  </a:cxn>
                  <a:cxn ang="0">
                    <a:pos x="11" y="7"/>
                  </a:cxn>
                  <a:cxn ang="0">
                    <a:pos x="8" y="18"/>
                  </a:cxn>
                  <a:cxn ang="0">
                    <a:pos x="0" y="22"/>
                  </a:cxn>
                  <a:cxn ang="0">
                    <a:pos x="11" y="36"/>
                  </a:cxn>
                  <a:cxn ang="0">
                    <a:pos x="11" y="36"/>
                  </a:cxn>
                </a:cxnLst>
                <a:rect l="txL" t="txT" r="txR" b="txB"/>
                <a:pathLst>
                  <a:path w="38" h="37">
                    <a:moveTo>
                      <a:pt x="11" y="36"/>
                    </a:moveTo>
                    <a:lnTo>
                      <a:pt x="15" y="36"/>
                    </a:lnTo>
                    <a:lnTo>
                      <a:pt x="22" y="33"/>
                    </a:lnTo>
                    <a:lnTo>
                      <a:pt x="26" y="25"/>
                    </a:lnTo>
                    <a:lnTo>
                      <a:pt x="30" y="22"/>
                    </a:lnTo>
                    <a:lnTo>
                      <a:pt x="34" y="15"/>
                    </a:lnTo>
                    <a:lnTo>
                      <a:pt x="37" y="11"/>
                    </a:lnTo>
                    <a:lnTo>
                      <a:pt x="37" y="4"/>
                    </a:lnTo>
                    <a:lnTo>
                      <a:pt x="34" y="0"/>
                    </a:lnTo>
                    <a:lnTo>
                      <a:pt x="22" y="0"/>
                    </a:lnTo>
                    <a:lnTo>
                      <a:pt x="11" y="7"/>
                    </a:lnTo>
                    <a:lnTo>
                      <a:pt x="8" y="18"/>
                    </a:lnTo>
                    <a:lnTo>
                      <a:pt x="0" y="22"/>
                    </a:lnTo>
                    <a:lnTo>
                      <a:pt x="11" y="36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52" name="Freeform 15"/>
              <p:cNvSpPr/>
              <p:nvPr/>
            </p:nvSpPr>
            <p:spPr>
              <a:xfrm>
                <a:off x="2940" y="2896"/>
                <a:ext cx="139" cy="162"/>
              </a:xfrm>
              <a:custGeom>
                <a:avLst/>
                <a:gdLst>
                  <a:gd name="txL" fmla="*/ 0 w 16"/>
                  <a:gd name="txT" fmla="*/ 0 h 34"/>
                  <a:gd name="txR" fmla="*/ 16 w 16"/>
                  <a:gd name="txB" fmla="*/ 34 h 34"/>
                </a:gdLst>
                <a:ahLst/>
                <a:cxnLst>
                  <a:cxn ang="0">
                    <a:pos x="15" y="7"/>
                  </a:cxn>
                  <a:cxn ang="0">
                    <a:pos x="15" y="0"/>
                  </a:cxn>
                  <a:cxn ang="0">
                    <a:pos x="0" y="18"/>
                  </a:cxn>
                  <a:cxn ang="0">
                    <a:pos x="7" y="22"/>
                  </a:cxn>
                  <a:cxn ang="0">
                    <a:pos x="11" y="33"/>
                  </a:cxn>
                  <a:cxn ang="0">
                    <a:pos x="15" y="18"/>
                  </a:cxn>
                  <a:cxn ang="0">
                    <a:pos x="15" y="7"/>
                  </a:cxn>
                  <a:cxn ang="0">
                    <a:pos x="15" y="7"/>
                  </a:cxn>
                </a:cxnLst>
                <a:rect l="txL" t="txT" r="txR" b="txB"/>
                <a:pathLst>
                  <a:path w="16" h="34">
                    <a:moveTo>
                      <a:pt x="15" y="7"/>
                    </a:moveTo>
                    <a:lnTo>
                      <a:pt x="15" y="0"/>
                    </a:lnTo>
                    <a:lnTo>
                      <a:pt x="0" y="18"/>
                    </a:lnTo>
                    <a:lnTo>
                      <a:pt x="7" y="22"/>
                    </a:lnTo>
                    <a:lnTo>
                      <a:pt x="11" y="33"/>
                    </a:lnTo>
                    <a:lnTo>
                      <a:pt x="15" y="18"/>
                    </a:ln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444444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53" name="Freeform 16"/>
              <p:cNvSpPr/>
              <p:nvPr/>
            </p:nvSpPr>
            <p:spPr>
              <a:xfrm>
                <a:off x="2914" y="2902"/>
                <a:ext cx="139" cy="162"/>
              </a:xfrm>
              <a:custGeom>
                <a:avLst/>
                <a:gdLst>
                  <a:gd name="txL" fmla="*/ 0 w 23"/>
                  <a:gd name="txT" fmla="*/ 0 h 23"/>
                  <a:gd name="txR" fmla="*/ 23 w 23"/>
                  <a:gd name="txB" fmla="*/ 23 h 23"/>
                </a:gdLst>
                <a:ahLst/>
                <a:cxnLst>
                  <a:cxn ang="0">
                    <a:pos x="3" y="0"/>
                  </a:cxn>
                  <a:cxn ang="0">
                    <a:pos x="0" y="4"/>
                  </a:cxn>
                  <a:cxn ang="0">
                    <a:pos x="16" y="22"/>
                  </a:cxn>
                  <a:cxn ang="0">
                    <a:pos x="19" y="14"/>
                  </a:cxn>
                  <a:cxn ang="0">
                    <a:pos x="22" y="7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txL" t="txT" r="txR" b="txB"/>
                <a:pathLst>
                  <a:path w="23" h="23">
                    <a:moveTo>
                      <a:pt x="3" y="0"/>
                    </a:moveTo>
                    <a:lnTo>
                      <a:pt x="0" y="4"/>
                    </a:lnTo>
                    <a:lnTo>
                      <a:pt x="16" y="22"/>
                    </a:lnTo>
                    <a:lnTo>
                      <a:pt x="19" y="14"/>
                    </a:lnTo>
                    <a:lnTo>
                      <a:pt x="22" y="7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444444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54" name="Freeform 17"/>
              <p:cNvSpPr/>
              <p:nvPr/>
            </p:nvSpPr>
            <p:spPr>
              <a:xfrm>
                <a:off x="3059" y="2851"/>
                <a:ext cx="139" cy="162"/>
              </a:xfrm>
              <a:custGeom>
                <a:avLst/>
                <a:gdLst>
                  <a:gd name="txL" fmla="*/ 0 w 23"/>
                  <a:gd name="txT" fmla="*/ 0 h 22"/>
                  <a:gd name="txR" fmla="*/ 23 w 23"/>
                  <a:gd name="txB" fmla="*/ 22 h 22"/>
                </a:gdLst>
                <a:ahLst/>
                <a:cxnLst>
                  <a:cxn ang="0">
                    <a:pos x="11" y="21"/>
                  </a:cxn>
                  <a:cxn ang="0">
                    <a:pos x="22" y="14"/>
                  </a:cxn>
                  <a:cxn ang="0">
                    <a:pos x="11" y="0"/>
                  </a:cxn>
                  <a:cxn ang="0">
                    <a:pos x="0" y="3"/>
                  </a:cxn>
                  <a:cxn ang="0">
                    <a:pos x="11" y="21"/>
                  </a:cxn>
                  <a:cxn ang="0">
                    <a:pos x="11" y="21"/>
                  </a:cxn>
                </a:cxnLst>
                <a:rect l="txL" t="txT" r="txR" b="txB"/>
                <a:pathLst>
                  <a:path w="23" h="22">
                    <a:moveTo>
                      <a:pt x="11" y="21"/>
                    </a:moveTo>
                    <a:lnTo>
                      <a:pt x="22" y="14"/>
                    </a:lnTo>
                    <a:lnTo>
                      <a:pt x="11" y="0"/>
                    </a:lnTo>
                    <a:lnTo>
                      <a:pt x="0" y="3"/>
                    </a:lnTo>
                    <a:lnTo>
                      <a:pt x="11" y="21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9233" name="Group 18"/>
            <p:cNvGrpSpPr/>
            <p:nvPr/>
          </p:nvGrpSpPr>
          <p:grpSpPr>
            <a:xfrm>
              <a:off x="2750" y="2916"/>
              <a:ext cx="265" cy="606"/>
              <a:chOff x="2750" y="2916"/>
              <a:chExt cx="265" cy="606"/>
            </a:xfrm>
          </p:grpSpPr>
          <p:sp>
            <p:nvSpPr>
              <p:cNvPr id="5131" name="Freeform 19"/>
              <p:cNvSpPr/>
              <p:nvPr/>
            </p:nvSpPr>
            <p:spPr>
              <a:xfrm>
                <a:off x="2817" y="3316"/>
                <a:ext cx="139" cy="147"/>
              </a:xfrm>
              <a:custGeom>
                <a:avLst/>
                <a:gdLst>
                  <a:gd name="txL" fmla="*/ 0 w 42"/>
                  <a:gd name="txT" fmla="*/ 0 h 77"/>
                  <a:gd name="txR" fmla="*/ 42 w 42"/>
                  <a:gd name="txB" fmla="*/ 77 h 77"/>
                </a:gdLst>
                <a:ahLst/>
                <a:cxnLst>
                  <a:cxn ang="0">
                    <a:pos x="41" y="72"/>
                  </a:cxn>
                  <a:cxn ang="0">
                    <a:pos x="30" y="61"/>
                  </a:cxn>
                  <a:cxn ang="0">
                    <a:pos x="18" y="51"/>
                  </a:cxn>
                  <a:cxn ang="0">
                    <a:pos x="15" y="26"/>
                  </a:cxn>
                  <a:cxn ang="0">
                    <a:pos x="15" y="0"/>
                  </a:cxn>
                  <a:cxn ang="0">
                    <a:pos x="0" y="0"/>
                  </a:cxn>
                  <a:cxn ang="0">
                    <a:pos x="0" y="33"/>
                  </a:cxn>
                  <a:cxn ang="0">
                    <a:pos x="7" y="58"/>
                  </a:cxn>
                  <a:cxn ang="0">
                    <a:pos x="11" y="65"/>
                  </a:cxn>
                  <a:cxn ang="0">
                    <a:pos x="33" y="76"/>
                  </a:cxn>
                  <a:cxn ang="0">
                    <a:pos x="41" y="72"/>
                  </a:cxn>
                  <a:cxn ang="0">
                    <a:pos x="41" y="72"/>
                  </a:cxn>
                </a:cxnLst>
                <a:rect l="txL" t="txT" r="txR" b="txB"/>
                <a:pathLst>
                  <a:path w="42" h="77">
                    <a:moveTo>
                      <a:pt x="41" y="72"/>
                    </a:moveTo>
                    <a:lnTo>
                      <a:pt x="30" y="61"/>
                    </a:lnTo>
                    <a:lnTo>
                      <a:pt x="18" y="51"/>
                    </a:lnTo>
                    <a:lnTo>
                      <a:pt x="15" y="26"/>
                    </a:lnTo>
                    <a:lnTo>
                      <a:pt x="15" y="0"/>
                    </a:lnTo>
                    <a:lnTo>
                      <a:pt x="0" y="0"/>
                    </a:lnTo>
                    <a:lnTo>
                      <a:pt x="0" y="33"/>
                    </a:lnTo>
                    <a:lnTo>
                      <a:pt x="7" y="58"/>
                    </a:lnTo>
                    <a:lnTo>
                      <a:pt x="11" y="65"/>
                    </a:lnTo>
                    <a:lnTo>
                      <a:pt x="33" y="76"/>
                    </a:lnTo>
                    <a:lnTo>
                      <a:pt x="41" y="72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32" name="Freeform 20"/>
              <p:cNvSpPr/>
              <p:nvPr/>
            </p:nvSpPr>
            <p:spPr>
              <a:xfrm>
                <a:off x="2828" y="3352"/>
                <a:ext cx="187" cy="147"/>
              </a:xfrm>
              <a:custGeom>
                <a:avLst/>
                <a:gdLst>
                  <a:gd name="txL" fmla="*/ 0 w 46"/>
                  <a:gd name="txT" fmla="*/ 0 h 19"/>
                  <a:gd name="txR" fmla="*/ 46 w 46"/>
                  <a:gd name="txB" fmla="*/ 19 h 19"/>
                </a:gdLst>
                <a:ahLst/>
                <a:cxnLst>
                  <a:cxn ang="0">
                    <a:pos x="7" y="11"/>
                  </a:cxn>
                  <a:cxn ang="0">
                    <a:pos x="22" y="18"/>
                  </a:cxn>
                  <a:cxn ang="0">
                    <a:pos x="45" y="18"/>
                  </a:cxn>
                  <a:cxn ang="0">
                    <a:pos x="45" y="14"/>
                  </a:cxn>
                  <a:cxn ang="0">
                    <a:pos x="30" y="7"/>
                  </a:cxn>
                  <a:cxn ang="0">
                    <a:pos x="22" y="11"/>
                  </a:cxn>
                  <a:cxn ang="0">
                    <a:pos x="15" y="7"/>
                  </a:cxn>
                  <a:cxn ang="0">
                    <a:pos x="7" y="4"/>
                  </a:cxn>
                  <a:cxn ang="0">
                    <a:pos x="0" y="0"/>
                  </a:cxn>
                  <a:cxn ang="0">
                    <a:pos x="7" y="11"/>
                  </a:cxn>
                  <a:cxn ang="0">
                    <a:pos x="7" y="11"/>
                  </a:cxn>
                </a:cxnLst>
                <a:rect l="txL" t="txT" r="txR" b="txB"/>
                <a:pathLst>
                  <a:path w="46" h="19">
                    <a:moveTo>
                      <a:pt x="7" y="11"/>
                    </a:moveTo>
                    <a:lnTo>
                      <a:pt x="22" y="18"/>
                    </a:lnTo>
                    <a:lnTo>
                      <a:pt x="45" y="18"/>
                    </a:lnTo>
                    <a:lnTo>
                      <a:pt x="45" y="14"/>
                    </a:lnTo>
                    <a:lnTo>
                      <a:pt x="30" y="7"/>
                    </a:lnTo>
                    <a:lnTo>
                      <a:pt x="22" y="11"/>
                    </a:lnTo>
                    <a:lnTo>
                      <a:pt x="15" y="7"/>
                    </a:lnTo>
                    <a:lnTo>
                      <a:pt x="7" y="4"/>
                    </a:lnTo>
                    <a:lnTo>
                      <a:pt x="0" y="0"/>
                    </a:lnTo>
                    <a:lnTo>
                      <a:pt x="7" y="11"/>
                    </a:lnTo>
                    <a:close/>
                  </a:path>
                </a:pathLst>
              </a:custGeom>
              <a:solidFill>
                <a:srgbClr val="000000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33" name="Freeform 21"/>
              <p:cNvSpPr/>
              <p:nvPr/>
            </p:nvSpPr>
            <p:spPr>
              <a:xfrm>
                <a:off x="2776" y="3050"/>
                <a:ext cx="139" cy="147"/>
              </a:xfrm>
              <a:custGeom>
                <a:avLst/>
                <a:gdLst>
                  <a:gd name="txL" fmla="*/ 0 w 101"/>
                  <a:gd name="txT" fmla="*/ 0 h 176"/>
                  <a:gd name="txR" fmla="*/ 101 w 101"/>
                  <a:gd name="txB" fmla="*/ 176 h 176"/>
                </a:gdLst>
                <a:ahLst/>
                <a:cxnLst>
                  <a:cxn ang="0">
                    <a:pos x="11" y="147"/>
                  </a:cxn>
                  <a:cxn ang="0">
                    <a:pos x="7" y="158"/>
                  </a:cxn>
                  <a:cxn ang="0">
                    <a:pos x="4" y="168"/>
                  </a:cxn>
                  <a:cxn ang="0">
                    <a:pos x="0" y="175"/>
                  </a:cxn>
                  <a:cxn ang="0">
                    <a:pos x="48" y="175"/>
                  </a:cxn>
                  <a:cxn ang="0">
                    <a:pos x="59" y="172"/>
                  </a:cxn>
                  <a:cxn ang="0">
                    <a:pos x="74" y="165"/>
                  </a:cxn>
                  <a:cxn ang="0">
                    <a:pos x="97" y="150"/>
                  </a:cxn>
                  <a:cxn ang="0">
                    <a:pos x="100" y="143"/>
                  </a:cxn>
                  <a:cxn ang="0">
                    <a:pos x="89" y="129"/>
                  </a:cxn>
                  <a:cxn ang="0">
                    <a:pos x="86" y="118"/>
                  </a:cxn>
                  <a:cxn ang="0">
                    <a:pos x="82" y="107"/>
                  </a:cxn>
                  <a:cxn ang="0">
                    <a:pos x="56" y="129"/>
                  </a:cxn>
                  <a:cxn ang="0">
                    <a:pos x="41" y="129"/>
                  </a:cxn>
                  <a:cxn ang="0">
                    <a:pos x="37" y="122"/>
                  </a:cxn>
                  <a:cxn ang="0">
                    <a:pos x="26" y="75"/>
                  </a:cxn>
                  <a:cxn ang="0">
                    <a:pos x="15" y="25"/>
                  </a:cxn>
                  <a:cxn ang="0">
                    <a:pos x="18" y="18"/>
                  </a:cxn>
                  <a:cxn ang="0">
                    <a:pos x="30" y="14"/>
                  </a:cxn>
                  <a:cxn ang="0">
                    <a:pos x="41" y="18"/>
                  </a:cxn>
                  <a:cxn ang="0">
                    <a:pos x="48" y="18"/>
                  </a:cxn>
                  <a:cxn ang="0">
                    <a:pos x="52" y="39"/>
                  </a:cxn>
                  <a:cxn ang="0">
                    <a:pos x="52" y="57"/>
                  </a:cxn>
                  <a:cxn ang="0">
                    <a:pos x="56" y="93"/>
                  </a:cxn>
                  <a:cxn ang="0">
                    <a:pos x="78" y="86"/>
                  </a:cxn>
                  <a:cxn ang="0">
                    <a:pos x="78" y="79"/>
                  </a:cxn>
                  <a:cxn ang="0">
                    <a:pos x="86" y="71"/>
                  </a:cxn>
                  <a:cxn ang="0">
                    <a:pos x="86" y="64"/>
                  </a:cxn>
                  <a:cxn ang="0">
                    <a:pos x="86" y="57"/>
                  </a:cxn>
                  <a:cxn ang="0">
                    <a:pos x="82" y="50"/>
                  </a:cxn>
                  <a:cxn ang="0">
                    <a:pos x="78" y="43"/>
                  </a:cxn>
                  <a:cxn ang="0">
                    <a:pos x="63" y="10"/>
                  </a:cxn>
                  <a:cxn ang="0">
                    <a:pos x="63" y="18"/>
                  </a:cxn>
                  <a:cxn ang="0">
                    <a:pos x="45" y="7"/>
                  </a:cxn>
                  <a:cxn ang="0">
                    <a:pos x="11" y="0"/>
                  </a:cxn>
                  <a:cxn ang="0">
                    <a:pos x="11" y="3"/>
                  </a:cxn>
                  <a:cxn ang="0">
                    <a:pos x="4" y="28"/>
                  </a:cxn>
                  <a:cxn ang="0">
                    <a:pos x="4" y="50"/>
                  </a:cxn>
                  <a:cxn ang="0">
                    <a:pos x="4" y="64"/>
                  </a:cxn>
                  <a:cxn ang="0">
                    <a:pos x="7" y="79"/>
                  </a:cxn>
                  <a:cxn ang="0">
                    <a:pos x="15" y="100"/>
                  </a:cxn>
                  <a:cxn ang="0">
                    <a:pos x="18" y="125"/>
                  </a:cxn>
                  <a:cxn ang="0">
                    <a:pos x="18" y="132"/>
                  </a:cxn>
                  <a:cxn ang="0">
                    <a:pos x="11" y="147"/>
                  </a:cxn>
                  <a:cxn ang="0">
                    <a:pos x="11" y="147"/>
                  </a:cxn>
                </a:cxnLst>
                <a:rect l="txL" t="txT" r="txR" b="txB"/>
                <a:pathLst>
                  <a:path w="101" h="176">
                    <a:moveTo>
                      <a:pt x="11" y="147"/>
                    </a:moveTo>
                    <a:lnTo>
                      <a:pt x="7" y="158"/>
                    </a:lnTo>
                    <a:lnTo>
                      <a:pt x="4" y="168"/>
                    </a:lnTo>
                    <a:lnTo>
                      <a:pt x="0" y="175"/>
                    </a:lnTo>
                    <a:lnTo>
                      <a:pt x="48" y="175"/>
                    </a:lnTo>
                    <a:lnTo>
                      <a:pt x="59" y="172"/>
                    </a:lnTo>
                    <a:lnTo>
                      <a:pt x="74" y="165"/>
                    </a:lnTo>
                    <a:lnTo>
                      <a:pt x="97" y="150"/>
                    </a:lnTo>
                    <a:lnTo>
                      <a:pt x="100" y="143"/>
                    </a:lnTo>
                    <a:lnTo>
                      <a:pt x="89" y="129"/>
                    </a:lnTo>
                    <a:lnTo>
                      <a:pt x="86" y="118"/>
                    </a:lnTo>
                    <a:lnTo>
                      <a:pt x="82" y="107"/>
                    </a:lnTo>
                    <a:lnTo>
                      <a:pt x="56" y="129"/>
                    </a:lnTo>
                    <a:lnTo>
                      <a:pt x="41" y="129"/>
                    </a:lnTo>
                    <a:lnTo>
                      <a:pt x="37" y="122"/>
                    </a:lnTo>
                    <a:lnTo>
                      <a:pt x="26" y="75"/>
                    </a:lnTo>
                    <a:lnTo>
                      <a:pt x="15" y="25"/>
                    </a:lnTo>
                    <a:lnTo>
                      <a:pt x="18" y="18"/>
                    </a:lnTo>
                    <a:lnTo>
                      <a:pt x="30" y="14"/>
                    </a:lnTo>
                    <a:lnTo>
                      <a:pt x="41" y="18"/>
                    </a:lnTo>
                    <a:lnTo>
                      <a:pt x="48" y="18"/>
                    </a:lnTo>
                    <a:lnTo>
                      <a:pt x="52" y="39"/>
                    </a:lnTo>
                    <a:lnTo>
                      <a:pt x="52" y="57"/>
                    </a:lnTo>
                    <a:lnTo>
                      <a:pt x="56" y="93"/>
                    </a:lnTo>
                    <a:lnTo>
                      <a:pt x="78" y="86"/>
                    </a:lnTo>
                    <a:lnTo>
                      <a:pt x="78" y="79"/>
                    </a:lnTo>
                    <a:lnTo>
                      <a:pt x="86" y="71"/>
                    </a:lnTo>
                    <a:lnTo>
                      <a:pt x="86" y="64"/>
                    </a:lnTo>
                    <a:lnTo>
                      <a:pt x="86" y="57"/>
                    </a:lnTo>
                    <a:lnTo>
                      <a:pt x="82" y="50"/>
                    </a:lnTo>
                    <a:lnTo>
                      <a:pt x="78" y="43"/>
                    </a:lnTo>
                    <a:lnTo>
                      <a:pt x="63" y="10"/>
                    </a:lnTo>
                    <a:lnTo>
                      <a:pt x="63" y="18"/>
                    </a:lnTo>
                    <a:lnTo>
                      <a:pt x="45" y="7"/>
                    </a:lnTo>
                    <a:lnTo>
                      <a:pt x="11" y="0"/>
                    </a:lnTo>
                    <a:lnTo>
                      <a:pt x="11" y="3"/>
                    </a:lnTo>
                    <a:lnTo>
                      <a:pt x="4" y="28"/>
                    </a:lnTo>
                    <a:lnTo>
                      <a:pt x="4" y="50"/>
                    </a:lnTo>
                    <a:lnTo>
                      <a:pt x="4" y="64"/>
                    </a:lnTo>
                    <a:lnTo>
                      <a:pt x="7" y="79"/>
                    </a:lnTo>
                    <a:lnTo>
                      <a:pt x="15" y="100"/>
                    </a:lnTo>
                    <a:lnTo>
                      <a:pt x="18" y="125"/>
                    </a:lnTo>
                    <a:lnTo>
                      <a:pt x="18" y="132"/>
                    </a:lnTo>
                    <a:lnTo>
                      <a:pt x="11" y="147"/>
                    </a:lnTo>
                    <a:close/>
                  </a:path>
                </a:pathLst>
              </a:custGeom>
              <a:solidFill>
                <a:srgbClr val="888888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34" name="Freeform 22"/>
              <p:cNvSpPr/>
              <p:nvPr/>
            </p:nvSpPr>
            <p:spPr>
              <a:xfrm>
                <a:off x="2776" y="3197"/>
                <a:ext cx="139" cy="147"/>
              </a:xfrm>
              <a:custGeom>
                <a:avLst/>
                <a:gdLst>
                  <a:gd name="txL" fmla="*/ 0 w 109"/>
                  <a:gd name="txT" fmla="*/ 0 h 162"/>
                  <a:gd name="txR" fmla="*/ 109 w 109"/>
                  <a:gd name="txB" fmla="*/ 162 h 162"/>
                </a:gdLst>
                <a:ahLst/>
                <a:cxnLst>
                  <a:cxn ang="0">
                    <a:pos x="7" y="21"/>
                  </a:cxn>
                  <a:cxn ang="0">
                    <a:pos x="7" y="36"/>
                  </a:cxn>
                  <a:cxn ang="0">
                    <a:pos x="11" y="50"/>
                  </a:cxn>
                  <a:cxn ang="0">
                    <a:pos x="11" y="61"/>
                  </a:cxn>
                  <a:cxn ang="0">
                    <a:pos x="11" y="93"/>
                  </a:cxn>
                  <a:cxn ang="0">
                    <a:pos x="11" y="129"/>
                  </a:cxn>
                  <a:cxn ang="0">
                    <a:pos x="7" y="147"/>
                  </a:cxn>
                  <a:cxn ang="0">
                    <a:pos x="0" y="161"/>
                  </a:cxn>
                  <a:cxn ang="0">
                    <a:pos x="11" y="161"/>
                  </a:cxn>
                  <a:cxn ang="0">
                    <a:pos x="15" y="161"/>
                  </a:cxn>
                  <a:cxn ang="0">
                    <a:pos x="48" y="161"/>
                  </a:cxn>
                  <a:cxn ang="0">
                    <a:pos x="82" y="161"/>
                  </a:cxn>
                  <a:cxn ang="0">
                    <a:pos x="97" y="158"/>
                  </a:cxn>
                  <a:cxn ang="0">
                    <a:pos x="108" y="151"/>
                  </a:cxn>
                  <a:cxn ang="0">
                    <a:pos x="97" y="129"/>
                  </a:cxn>
                  <a:cxn ang="0">
                    <a:pos x="93" y="72"/>
                  </a:cxn>
                  <a:cxn ang="0">
                    <a:pos x="89" y="14"/>
                  </a:cxn>
                  <a:cxn ang="0">
                    <a:pos x="86" y="0"/>
                  </a:cxn>
                  <a:cxn ang="0">
                    <a:pos x="78" y="7"/>
                  </a:cxn>
                  <a:cxn ang="0">
                    <a:pos x="45" y="21"/>
                  </a:cxn>
                  <a:cxn ang="0">
                    <a:pos x="7" y="21"/>
                  </a:cxn>
                  <a:cxn ang="0">
                    <a:pos x="7" y="21"/>
                  </a:cxn>
                </a:cxnLst>
                <a:rect l="txL" t="txT" r="txR" b="txB"/>
                <a:pathLst>
                  <a:path w="109" h="162">
                    <a:moveTo>
                      <a:pt x="7" y="21"/>
                    </a:moveTo>
                    <a:lnTo>
                      <a:pt x="7" y="36"/>
                    </a:lnTo>
                    <a:lnTo>
                      <a:pt x="11" y="50"/>
                    </a:lnTo>
                    <a:lnTo>
                      <a:pt x="11" y="61"/>
                    </a:lnTo>
                    <a:lnTo>
                      <a:pt x="11" y="93"/>
                    </a:lnTo>
                    <a:lnTo>
                      <a:pt x="11" y="129"/>
                    </a:lnTo>
                    <a:lnTo>
                      <a:pt x="7" y="147"/>
                    </a:lnTo>
                    <a:lnTo>
                      <a:pt x="0" y="161"/>
                    </a:lnTo>
                    <a:lnTo>
                      <a:pt x="11" y="161"/>
                    </a:lnTo>
                    <a:lnTo>
                      <a:pt x="15" y="161"/>
                    </a:lnTo>
                    <a:lnTo>
                      <a:pt x="48" y="161"/>
                    </a:lnTo>
                    <a:lnTo>
                      <a:pt x="82" y="161"/>
                    </a:lnTo>
                    <a:lnTo>
                      <a:pt x="97" y="158"/>
                    </a:lnTo>
                    <a:lnTo>
                      <a:pt x="108" y="151"/>
                    </a:lnTo>
                    <a:lnTo>
                      <a:pt x="97" y="129"/>
                    </a:lnTo>
                    <a:lnTo>
                      <a:pt x="93" y="72"/>
                    </a:lnTo>
                    <a:lnTo>
                      <a:pt x="89" y="14"/>
                    </a:lnTo>
                    <a:lnTo>
                      <a:pt x="86" y="0"/>
                    </a:lnTo>
                    <a:lnTo>
                      <a:pt x="78" y="7"/>
                    </a:lnTo>
                    <a:lnTo>
                      <a:pt x="45" y="21"/>
                    </a:lnTo>
                    <a:lnTo>
                      <a:pt x="7" y="21"/>
                    </a:lnTo>
                    <a:close/>
                  </a:path>
                </a:pathLst>
              </a:custGeom>
              <a:solidFill>
                <a:srgbClr val="BBBBBB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35" name="Freeform 23"/>
              <p:cNvSpPr/>
              <p:nvPr/>
            </p:nvSpPr>
            <p:spPr>
              <a:xfrm>
                <a:off x="2791" y="3034"/>
                <a:ext cx="139" cy="147"/>
              </a:xfrm>
              <a:custGeom>
                <a:avLst/>
                <a:gdLst>
                  <a:gd name="txL" fmla="*/ 0 w 79"/>
                  <a:gd name="txT" fmla="*/ 0 h 116"/>
                  <a:gd name="txR" fmla="*/ 79 w 79"/>
                  <a:gd name="txB" fmla="*/ 116 h 116"/>
                </a:gdLst>
                <a:ahLst/>
                <a:cxnLst>
                  <a:cxn ang="0">
                    <a:pos x="71" y="90"/>
                  </a:cxn>
                  <a:cxn ang="0">
                    <a:pos x="78" y="83"/>
                  </a:cxn>
                  <a:cxn ang="0">
                    <a:pos x="78" y="79"/>
                  </a:cxn>
                  <a:cxn ang="0">
                    <a:pos x="78" y="75"/>
                  </a:cxn>
                  <a:cxn ang="0">
                    <a:pos x="74" y="72"/>
                  </a:cxn>
                  <a:cxn ang="0">
                    <a:pos x="74" y="65"/>
                  </a:cxn>
                  <a:cxn ang="0">
                    <a:pos x="71" y="68"/>
                  </a:cxn>
                  <a:cxn ang="0">
                    <a:pos x="41" y="79"/>
                  </a:cxn>
                  <a:cxn ang="0">
                    <a:pos x="37" y="43"/>
                  </a:cxn>
                  <a:cxn ang="0">
                    <a:pos x="37" y="25"/>
                  </a:cxn>
                  <a:cxn ang="0">
                    <a:pos x="33" y="4"/>
                  </a:cxn>
                  <a:cxn ang="0">
                    <a:pos x="26" y="4"/>
                  </a:cxn>
                  <a:cxn ang="0">
                    <a:pos x="15" y="0"/>
                  </a:cxn>
                  <a:cxn ang="0">
                    <a:pos x="3" y="4"/>
                  </a:cxn>
                  <a:cxn ang="0">
                    <a:pos x="0" y="11"/>
                  </a:cxn>
                  <a:cxn ang="0">
                    <a:pos x="7" y="50"/>
                  </a:cxn>
                  <a:cxn ang="0">
                    <a:pos x="22" y="108"/>
                  </a:cxn>
                  <a:cxn ang="0">
                    <a:pos x="26" y="115"/>
                  </a:cxn>
                  <a:cxn ang="0">
                    <a:pos x="41" y="115"/>
                  </a:cxn>
                  <a:cxn ang="0">
                    <a:pos x="56" y="104"/>
                  </a:cxn>
                  <a:cxn ang="0">
                    <a:pos x="71" y="90"/>
                  </a:cxn>
                  <a:cxn ang="0">
                    <a:pos x="71" y="90"/>
                  </a:cxn>
                </a:cxnLst>
                <a:rect l="txL" t="txT" r="txR" b="txB"/>
                <a:pathLst>
                  <a:path w="79" h="116">
                    <a:moveTo>
                      <a:pt x="71" y="90"/>
                    </a:moveTo>
                    <a:lnTo>
                      <a:pt x="78" y="83"/>
                    </a:lnTo>
                    <a:lnTo>
                      <a:pt x="78" y="79"/>
                    </a:lnTo>
                    <a:lnTo>
                      <a:pt x="78" y="75"/>
                    </a:lnTo>
                    <a:lnTo>
                      <a:pt x="74" y="72"/>
                    </a:lnTo>
                    <a:lnTo>
                      <a:pt x="74" y="65"/>
                    </a:lnTo>
                    <a:lnTo>
                      <a:pt x="71" y="68"/>
                    </a:lnTo>
                    <a:lnTo>
                      <a:pt x="41" y="79"/>
                    </a:lnTo>
                    <a:lnTo>
                      <a:pt x="37" y="43"/>
                    </a:lnTo>
                    <a:lnTo>
                      <a:pt x="37" y="25"/>
                    </a:lnTo>
                    <a:lnTo>
                      <a:pt x="33" y="4"/>
                    </a:lnTo>
                    <a:lnTo>
                      <a:pt x="26" y="4"/>
                    </a:lnTo>
                    <a:lnTo>
                      <a:pt x="15" y="0"/>
                    </a:lnTo>
                    <a:lnTo>
                      <a:pt x="3" y="4"/>
                    </a:lnTo>
                    <a:lnTo>
                      <a:pt x="0" y="11"/>
                    </a:lnTo>
                    <a:lnTo>
                      <a:pt x="7" y="50"/>
                    </a:lnTo>
                    <a:lnTo>
                      <a:pt x="22" y="108"/>
                    </a:lnTo>
                    <a:lnTo>
                      <a:pt x="26" y="115"/>
                    </a:lnTo>
                    <a:lnTo>
                      <a:pt x="41" y="115"/>
                    </a:lnTo>
                    <a:lnTo>
                      <a:pt x="56" y="104"/>
                    </a:lnTo>
                    <a:lnTo>
                      <a:pt x="71" y="90"/>
                    </a:lnTo>
                    <a:close/>
                  </a:path>
                </a:pathLst>
              </a:custGeom>
              <a:solidFill>
                <a:srgbClr val="888888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36" name="Freeform 24"/>
              <p:cNvSpPr/>
              <p:nvPr/>
            </p:nvSpPr>
            <p:spPr>
              <a:xfrm>
                <a:off x="2791" y="3328"/>
                <a:ext cx="139" cy="147"/>
              </a:xfrm>
              <a:custGeom>
                <a:avLst/>
                <a:gdLst>
                  <a:gd name="txL" fmla="*/ 0 w 68"/>
                  <a:gd name="txT" fmla="*/ 0 h 102"/>
                  <a:gd name="txR" fmla="*/ 68 w 68"/>
                  <a:gd name="txB" fmla="*/ 102 h 102"/>
                </a:gdLst>
                <a:ahLst/>
                <a:cxnLst>
                  <a:cxn ang="0">
                    <a:pos x="0" y="0"/>
                  </a:cxn>
                  <a:cxn ang="0">
                    <a:pos x="0" y="15"/>
                  </a:cxn>
                  <a:cxn ang="0">
                    <a:pos x="7" y="40"/>
                  </a:cxn>
                  <a:cxn ang="0">
                    <a:pos x="15" y="54"/>
                  </a:cxn>
                  <a:cxn ang="0">
                    <a:pos x="18" y="65"/>
                  </a:cxn>
                  <a:cxn ang="0">
                    <a:pos x="18" y="72"/>
                  </a:cxn>
                  <a:cxn ang="0">
                    <a:pos x="18" y="72"/>
                  </a:cxn>
                  <a:cxn ang="0">
                    <a:pos x="18" y="76"/>
                  </a:cxn>
                  <a:cxn ang="0">
                    <a:pos x="22" y="83"/>
                  </a:cxn>
                  <a:cxn ang="0">
                    <a:pos x="33" y="94"/>
                  </a:cxn>
                  <a:cxn ang="0">
                    <a:pos x="41" y="97"/>
                  </a:cxn>
                  <a:cxn ang="0">
                    <a:pos x="52" y="101"/>
                  </a:cxn>
                  <a:cxn ang="0">
                    <a:pos x="59" y="101"/>
                  </a:cxn>
                  <a:cxn ang="0">
                    <a:pos x="67" y="97"/>
                  </a:cxn>
                  <a:cxn ang="0">
                    <a:pos x="56" y="90"/>
                  </a:cxn>
                  <a:cxn ang="0">
                    <a:pos x="48" y="79"/>
                  </a:cxn>
                  <a:cxn ang="0">
                    <a:pos x="37" y="65"/>
                  </a:cxn>
                  <a:cxn ang="0">
                    <a:pos x="33" y="58"/>
                  </a:cxn>
                  <a:cxn ang="0">
                    <a:pos x="30" y="33"/>
                  </a:cxn>
                  <a:cxn ang="0">
                    <a:pos x="30" y="4"/>
                  </a:cxn>
                  <a:cxn ang="0">
                    <a:pos x="30" y="4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68" h="102">
                    <a:moveTo>
                      <a:pt x="0" y="0"/>
                    </a:moveTo>
                    <a:lnTo>
                      <a:pt x="0" y="15"/>
                    </a:lnTo>
                    <a:lnTo>
                      <a:pt x="7" y="40"/>
                    </a:lnTo>
                    <a:lnTo>
                      <a:pt x="15" y="54"/>
                    </a:lnTo>
                    <a:lnTo>
                      <a:pt x="18" y="65"/>
                    </a:lnTo>
                    <a:lnTo>
                      <a:pt x="18" y="72"/>
                    </a:lnTo>
                    <a:lnTo>
                      <a:pt x="18" y="76"/>
                    </a:lnTo>
                    <a:lnTo>
                      <a:pt x="22" y="83"/>
                    </a:lnTo>
                    <a:lnTo>
                      <a:pt x="33" y="94"/>
                    </a:lnTo>
                    <a:lnTo>
                      <a:pt x="41" y="97"/>
                    </a:lnTo>
                    <a:lnTo>
                      <a:pt x="52" y="101"/>
                    </a:lnTo>
                    <a:lnTo>
                      <a:pt x="59" y="101"/>
                    </a:lnTo>
                    <a:lnTo>
                      <a:pt x="67" y="97"/>
                    </a:lnTo>
                    <a:lnTo>
                      <a:pt x="56" y="90"/>
                    </a:lnTo>
                    <a:lnTo>
                      <a:pt x="48" y="79"/>
                    </a:lnTo>
                    <a:lnTo>
                      <a:pt x="37" y="65"/>
                    </a:lnTo>
                    <a:lnTo>
                      <a:pt x="33" y="58"/>
                    </a:lnTo>
                    <a:lnTo>
                      <a:pt x="30" y="33"/>
                    </a:lnTo>
                    <a:lnTo>
                      <a:pt x="30" y="4"/>
                    </a:lnTo>
                    <a:lnTo>
                      <a:pt x="3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37" name="Freeform 25"/>
              <p:cNvSpPr/>
              <p:nvPr/>
            </p:nvSpPr>
            <p:spPr>
              <a:xfrm>
                <a:off x="2750" y="2916"/>
                <a:ext cx="139" cy="147"/>
              </a:xfrm>
              <a:custGeom>
                <a:avLst/>
                <a:gdLst>
                  <a:gd name="txL" fmla="*/ 0 w 83"/>
                  <a:gd name="txT" fmla="*/ 0 h 95"/>
                  <a:gd name="txR" fmla="*/ 83 w 83"/>
                  <a:gd name="txB" fmla="*/ 95 h 95"/>
                </a:gdLst>
                <a:ahLst/>
                <a:cxnLst>
                  <a:cxn ang="0">
                    <a:pos x="74" y="22"/>
                  </a:cxn>
                  <a:cxn ang="0">
                    <a:pos x="78" y="18"/>
                  </a:cxn>
                  <a:cxn ang="0">
                    <a:pos x="82" y="22"/>
                  </a:cxn>
                  <a:cxn ang="0">
                    <a:pos x="82" y="15"/>
                  </a:cxn>
                  <a:cxn ang="0">
                    <a:pos x="78" y="7"/>
                  </a:cxn>
                  <a:cxn ang="0">
                    <a:pos x="67" y="0"/>
                  </a:cxn>
                  <a:cxn ang="0">
                    <a:pos x="52" y="4"/>
                  </a:cxn>
                  <a:cxn ang="0">
                    <a:pos x="41" y="11"/>
                  </a:cxn>
                  <a:cxn ang="0">
                    <a:pos x="33" y="22"/>
                  </a:cxn>
                  <a:cxn ang="0">
                    <a:pos x="22" y="25"/>
                  </a:cxn>
                  <a:cxn ang="0">
                    <a:pos x="15" y="33"/>
                  </a:cxn>
                  <a:cxn ang="0">
                    <a:pos x="11" y="40"/>
                  </a:cxn>
                  <a:cxn ang="0">
                    <a:pos x="11" y="47"/>
                  </a:cxn>
                  <a:cxn ang="0">
                    <a:pos x="15" y="51"/>
                  </a:cxn>
                  <a:cxn ang="0">
                    <a:pos x="11" y="51"/>
                  </a:cxn>
                  <a:cxn ang="0">
                    <a:pos x="4" y="51"/>
                  </a:cxn>
                  <a:cxn ang="0">
                    <a:pos x="0" y="54"/>
                  </a:cxn>
                  <a:cxn ang="0">
                    <a:pos x="0" y="58"/>
                  </a:cxn>
                  <a:cxn ang="0">
                    <a:pos x="0" y="65"/>
                  </a:cxn>
                  <a:cxn ang="0">
                    <a:pos x="0" y="69"/>
                  </a:cxn>
                  <a:cxn ang="0">
                    <a:pos x="4" y="72"/>
                  </a:cxn>
                  <a:cxn ang="0">
                    <a:pos x="11" y="83"/>
                  </a:cxn>
                  <a:cxn ang="0">
                    <a:pos x="18" y="94"/>
                  </a:cxn>
                  <a:cxn ang="0">
                    <a:pos x="18" y="83"/>
                  </a:cxn>
                  <a:cxn ang="0">
                    <a:pos x="18" y="76"/>
                  </a:cxn>
                  <a:cxn ang="0">
                    <a:pos x="22" y="79"/>
                  </a:cxn>
                  <a:cxn ang="0">
                    <a:pos x="30" y="86"/>
                  </a:cxn>
                  <a:cxn ang="0">
                    <a:pos x="41" y="83"/>
                  </a:cxn>
                  <a:cxn ang="0">
                    <a:pos x="52" y="79"/>
                  </a:cxn>
                  <a:cxn ang="0">
                    <a:pos x="56" y="72"/>
                  </a:cxn>
                  <a:cxn ang="0">
                    <a:pos x="56" y="65"/>
                  </a:cxn>
                  <a:cxn ang="0">
                    <a:pos x="52" y="58"/>
                  </a:cxn>
                  <a:cxn ang="0">
                    <a:pos x="48" y="54"/>
                  </a:cxn>
                  <a:cxn ang="0">
                    <a:pos x="48" y="51"/>
                  </a:cxn>
                  <a:cxn ang="0">
                    <a:pos x="52" y="47"/>
                  </a:cxn>
                  <a:cxn ang="0">
                    <a:pos x="56" y="47"/>
                  </a:cxn>
                  <a:cxn ang="0">
                    <a:pos x="63" y="47"/>
                  </a:cxn>
                  <a:cxn ang="0">
                    <a:pos x="59" y="33"/>
                  </a:cxn>
                  <a:cxn ang="0">
                    <a:pos x="67" y="29"/>
                  </a:cxn>
                  <a:cxn ang="0">
                    <a:pos x="71" y="25"/>
                  </a:cxn>
                  <a:cxn ang="0">
                    <a:pos x="74" y="22"/>
                  </a:cxn>
                  <a:cxn ang="0">
                    <a:pos x="74" y="22"/>
                  </a:cxn>
                </a:cxnLst>
                <a:rect l="txL" t="txT" r="txR" b="txB"/>
                <a:pathLst>
                  <a:path w="83" h="95">
                    <a:moveTo>
                      <a:pt x="74" y="22"/>
                    </a:moveTo>
                    <a:lnTo>
                      <a:pt x="78" y="18"/>
                    </a:lnTo>
                    <a:lnTo>
                      <a:pt x="82" y="22"/>
                    </a:lnTo>
                    <a:lnTo>
                      <a:pt x="82" y="15"/>
                    </a:lnTo>
                    <a:lnTo>
                      <a:pt x="78" y="7"/>
                    </a:lnTo>
                    <a:lnTo>
                      <a:pt x="67" y="0"/>
                    </a:lnTo>
                    <a:lnTo>
                      <a:pt x="52" y="4"/>
                    </a:lnTo>
                    <a:lnTo>
                      <a:pt x="41" y="11"/>
                    </a:lnTo>
                    <a:lnTo>
                      <a:pt x="33" y="22"/>
                    </a:lnTo>
                    <a:lnTo>
                      <a:pt x="22" y="25"/>
                    </a:lnTo>
                    <a:lnTo>
                      <a:pt x="15" y="33"/>
                    </a:lnTo>
                    <a:lnTo>
                      <a:pt x="11" y="40"/>
                    </a:lnTo>
                    <a:lnTo>
                      <a:pt x="11" y="47"/>
                    </a:lnTo>
                    <a:lnTo>
                      <a:pt x="15" y="51"/>
                    </a:lnTo>
                    <a:lnTo>
                      <a:pt x="11" y="51"/>
                    </a:lnTo>
                    <a:lnTo>
                      <a:pt x="4" y="51"/>
                    </a:lnTo>
                    <a:lnTo>
                      <a:pt x="0" y="54"/>
                    </a:lnTo>
                    <a:lnTo>
                      <a:pt x="0" y="58"/>
                    </a:lnTo>
                    <a:lnTo>
                      <a:pt x="0" y="65"/>
                    </a:lnTo>
                    <a:lnTo>
                      <a:pt x="0" y="69"/>
                    </a:lnTo>
                    <a:lnTo>
                      <a:pt x="4" y="72"/>
                    </a:lnTo>
                    <a:lnTo>
                      <a:pt x="11" y="83"/>
                    </a:lnTo>
                    <a:lnTo>
                      <a:pt x="18" y="94"/>
                    </a:lnTo>
                    <a:lnTo>
                      <a:pt x="18" y="83"/>
                    </a:lnTo>
                    <a:lnTo>
                      <a:pt x="18" y="76"/>
                    </a:lnTo>
                    <a:lnTo>
                      <a:pt x="22" y="79"/>
                    </a:lnTo>
                    <a:lnTo>
                      <a:pt x="30" y="86"/>
                    </a:lnTo>
                    <a:lnTo>
                      <a:pt x="41" y="83"/>
                    </a:lnTo>
                    <a:lnTo>
                      <a:pt x="52" y="79"/>
                    </a:lnTo>
                    <a:lnTo>
                      <a:pt x="56" y="72"/>
                    </a:lnTo>
                    <a:lnTo>
                      <a:pt x="56" y="65"/>
                    </a:lnTo>
                    <a:lnTo>
                      <a:pt x="52" y="58"/>
                    </a:lnTo>
                    <a:lnTo>
                      <a:pt x="48" y="54"/>
                    </a:lnTo>
                    <a:lnTo>
                      <a:pt x="48" y="51"/>
                    </a:lnTo>
                    <a:lnTo>
                      <a:pt x="52" y="47"/>
                    </a:lnTo>
                    <a:lnTo>
                      <a:pt x="56" y="47"/>
                    </a:lnTo>
                    <a:lnTo>
                      <a:pt x="63" y="47"/>
                    </a:lnTo>
                    <a:lnTo>
                      <a:pt x="59" y="33"/>
                    </a:lnTo>
                    <a:lnTo>
                      <a:pt x="67" y="29"/>
                    </a:lnTo>
                    <a:lnTo>
                      <a:pt x="71" y="25"/>
                    </a:lnTo>
                    <a:lnTo>
                      <a:pt x="74" y="22"/>
                    </a:ln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38" name="Freeform 26"/>
              <p:cNvSpPr/>
              <p:nvPr/>
            </p:nvSpPr>
            <p:spPr>
              <a:xfrm>
                <a:off x="2780" y="2921"/>
                <a:ext cx="139" cy="154"/>
              </a:xfrm>
              <a:custGeom>
                <a:avLst/>
                <a:gdLst>
                  <a:gd name="txL" fmla="*/ 0 w 68"/>
                  <a:gd name="txT" fmla="*/ 0 h 69"/>
                  <a:gd name="txR" fmla="*/ 68 w 68"/>
                  <a:gd name="txB" fmla="*/ 69 h 69"/>
                </a:gdLst>
                <a:ahLst/>
                <a:cxnLst>
                  <a:cxn ang="0">
                    <a:pos x="52" y="11"/>
                  </a:cxn>
                  <a:cxn ang="0">
                    <a:pos x="48" y="3"/>
                  </a:cxn>
                  <a:cxn ang="0">
                    <a:pos x="44" y="0"/>
                  </a:cxn>
                  <a:cxn ang="0">
                    <a:pos x="41" y="3"/>
                  </a:cxn>
                  <a:cxn ang="0">
                    <a:pos x="29" y="11"/>
                  </a:cxn>
                  <a:cxn ang="0">
                    <a:pos x="33" y="21"/>
                  </a:cxn>
                  <a:cxn ang="0">
                    <a:pos x="22" y="25"/>
                  </a:cxn>
                  <a:cxn ang="0">
                    <a:pos x="18" y="29"/>
                  </a:cxn>
                  <a:cxn ang="0">
                    <a:pos x="18" y="32"/>
                  </a:cxn>
                  <a:cxn ang="0">
                    <a:pos x="22" y="39"/>
                  </a:cxn>
                  <a:cxn ang="0">
                    <a:pos x="26" y="43"/>
                  </a:cxn>
                  <a:cxn ang="0">
                    <a:pos x="26" y="50"/>
                  </a:cxn>
                  <a:cxn ang="0">
                    <a:pos x="22" y="57"/>
                  </a:cxn>
                  <a:cxn ang="0">
                    <a:pos x="11" y="61"/>
                  </a:cxn>
                  <a:cxn ang="0">
                    <a:pos x="0" y="64"/>
                  </a:cxn>
                  <a:cxn ang="0">
                    <a:pos x="41" y="68"/>
                  </a:cxn>
                  <a:cxn ang="0">
                    <a:pos x="44" y="61"/>
                  </a:cxn>
                  <a:cxn ang="0">
                    <a:pos x="44" y="54"/>
                  </a:cxn>
                  <a:cxn ang="0">
                    <a:pos x="52" y="50"/>
                  </a:cxn>
                  <a:cxn ang="0">
                    <a:pos x="63" y="47"/>
                  </a:cxn>
                  <a:cxn ang="0">
                    <a:pos x="67" y="39"/>
                  </a:cxn>
                  <a:cxn ang="0">
                    <a:pos x="67" y="39"/>
                  </a:cxn>
                  <a:cxn ang="0">
                    <a:pos x="63" y="36"/>
                  </a:cxn>
                  <a:cxn ang="0">
                    <a:pos x="59" y="32"/>
                  </a:cxn>
                  <a:cxn ang="0">
                    <a:pos x="63" y="29"/>
                  </a:cxn>
                  <a:cxn ang="0">
                    <a:pos x="63" y="29"/>
                  </a:cxn>
                  <a:cxn ang="0">
                    <a:pos x="59" y="25"/>
                  </a:cxn>
                  <a:cxn ang="0">
                    <a:pos x="63" y="21"/>
                  </a:cxn>
                  <a:cxn ang="0">
                    <a:pos x="63" y="18"/>
                  </a:cxn>
                  <a:cxn ang="0">
                    <a:pos x="52" y="14"/>
                  </a:cxn>
                  <a:cxn ang="0">
                    <a:pos x="52" y="11"/>
                  </a:cxn>
                  <a:cxn ang="0">
                    <a:pos x="52" y="11"/>
                  </a:cxn>
                </a:cxnLst>
                <a:rect l="txL" t="txT" r="txR" b="txB"/>
                <a:pathLst>
                  <a:path w="68" h="69">
                    <a:moveTo>
                      <a:pt x="52" y="11"/>
                    </a:moveTo>
                    <a:lnTo>
                      <a:pt x="48" y="3"/>
                    </a:lnTo>
                    <a:lnTo>
                      <a:pt x="44" y="0"/>
                    </a:lnTo>
                    <a:lnTo>
                      <a:pt x="41" y="3"/>
                    </a:lnTo>
                    <a:lnTo>
                      <a:pt x="29" y="11"/>
                    </a:lnTo>
                    <a:lnTo>
                      <a:pt x="33" y="21"/>
                    </a:lnTo>
                    <a:lnTo>
                      <a:pt x="22" y="25"/>
                    </a:lnTo>
                    <a:lnTo>
                      <a:pt x="18" y="29"/>
                    </a:lnTo>
                    <a:lnTo>
                      <a:pt x="18" y="32"/>
                    </a:lnTo>
                    <a:lnTo>
                      <a:pt x="22" y="39"/>
                    </a:lnTo>
                    <a:lnTo>
                      <a:pt x="26" y="43"/>
                    </a:lnTo>
                    <a:lnTo>
                      <a:pt x="26" y="50"/>
                    </a:lnTo>
                    <a:lnTo>
                      <a:pt x="22" y="57"/>
                    </a:lnTo>
                    <a:lnTo>
                      <a:pt x="11" y="61"/>
                    </a:lnTo>
                    <a:lnTo>
                      <a:pt x="0" y="64"/>
                    </a:lnTo>
                    <a:lnTo>
                      <a:pt x="41" y="68"/>
                    </a:lnTo>
                    <a:lnTo>
                      <a:pt x="44" y="61"/>
                    </a:lnTo>
                    <a:lnTo>
                      <a:pt x="44" y="54"/>
                    </a:lnTo>
                    <a:lnTo>
                      <a:pt x="52" y="50"/>
                    </a:lnTo>
                    <a:lnTo>
                      <a:pt x="63" y="47"/>
                    </a:lnTo>
                    <a:lnTo>
                      <a:pt x="67" y="39"/>
                    </a:lnTo>
                    <a:lnTo>
                      <a:pt x="63" y="36"/>
                    </a:lnTo>
                    <a:lnTo>
                      <a:pt x="59" y="32"/>
                    </a:lnTo>
                    <a:lnTo>
                      <a:pt x="63" y="29"/>
                    </a:lnTo>
                    <a:lnTo>
                      <a:pt x="59" y="25"/>
                    </a:lnTo>
                    <a:lnTo>
                      <a:pt x="63" y="21"/>
                    </a:lnTo>
                    <a:lnTo>
                      <a:pt x="63" y="18"/>
                    </a:lnTo>
                    <a:lnTo>
                      <a:pt x="52" y="14"/>
                    </a:lnTo>
                    <a:lnTo>
                      <a:pt x="52" y="11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39" name="Freeform 27"/>
              <p:cNvSpPr/>
              <p:nvPr/>
            </p:nvSpPr>
            <p:spPr>
              <a:xfrm>
                <a:off x="2809" y="3368"/>
                <a:ext cx="139" cy="154"/>
              </a:xfrm>
              <a:custGeom>
                <a:avLst/>
                <a:gdLst>
                  <a:gd name="txL" fmla="*/ 0 w 65"/>
                  <a:gd name="txT" fmla="*/ 0 h 37"/>
                  <a:gd name="txR" fmla="*/ 65 w 65"/>
                  <a:gd name="txB" fmla="*/ 37 h 37"/>
                </a:gdLst>
                <a:ahLst/>
                <a:cxnLst>
                  <a:cxn ang="0">
                    <a:pos x="0" y="0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11"/>
                  </a:cxn>
                  <a:cxn ang="0">
                    <a:pos x="0" y="18"/>
                  </a:cxn>
                  <a:cxn ang="0">
                    <a:pos x="4" y="36"/>
                  </a:cxn>
                  <a:cxn ang="0">
                    <a:pos x="8" y="36"/>
                  </a:cxn>
                  <a:cxn ang="0">
                    <a:pos x="8" y="21"/>
                  </a:cxn>
                  <a:cxn ang="0">
                    <a:pos x="12" y="21"/>
                  </a:cxn>
                  <a:cxn ang="0">
                    <a:pos x="15" y="21"/>
                  </a:cxn>
                  <a:cxn ang="0">
                    <a:pos x="34" y="36"/>
                  </a:cxn>
                  <a:cxn ang="0">
                    <a:pos x="60" y="32"/>
                  </a:cxn>
                  <a:cxn ang="0">
                    <a:pos x="64" y="32"/>
                  </a:cxn>
                  <a:cxn ang="0">
                    <a:pos x="64" y="29"/>
                  </a:cxn>
                  <a:cxn ang="0">
                    <a:pos x="56" y="25"/>
                  </a:cxn>
                  <a:cxn ang="0">
                    <a:pos x="49" y="21"/>
                  </a:cxn>
                  <a:cxn ang="0">
                    <a:pos x="41" y="25"/>
                  </a:cxn>
                  <a:cxn ang="0">
                    <a:pos x="34" y="25"/>
                  </a:cxn>
                  <a:cxn ang="0">
                    <a:pos x="15" y="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65" h="37">
                    <a:moveTo>
                      <a:pt x="0" y="0"/>
                    </a:moveTo>
                    <a:lnTo>
                      <a:pt x="0" y="3"/>
                    </a:lnTo>
                    <a:lnTo>
                      <a:pt x="0" y="11"/>
                    </a:lnTo>
                    <a:lnTo>
                      <a:pt x="0" y="18"/>
                    </a:lnTo>
                    <a:lnTo>
                      <a:pt x="4" y="36"/>
                    </a:lnTo>
                    <a:lnTo>
                      <a:pt x="8" y="36"/>
                    </a:lnTo>
                    <a:lnTo>
                      <a:pt x="8" y="21"/>
                    </a:lnTo>
                    <a:lnTo>
                      <a:pt x="12" y="21"/>
                    </a:lnTo>
                    <a:lnTo>
                      <a:pt x="15" y="21"/>
                    </a:lnTo>
                    <a:lnTo>
                      <a:pt x="34" y="36"/>
                    </a:lnTo>
                    <a:lnTo>
                      <a:pt x="60" y="32"/>
                    </a:lnTo>
                    <a:lnTo>
                      <a:pt x="64" y="32"/>
                    </a:lnTo>
                    <a:lnTo>
                      <a:pt x="64" y="29"/>
                    </a:lnTo>
                    <a:lnTo>
                      <a:pt x="56" y="25"/>
                    </a:lnTo>
                    <a:lnTo>
                      <a:pt x="49" y="21"/>
                    </a:lnTo>
                    <a:lnTo>
                      <a:pt x="41" y="25"/>
                    </a:lnTo>
                    <a:lnTo>
                      <a:pt x="34" y="25"/>
                    </a:lnTo>
                    <a:lnTo>
                      <a:pt x="15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40" name="Freeform 28"/>
              <p:cNvSpPr/>
              <p:nvPr/>
            </p:nvSpPr>
            <p:spPr>
              <a:xfrm>
                <a:off x="2780" y="2968"/>
                <a:ext cx="139" cy="147"/>
              </a:xfrm>
              <a:custGeom>
                <a:avLst/>
                <a:gdLst>
                  <a:gd name="txL" fmla="*/ 0 w 60"/>
                  <a:gd name="txT" fmla="*/ 0 h 27"/>
                  <a:gd name="txR" fmla="*/ 60 w 60"/>
                  <a:gd name="txB" fmla="*/ 27 h 27"/>
                </a:gdLst>
                <a:ahLst/>
                <a:cxnLst>
                  <a:cxn ang="0">
                    <a:pos x="41" y="4"/>
                  </a:cxn>
                  <a:cxn ang="0">
                    <a:pos x="0" y="0"/>
                  </a:cxn>
                  <a:cxn ang="0">
                    <a:pos x="7" y="8"/>
                  </a:cxn>
                  <a:cxn ang="0">
                    <a:pos x="22" y="11"/>
                  </a:cxn>
                  <a:cxn ang="0">
                    <a:pos x="41" y="15"/>
                  </a:cxn>
                  <a:cxn ang="0">
                    <a:pos x="48" y="22"/>
                  </a:cxn>
                  <a:cxn ang="0">
                    <a:pos x="59" y="26"/>
                  </a:cxn>
                  <a:cxn ang="0">
                    <a:pos x="59" y="18"/>
                  </a:cxn>
                  <a:cxn ang="0">
                    <a:pos x="41" y="4"/>
                  </a:cxn>
                  <a:cxn ang="0">
                    <a:pos x="41" y="4"/>
                  </a:cxn>
                </a:cxnLst>
                <a:rect l="txL" t="txT" r="txR" b="txB"/>
                <a:pathLst>
                  <a:path w="60" h="27">
                    <a:moveTo>
                      <a:pt x="41" y="4"/>
                    </a:moveTo>
                    <a:lnTo>
                      <a:pt x="0" y="0"/>
                    </a:lnTo>
                    <a:lnTo>
                      <a:pt x="7" y="8"/>
                    </a:lnTo>
                    <a:lnTo>
                      <a:pt x="22" y="11"/>
                    </a:lnTo>
                    <a:lnTo>
                      <a:pt x="41" y="15"/>
                    </a:lnTo>
                    <a:lnTo>
                      <a:pt x="48" y="22"/>
                    </a:lnTo>
                    <a:lnTo>
                      <a:pt x="59" y="26"/>
                    </a:lnTo>
                    <a:lnTo>
                      <a:pt x="59" y="18"/>
                    </a:lnTo>
                    <a:lnTo>
                      <a:pt x="41" y="4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41" name="Freeform 29"/>
              <p:cNvSpPr/>
              <p:nvPr/>
            </p:nvSpPr>
            <p:spPr>
              <a:xfrm>
                <a:off x="2865" y="3045"/>
                <a:ext cx="139" cy="147"/>
              </a:xfrm>
              <a:custGeom>
                <a:avLst/>
                <a:gdLst>
                  <a:gd name="txL" fmla="*/ 0 w 38"/>
                  <a:gd name="txT" fmla="*/ 0 h 23"/>
                  <a:gd name="txR" fmla="*/ 38 w 38"/>
                  <a:gd name="txB" fmla="*/ 23 h 23"/>
                </a:gdLst>
                <a:ahLst/>
                <a:cxnLst>
                  <a:cxn ang="0">
                    <a:pos x="4" y="22"/>
                  </a:cxn>
                  <a:cxn ang="0">
                    <a:pos x="11" y="18"/>
                  </a:cxn>
                  <a:cxn ang="0">
                    <a:pos x="19" y="22"/>
                  </a:cxn>
                  <a:cxn ang="0">
                    <a:pos x="26" y="15"/>
                  </a:cxn>
                  <a:cxn ang="0">
                    <a:pos x="37" y="8"/>
                  </a:cxn>
                  <a:cxn ang="0">
                    <a:pos x="37" y="0"/>
                  </a:cxn>
                  <a:cxn ang="0">
                    <a:pos x="34" y="0"/>
                  </a:cxn>
                  <a:cxn ang="0">
                    <a:pos x="26" y="4"/>
                  </a:cxn>
                  <a:cxn ang="0">
                    <a:pos x="15" y="8"/>
                  </a:cxn>
                  <a:cxn ang="0">
                    <a:pos x="23" y="4"/>
                  </a:cxn>
                  <a:cxn ang="0">
                    <a:pos x="19" y="0"/>
                  </a:cxn>
                  <a:cxn ang="0">
                    <a:pos x="15" y="0"/>
                  </a:cxn>
                  <a:cxn ang="0">
                    <a:pos x="8" y="4"/>
                  </a:cxn>
                  <a:cxn ang="0">
                    <a:pos x="8" y="8"/>
                  </a:cxn>
                  <a:cxn ang="0">
                    <a:pos x="0" y="11"/>
                  </a:cxn>
                  <a:cxn ang="0">
                    <a:pos x="4" y="18"/>
                  </a:cxn>
                  <a:cxn ang="0">
                    <a:pos x="4" y="22"/>
                  </a:cxn>
                  <a:cxn ang="0">
                    <a:pos x="4" y="22"/>
                  </a:cxn>
                </a:cxnLst>
                <a:rect l="txL" t="txT" r="txR" b="txB"/>
                <a:pathLst>
                  <a:path w="38" h="23">
                    <a:moveTo>
                      <a:pt x="4" y="22"/>
                    </a:moveTo>
                    <a:lnTo>
                      <a:pt x="11" y="18"/>
                    </a:lnTo>
                    <a:lnTo>
                      <a:pt x="19" y="22"/>
                    </a:lnTo>
                    <a:lnTo>
                      <a:pt x="26" y="15"/>
                    </a:lnTo>
                    <a:lnTo>
                      <a:pt x="37" y="8"/>
                    </a:lnTo>
                    <a:lnTo>
                      <a:pt x="37" y="0"/>
                    </a:lnTo>
                    <a:lnTo>
                      <a:pt x="34" y="0"/>
                    </a:lnTo>
                    <a:lnTo>
                      <a:pt x="26" y="4"/>
                    </a:lnTo>
                    <a:lnTo>
                      <a:pt x="15" y="8"/>
                    </a:lnTo>
                    <a:lnTo>
                      <a:pt x="23" y="4"/>
                    </a:lnTo>
                    <a:lnTo>
                      <a:pt x="19" y="0"/>
                    </a:lnTo>
                    <a:lnTo>
                      <a:pt x="15" y="0"/>
                    </a:lnTo>
                    <a:lnTo>
                      <a:pt x="8" y="4"/>
                    </a:lnTo>
                    <a:lnTo>
                      <a:pt x="8" y="8"/>
                    </a:lnTo>
                    <a:lnTo>
                      <a:pt x="0" y="11"/>
                    </a:lnTo>
                    <a:lnTo>
                      <a:pt x="4" y="18"/>
                    </a:lnTo>
                    <a:lnTo>
                      <a:pt x="4" y="22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42" name="Freeform 30"/>
              <p:cNvSpPr/>
              <p:nvPr/>
            </p:nvSpPr>
            <p:spPr>
              <a:xfrm>
                <a:off x="2839" y="2923"/>
                <a:ext cx="139" cy="147"/>
              </a:xfrm>
              <a:custGeom>
                <a:avLst/>
                <a:gdLst>
                  <a:gd name="txL" fmla="*/ 0 w 5"/>
                  <a:gd name="txT" fmla="*/ 0 h 8"/>
                  <a:gd name="txR" fmla="*/ 5 w 5"/>
                  <a:gd name="txB" fmla="*/ 8 h 8"/>
                </a:gdLst>
                <a:ahLst/>
                <a:cxnLst>
                  <a:cxn ang="0">
                    <a:pos x="4" y="7"/>
                  </a:cxn>
                  <a:cxn ang="0">
                    <a:pos x="4" y="3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3"/>
                  </a:cxn>
                  <a:cxn ang="0">
                    <a:pos x="4" y="7"/>
                  </a:cxn>
                  <a:cxn ang="0">
                    <a:pos x="4" y="7"/>
                  </a:cxn>
                </a:cxnLst>
                <a:rect l="txL" t="txT" r="txR" b="txB"/>
                <a:pathLst>
                  <a:path w="5" h="8">
                    <a:moveTo>
                      <a:pt x="4" y="7"/>
                    </a:moveTo>
                    <a:lnTo>
                      <a:pt x="4" y="3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4" y="7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5" name="组合 32"/>
          <p:cNvGrpSpPr/>
          <p:nvPr/>
        </p:nvGrpSpPr>
        <p:grpSpPr>
          <a:xfrm>
            <a:off x="2160588" y="1285875"/>
            <a:ext cx="4340225" cy="2203450"/>
            <a:chOff x="1357290" y="2205038"/>
            <a:chExt cx="5786478" cy="2938474"/>
          </a:xfrm>
        </p:grpSpPr>
        <p:sp>
          <p:nvSpPr>
            <p:cNvPr id="9247" name="Text Box 16"/>
            <p:cNvSpPr txBox="1"/>
            <p:nvPr/>
          </p:nvSpPr>
          <p:spPr>
            <a:xfrm>
              <a:off x="2071653" y="2714622"/>
              <a:ext cx="4357749" cy="158496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   同学们请欣赏下面的情景，这些图片有哪些共同的地方？</a:t>
              </a:r>
            </a:p>
          </p:txBody>
        </p:sp>
        <p:sp>
          <p:nvSpPr>
            <p:cNvPr id="5128" name="AutoShape 33"/>
            <p:cNvSpPr/>
            <p:nvPr/>
          </p:nvSpPr>
          <p:spPr>
            <a:xfrm>
              <a:off x="1357290" y="2205038"/>
              <a:ext cx="5786478" cy="2938474"/>
            </a:xfrm>
            <a:prstGeom prst="cloudCallout">
              <a:avLst>
                <a:gd name="adj1" fmla="val -43750"/>
                <a:gd name="adj2" fmla="val 70000"/>
              </a:avLst>
            </a:prstGeom>
            <a:noFill/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lvl="0" algn="ctr" eaLnBrk="1" fontAlgn="base" hangingPunct="1"/>
              <a:endParaRPr lang="zh-CN" altLang="en-US" sz="1350" strike="noStrike" noProof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249" name="Group 3"/>
          <p:cNvGrpSpPr/>
          <p:nvPr/>
        </p:nvGrpSpPr>
        <p:grpSpPr>
          <a:xfrm>
            <a:off x="3551238" y="357188"/>
            <a:ext cx="2047875" cy="1028700"/>
            <a:chOff x="3992" y="432"/>
            <a:chExt cx="1720" cy="864"/>
          </a:xfrm>
        </p:grpSpPr>
        <p:pic>
          <p:nvPicPr>
            <p:cNvPr id="9250" name="Picture 4" descr="模板图片副本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032" y="432"/>
              <a:ext cx="1680" cy="86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51" name="Rectangle 2"/>
            <p:cNvSpPr/>
            <p:nvPr/>
          </p:nvSpPr>
          <p:spPr>
            <a:xfrm>
              <a:off x="3992" y="544"/>
              <a:ext cx="1536" cy="38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/>
            <a:lstStyle/>
            <a:p>
              <a:pPr algn="ctr" eaLnBrk="0" hangingPunct="0"/>
              <a:r>
                <a:rPr lang="zh-CN" altLang="en-US" sz="3000" b="1" dirty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新课导入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1525" y="147638"/>
            <a:ext cx="3970338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rtl="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rPr>
              <a:t>2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）日食、月食的成因</a:t>
            </a:r>
          </a:p>
        </p:txBody>
      </p:sp>
    </p:spTree>
    <p:controls>
      <p:control spid="27650" name="ShockwaveFlash1" r:id="rId2" imgW="5830114" imgH="4200000"/>
    </p:controls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9150" y="42863"/>
            <a:ext cx="28479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rtl="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rPr>
              <a:t>3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）小孔成像</a:t>
            </a:r>
          </a:p>
        </p:txBody>
      </p:sp>
      <p:pic>
        <p:nvPicPr>
          <p:cNvPr id="5" name="小孔成像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743075" y="557213"/>
            <a:ext cx="5695950" cy="4270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52500" y="557213"/>
            <a:ext cx="7591425" cy="18161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       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小孔成像的形成原因：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烛焰上部的光线，由于光的直线传播，通过小孔后，射到了下部；下部的光线，由于光的直线传播，通过小孔后，射到了上部，就形成了小孔成像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.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（如图所示）</a:t>
            </a:r>
          </a:p>
        </p:txBody>
      </p:sp>
      <p:pic>
        <p:nvPicPr>
          <p:cNvPr id="26626" name="Picture 2" descr="E:\罗梦\人八物上\人八物导学案\PY6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7613" y="2803525"/>
            <a:ext cx="3938587" cy="1390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8675" y="395288"/>
            <a:ext cx="5486400" cy="18288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【例】大伟在课外用如图所示的装置做小孔成像实验，如果易拉罐底部的小孔是三角形，则他在半透明纸上看到的是（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    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）</a:t>
            </a:r>
          </a:p>
        </p:txBody>
      </p:sp>
      <p:sp>
        <p:nvSpPr>
          <p:cNvPr id="3" name="矩形 2"/>
          <p:cNvSpPr/>
          <p:nvPr/>
        </p:nvSpPr>
        <p:spPr>
          <a:xfrm>
            <a:off x="1009650" y="2160588"/>
            <a:ext cx="6296025" cy="9540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A.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三角形光斑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	   B.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圆形光斑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C.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蜡烛的正立像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	   D.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蜡烛的倒立像</a:t>
            </a:r>
          </a:p>
        </p:txBody>
      </p:sp>
      <p:sp>
        <p:nvSpPr>
          <p:cNvPr id="4" name="矩形 3"/>
          <p:cNvSpPr/>
          <p:nvPr/>
        </p:nvSpPr>
        <p:spPr>
          <a:xfrm>
            <a:off x="714375" y="3190875"/>
            <a:ext cx="7953375" cy="1384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zh-CN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解析：</a:t>
            </a:r>
            <a:r>
              <a:rPr lang="zh-CN" altLang="zh-CN" sz="2800" b="1" dirty="0">
                <a:latin typeface="Times New Roman" panose="02020603050405020304" pitchFamily="18" charset="0"/>
                <a:ea typeface="楷体_GB2312" pitchFamily="49" charset="-122"/>
              </a:rPr>
              <a:t>根据小孔成像的特点，蜡烛发出的光线无论通过什么形状的小孔，都在半透明纸上成倒立的实像，故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</a:rPr>
              <a:t>D</a:t>
            </a:r>
            <a:r>
              <a:rPr lang="zh-CN" altLang="zh-CN" sz="2800" b="1" dirty="0">
                <a:latin typeface="Times New Roman" panose="02020603050405020304" pitchFamily="18" charset="0"/>
                <a:ea typeface="楷体_GB2312" pitchFamily="49" charset="-122"/>
              </a:rPr>
              <a:t>正确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</a:rPr>
              <a:t>.</a:t>
            </a:r>
            <a:endParaRPr lang="zh-CN" altLang="zh-CN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28674" name="Picture 2" descr="E:\罗梦\人八物上\人八物导学案\PY7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73775" y="925513"/>
            <a:ext cx="2774950" cy="1519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4543425" y="1684338"/>
            <a:ext cx="561975" cy="517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rtl="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0000FF"/>
                </a:solidFill>
                <a:latin typeface="+mj-lt"/>
                <a:ea typeface="宋体" panose="02010600030101010101" pitchFamily="2" charset="-122"/>
                <a:cs typeface="+mn-cs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>
            <a:spLocks noChangeArrowheads="1"/>
          </p:cNvSpPr>
          <p:nvPr/>
        </p:nvSpPr>
        <p:spPr bwMode="auto">
          <a:xfrm>
            <a:off x="874713" y="430213"/>
            <a:ext cx="1793875" cy="579438"/>
          </a:xfrm>
          <a:prstGeom prst="roundRect">
            <a:avLst/>
          </a:prstGeom>
          <a:solidFill>
            <a:srgbClr val="0066FF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知识点三</a:t>
            </a:r>
          </a:p>
        </p:txBody>
      </p:sp>
      <p:sp>
        <p:nvSpPr>
          <p:cNvPr id="29699" name="TextBox 2"/>
          <p:cNvSpPr txBox="1"/>
          <p:nvPr/>
        </p:nvSpPr>
        <p:spPr>
          <a:xfrm>
            <a:off x="2771775" y="458788"/>
            <a:ext cx="2349500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光的传播速度</a:t>
            </a:r>
          </a:p>
        </p:txBody>
      </p:sp>
      <p:sp>
        <p:nvSpPr>
          <p:cNvPr id="4" name="矩形 3"/>
          <p:cNvSpPr/>
          <p:nvPr/>
        </p:nvSpPr>
        <p:spPr>
          <a:xfrm>
            <a:off x="769938" y="1144588"/>
            <a:ext cx="7697787" cy="9540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雷声和闪电在同时同地发生，但我们总是先看到闪电后听到雷声，这说明什么问题？</a:t>
            </a:r>
          </a:p>
        </p:txBody>
      </p:sp>
      <p:sp>
        <p:nvSpPr>
          <p:cNvPr id="5" name="矩形 4"/>
          <p:cNvSpPr/>
          <p:nvPr/>
        </p:nvSpPr>
        <p:spPr>
          <a:xfrm>
            <a:off x="1431925" y="2166938"/>
            <a:ext cx="7112000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这表明光的传播速度比声音的传播速度快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.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2313" y="2851150"/>
            <a:ext cx="7897813" cy="9540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       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光在真空中的传播速度约为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c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= 3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10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8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m/s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，这是目前为止，我们知道的宇宙间最快的速度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.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9699" grpId="0"/>
      <p:bldP spid="4" grpId="0"/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8625" y="762000"/>
            <a:ext cx="5829300" cy="22463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       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光在空气中的速度比真空中略小，我们近似认为其等于真空中光速，为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3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10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8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m/s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；光在水中的速度约为真空中光速的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3/4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；光在玻璃中的速度约为真空中光速的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2/3.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pic>
        <p:nvPicPr>
          <p:cNvPr id="31746" name="Picture 2" descr="E:\罗梦\人八物上\resource\8s41\jpg\071040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57925" y="692150"/>
            <a:ext cx="2506663" cy="3013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圆角矩形标注 2"/>
          <p:cNvSpPr/>
          <p:nvPr/>
        </p:nvSpPr>
        <p:spPr>
          <a:xfrm>
            <a:off x="614363" y="3324225"/>
            <a:ext cx="5457825" cy="1076325"/>
          </a:xfrm>
          <a:prstGeom prst="wedgeRoundRectCallout">
            <a:avLst>
              <a:gd name="adj1" fmla="val 57187"/>
              <a:gd name="adj2" fmla="val -49889"/>
              <a:gd name="adj3" fmla="val 16667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如果一个人以光速绕地球飞行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，他在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1s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的时间内能绕地球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7.5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圈。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454025" y="1366838"/>
            <a:ext cx="8008938" cy="164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indent="720090" defTabSz="914400" rtl="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2" charset="-122"/>
                <a:cs typeface="+mn-cs"/>
              </a:rPr>
              <a:t>1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2" charset="-122"/>
                <a:cs typeface="+mn-cs"/>
              </a:rPr>
              <a:t>、下列物体中是光源的是（          ）</a:t>
            </a:r>
          </a:p>
          <a:p>
            <a:pPr marR="0" indent="720090" defTabSz="914400" rtl="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2" charset="-122"/>
                <a:cs typeface="+mn-cs"/>
              </a:rPr>
              <a:t>A.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2" charset="-122"/>
                <a:cs typeface="+mn-cs"/>
              </a:rPr>
              <a:t>月亮           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2" charset="-122"/>
                <a:cs typeface="+mn-cs"/>
              </a:rPr>
              <a:t>B.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2" charset="-122"/>
                <a:cs typeface="+mn-cs"/>
              </a:rPr>
              <a:t>萤火虫          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2" charset="-122"/>
                <a:cs typeface="+mn-cs"/>
              </a:rPr>
              <a:t>C.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2" charset="-122"/>
                <a:cs typeface="+mn-cs"/>
              </a:rPr>
              <a:t>恒星 </a:t>
            </a:r>
            <a:endParaRPr kumimoji="0" lang="en-US" altLang="zh-CN" sz="2800" b="1" kern="1200" cap="none" spc="0" normalizeH="0" baseline="0" noProof="0" dirty="0">
              <a:latin typeface="+mj-lt"/>
              <a:ea typeface="黑体" panose="02010609060101010101" pitchFamily="2" charset="-122"/>
              <a:cs typeface="+mn-cs"/>
            </a:endParaRPr>
          </a:p>
          <a:p>
            <a:pPr marR="0" indent="720090" defTabSz="914400" rtl="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2" charset="-122"/>
                <a:cs typeface="+mn-cs"/>
              </a:rPr>
              <a:t>D</a:t>
            </a:r>
            <a:r>
              <a:rPr kumimoji="0" lang="en-US" altLang="zh-CN" sz="2800" b="1" kern="1200" cap="none" spc="0" normalizeH="0" baseline="0" noProof="0" dirty="0" smtClean="0">
                <a:latin typeface="+mj-lt"/>
                <a:ea typeface="黑体" panose="02010609060101010101" pitchFamily="2" charset="-122"/>
                <a:cs typeface="+mn-cs"/>
              </a:rPr>
              <a:t>.</a:t>
            </a:r>
            <a:r>
              <a:rPr kumimoji="0" lang="zh-CN" altLang="en-US" sz="2800" b="1" kern="1200" cap="none" spc="0" normalizeH="0" baseline="0" noProof="0" dirty="0" smtClean="0">
                <a:latin typeface="+mj-lt"/>
                <a:ea typeface="黑体" panose="02010609060101010101" pitchFamily="2" charset="-122"/>
                <a:cs typeface="+mn-cs"/>
              </a:rPr>
              <a:t>镜子           </a:t>
            </a:r>
            <a:r>
              <a:rPr kumimoji="0" lang="en-US" altLang="zh-CN" sz="2800" b="1" kern="1200" cap="none" spc="0" normalizeH="0" baseline="0" noProof="0" dirty="0" smtClean="0">
                <a:latin typeface="+mj-lt"/>
                <a:ea typeface="黑体" panose="02010609060101010101" pitchFamily="2" charset="-122"/>
                <a:cs typeface="+mn-cs"/>
              </a:rPr>
              <a:t>E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2" charset="-122"/>
                <a:cs typeface="+mn-cs"/>
              </a:rPr>
              <a:t>.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2" charset="-122"/>
                <a:cs typeface="+mn-cs"/>
              </a:rPr>
              <a:t>钻石              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2" charset="-122"/>
                <a:cs typeface="+mn-cs"/>
              </a:rPr>
              <a:t>F.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2" charset="-122"/>
                <a:cs typeface="+mn-cs"/>
              </a:rPr>
              <a:t>电视机画面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743575" y="1376363"/>
            <a:ext cx="108108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rtl="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0000FF"/>
                </a:solidFill>
                <a:latin typeface="+mj-lt"/>
                <a:ea typeface="宋体" panose="02010600030101010101" pitchFamily="2" charset="-122"/>
                <a:cs typeface="+mn-cs"/>
              </a:rPr>
              <a:t>BCF</a:t>
            </a:r>
            <a:endParaRPr kumimoji="0" lang="zh-CN" altLang="en-US" sz="2800" b="1" kern="1200" cap="none" spc="0" normalizeH="0" baseline="0" noProof="0" dirty="0">
              <a:solidFill>
                <a:srgbClr val="0000FF"/>
              </a:solidFill>
              <a:latin typeface="+mj-lt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2" name="组合 15"/>
          <p:cNvGrpSpPr/>
          <p:nvPr/>
        </p:nvGrpSpPr>
        <p:grpSpPr bwMode="auto">
          <a:xfrm>
            <a:off x="883639" y="83066"/>
            <a:ext cx="3936011" cy="542628"/>
            <a:chOff x="419929" y="538091"/>
            <a:chExt cx="3114598" cy="54261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" name="TextBox 12"/>
            <p:cNvSpPr txBox="1"/>
            <p:nvPr/>
          </p:nvSpPr>
          <p:spPr>
            <a:xfrm>
              <a:off x="2128828" y="538091"/>
              <a:ext cx="1405699" cy="52320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-10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随堂演练</a:t>
              </a:r>
            </a:p>
          </p:txBody>
        </p:sp>
        <p:sp>
          <p:nvSpPr>
            <p:cNvPr id="14" name="直接连接符 5"/>
            <p:cNvSpPr>
              <a:spLocks noChangeShapeType="1"/>
            </p:cNvSpPr>
            <p:nvPr/>
          </p:nvSpPr>
          <p:spPr bwMode="auto">
            <a:xfrm flipV="1">
              <a:off x="2041893" y="1055705"/>
              <a:ext cx="1370242" cy="360"/>
            </a:xfrm>
            <a:prstGeom prst="line">
              <a:avLst/>
            </a:prstGeom>
            <a:noFill/>
            <a:ln w="57150" algn="ctr">
              <a:solidFill>
                <a:srgbClr val="FF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sp>
        <p:sp>
          <p:nvSpPr>
            <p:cNvPr id="15" name="圆角矩形 14"/>
            <p:cNvSpPr>
              <a:spLocks noChangeArrowheads="1"/>
            </p:cNvSpPr>
            <p:nvPr/>
          </p:nvSpPr>
          <p:spPr bwMode="auto">
            <a:xfrm>
              <a:off x="467544" y="547615"/>
              <a:ext cx="1656184" cy="533088"/>
            </a:xfrm>
            <a:prstGeom prst="roundRect">
              <a:avLst>
                <a:gd name="adj" fmla="val 23657"/>
              </a:avLst>
            </a:pr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" name="TextBox 1"/>
            <p:cNvSpPr txBox="1">
              <a:spLocks noChangeArrowheads="1"/>
            </p:cNvSpPr>
            <p:nvPr/>
          </p:nvSpPr>
          <p:spPr bwMode="auto">
            <a:xfrm>
              <a:off x="419929" y="580123"/>
              <a:ext cx="1750529" cy="461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课堂教学展示</a:t>
              </a:r>
            </a:p>
          </p:txBody>
        </p:sp>
      </p:grpSp>
      <p:sp>
        <p:nvSpPr>
          <p:cNvPr id="3" name="椭圆形标注 2"/>
          <p:cNvSpPr/>
          <p:nvPr/>
        </p:nvSpPr>
        <p:spPr>
          <a:xfrm>
            <a:off x="5743575" y="53975"/>
            <a:ext cx="2571750" cy="1304925"/>
          </a:xfrm>
          <a:prstGeom prst="wedgeEllipseCallout">
            <a:avLst>
              <a:gd name="adj1" fmla="val -93087"/>
              <a:gd name="adj2" fmla="val 55931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能够发光的物体叫光源。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601663" y="733425"/>
            <a:ext cx="8008938" cy="340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indent="720090" defTabSz="914400" rtl="0">
              <a:lnSpc>
                <a:spcPct val="11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2" charset="-122"/>
                <a:cs typeface="+mn-cs"/>
              </a:rPr>
              <a:t>2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2" charset="-122"/>
                <a:cs typeface="+mn-cs"/>
              </a:rPr>
              <a:t>、下列说法中正确的是（        ）</a:t>
            </a:r>
          </a:p>
          <a:p>
            <a:pPr marR="0" indent="720090" defTabSz="914400" rtl="0">
              <a:lnSpc>
                <a:spcPct val="11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2" charset="-122"/>
                <a:cs typeface="+mn-cs"/>
              </a:rPr>
              <a:t>A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2" charset="-122"/>
                <a:cs typeface="+mn-cs"/>
              </a:rPr>
              <a:t>．光只有在空气中是沿直线传播的   </a:t>
            </a:r>
          </a:p>
          <a:p>
            <a:pPr marR="0" indent="720090" defTabSz="914400" rtl="0">
              <a:lnSpc>
                <a:spcPct val="11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2" charset="-122"/>
                <a:cs typeface="+mn-cs"/>
              </a:rPr>
              <a:t>B</a:t>
            </a:r>
            <a:r>
              <a:rPr kumimoji="0" lang="zh-CN" altLang="en-US" sz="2800" b="1" kern="1200" cap="none" spc="0" normalizeH="0" baseline="0" noProof="0" dirty="0"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．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2" charset="-122"/>
                <a:cs typeface="+mn-cs"/>
              </a:rPr>
              <a:t>我们能看到物体是因为物体能发光</a:t>
            </a:r>
          </a:p>
          <a:p>
            <a:pPr marR="0" indent="720090" defTabSz="914400" rtl="0">
              <a:lnSpc>
                <a:spcPct val="11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2" charset="-122"/>
                <a:cs typeface="+mn-cs"/>
              </a:rPr>
              <a:t>C</a:t>
            </a:r>
            <a:r>
              <a:rPr kumimoji="0" lang="zh-CN" altLang="en-US" sz="2800" b="1" kern="1200" cap="none" spc="0" normalizeH="0" baseline="0" noProof="0" dirty="0"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．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2" charset="-122"/>
                <a:cs typeface="+mn-cs"/>
              </a:rPr>
              <a:t>打开电灯屋子马上被照亮，所以光的传播是不需要时间的                         </a:t>
            </a:r>
          </a:p>
          <a:p>
            <a:pPr marR="0" indent="720090" defTabSz="914400" rtl="0">
              <a:lnSpc>
                <a:spcPct val="11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smtClean="0">
                <a:latin typeface="+mj-lt"/>
                <a:ea typeface="黑体" panose="02010609060101010101" pitchFamily="2" charset="-122"/>
                <a:cs typeface="+mn-cs"/>
              </a:rPr>
              <a:t>D</a:t>
            </a:r>
            <a:r>
              <a:rPr kumimoji="0" lang="zh-CN" altLang="en-US" sz="2800" b="1" kern="1200" cap="none" spc="0" normalizeH="0" baseline="0" noProof="0" dirty="0" smtClean="0"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．</a:t>
            </a:r>
            <a:r>
              <a:rPr kumimoji="0" lang="zh-CN" altLang="en-US" sz="2800" b="1" kern="1200" cap="none" spc="0" normalizeH="0" baseline="0" noProof="0" dirty="0" smtClean="0">
                <a:latin typeface="+mj-lt"/>
                <a:ea typeface="黑体" panose="02010609060101010101" pitchFamily="2" charset="-122"/>
                <a:cs typeface="+mn-cs"/>
              </a:rPr>
              <a:t>因为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2" charset="-122"/>
                <a:cs typeface="+mn-cs"/>
              </a:rPr>
              <a:t>光是沿直线传播的，所以太阳光照不到的地方形成了影子。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695950" y="738188"/>
            <a:ext cx="77152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rtl="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0000FF"/>
                </a:solidFill>
                <a:latin typeface="+mj-lt"/>
                <a:ea typeface="宋体" panose="02010600030101010101" pitchFamily="2" charset="-122"/>
                <a:cs typeface="+mn-cs"/>
              </a:rPr>
              <a:t>D</a:t>
            </a:r>
            <a:endParaRPr kumimoji="0" lang="zh-CN" altLang="en-US" sz="2800" b="1" kern="1200" cap="none" spc="0" normalizeH="0" baseline="0" noProof="0" dirty="0">
              <a:solidFill>
                <a:srgbClr val="0000FF"/>
              </a:solidFill>
              <a:latin typeface="+mj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1" name="Group 4"/>
          <p:cNvGrpSpPr/>
          <p:nvPr/>
        </p:nvGrpSpPr>
        <p:grpSpPr>
          <a:xfrm>
            <a:off x="1357313" y="3511550"/>
            <a:ext cx="1027112" cy="1481138"/>
            <a:chOff x="2750" y="2787"/>
            <a:chExt cx="459" cy="735"/>
          </a:xfrm>
        </p:grpSpPr>
        <p:grpSp>
          <p:nvGrpSpPr>
            <p:cNvPr id="35842" name="Group 5"/>
            <p:cNvGrpSpPr/>
            <p:nvPr/>
          </p:nvGrpSpPr>
          <p:grpSpPr>
            <a:xfrm>
              <a:off x="2839" y="2787"/>
              <a:ext cx="370" cy="660"/>
              <a:chOff x="2839" y="2787"/>
              <a:chExt cx="370" cy="660"/>
            </a:xfrm>
          </p:grpSpPr>
          <p:sp>
            <p:nvSpPr>
              <p:cNvPr id="28694" name="Freeform 6"/>
              <p:cNvSpPr/>
              <p:nvPr/>
            </p:nvSpPr>
            <p:spPr>
              <a:xfrm>
                <a:off x="2902" y="3156"/>
                <a:ext cx="139" cy="147"/>
              </a:xfrm>
              <a:custGeom>
                <a:avLst/>
                <a:gdLst>
                  <a:gd name="txL" fmla="*/ 0 w 102"/>
                  <a:gd name="txT" fmla="*/ 0 h 260"/>
                  <a:gd name="txR" fmla="*/ 102 w 102"/>
                  <a:gd name="txB" fmla="*/ 260 h 260"/>
                </a:gdLst>
                <a:ahLst/>
                <a:cxnLst>
                  <a:cxn ang="0">
                    <a:pos x="97" y="83"/>
                  </a:cxn>
                  <a:cxn ang="0">
                    <a:pos x="94" y="50"/>
                  </a:cxn>
                  <a:cxn ang="0">
                    <a:pos x="90" y="18"/>
                  </a:cxn>
                  <a:cxn ang="0">
                    <a:pos x="86" y="15"/>
                  </a:cxn>
                  <a:cxn ang="0">
                    <a:pos x="90" y="7"/>
                  </a:cxn>
                  <a:cxn ang="0">
                    <a:pos x="86" y="0"/>
                  </a:cxn>
                  <a:cxn ang="0">
                    <a:pos x="56" y="7"/>
                  </a:cxn>
                  <a:cxn ang="0">
                    <a:pos x="27" y="11"/>
                  </a:cxn>
                  <a:cxn ang="0">
                    <a:pos x="8" y="11"/>
                  </a:cxn>
                  <a:cxn ang="0">
                    <a:pos x="4" y="18"/>
                  </a:cxn>
                  <a:cxn ang="0">
                    <a:pos x="8" y="25"/>
                  </a:cxn>
                  <a:cxn ang="0">
                    <a:pos x="4" y="36"/>
                  </a:cxn>
                  <a:cxn ang="0">
                    <a:pos x="4" y="54"/>
                  </a:cxn>
                  <a:cxn ang="0">
                    <a:pos x="4" y="65"/>
                  </a:cxn>
                  <a:cxn ang="0">
                    <a:pos x="8" y="76"/>
                  </a:cxn>
                  <a:cxn ang="0">
                    <a:pos x="8" y="83"/>
                  </a:cxn>
                  <a:cxn ang="0">
                    <a:pos x="8" y="90"/>
                  </a:cxn>
                  <a:cxn ang="0">
                    <a:pos x="12" y="119"/>
                  </a:cxn>
                  <a:cxn ang="0">
                    <a:pos x="12" y="151"/>
                  </a:cxn>
                  <a:cxn ang="0">
                    <a:pos x="8" y="198"/>
                  </a:cxn>
                  <a:cxn ang="0">
                    <a:pos x="0" y="248"/>
                  </a:cxn>
                  <a:cxn ang="0">
                    <a:pos x="8" y="248"/>
                  </a:cxn>
                  <a:cxn ang="0">
                    <a:pos x="27" y="251"/>
                  </a:cxn>
                  <a:cxn ang="0">
                    <a:pos x="45" y="259"/>
                  </a:cxn>
                  <a:cxn ang="0">
                    <a:pos x="45" y="248"/>
                  </a:cxn>
                  <a:cxn ang="0">
                    <a:pos x="45" y="237"/>
                  </a:cxn>
                  <a:cxn ang="0">
                    <a:pos x="45" y="230"/>
                  </a:cxn>
                  <a:cxn ang="0">
                    <a:pos x="49" y="216"/>
                  </a:cxn>
                  <a:cxn ang="0">
                    <a:pos x="53" y="165"/>
                  </a:cxn>
                  <a:cxn ang="0">
                    <a:pos x="53" y="119"/>
                  </a:cxn>
                  <a:cxn ang="0">
                    <a:pos x="56" y="68"/>
                  </a:cxn>
                  <a:cxn ang="0">
                    <a:pos x="60" y="144"/>
                  </a:cxn>
                  <a:cxn ang="0">
                    <a:pos x="53" y="205"/>
                  </a:cxn>
                  <a:cxn ang="0">
                    <a:pos x="53" y="219"/>
                  </a:cxn>
                  <a:cxn ang="0">
                    <a:pos x="49" y="244"/>
                  </a:cxn>
                  <a:cxn ang="0">
                    <a:pos x="94" y="237"/>
                  </a:cxn>
                  <a:cxn ang="0">
                    <a:pos x="94" y="230"/>
                  </a:cxn>
                  <a:cxn ang="0">
                    <a:pos x="97" y="205"/>
                  </a:cxn>
                  <a:cxn ang="0">
                    <a:pos x="97" y="180"/>
                  </a:cxn>
                  <a:cxn ang="0">
                    <a:pos x="97" y="151"/>
                  </a:cxn>
                  <a:cxn ang="0">
                    <a:pos x="101" y="129"/>
                  </a:cxn>
                  <a:cxn ang="0">
                    <a:pos x="101" y="104"/>
                  </a:cxn>
                  <a:cxn ang="0">
                    <a:pos x="97" y="83"/>
                  </a:cxn>
                  <a:cxn ang="0">
                    <a:pos x="97" y="83"/>
                  </a:cxn>
                </a:cxnLst>
                <a:rect l="txL" t="txT" r="txR" b="txB"/>
                <a:pathLst>
                  <a:path w="102" h="260">
                    <a:moveTo>
                      <a:pt x="97" y="83"/>
                    </a:moveTo>
                    <a:lnTo>
                      <a:pt x="94" y="50"/>
                    </a:lnTo>
                    <a:lnTo>
                      <a:pt x="90" y="18"/>
                    </a:lnTo>
                    <a:lnTo>
                      <a:pt x="86" y="15"/>
                    </a:lnTo>
                    <a:lnTo>
                      <a:pt x="90" y="7"/>
                    </a:lnTo>
                    <a:lnTo>
                      <a:pt x="86" y="0"/>
                    </a:lnTo>
                    <a:lnTo>
                      <a:pt x="56" y="7"/>
                    </a:lnTo>
                    <a:lnTo>
                      <a:pt x="27" y="11"/>
                    </a:lnTo>
                    <a:lnTo>
                      <a:pt x="8" y="11"/>
                    </a:lnTo>
                    <a:lnTo>
                      <a:pt x="4" y="18"/>
                    </a:lnTo>
                    <a:lnTo>
                      <a:pt x="8" y="25"/>
                    </a:lnTo>
                    <a:lnTo>
                      <a:pt x="4" y="36"/>
                    </a:lnTo>
                    <a:lnTo>
                      <a:pt x="4" y="54"/>
                    </a:lnTo>
                    <a:lnTo>
                      <a:pt x="4" y="65"/>
                    </a:lnTo>
                    <a:lnTo>
                      <a:pt x="8" y="76"/>
                    </a:lnTo>
                    <a:lnTo>
                      <a:pt x="8" y="83"/>
                    </a:lnTo>
                    <a:lnTo>
                      <a:pt x="8" y="90"/>
                    </a:lnTo>
                    <a:lnTo>
                      <a:pt x="12" y="119"/>
                    </a:lnTo>
                    <a:lnTo>
                      <a:pt x="12" y="151"/>
                    </a:lnTo>
                    <a:lnTo>
                      <a:pt x="8" y="198"/>
                    </a:lnTo>
                    <a:lnTo>
                      <a:pt x="0" y="248"/>
                    </a:lnTo>
                    <a:lnTo>
                      <a:pt x="8" y="248"/>
                    </a:lnTo>
                    <a:lnTo>
                      <a:pt x="27" y="251"/>
                    </a:lnTo>
                    <a:lnTo>
                      <a:pt x="45" y="259"/>
                    </a:lnTo>
                    <a:lnTo>
                      <a:pt x="45" y="248"/>
                    </a:lnTo>
                    <a:lnTo>
                      <a:pt x="45" y="237"/>
                    </a:lnTo>
                    <a:lnTo>
                      <a:pt x="45" y="230"/>
                    </a:lnTo>
                    <a:lnTo>
                      <a:pt x="49" y="216"/>
                    </a:lnTo>
                    <a:lnTo>
                      <a:pt x="53" y="165"/>
                    </a:lnTo>
                    <a:lnTo>
                      <a:pt x="53" y="119"/>
                    </a:lnTo>
                    <a:lnTo>
                      <a:pt x="56" y="68"/>
                    </a:lnTo>
                    <a:lnTo>
                      <a:pt x="60" y="144"/>
                    </a:lnTo>
                    <a:lnTo>
                      <a:pt x="53" y="205"/>
                    </a:lnTo>
                    <a:lnTo>
                      <a:pt x="53" y="219"/>
                    </a:lnTo>
                    <a:lnTo>
                      <a:pt x="49" y="244"/>
                    </a:lnTo>
                    <a:lnTo>
                      <a:pt x="94" y="237"/>
                    </a:lnTo>
                    <a:lnTo>
                      <a:pt x="94" y="230"/>
                    </a:lnTo>
                    <a:lnTo>
                      <a:pt x="97" y="205"/>
                    </a:lnTo>
                    <a:lnTo>
                      <a:pt x="97" y="180"/>
                    </a:lnTo>
                    <a:lnTo>
                      <a:pt x="97" y="151"/>
                    </a:lnTo>
                    <a:lnTo>
                      <a:pt x="101" y="129"/>
                    </a:lnTo>
                    <a:lnTo>
                      <a:pt x="101" y="104"/>
                    </a:lnTo>
                    <a:lnTo>
                      <a:pt x="97" y="83"/>
                    </a:ln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8695" name="Freeform 7"/>
              <p:cNvSpPr/>
              <p:nvPr/>
            </p:nvSpPr>
            <p:spPr>
              <a:xfrm>
                <a:off x="2839" y="2944"/>
                <a:ext cx="139" cy="147"/>
              </a:xfrm>
              <a:custGeom>
                <a:avLst/>
                <a:gdLst>
                  <a:gd name="txL" fmla="*/ 0 w 232"/>
                  <a:gd name="txT" fmla="*/ 0 h 188"/>
                  <a:gd name="txR" fmla="*/ 232 w 232"/>
                  <a:gd name="txB" fmla="*/ 188 h 188"/>
                </a:gdLst>
                <a:ahLst/>
                <a:cxnLst>
                  <a:cxn ang="0">
                    <a:pos x="116" y="43"/>
                  </a:cxn>
                  <a:cxn ang="0">
                    <a:pos x="116" y="54"/>
                  </a:cxn>
                  <a:cxn ang="0">
                    <a:pos x="112" y="69"/>
                  </a:cxn>
                  <a:cxn ang="0">
                    <a:pos x="108" y="58"/>
                  </a:cxn>
                  <a:cxn ang="0">
                    <a:pos x="104" y="65"/>
                  </a:cxn>
                  <a:cxn ang="0">
                    <a:pos x="116" y="148"/>
                  </a:cxn>
                  <a:cxn ang="0">
                    <a:pos x="108" y="173"/>
                  </a:cxn>
                  <a:cxn ang="0">
                    <a:pos x="97" y="151"/>
                  </a:cxn>
                  <a:cxn ang="0">
                    <a:pos x="101" y="65"/>
                  </a:cxn>
                  <a:cxn ang="0">
                    <a:pos x="97" y="61"/>
                  </a:cxn>
                  <a:cxn ang="0">
                    <a:pos x="93" y="69"/>
                  </a:cxn>
                  <a:cxn ang="0">
                    <a:pos x="75" y="51"/>
                  </a:cxn>
                  <a:cxn ang="0">
                    <a:pos x="71" y="54"/>
                  </a:cxn>
                  <a:cxn ang="0">
                    <a:pos x="49" y="69"/>
                  </a:cxn>
                  <a:cxn ang="0">
                    <a:pos x="37" y="79"/>
                  </a:cxn>
                  <a:cxn ang="0">
                    <a:pos x="34" y="94"/>
                  </a:cxn>
                  <a:cxn ang="0">
                    <a:pos x="0" y="122"/>
                  </a:cxn>
                  <a:cxn ang="0">
                    <a:pos x="0" y="126"/>
                  </a:cxn>
                  <a:cxn ang="0">
                    <a:pos x="4" y="133"/>
                  </a:cxn>
                  <a:cxn ang="0">
                    <a:pos x="8" y="144"/>
                  </a:cxn>
                  <a:cxn ang="0">
                    <a:pos x="11" y="151"/>
                  </a:cxn>
                  <a:cxn ang="0">
                    <a:pos x="52" y="133"/>
                  </a:cxn>
                  <a:cxn ang="0">
                    <a:pos x="52" y="130"/>
                  </a:cxn>
                  <a:cxn ang="0">
                    <a:pos x="63" y="162"/>
                  </a:cxn>
                  <a:cxn ang="0">
                    <a:pos x="71" y="187"/>
                  </a:cxn>
                  <a:cxn ang="0">
                    <a:pos x="108" y="187"/>
                  </a:cxn>
                  <a:cxn ang="0">
                    <a:pos x="149" y="176"/>
                  </a:cxn>
                  <a:cxn ang="0">
                    <a:pos x="149" y="148"/>
                  </a:cxn>
                  <a:cxn ang="0">
                    <a:pos x="149" y="119"/>
                  </a:cxn>
                  <a:cxn ang="0">
                    <a:pos x="145" y="94"/>
                  </a:cxn>
                  <a:cxn ang="0">
                    <a:pos x="145" y="87"/>
                  </a:cxn>
                  <a:cxn ang="0">
                    <a:pos x="153" y="76"/>
                  </a:cxn>
                  <a:cxn ang="0">
                    <a:pos x="164" y="72"/>
                  </a:cxn>
                  <a:cxn ang="0">
                    <a:pos x="171" y="69"/>
                  </a:cxn>
                  <a:cxn ang="0">
                    <a:pos x="175" y="61"/>
                  </a:cxn>
                  <a:cxn ang="0">
                    <a:pos x="194" y="51"/>
                  </a:cxn>
                  <a:cxn ang="0">
                    <a:pos x="209" y="36"/>
                  </a:cxn>
                  <a:cxn ang="0">
                    <a:pos x="212" y="33"/>
                  </a:cxn>
                  <a:cxn ang="0">
                    <a:pos x="231" y="18"/>
                  </a:cxn>
                  <a:cxn ang="0">
                    <a:pos x="220" y="0"/>
                  </a:cxn>
                  <a:cxn ang="0">
                    <a:pos x="216" y="0"/>
                  </a:cxn>
                  <a:cxn ang="0">
                    <a:pos x="198" y="11"/>
                  </a:cxn>
                  <a:cxn ang="0">
                    <a:pos x="179" y="18"/>
                  </a:cxn>
                  <a:cxn ang="0">
                    <a:pos x="175" y="25"/>
                  </a:cxn>
                  <a:cxn ang="0">
                    <a:pos x="164" y="29"/>
                  </a:cxn>
                  <a:cxn ang="0">
                    <a:pos x="157" y="33"/>
                  </a:cxn>
                  <a:cxn ang="0">
                    <a:pos x="149" y="33"/>
                  </a:cxn>
                  <a:cxn ang="0">
                    <a:pos x="134" y="40"/>
                  </a:cxn>
                  <a:cxn ang="0">
                    <a:pos x="116" y="43"/>
                  </a:cxn>
                  <a:cxn ang="0">
                    <a:pos x="116" y="43"/>
                  </a:cxn>
                  <a:cxn ang="0">
                    <a:pos x="116" y="43"/>
                  </a:cxn>
                </a:cxnLst>
                <a:rect l="txL" t="txT" r="txR" b="txB"/>
                <a:pathLst>
                  <a:path w="232" h="188">
                    <a:moveTo>
                      <a:pt x="116" y="43"/>
                    </a:moveTo>
                    <a:lnTo>
                      <a:pt x="116" y="54"/>
                    </a:lnTo>
                    <a:lnTo>
                      <a:pt x="112" y="69"/>
                    </a:lnTo>
                    <a:lnTo>
                      <a:pt x="108" y="58"/>
                    </a:lnTo>
                    <a:lnTo>
                      <a:pt x="104" y="65"/>
                    </a:lnTo>
                    <a:lnTo>
                      <a:pt x="116" y="148"/>
                    </a:lnTo>
                    <a:lnTo>
                      <a:pt x="108" y="173"/>
                    </a:lnTo>
                    <a:lnTo>
                      <a:pt x="97" y="151"/>
                    </a:lnTo>
                    <a:lnTo>
                      <a:pt x="101" y="65"/>
                    </a:lnTo>
                    <a:lnTo>
                      <a:pt x="97" y="61"/>
                    </a:lnTo>
                    <a:lnTo>
                      <a:pt x="93" y="69"/>
                    </a:lnTo>
                    <a:lnTo>
                      <a:pt x="75" y="51"/>
                    </a:lnTo>
                    <a:lnTo>
                      <a:pt x="71" y="54"/>
                    </a:lnTo>
                    <a:lnTo>
                      <a:pt x="49" y="69"/>
                    </a:lnTo>
                    <a:lnTo>
                      <a:pt x="37" y="79"/>
                    </a:lnTo>
                    <a:lnTo>
                      <a:pt x="34" y="94"/>
                    </a:lnTo>
                    <a:lnTo>
                      <a:pt x="0" y="122"/>
                    </a:lnTo>
                    <a:lnTo>
                      <a:pt x="0" y="126"/>
                    </a:lnTo>
                    <a:lnTo>
                      <a:pt x="4" y="133"/>
                    </a:lnTo>
                    <a:lnTo>
                      <a:pt x="8" y="144"/>
                    </a:lnTo>
                    <a:lnTo>
                      <a:pt x="11" y="151"/>
                    </a:lnTo>
                    <a:lnTo>
                      <a:pt x="52" y="133"/>
                    </a:lnTo>
                    <a:lnTo>
                      <a:pt x="52" y="130"/>
                    </a:lnTo>
                    <a:lnTo>
                      <a:pt x="63" y="162"/>
                    </a:lnTo>
                    <a:lnTo>
                      <a:pt x="71" y="187"/>
                    </a:lnTo>
                    <a:lnTo>
                      <a:pt x="108" y="187"/>
                    </a:lnTo>
                    <a:lnTo>
                      <a:pt x="149" y="176"/>
                    </a:lnTo>
                    <a:lnTo>
                      <a:pt x="149" y="148"/>
                    </a:lnTo>
                    <a:lnTo>
                      <a:pt x="149" y="119"/>
                    </a:lnTo>
                    <a:lnTo>
                      <a:pt x="145" y="94"/>
                    </a:lnTo>
                    <a:lnTo>
                      <a:pt x="145" y="87"/>
                    </a:lnTo>
                    <a:lnTo>
                      <a:pt x="153" y="76"/>
                    </a:lnTo>
                    <a:lnTo>
                      <a:pt x="164" y="72"/>
                    </a:lnTo>
                    <a:lnTo>
                      <a:pt x="171" y="69"/>
                    </a:lnTo>
                    <a:lnTo>
                      <a:pt x="175" y="61"/>
                    </a:lnTo>
                    <a:lnTo>
                      <a:pt x="194" y="51"/>
                    </a:lnTo>
                    <a:lnTo>
                      <a:pt x="209" y="36"/>
                    </a:lnTo>
                    <a:lnTo>
                      <a:pt x="212" y="33"/>
                    </a:lnTo>
                    <a:lnTo>
                      <a:pt x="231" y="18"/>
                    </a:lnTo>
                    <a:lnTo>
                      <a:pt x="220" y="0"/>
                    </a:lnTo>
                    <a:lnTo>
                      <a:pt x="216" y="0"/>
                    </a:lnTo>
                    <a:lnTo>
                      <a:pt x="198" y="11"/>
                    </a:lnTo>
                    <a:lnTo>
                      <a:pt x="179" y="18"/>
                    </a:lnTo>
                    <a:lnTo>
                      <a:pt x="175" y="25"/>
                    </a:lnTo>
                    <a:lnTo>
                      <a:pt x="164" y="29"/>
                    </a:lnTo>
                    <a:lnTo>
                      <a:pt x="157" y="33"/>
                    </a:lnTo>
                    <a:lnTo>
                      <a:pt x="149" y="33"/>
                    </a:lnTo>
                    <a:lnTo>
                      <a:pt x="134" y="40"/>
                    </a:lnTo>
                    <a:lnTo>
                      <a:pt x="116" y="43"/>
                    </a:lnTo>
                    <a:close/>
                  </a:path>
                </a:pathLst>
              </a:custGeom>
              <a:solidFill>
                <a:srgbClr val="444444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8696" name="Freeform 8"/>
              <p:cNvSpPr/>
              <p:nvPr/>
            </p:nvSpPr>
            <p:spPr>
              <a:xfrm>
                <a:off x="3070" y="2787"/>
                <a:ext cx="139" cy="147"/>
              </a:xfrm>
              <a:custGeom>
                <a:avLst/>
                <a:gdLst>
                  <a:gd name="txL" fmla="*/ 0 w 90"/>
                  <a:gd name="txT" fmla="*/ 0 h 223"/>
                  <a:gd name="txR" fmla="*/ 90 w 90"/>
                  <a:gd name="txB" fmla="*/ 223 h 223"/>
                </a:gdLst>
                <a:ahLst/>
                <a:cxnLst>
                  <a:cxn ang="0">
                    <a:pos x="8" y="222"/>
                  </a:cxn>
                  <a:cxn ang="0">
                    <a:pos x="89" y="0"/>
                  </a:cxn>
                  <a:cxn ang="0">
                    <a:pos x="86" y="0"/>
                  </a:cxn>
                  <a:cxn ang="0">
                    <a:pos x="0" y="218"/>
                  </a:cxn>
                  <a:cxn ang="0">
                    <a:pos x="8" y="222"/>
                  </a:cxn>
                  <a:cxn ang="0">
                    <a:pos x="8" y="222"/>
                  </a:cxn>
                </a:cxnLst>
                <a:rect l="txL" t="txT" r="txR" b="txB"/>
                <a:pathLst>
                  <a:path w="90" h="223">
                    <a:moveTo>
                      <a:pt x="8" y="222"/>
                    </a:moveTo>
                    <a:lnTo>
                      <a:pt x="89" y="0"/>
                    </a:lnTo>
                    <a:lnTo>
                      <a:pt x="86" y="0"/>
                    </a:lnTo>
                    <a:lnTo>
                      <a:pt x="0" y="218"/>
                    </a:lnTo>
                    <a:lnTo>
                      <a:pt x="8" y="222"/>
                    </a:lnTo>
                    <a:close/>
                  </a:path>
                </a:pathLst>
              </a:custGeom>
              <a:solidFill>
                <a:srgbClr val="000000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8697" name="Freeform 9"/>
              <p:cNvSpPr/>
              <p:nvPr/>
            </p:nvSpPr>
            <p:spPr>
              <a:xfrm>
                <a:off x="2936" y="2964"/>
                <a:ext cx="139" cy="147"/>
              </a:xfrm>
              <a:custGeom>
                <a:avLst/>
                <a:gdLst>
                  <a:gd name="txL" fmla="*/ 0 w 20"/>
                  <a:gd name="txT" fmla="*/ 0 h 120"/>
                  <a:gd name="txR" fmla="*/ 20 w 20"/>
                  <a:gd name="txB" fmla="*/ 120 h 120"/>
                </a:gdLst>
                <a:ahLst/>
                <a:cxnLst>
                  <a:cxn ang="0">
                    <a:pos x="4" y="0"/>
                  </a:cxn>
                  <a:cxn ang="0">
                    <a:pos x="0" y="7"/>
                  </a:cxn>
                  <a:cxn ang="0">
                    <a:pos x="4" y="11"/>
                  </a:cxn>
                  <a:cxn ang="0">
                    <a:pos x="0" y="97"/>
                  </a:cxn>
                  <a:cxn ang="0">
                    <a:pos x="11" y="119"/>
                  </a:cxn>
                  <a:cxn ang="0">
                    <a:pos x="19" y="94"/>
                  </a:cxn>
                  <a:cxn ang="0">
                    <a:pos x="7" y="11"/>
                  </a:cxn>
                  <a:cxn ang="0">
                    <a:pos x="11" y="4"/>
                  </a:cxn>
                  <a:cxn ang="0">
                    <a:pos x="4" y="0"/>
                  </a:cxn>
                  <a:cxn ang="0">
                    <a:pos x="4" y="0"/>
                  </a:cxn>
                </a:cxnLst>
                <a:rect l="txL" t="txT" r="txR" b="txB"/>
                <a:pathLst>
                  <a:path w="20" h="120">
                    <a:moveTo>
                      <a:pt x="4" y="0"/>
                    </a:moveTo>
                    <a:lnTo>
                      <a:pt x="0" y="7"/>
                    </a:lnTo>
                    <a:lnTo>
                      <a:pt x="4" y="11"/>
                    </a:lnTo>
                    <a:lnTo>
                      <a:pt x="0" y="97"/>
                    </a:lnTo>
                    <a:lnTo>
                      <a:pt x="11" y="119"/>
                    </a:lnTo>
                    <a:lnTo>
                      <a:pt x="19" y="94"/>
                    </a:lnTo>
                    <a:lnTo>
                      <a:pt x="7" y="11"/>
                    </a:lnTo>
                    <a:lnTo>
                      <a:pt x="11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8698" name="Freeform 10"/>
              <p:cNvSpPr/>
              <p:nvPr/>
            </p:nvSpPr>
            <p:spPr>
              <a:xfrm>
                <a:off x="2914" y="2871"/>
                <a:ext cx="139" cy="147"/>
              </a:xfrm>
              <a:custGeom>
                <a:avLst/>
                <a:gdLst>
                  <a:gd name="txL" fmla="*/ 0 w 53"/>
                  <a:gd name="txT" fmla="*/ 0 h 69"/>
                  <a:gd name="txR" fmla="*/ 53 w 53"/>
                  <a:gd name="txB" fmla="*/ 69 h 69"/>
                </a:gdLst>
                <a:ahLst/>
                <a:cxnLst>
                  <a:cxn ang="0">
                    <a:pos x="41" y="50"/>
                  </a:cxn>
                  <a:cxn ang="0">
                    <a:pos x="41" y="47"/>
                  </a:cxn>
                  <a:cxn ang="0">
                    <a:pos x="52" y="39"/>
                  </a:cxn>
                  <a:cxn ang="0">
                    <a:pos x="48" y="32"/>
                  </a:cxn>
                  <a:cxn ang="0">
                    <a:pos x="44" y="25"/>
                  </a:cxn>
                  <a:cxn ang="0">
                    <a:pos x="48" y="22"/>
                  </a:cxn>
                  <a:cxn ang="0">
                    <a:pos x="48" y="22"/>
                  </a:cxn>
                  <a:cxn ang="0">
                    <a:pos x="41" y="14"/>
                  </a:cxn>
                  <a:cxn ang="0">
                    <a:pos x="41" y="11"/>
                  </a:cxn>
                  <a:cxn ang="0">
                    <a:pos x="29" y="0"/>
                  </a:cxn>
                  <a:cxn ang="0">
                    <a:pos x="22" y="4"/>
                  </a:cxn>
                  <a:cxn ang="0">
                    <a:pos x="15" y="11"/>
                  </a:cxn>
                  <a:cxn ang="0">
                    <a:pos x="15" y="22"/>
                  </a:cxn>
                  <a:cxn ang="0">
                    <a:pos x="11" y="18"/>
                  </a:cxn>
                  <a:cxn ang="0">
                    <a:pos x="7" y="29"/>
                  </a:cxn>
                  <a:cxn ang="0">
                    <a:pos x="15" y="32"/>
                  </a:cxn>
                  <a:cxn ang="0">
                    <a:pos x="15" y="39"/>
                  </a:cxn>
                  <a:cxn ang="0">
                    <a:pos x="11" y="43"/>
                  </a:cxn>
                  <a:cxn ang="0">
                    <a:pos x="7" y="47"/>
                  </a:cxn>
                  <a:cxn ang="0">
                    <a:pos x="0" y="54"/>
                  </a:cxn>
                  <a:cxn ang="0">
                    <a:pos x="3" y="61"/>
                  </a:cxn>
                  <a:cxn ang="0">
                    <a:pos x="26" y="68"/>
                  </a:cxn>
                  <a:cxn ang="0">
                    <a:pos x="41" y="50"/>
                  </a:cxn>
                  <a:cxn ang="0">
                    <a:pos x="41" y="50"/>
                  </a:cxn>
                </a:cxnLst>
                <a:rect l="txL" t="txT" r="txR" b="txB"/>
                <a:pathLst>
                  <a:path w="53" h="69">
                    <a:moveTo>
                      <a:pt x="41" y="50"/>
                    </a:moveTo>
                    <a:lnTo>
                      <a:pt x="41" y="47"/>
                    </a:lnTo>
                    <a:lnTo>
                      <a:pt x="52" y="39"/>
                    </a:lnTo>
                    <a:lnTo>
                      <a:pt x="48" y="32"/>
                    </a:lnTo>
                    <a:lnTo>
                      <a:pt x="44" y="25"/>
                    </a:lnTo>
                    <a:lnTo>
                      <a:pt x="48" y="22"/>
                    </a:lnTo>
                    <a:lnTo>
                      <a:pt x="41" y="14"/>
                    </a:lnTo>
                    <a:lnTo>
                      <a:pt x="41" y="11"/>
                    </a:lnTo>
                    <a:lnTo>
                      <a:pt x="29" y="0"/>
                    </a:lnTo>
                    <a:lnTo>
                      <a:pt x="22" y="4"/>
                    </a:lnTo>
                    <a:lnTo>
                      <a:pt x="15" y="11"/>
                    </a:lnTo>
                    <a:lnTo>
                      <a:pt x="15" y="22"/>
                    </a:lnTo>
                    <a:lnTo>
                      <a:pt x="11" y="18"/>
                    </a:lnTo>
                    <a:lnTo>
                      <a:pt x="7" y="29"/>
                    </a:lnTo>
                    <a:lnTo>
                      <a:pt x="15" y="32"/>
                    </a:lnTo>
                    <a:lnTo>
                      <a:pt x="15" y="39"/>
                    </a:lnTo>
                    <a:lnTo>
                      <a:pt x="11" y="43"/>
                    </a:lnTo>
                    <a:lnTo>
                      <a:pt x="7" y="47"/>
                    </a:lnTo>
                    <a:lnTo>
                      <a:pt x="0" y="54"/>
                    </a:lnTo>
                    <a:lnTo>
                      <a:pt x="3" y="61"/>
                    </a:lnTo>
                    <a:lnTo>
                      <a:pt x="26" y="68"/>
                    </a:lnTo>
                    <a:lnTo>
                      <a:pt x="41" y="5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8699" name="Freeform 11"/>
              <p:cNvSpPr/>
              <p:nvPr/>
            </p:nvSpPr>
            <p:spPr>
              <a:xfrm>
                <a:off x="2951" y="3278"/>
                <a:ext cx="139" cy="147"/>
              </a:xfrm>
              <a:custGeom>
                <a:avLst/>
                <a:gdLst>
                  <a:gd name="txL" fmla="*/ 0 w 72"/>
                  <a:gd name="txT" fmla="*/ 0 h 30"/>
                  <a:gd name="txR" fmla="*/ 72 w 72"/>
                  <a:gd name="txB" fmla="*/ 30 h 30"/>
                </a:gdLst>
                <a:ahLst/>
                <a:cxnLst>
                  <a:cxn ang="0">
                    <a:pos x="0" y="7"/>
                  </a:cxn>
                  <a:cxn ang="0">
                    <a:pos x="4" y="7"/>
                  </a:cxn>
                  <a:cxn ang="0">
                    <a:pos x="4" y="14"/>
                  </a:cxn>
                  <a:cxn ang="0">
                    <a:pos x="4" y="18"/>
                  </a:cxn>
                  <a:cxn ang="0">
                    <a:pos x="7" y="22"/>
                  </a:cxn>
                  <a:cxn ang="0">
                    <a:pos x="15" y="25"/>
                  </a:cxn>
                  <a:cxn ang="0">
                    <a:pos x="19" y="25"/>
                  </a:cxn>
                  <a:cxn ang="0">
                    <a:pos x="22" y="25"/>
                  </a:cxn>
                  <a:cxn ang="0">
                    <a:pos x="30" y="25"/>
                  </a:cxn>
                  <a:cxn ang="0">
                    <a:pos x="37" y="25"/>
                  </a:cxn>
                  <a:cxn ang="0">
                    <a:pos x="45" y="29"/>
                  </a:cxn>
                  <a:cxn ang="0">
                    <a:pos x="48" y="29"/>
                  </a:cxn>
                  <a:cxn ang="0">
                    <a:pos x="59" y="29"/>
                  </a:cxn>
                  <a:cxn ang="0">
                    <a:pos x="71" y="25"/>
                  </a:cxn>
                  <a:cxn ang="0">
                    <a:pos x="71" y="22"/>
                  </a:cxn>
                  <a:cxn ang="0">
                    <a:pos x="71" y="18"/>
                  </a:cxn>
                  <a:cxn ang="0">
                    <a:pos x="59" y="14"/>
                  </a:cxn>
                  <a:cxn ang="0">
                    <a:pos x="52" y="11"/>
                  </a:cxn>
                  <a:cxn ang="0">
                    <a:pos x="48" y="7"/>
                  </a:cxn>
                  <a:cxn ang="0">
                    <a:pos x="45" y="0"/>
                  </a:cxn>
                  <a:cxn ang="0">
                    <a:pos x="0" y="7"/>
                  </a:cxn>
                  <a:cxn ang="0">
                    <a:pos x="0" y="7"/>
                  </a:cxn>
                </a:cxnLst>
                <a:rect l="txL" t="txT" r="txR" b="txB"/>
                <a:pathLst>
                  <a:path w="72" h="30">
                    <a:moveTo>
                      <a:pt x="0" y="7"/>
                    </a:moveTo>
                    <a:lnTo>
                      <a:pt x="4" y="7"/>
                    </a:lnTo>
                    <a:lnTo>
                      <a:pt x="4" y="14"/>
                    </a:lnTo>
                    <a:lnTo>
                      <a:pt x="4" y="18"/>
                    </a:lnTo>
                    <a:lnTo>
                      <a:pt x="7" y="22"/>
                    </a:lnTo>
                    <a:lnTo>
                      <a:pt x="15" y="25"/>
                    </a:lnTo>
                    <a:lnTo>
                      <a:pt x="19" y="25"/>
                    </a:lnTo>
                    <a:lnTo>
                      <a:pt x="22" y="25"/>
                    </a:lnTo>
                    <a:lnTo>
                      <a:pt x="30" y="25"/>
                    </a:lnTo>
                    <a:lnTo>
                      <a:pt x="37" y="25"/>
                    </a:lnTo>
                    <a:lnTo>
                      <a:pt x="45" y="29"/>
                    </a:lnTo>
                    <a:lnTo>
                      <a:pt x="48" y="29"/>
                    </a:lnTo>
                    <a:lnTo>
                      <a:pt x="59" y="29"/>
                    </a:lnTo>
                    <a:lnTo>
                      <a:pt x="71" y="25"/>
                    </a:lnTo>
                    <a:lnTo>
                      <a:pt x="71" y="22"/>
                    </a:lnTo>
                    <a:lnTo>
                      <a:pt x="71" y="18"/>
                    </a:lnTo>
                    <a:lnTo>
                      <a:pt x="59" y="14"/>
                    </a:lnTo>
                    <a:lnTo>
                      <a:pt x="52" y="11"/>
                    </a:lnTo>
                    <a:lnTo>
                      <a:pt x="48" y="7"/>
                    </a:lnTo>
                    <a:lnTo>
                      <a:pt x="45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222222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8700" name="Freeform 12"/>
              <p:cNvSpPr/>
              <p:nvPr/>
            </p:nvSpPr>
            <p:spPr>
              <a:xfrm>
                <a:off x="2895" y="2856"/>
                <a:ext cx="139" cy="157"/>
              </a:xfrm>
              <a:custGeom>
                <a:avLst/>
                <a:gdLst>
                  <a:gd name="txL" fmla="*/ 0 w 49"/>
                  <a:gd name="txT" fmla="*/ 0 h 62"/>
                  <a:gd name="txR" fmla="*/ 49 w 49"/>
                  <a:gd name="txB" fmla="*/ 62 h 62"/>
                </a:gdLst>
                <a:ahLst/>
                <a:cxnLst>
                  <a:cxn ang="0">
                    <a:pos x="48" y="7"/>
                  </a:cxn>
                  <a:cxn ang="0">
                    <a:pos x="48" y="7"/>
                  </a:cxn>
                  <a:cxn ang="0">
                    <a:pos x="48" y="3"/>
                  </a:cxn>
                  <a:cxn ang="0">
                    <a:pos x="48" y="0"/>
                  </a:cxn>
                  <a:cxn ang="0">
                    <a:pos x="48" y="0"/>
                  </a:cxn>
                  <a:cxn ang="0">
                    <a:pos x="41" y="0"/>
                  </a:cxn>
                  <a:cxn ang="0">
                    <a:pos x="34" y="0"/>
                  </a:cxn>
                  <a:cxn ang="0">
                    <a:pos x="30" y="3"/>
                  </a:cxn>
                  <a:cxn ang="0">
                    <a:pos x="26" y="3"/>
                  </a:cxn>
                  <a:cxn ang="0">
                    <a:pos x="11" y="7"/>
                  </a:cxn>
                  <a:cxn ang="0">
                    <a:pos x="4" y="18"/>
                  </a:cxn>
                  <a:cxn ang="0">
                    <a:pos x="4" y="21"/>
                  </a:cxn>
                  <a:cxn ang="0">
                    <a:pos x="0" y="21"/>
                  </a:cxn>
                  <a:cxn ang="0">
                    <a:pos x="0" y="25"/>
                  </a:cxn>
                  <a:cxn ang="0">
                    <a:pos x="0" y="25"/>
                  </a:cxn>
                  <a:cxn ang="0">
                    <a:pos x="0" y="29"/>
                  </a:cxn>
                  <a:cxn ang="0">
                    <a:pos x="0" y="36"/>
                  </a:cxn>
                  <a:cxn ang="0">
                    <a:pos x="0" y="39"/>
                  </a:cxn>
                  <a:cxn ang="0">
                    <a:pos x="7" y="50"/>
                  </a:cxn>
                  <a:cxn ang="0">
                    <a:pos x="19" y="61"/>
                  </a:cxn>
                  <a:cxn ang="0">
                    <a:pos x="26" y="54"/>
                  </a:cxn>
                  <a:cxn ang="0">
                    <a:pos x="30" y="50"/>
                  </a:cxn>
                  <a:cxn ang="0">
                    <a:pos x="34" y="46"/>
                  </a:cxn>
                  <a:cxn ang="0">
                    <a:pos x="34" y="39"/>
                  </a:cxn>
                  <a:cxn ang="0">
                    <a:pos x="26" y="36"/>
                  </a:cxn>
                  <a:cxn ang="0">
                    <a:pos x="26" y="36"/>
                  </a:cxn>
                  <a:cxn ang="0">
                    <a:pos x="30" y="25"/>
                  </a:cxn>
                  <a:cxn ang="0">
                    <a:pos x="34" y="29"/>
                  </a:cxn>
                  <a:cxn ang="0">
                    <a:pos x="34" y="25"/>
                  </a:cxn>
                  <a:cxn ang="0">
                    <a:pos x="34" y="25"/>
                  </a:cxn>
                  <a:cxn ang="0">
                    <a:pos x="41" y="11"/>
                  </a:cxn>
                  <a:cxn ang="0">
                    <a:pos x="48" y="7"/>
                  </a:cxn>
                  <a:cxn ang="0">
                    <a:pos x="48" y="7"/>
                  </a:cxn>
                </a:cxnLst>
                <a:rect l="txL" t="txT" r="txR" b="txB"/>
                <a:pathLst>
                  <a:path w="49" h="62">
                    <a:moveTo>
                      <a:pt x="48" y="7"/>
                    </a:moveTo>
                    <a:lnTo>
                      <a:pt x="48" y="7"/>
                    </a:lnTo>
                    <a:lnTo>
                      <a:pt x="48" y="3"/>
                    </a:lnTo>
                    <a:lnTo>
                      <a:pt x="48" y="0"/>
                    </a:lnTo>
                    <a:lnTo>
                      <a:pt x="41" y="0"/>
                    </a:lnTo>
                    <a:lnTo>
                      <a:pt x="34" y="0"/>
                    </a:lnTo>
                    <a:lnTo>
                      <a:pt x="30" y="3"/>
                    </a:lnTo>
                    <a:lnTo>
                      <a:pt x="26" y="3"/>
                    </a:lnTo>
                    <a:lnTo>
                      <a:pt x="11" y="7"/>
                    </a:lnTo>
                    <a:lnTo>
                      <a:pt x="4" y="18"/>
                    </a:lnTo>
                    <a:lnTo>
                      <a:pt x="4" y="21"/>
                    </a:lnTo>
                    <a:lnTo>
                      <a:pt x="0" y="21"/>
                    </a:lnTo>
                    <a:lnTo>
                      <a:pt x="0" y="25"/>
                    </a:lnTo>
                    <a:lnTo>
                      <a:pt x="0" y="29"/>
                    </a:lnTo>
                    <a:lnTo>
                      <a:pt x="0" y="36"/>
                    </a:lnTo>
                    <a:lnTo>
                      <a:pt x="0" y="39"/>
                    </a:lnTo>
                    <a:lnTo>
                      <a:pt x="7" y="50"/>
                    </a:lnTo>
                    <a:lnTo>
                      <a:pt x="19" y="61"/>
                    </a:lnTo>
                    <a:lnTo>
                      <a:pt x="26" y="54"/>
                    </a:lnTo>
                    <a:lnTo>
                      <a:pt x="30" y="50"/>
                    </a:lnTo>
                    <a:lnTo>
                      <a:pt x="34" y="46"/>
                    </a:lnTo>
                    <a:lnTo>
                      <a:pt x="34" y="39"/>
                    </a:lnTo>
                    <a:lnTo>
                      <a:pt x="26" y="36"/>
                    </a:lnTo>
                    <a:lnTo>
                      <a:pt x="30" y="25"/>
                    </a:lnTo>
                    <a:lnTo>
                      <a:pt x="34" y="29"/>
                    </a:lnTo>
                    <a:lnTo>
                      <a:pt x="34" y="25"/>
                    </a:lnTo>
                    <a:lnTo>
                      <a:pt x="41" y="11"/>
                    </a:lnTo>
                    <a:lnTo>
                      <a:pt x="48" y="7"/>
                    </a:lnTo>
                    <a:close/>
                  </a:path>
                </a:pathLst>
              </a:custGeom>
              <a:solidFill>
                <a:srgbClr val="000000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8701" name="Freeform 13"/>
              <p:cNvSpPr/>
              <p:nvPr/>
            </p:nvSpPr>
            <p:spPr>
              <a:xfrm>
                <a:off x="2906" y="3290"/>
                <a:ext cx="139" cy="157"/>
              </a:xfrm>
              <a:custGeom>
                <a:avLst/>
                <a:gdLst>
                  <a:gd name="txL" fmla="*/ 0 w 61"/>
                  <a:gd name="txT" fmla="*/ 0 h 40"/>
                  <a:gd name="txR" fmla="*/ 61 w 61"/>
                  <a:gd name="txB" fmla="*/ 40 h 40"/>
                </a:gdLst>
                <a:ahLst/>
                <a:cxnLst>
                  <a:cxn ang="0">
                    <a:pos x="4" y="0"/>
                  </a:cxn>
                  <a:cxn ang="0">
                    <a:pos x="0" y="3"/>
                  </a:cxn>
                  <a:cxn ang="0">
                    <a:pos x="0" y="7"/>
                  </a:cxn>
                  <a:cxn ang="0">
                    <a:pos x="0" y="11"/>
                  </a:cxn>
                  <a:cxn ang="0">
                    <a:pos x="0" y="14"/>
                  </a:cxn>
                  <a:cxn ang="0">
                    <a:pos x="8" y="21"/>
                  </a:cxn>
                  <a:cxn ang="0">
                    <a:pos x="15" y="29"/>
                  </a:cxn>
                  <a:cxn ang="0">
                    <a:pos x="34" y="39"/>
                  </a:cxn>
                  <a:cxn ang="0">
                    <a:pos x="56" y="39"/>
                  </a:cxn>
                  <a:cxn ang="0">
                    <a:pos x="56" y="39"/>
                  </a:cxn>
                  <a:cxn ang="0">
                    <a:pos x="60" y="36"/>
                  </a:cxn>
                  <a:cxn ang="0">
                    <a:pos x="52" y="25"/>
                  </a:cxn>
                  <a:cxn ang="0">
                    <a:pos x="49" y="21"/>
                  </a:cxn>
                  <a:cxn ang="0">
                    <a:pos x="30" y="3"/>
                  </a:cxn>
                  <a:cxn ang="0">
                    <a:pos x="4" y="0"/>
                  </a:cxn>
                  <a:cxn ang="0">
                    <a:pos x="4" y="0"/>
                  </a:cxn>
                </a:cxnLst>
                <a:rect l="txL" t="txT" r="txR" b="txB"/>
                <a:pathLst>
                  <a:path w="61" h="40">
                    <a:moveTo>
                      <a:pt x="4" y="0"/>
                    </a:moveTo>
                    <a:lnTo>
                      <a:pt x="0" y="3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8" y="21"/>
                    </a:lnTo>
                    <a:lnTo>
                      <a:pt x="15" y="29"/>
                    </a:lnTo>
                    <a:lnTo>
                      <a:pt x="34" y="39"/>
                    </a:lnTo>
                    <a:lnTo>
                      <a:pt x="56" y="39"/>
                    </a:lnTo>
                    <a:lnTo>
                      <a:pt x="60" y="36"/>
                    </a:lnTo>
                    <a:lnTo>
                      <a:pt x="52" y="25"/>
                    </a:lnTo>
                    <a:lnTo>
                      <a:pt x="49" y="21"/>
                    </a:lnTo>
                    <a:lnTo>
                      <a:pt x="30" y="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222222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8702" name="Freeform 14"/>
              <p:cNvSpPr/>
              <p:nvPr/>
            </p:nvSpPr>
            <p:spPr>
              <a:xfrm>
                <a:off x="3070" y="2837"/>
                <a:ext cx="139" cy="162"/>
              </a:xfrm>
              <a:custGeom>
                <a:avLst/>
                <a:gdLst>
                  <a:gd name="txL" fmla="*/ 0 w 38"/>
                  <a:gd name="txT" fmla="*/ 0 h 37"/>
                  <a:gd name="txR" fmla="*/ 38 w 38"/>
                  <a:gd name="txB" fmla="*/ 37 h 37"/>
                </a:gdLst>
                <a:ahLst/>
                <a:cxnLst>
                  <a:cxn ang="0">
                    <a:pos x="11" y="36"/>
                  </a:cxn>
                  <a:cxn ang="0">
                    <a:pos x="15" y="36"/>
                  </a:cxn>
                  <a:cxn ang="0">
                    <a:pos x="22" y="33"/>
                  </a:cxn>
                  <a:cxn ang="0">
                    <a:pos x="26" y="25"/>
                  </a:cxn>
                  <a:cxn ang="0">
                    <a:pos x="30" y="22"/>
                  </a:cxn>
                  <a:cxn ang="0">
                    <a:pos x="34" y="15"/>
                  </a:cxn>
                  <a:cxn ang="0">
                    <a:pos x="34" y="15"/>
                  </a:cxn>
                  <a:cxn ang="0">
                    <a:pos x="37" y="11"/>
                  </a:cxn>
                  <a:cxn ang="0">
                    <a:pos x="37" y="4"/>
                  </a:cxn>
                  <a:cxn ang="0">
                    <a:pos x="34" y="0"/>
                  </a:cxn>
                  <a:cxn ang="0">
                    <a:pos x="22" y="0"/>
                  </a:cxn>
                  <a:cxn ang="0">
                    <a:pos x="11" y="7"/>
                  </a:cxn>
                  <a:cxn ang="0">
                    <a:pos x="8" y="18"/>
                  </a:cxn>
                  <a:cxn ang="0">
                    <a:pos x="0" y="22"/>
                  </a:cxn>
                  <a:cxn ang="0">
                    <a:pos x="11" y="36"/>
                  </a:cxn>
                  <a:cxn ang="0">
                    <a:pos x="11" y="36"/>
                  </a:cxn>
                </a:cxnLst>
                <a:rect l="txL" t="txT" r="txR" b="txB"/>
                <a:pathLst>
                  <a:path w="38" h="37">
                    <a:moveTo>
                      <a:pt x="11" y="36"/>
                    </a:moveTo>
                    <a:lnTo>
                      <a:pt x="15" y="36"/>
                    </a:lnTo>
                    <a:lnTo>
                      <a:pt x="22" y="33"/>
                    </a:lnTo>
                    <a:lnTo>
                      <a:pt x="26" y="25"/>
                    </a:lnTo>
                    <a:lnTo>
                      <a:pt x="30" y="22"/>
                    </a:lnTo>
                    <a:lnTo>
                      <a:pt x="34" y="15"/>
                    </a:lnTo>
                    <a:lnTo>
                      <a:pt x="37" y="11"/>
                    </a:lnTo>
                    <a:lnTo>
                      <a:pt x="37" y="4"/>
                    </a:lnTo>
                    <a:lnTo>
                      <a:pt x="34" y="0"/>
                    </a:lnTo>
                    <a:lnTo>
                      <a:pt x="22" y="0"/>
                    </a:lnTo>
                    <a:lnTo>
                      <a:pt x="11" y="7"/>
                    </a:lnTo>
                    <a:lnTo>
                      <a:pt x="8" y="18"/>
                    </a:lnTo>
                    <a:lnTo>
                      <a:pt x="0" y="22"/>
                    </a:lnTo>
                    <a:lnTo>
                      <a:pt x="11" y="36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8703" name="Freeform 15"/>
              <p:cNvSpPr/>
              <p:nvPr/>
            </p:nvSpPr>
            <p:spPr>
              <a:xfrm>
                <a:off x="2940" y="2896"/>
                <a:ext cx="139" cy="162"/>
              </a:xfrm>
              <a:custGeom>
                <a:avLst/>
                <a:gdLst>
                  <a:gd name="txL" fmla="*/ 0 w 16"/>
                  <a:gd name="txT" fmla="*/ 0 h 34"/>
                  <a:gd name="txR" fmla="*/ 16 w 16"/>
                  <a:gd name="txB" fmla="*/ 34 h 34"/>
                </a:gdLst>
                <a:ahLst/>
                <a:cxnLst>
                  <a:cxn ang="0">
                    <a:pos x="15" y="7"/>
                  </a:cxn>
                  <a:cxn ang="0">
                    <a:pos x="15" y="0"/>
                  </a:cxn>
                  <a:cxn ang="0">
                    <a:pos x="0" y="18"/>
                  </a:cxn>
                  <a:cxn ang="0">
                    <a:pos x="7" y="22"/>
                  </a:cxn>
                  <a:cxn ang="0">
                    <a:pos x="11" y="33"/>
                  </a:cxn>
                  <a:cxn ang="0">
                    <a:pos x="15" y="18"/>
                  </a:cxn>
                  <a:cxn ang="0">
                    <a:pos x="15" y="7"/>
                  </a:cxn>
                  <a:cxn ang="0">
                    <a:pos x="15" y="7"/>
                  </a:cxn>
                </a:cxnLst>
                <a:rect l="txL" t="txT" r="txR" b="txB"/>
                <a:pathLst>
                  <a:path w="16" h="34">
                    <a:moveTo>
                      <a:pt x="15" y="7"/>
                    </a:moveTo>
                    <a:lnTo>
                      <a:pt x="15" y="0"/>
                    </a:lnTo>
                    <a:lnTo>
                      <a:pt x="0" y="18"/>
                    </a:lnTo>
                    <a:lnTo>
                      <a:pt x="7" y="22"/>
                    </a:lnTo>
                    <a:lnTo>
                      <a:pt x="11" y="33"/>
                    </a:lnTo>
                    <a:lnTo>
                      <a:pt x="15" y="18"/>
                    </a:ln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444444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8704" name="Freeform 16"/>
              <p:cNvSpPr/>
              <p:nvPr/>
            </p:nvSpPr>
            <p:spPr>
              <a:xfrm>
                <a:off x="2914" y="2902"/>
                <a:ext cx="139" cy="162"/>
              </a:xfrm>
              <a:custGeom>
                <a:avLst/>
                <a:gdLst>
                  <a:gd name="txL" fmla="*/ 0 w 23"/>
                  <a:gd name="txT" fmla="*/ 0 h 23"/>
                  <a:gd name="txR" fmla="*/ 23 w 23"/>
                  <a:gd name="txB" fmla="*/ 23 h 23"/>
                </a:gdLst>
                <a:ahLst/>
                <a:cxnLst>
                  <a:cxn ang="0">
                    <a:pos x="3" y="0"/>
                  </a:cxn>
                  <a:cxn ang="0">
                    <a:pos x="0" y="4"/>
                  </a:cxn>
                  <a:cxn ang="0">
                    <a:pos x="16" y="22"/>
                  </a:cxn>
                  <a:cxn ang="0">
                    <a:pos x="19" y="14"/>
                  </a:cxn>
                  <a:cxn ang="0">
                    <a:pos x="22" y="7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txL" t="txT" r="txR" b="txB"/>
                <a:pathLst>
                  <a:path w="23" h="23">
                    <a:moveTo>
                      <a:pt x="3" y="0"/>
                    </a:moveTo>
                    <a:lnTo>
                      <a:pt x="0" y="4"/>
                    </a:lnTo>
                    <a:lnTo>
                      <a:pt x="16" y="22"/>
                    </a:lnTo>
                    <a:lnTo>
                      <a:pt x="19" y="14"/>
                    </a:lnTo>
                    <a:lnTo>
                      <a:pt x="22" y="7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444444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8705" name="Freeform 17"/>
              <p:cNvSpPr/>
              <p:nvPr/>
            </p:nvSpPr>
            <p:spPr>
              <a:xfrm>
                <a:off x="3059" y="2851"/>
                <a:ext cx="139" cy="162"/>
              </a:xfrm>
              <a:custGeom>
                <a:avLst/>
                <a:gdLst>
                  <a:gd name="txL" fmla="*/ 0 w 23"/>
                  <a:gd name="txT" fmla="*/ 0 h 22"/>
                  <a:gd name="txR" fmla="*/ 23 w 23"/>
                  <a:gd name="txB" fmla="*/ 22 h 22"/>
                </a:gdLst>
                <a:ahLst/>
                <a:cxnLst>
                  <a:cxn ang="0">
                    <a:pos x="11" y="21"/>
                  </a:cxn>
                  <a:cxn ang="0">
                    <a:pos x="22" y="14"/>
                  </a:cxn>
                  <a:cxn ang="0">
                    <a:pos x="11" y="0"/>
                  </a:cxn>
                  <a:cxn ang="0">
                    <a:pos x="0" y="3"/>
                  </a:cxn>
                  <a:cxn ang="0">
                    <a:pos x="11" y="21"/>
                  </a:cxn>
                  <a:cxn ang="0">
                    <a:pos x="11" y="21"/>
                  </a:cxn>
                </a:cxnLst>
                <a:rect l="txL" t="txT" r="txR" b="txB"/>
                <a:pathLst>
                  <a:path w="23" h="22">
                    <a:moveTo>
                      <a:pt x="11" y="21"/>
                    </a:moveTo>
                    <a:lnTo>
                      <a:pt x="22" y="14"/>
                    </a:lnTo>
                    <a:lnTo>
                      <a:pt x="11" y="0"/>
                    </a:lnTo>
                    <a:lnTo>
                      <a:pt x="0" y="3"/>
                    </a:lnTo>
                    <a:lnTo>
                      <a:pt x="11" y="21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5855" name="Group 18"/>
            <p:cNvGrpSpPr/>
            <p:nvPr/>
          </p:nvGrpSpPr>
          <p:grpSpPr>
            <a:xfrm>
              <a:off x="2750" y="2916"/>
              <a:ext cx="265" cy="606"/>
              <a:chOff x="2750" y="2916"/>
              <a:chExt cx="265" cy="606"/>
            </a:xfrm>
          </p:grpSpPr>
          <p:sp>
            <p:nvSpPr>
              <p:cNvPr id="28682" name="Freeform 19"/>
              <p:cNvSpPr/>
              <p:nvPr/>
            </p:nvSpPr>
            <p:spPr>
              <a:xfrm>
                <a:off x="2817" y="3316"/>
                <a:ext cx="139" cy="147"/>
              </a:xfrm>
              <a:custGeom>
                <a:avLst/>
                <a:gdLst>
                  <a:gd name="txL" fmla="*/ 0 w 42"/>
                  <a:gd name="txT" fmla="*/ 0 h 77"/>
                  <a:gd name="txR" fmla="*/ 42 w 42"/>
                  <a:gd name="txB" fmla="*/ 77 h 77"/>
                </a:gdLst>
                <a:ahLst/>
                <a:cxnLst>
                  <a:cxn ang="0">
                    <a:pos x="41" y="72"/>
                  </a:cxn>
                  <a:cxn ang="0">
                    <a:pos x="30" y="61"/>
                  </a:cxn>
                  <a:cxn ang="0">
                    <a:pos x="18" y="51"/>
                  </a:cxn>
                  <a:cxn ang="0">
                    <a:pos x="15" y="26"/>
                  </a:cxn>
                  <a:cxn ang="0">
                    <a:pos x="15" y="0"/>
                  </a:cxn>
                  <a:cxn ang="0">
                    <a:pos x="0" y="0"/>
                  </a:cxn>
                  <a:cxn ang="0">
                    <a:pos x="0" y="33"/>
                  </a:cxn>
                  <a:cxn ang="0">
                    <a:pos x="7" y="58"/>
                  </a:cxn>
                  <a:cxn ang="0">
                    <a:pos x="11" y="65"/>
                  </a:cxn>
                  <a:cxn ang="0">
                    <a:pos x="33" y="76"/>
                  </a:cxn>
                  <a:cxn ang="0">
                    <a:pos x="41" y="72"/>
                  </a:cxn>
                  <a:cxn ang="0">
                    <a:pos x="41" y="72"/>
                  </a:cxn>
                </a:cxnLst>
                <a:rect l="txL" t="txT" r="txR" b="txB"/>
                <a:pathLst>
                  <a:path w="42" h="77">
                    <a:moveTo>
                      <a:pt x="41" y="72"/>
                    </a:moveTo>
                    <a:lnTo>
                      <a:pt x="30" y="61"/>
                    </a:lnTo>
                    <a:lnTo>
                      <a:pt x="18" y="51"/>
                    </a:lnTo>
                    <a:lnTo>
                      <a:pt x="15" y="26"/>
                    </a:lnTo>
                    <a:lnTo>
                      <a:pt x="15" y="0"/>
                    </a:lnTo>
                    <a:lnTo>
                      <a:pt x="0" y="0"/>
                    </a:lnTo>
                    <a:lnTo>
                      <a:pt x="0" y="33"/>
                    </a:lnTo>
                    <a:lnTo>
                      <a:pt x="7" y="58"/>
                    </a:lnTo>
                    <a:lnTo>
                      <a:pt x="11" y="65"/>
                    </a:lnTo>
                    <a:lnTo>
                      <a:pt x="33" y="76"/>
                    </a:lnTo>
                    <a:lnTo>
                      <a:pt x="41" y="72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8683" name="Freeform 20"/>
              <p:cNvSpPr/>
              <p:nvPr/>
            </p:nvSpPr>
            <p:spPr>
              <a:xfrm>
                <a:off x="2828" y="3352"/>
                <a:ext cx="187" cy="147"/>
              </a:xfrm>
              <a:custGeom>
                <a:avLst/>
                <a:gdLst>
                  <a:gd name="txL" fmla="*/ 0 w 46"/>
                  <a:gd name="txT" fmla="*/ 0 h 19"/>
                  <a:gd name="txR" fmla="*/ 46 w 46"/>
                  <a:gd name="txB" fmla="*/ 19 h 19"/>
                </a:gdLst>
                <a:ahLst/>
                <a:cxnLst>
                  <a:cxn ang="0">
                    <a:pos x="7" y="11"/>
                  </a:cxn>
                  <a:cxn ang="0">
                    <a:pos x="22" y="18"/>
                  </a:cxn>
                  <a:cxn ang="0">
                    <a:pos x="45" y="18"/>
                  </a:cxn>
                  <a:cxn ang="0">
                    <a:pos x="45" y="14"/>
                  </a:cxn>
                  <a:cxn ang="0">
                    <a:pos x="30" y="7"/>
                  </a:cxn>
                  <a:cxn ang="0">
                    <a:pos x="22" y="11"/>
                  </a:cxn>
                  <a:cxn ang="0">
                    <a:pos x="15" y="7"/>
                  </a:cxn>
                  <a:cxn ang="0">
                    <a:pos x="7" y="4"/>
                  </a:cxn>
                  <a:cxn ang="0">
                    <a:pos x="0" y="0"/>
                  </a:cxn>
                  <a:cxn ang="0">
                    <a:pos x="7" y="11"/>
                  </a:cxn>
                  <a:cxn ang="0">
                    <a:pos x="7" y="11"/>
                  </a:cxn>
                </a:cxnLst>
                <a:rect l="txL" t="txT" r="txR" b="txB"/>
                <a:pathLst>
                  <a:path w="46" h="19">
                    <a:moveTo>
                      <a:pt x="7" y="11"/>
                    </a:moveTo>
                    <a:lnTo>
                      <a:pt x="22" y="18"/>
                    </a:lnTo>
                    <a:lnTo>
                      <a:pt x="45" y="18"/>
                    </a:lnTo>
                    <a:lnTo>
                      <a:pt x="45" y="14"/>
                    </a:lnTo>
                    <a:lnTo>
                      <a:pt x="30" y="7"/>
                    </a:lnTo>
                    <a:lnTo>
                      <a:pt x="22" y="11"/>
                    </a:lnTo>
                    <a:lnTo>
                      <a:pt x="15" y="7"/>
                    </a:lnTo>
                    <a:lnTo>
                      <a:pt x="7" y="4"/>
                    </a:lnTo>
                    <a:lnTo>
                      <a:pt x="0" y="0"/>
                    </a:lnTo>
                    <a:lnTo>
                      <a:pt x="7" y="11"/>
                    </a:lnTo>
                    <a:close/>
                  </a:path>
                </a:pathLst>
              </a:custGeom>
              <a:solidFill>
                <a:srgbClr val="000000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8684" name="Freeform 21"/>
              <p:cNvSpPr/>
              <p:nvPr/>
            </p:nvSpPr>
            <p:spPr>
              <a:xfrm>
                <a:off x="2776" y="3050"/>
                <a:ext cx="139" cy="147"/>
              </a:xfrm>
              <a:custGeom>
                <a:avLst/>
                <a:gdLst>
                  <a:gd name="txL" fmla="*/ 0 w 101"/>
                  <a:gd name="txT" fmla="*/ 0 h 176"/>
                  <a:gd name="txR" fmla="*/ 101 w 101"/>
                  <a:gd name="txB" fmla="*/ 176 h 176"/>
                </a:gdLst>
                <a:ahLst/>
                <a:cxnLst>
                  <a:cxn ang="0">
                    <a:pos x="11" y="147"/>
                  </a:cxn>
                  <a:cxn ang="0">
                    <a:pos x="7" y="158"/>
                  </a:cxn>
                  <a:cxn ang="0">
                    <a:pos x="4" y="168"/>
                  </a:cxn>
                  <a:cxn ang="0">
                    <a:pos x="0" y="175"/>
                  </a:cxn>
                  <a:cxn ang="0">
                    <a:pos x="48" y="175"/>
                  </a:cxn>
                  <a:cxn ang="0">
                    <a:pos x="59" y="172"/>
                  </a:cxn>
                  <a:cxn ang="0">
                    <a:pos x="74" y="165"/>
                  </a:cxn>
                  <a:cxn ang="0">
                    <a:pos x="97" y="150"/>
                  </a:cxn>
                  <a:cxn ang="0">
                    <a:pos x="100" y="143"/>
                  </a:cxn>
                  <a:cxn ang="0">
                    <a:pos x="89" y="129"/>
                  </a:cxn>
                  <a:cxn ang="0">
                    <a:pos x="86" y="118"/>
                  </a:cxn>
                  <a:cxn ang="0">
                    <a:pos x="82" y="107"/>
                  </a:cxn>
                  <a:cxn ang="0">
                    <a:pos x="56" y="129"/>
                  </a:cxn>
                  <a:cxn ang="0">
                    <a:pos x="41" y="129"/>
                  </a:cxn>
                  <a:cxn ang="0">
                    <a:pos x="37" y="122"/>
                  </a:cxn>
                  <a:cxn ang="0">
                    <a:pos x="26" y="75"/>
                  </a:cxn>
                  <a:cxn ang="0">
                    <a:pos x="15" y="25"/>
                  </a:cxn>
                  <a:cxn ang="0">
                    <a:pos x="18" y="18"/>
                  </a:cxn>
                  <a:cxn ang="0">
                    <a:pos x="30" y="14"/>
                  </a:cxn>
                  <a:cxn ang="0">
                    <a:pos x="41" y="18"/>
                  </a:cxn>
                  <a:cxn ang="0">
                    <a:pos x="48" y="18"/>
                  </a:cxn>
                  <a:cxn ang="0">
                    <a:pos x="52" y="39"/>
                  </a:cxn>
                  <a:cxn ang="0">
                    <a:pos x="52" y="57"/>
                  </a:cxn>
                  <a:cxn ang="0">
                    <a:pos x="56" y="93"/>
                  </a:cxn>
                  <a:cxn ang="0">
                    <a:pos x="78" y="86"/>
                  </a:cxn>
                  <a:cxn ang="0">
                    <a:pos x="78" y="79"/>
                  </a:cxn>
                  <a:cxn ang="0">
                    <a:pos x="86" y="71"/>
                  </a:cxn>
                  <a:cxn ang="0">
                    <a:pos x="86" y="64"/>
                  </a:cxn>
                  <a:cxn ang="0">
                    <a:pos x="86" y="57"/>
                  </a:cxn>
                  <a:cxn ang="0">
                    <a:pos x="82" y="50"/>
                  </a:cxn>
                  <a:cxn ang="0">
                    <a:pos x="78" y="43"/>
                  </a:cxn>
                  <a:cxn ang="0">
                    <a:pos x="63" y="10"/>
                  </a:cxn>
                  <a:cxn ang="0">
                    <a:pos x="63" y="18"/>
                  </a:cxn>
                  <a:cxn ang="0">
                    <a:pos x="45" y="7"/>
                  </a:cxn>
                  <a:cxn ang="0">
                    <a:pos x="11" y="0"/>
                  </a:cxn>
                  <a:cxn ang="0">
                    <a:pos x="11" y="3"/>
                  </a:cxn>
                  <a:cxn ang="0">
                    <a:pos x="4" y="28"/>
                  </a:cxn>
                  <a:cxn ang="0">
                    <a:pos x="4" y="50"/>
                  </a:cxn>
                  <a:cxn ang="0">
                    <a:pos x="4" y="64"/>
                  </a:cxn>
                  <a:cxn ang="0">
                    <a:pos x="7" y="79"/>
                  </a:cxn>
                  <a:cxn ang="0">
                    <a:pos x="15" y="100"/>
                  </a:cxn>
                  <a:cxn ang="0">
                    <a:pos x="18" y="125"/>
                  </a:cxn>
                  <a:cxn ang="0">
                    <a:pos x="18" y="132"/>
                  </a:cxn>
                  <a:cxn ang="0">
                    <a:pos x="11" y="147"/>
                  </a:cxn>
                  <a:cxn ang="0">
                    <a:pos x="11" y="147"/>
                  </a:cxn>
                </a:cxnLst>
                <a:rect l="txL" t="txT" r="txR" b="txB"/>
                <a:pathLst>
                  <a:path w="101" h="176">
                    <a:moveTo>
                      <a:pt x="11" y="147"/>
                    </a:moveTo>
                    <a:lnTo>
                      <a:pt x="7" y="158"/>
                    </a:lnTo>
                    <a:lnTo>
                      <a:pt x="4" y="168"/>
                    </a:lnTo>
                    <a:lnTo>
                      <a:pt x="0" y="175"/>
                    </a:lnTo>
                    <a:lnTo>
                      <a:pt x="48" y="175"/>
                    </a:lnTo>
                    <a:lnTo>
                      <a:pt x="59" y="172"/>
                    </a:lnTo>
                    <a:lnTo>
                      <a:pt x="74" y="165"/>
                    </a:lnTo>
                    <a:lnTo>
                      <a:pt x="97" y="150"/>
                    </a:lnTo>
                    <a:lnTo>
                      <a:pt x="100" y="143"/>
                    </a:lnTo>
                    <a:lnTo>
                      <a:pt x="89" y="129"/>
                    </a:lnTo>
                    <a:lnTo>
                      <a:pt x="86" y="118"/>
                    </a:lnTo>
                    <a:lnTo>
                      <a:pt x="82" y="107"/>
                    </a:lnTo>
                    <a:lnTo>
                      <a:pt x="56" y="129"/>
                    </a:lnTo>
                    <a:lnTo>
                      <a:pt x="41" y="129"/>
                    </a:lnTo>
                    <a:lnTo>
                      <a:pt x="37" y="122"/>
                    </a:lnTo>
                    <a:lnTo>
                      <a:pt x="26" y="75"/>
                    </a:lnTo>
                    <a:lnTo>
                      <a:pt x="15" y="25"/>
                    </a:lnTo>
                    <a:lnTo>
                      <a:pt x="18" y="18"/>
                    </a:lnTo>
                    <a:lnTo>
                      <a:pt x="30" y="14"/>
                    </a:lnTo>
                    <a:lnTo>
                      <a:pt x="41" y="18"/>
                    </a:lnTo>
                    <a:lnTo>
                      <a:pt x="48" y="18"/>
                    </a:lnTo>
                    <a:lnTo>
                      <a:pt x="52" y="39"/>
                    </a:lnTo>
                    <a:lnTo>
                      <a:pt x="52" y="57"/>
                    </a:lnTo>
                    <a:lnTo>
                      <a:pt x="56" y="93"/>
                    </a:lnTo>
                    <a:lnTo>
                      <a:pt x="78" y="86"/>
                    </a:lnTo>
                    <a:lnTo>
                      <a:pt x="78" y="79"/>
                    </a:lnTo>
                    <a:lnTo>
                      <a:pt x="86" y="71"/>
                    </a:lnTo>
                    <a:lnTo>
                      <a:pt x="86" y="64"/>
                    </a:lnTo>
                    <a:lnTo>
                      <a:pt x="86" y="57"/>
                    </a:lnTo>
                    <a:lnTo>
                      <a:pt x="82" y="50"/>
                    </a:lnTo>
                    <a:lnTo>
                      <a:pt x="78" y="43"/>
                    </a:lnTo>
                    <a:lnTo>
                      <a:pt x="63" y="10"/>
                    </a:lnTo>
                    <a:lnTo>
                      <a:pt x="63" y="18"/>
                    </a:lnTo>
                    <a:lnTo>
                      <a:pt x="45" y="7"/>
                    </a:lnTo>
                    <a:lnTo>
                      <a:pt x="11" y="0"/>
                    </a:lnTo>
                    <a:lnTo>
                      <a:pt x="11" y="3"/>
                    </a:lnTo>
                    <a:lnTo>
                      <a:pt x="4" y="28"/>
                    </a:lnTo>
                    <a:lnTo>
                      <a:pt x="4" y="50"/>
                    </a:lnTo>
                    <a:lnTo>
                      <a:pt x="4" y="64"/>
                    </a:lnTo>
                    <a:lnTo>
                      <a:pt x="7" y="79"/>
                    </a:lnTo>
                    <a:lnTo>
                      <a:pt x="15" y="100"/>
                    </a:lnTo>
                    <a:lnTo>
                      <a:pt x="18" y="125"/>
                    </a:lnTo>
                    <a:lnTo>
                      <a:pt x="18" y="132"/>
                    </a:lnTo>
                    <a:lnTo>
                      <a:pt x="11" y="147"/>
                    </a:lnTo>
                    <a:close/>
                  </a:path>
                </a:pathLst>
              </a:custGeom>
              <a:solidFill>
                <a:srgbClr val="888888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8685" name="Freeform 22"/>
              <p:cNvSpPr/>
              <p:nvPr/>
            </p:nvSpPr>
            <p:spPr>
              <a:xfrm>
                <a:off x="2776" y="3197"/>
                <a:ext cx="139" cy="147"/>
              </a:xfrm>
              <a:custGeom>
                <a:avLst/>
                <a:gdLst>
                  <a:gd name="txL" fmla="*/ 0 w 109"/>
                  <a:gd name="txT" fmla="*/ 0 h 162"/>
                  <a:gd name="txR" fmla="*/ 109 w 109"/>
                  <a:gd name="txB" fmla="*/ 162 h 162"/>
                </a:gdLst>
                <a:ahLst/>
                <a:cxnLst>
                  <a:cxn ang="0">
                    <a:pos x="7" y="21"/>
                  </a:cxn>
                  <a:cxn ang="0">
                    <a:pos x="7" y="36"/>
                  </a:cxn>
                  <a:cxn ang="0">
                    <a:pos x="11" y="50"/>
                  </a:cxn>
                  <a:cxn ang="0">
                    <a:pos x="11" y="61"/>
                  </a:cxn>
                  <a:cxn ang="0">
                    <a:pos x="11" y="93"/>
                  </a:cxn>
                  <a:cxn ang="0">
                    <a:pos x="11" y="129"/>
                  </a:cxn>
                  <a:cxn ang="0">
                    <a:pos x="7" y="147"/>
                  </a:cxn>
                  <a:cxn ang="0">
                    <a:pos x="0" y="161"/>
                  </a:cxn>
                  <a:cxn ang="0">
                    <a:pos x="11" y="161"/>
                  </a:cxn>
                  <a:cxn ang="0">
                    <a:pos x="15" y="161"/>
                  </a:cxn>
                  <a:cxn ang="0">
                    <a:pos x="48" y="161"/>
                  </a:cxn>
                  <a:cxn ang="0">
                    <a:pos x="82" y="161"/>
                  </a:cxn>
                  <a:cxn ang="0">
                    <a:pos x="97" y="158"/>
                  </a:cxn>
                  <a:cxn ang="0">
                    <a:pos x="108" y="151"/>
                  </a:cxn>
                  <a:cxn ang="0">
                    <a:pos x="97" y="129"/>
                  </a:cxn>
                  <a:cxn ang="0">
                    <a:pos x="93" y="72"/>
                  </a:cxn>
                  <a:cxn ang="0">
                    <a:pos x="89" y="14"/>
                  </a:cxn>
                  <a:cxn ang="0">
                    <a:pos x="86" y="0"/>
                  </a:cxn>
                  <a:cxn ang="0">
                    <a:pos x="78" y="7"/>
                  </a:cxn>
                  <a:cxn ang="0">
                    <a:pos x="45" y="21"/>
                  </a:cxn>
                  <a:cxn ang="0">
                    <a:pos x="7" y="21"/>
                  </a:cxn>
                  <a:cxn ang="0">
                    <a:pos x="7" y="21"/>
                  </a:cxn>
                </a:cxnLst>
                <a:rect l="txL" t="txT" r="txR" b="txB"/>
                <a:pathLst>
                  <a:path w="109" h="162">
                    <a:moveTo>
                      <a:pt x="7" y="21"/>
                    </a:moveTo>
                    <a:lnTo>
                      <a:pt x="7" y="36"/>
                    </a:lnTo>
                    <a:lnTo>
                      <a:pt x="11" y="50"/>
                    </a:lnTo>
                    <a:lnTo>
                      <a:pt x="11" y="61"/>
                    </a:lnTo>
                    <a:lnTo>
                      <a:pt x="11" y="93"/>
                    </a:lnTo>
                    <a:lnTo>
                      <a:pt x="11" y="129"/>
                    </a:lnTo>
                    <a:lnTo>
                      <a:pt x="7" y="147"/>
                    </a:lnTo>
                    <a:lnTo>
                      <a:pt x="0" y="161"/>
                    </a:lnTo>
                    <a:lnTo>
                      <a:pt x="11" y="161"/>
                    </a:lnTo>
                    <a:lnTo>
                      <a:pt x="15" y="161"/>
                    </a:lnTo>
                    <a:lnTo>
                      <a:pt x="48" y="161"/>
                    </a:lnTo>
                    <a:lnTo>
                      <a:pt x="82" y="161"/>
                    </a:lnTo>
                    <a:lnTo>
                      <a:pt x="97" y="158"/>
                    </a:lnTo>
                    <a:lnTo>
                      <a:pt x="108" y="151"/>
                    </a:lnTo>
                    <a:lnTo>
                      <a:pt x="97" y="129"/>
                    </a:lnTo>
                    <a:lnTo>
                      <a:pt x="93" y="72"/>
                    </a:lnTo>
                    <a:lnTo>
                      <a:pt x="89" y="14"/>
                    </a:lnTo>
                    <a:lnTo>
                      <a:pt x="86" y="0"/>
                    </a:lnTo>
                    <a:lnTo>
                      <a:pt x="78" y="7"/>
                    </a:lnTo>
                    <a:lnTo>
                      <a:pt x="45" y="21"/>
                    </a:lnTo>
                    <a:lnTo>
                      <a:pt x="7" y="21"/>
                    </a:lnTo>
                    <a:close/>
                  </a:path>
                </a:pathLst>
              </a:custGeom>
              <a:solidFill>
                <a:srgbClr val="BBBBBB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8686" name="Freeform 23"/>
              <p:cNvSpPr/>
              <p:nvPr/>
            </p:nvSpPr>
            <p:spPr>
              <a:xfrm>
                <a:off x="2791" y="3034"/>
                <a:ext cx="139" cy="147"/>
              </a:xfrm>
              <a:custGeom>
                <a:avLst/>
                <a:gdLst>
                  <a:gd name="txL" fmla="*/ 0 w 79"/>
                  <a:gd name="txT" fmla="*/ 0 h 116"/>
                  <a:gd name="txR" fmla="*/ 79 w 79"/>
                  <a:gd name="txB" fmla="*/ 116 h 116"/>
                </a:gdLst>
                <a:ahLst/>
                <a:cxnLst>
                  <a:cxn ang="0">
                    <a:pos x="71" y="90"/>
                  </a:cxn>
                  <a:cxn ang="0">
                    <a:pos x="78" y="83"/>
                  </a:cxn>
                  <a:cxn ang="0">
                    <a:pos x="78" y="79"/>
                  </a:cxn>
                  <a:cxn ang="0">
                    <a:pos x="78" y="75"/>
                  </a:cxn>
                  <a:cxn ang="0">
                    <a:pos x="74" y="72"/>
                  </a:cxn>
                  <a:cxn ang="0">
                    <a:pos x="74" y="65"/>
                  </a:cxn>
                  <a:cxn ang="0">
                    <a:pos x="71" y="68"/>
                  </a:cxn>
                  <a:cxn ang="0">
                    <a:pos x="41" y="79"/>
                  </a:cxn>
                  <a:cxn ang="0">
                    <a:pos x="37" y="43"/>
                  </a:cxn>
                  <a:cxn ang="0">
                    <a:pos x="37" y="25"/>
                  </a:cxn>
                  <a:cxn ang="0">
                    <a:pos x="33" y="4"/>
                  </a:cxn>
                  <a:cxn ang="0">
                    <a:pos x="26" y="4"/>
                  </a:cxn>
                  <a:cxn ang="0">
                    <a:pos x="15" y="0"/>
                  </a:cxn>
                  <a:cxn ang="0">
                    <a:pos x="3" y="4"/>
                  </a:cxn>
                  <a:cxn ang="0">
                    <a:pos x="0" y="11"/>
                  </a:cxn>
                  <a:cxn ang="0">
                    <a:pos x="7" y="50"/>
                  </a:cxn>
                  <a:cxn ang="0">
                    <a:pos x="22" y="108"/>
                  </a:cxn>
                  <a:cxn ang="0">
                    <a:pos x="26" y="115"/>
                  </a:cxn>
                  <a:cxn ang="0">
                    <a:pos x="41" y="115"/>
                  </a:cxn>
                  <a:cxn ang="0">
                    <a:pos x="56" y="104"/>
                  </a:cxn>
                  <a:cxn ang="0">
                    <a:pos x="71" y="90"/>
                  </a:cxn>
                  <a:cxn ang="0">
                    <a:pos x="71" y="90"/>
                  </a:cxn>
                </a:cxnLst>
                <a:rect l="txL" t="txT" r="txR" b="txB"/>
                <a:pathLst>
                  <a:path w="79" h="116">
                    <a:moveTo>
                      <a:pt x="71" y="90"/>
                    </a:moveTo>
                    <a:lnTo>
                      <a:pt x="78" y="83"/>
                    </a:lnTo>
                    <a:lnTo>
                      <a:pt x="78" y="79"/>
                    </a:lnTo>
                    <a:lnTo>
                      <a:pt x="78" y="75"/>
                    </a:lnTo>
                    <a:lnTo>
                      <a:pt x="74" y="72"/>
                    </a:lnTo>
                    <a:lnTo>
                      <a:pt x="74" y="65"/>
                    </a:lnTo>
                    <a:lnTo>
                      <a:pt x="71" y="68"/>
                    </a:lnTo>
                    <a:lnTo>
                      <a:pt x="41" y="79"/>
                    </a:lnTo>
                    <a:lnTo>
                      <a:pt x="37" y="43"/>
                    </a:lnTo>
                    <a:lnTo>
                      <a:pt x="37" y="25"/>
                    </a:lnTo>
                    <a:lnTo>
                      <a:pt x="33" y="4"/>
                    </a:lnTo>
                    <a:lnTo>
                      <a:pt x="26" y="4"/>
                    </a:lnTo>
                    <a:lnTo>
                      <a:pt x="15" y="0"/>
                    </a:lnTo>
                    <a:lnTo>
                      <a:pt x="3" y="4"/>
                    </a:lnTo>
                    <a:lnTo>
                      <a:pt x="0" y="11"/>
                    </a:lnTo>
                    <a:lnTo>
                      <a:pt x="7" y="50"/>
                    </a:lnTo>
                    <a:lnTo>
                      <a:pt x="22" y="108"/>
                    </a:lnTo>
                    <a:lnTo>
                      <a:pt x="26" y="115"/>
                    </a:lnTo>
                    <a:lnTo>
                      <a:pt x="41" y="115"/>
                    </a:lnTo>
                    <a:lnTo>
                      <a:pt x="56" y="104"/>
                    </a:lnTo>
                    <a:lnTo>
                      <a:pt x="71" y="90"/>
                    </a:lnTo>
                    <a:close/>
                  </a:path>
                </a:pathLst>
              </a:custGeom>
              <a:solidFill>
                <a:srgbClr val="888888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8687" name="Freeform 24"/>
              <p:cNvSpPr/>
              <p:nvPr/>
            </p:nvSpPr>
            <p:spPr>
              <a:xfrm>
                <a:off x="2791" y="3328"/>
                <a:ext cx="139" cy="147"/>
              </a:xfrm>
              <a:custGeom>
                <a:avLst/>
                <a:gdLst>
                  <a:gd name="txL" fmla="*/ 0 w 68"/>
                  <a:gd name="txT" fmla="*/ 0 h 102"/>
                  <a:gd name="txR" fmla="*/ 68 w 68"/>
                  <a:gd name="txB" fmla="*/ 102 h 102"/>
                </a:gdLst>
                <a:ahLst/>
                <a:cxnLst>
                  <a:cxn ang="0">
                    <a:pos x="0" y="0"/>
                  </a:cxn>
                  <a:cxn ang="0">
                    <a:pos x="0" y="15"/>
                  </a:cxn>
                  <a:cxn ang="0">
                    <a:pos x="7" y="40"/>
                  </a:cxn>
                  <a:cxn ang="0">
                    <a:pos x="15" y="54"/>
                  </a:cxn>
                  <a:cxn ang="0">
                    <a:pos x="18" y="65"/>
                  </a:cxn>
                  <a:cxn ang="0">
                    <a:pos x="18" y="72"/>
                  </a:cxn>
                  <a:cxn ang="0">
                    <a:pos x="18" y="72"/>
                  </a:cxn>
                  <a:cxn ang="0">
                    <a:pos x="18" y="76"/>
                  </a:cxn>
                  <a:cxn ang="0">
                    <a:pos x="22" y="83"/>
                  </a:cxn>
                  <a:cxn ang="0">
                    <a:pos x="33" y="94"/>
                  </a:cxn>
                  <a:cxn ang="0">
                    <a:pos x="41" y="97"/>
                  </a:cxn>
                  <a:cxn ang="0">
                    <a:pos x="52" y="101"/>
                  </a:cxn>
                  <a:cxn ang="0">
                    <a:pos x="59" y="101"/>
                  </a:cxn>
                  <a:cxn ang="0">
                    <a:pos x="67" y="97"/>
                  </a:cxn>
                  <a:cxn ang="0">
                    <a:pos x="56" y="90"/>
                  </a:cxn>
                  <a:cxn ang="0">
                    <a:pos x="48" y="79"/>
                  </a:cxn>
                  <a:cxn ang="0">
                    <a:pos x="37" y="65"/>
                  </a:cxn>
                  <a:cxn ang="0">
                    <a:pos x="33" y="58"/>
                  </a:cxn>
                  <a:cxn ang="0">
                    <a:pos x="30" y="33"/>
                  </a:cxn>
                  <a:cxn ang="0">
                    <a:pos x="30" y="4"/>
                  </a:cxn>
                  <a:cxn ang="0">
                    <a:pos x="30" y="4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68" h="102">
                    <a:moveTo>
                      <a:pt x="0" y="0"/>
                    </a:moveTo>
                    <a:lnTo>
                      <a:pt x="0" y="15"/>
                    </a:lnTo>
                    <a:lnTo>
                      <a:pt x="7" y="40"/>
                    </a:lnTo>
                    <a:lnTo>
                      <a:pt x="15" y="54"/>
                    </a:lnTo>
                    <a:lnTo>
                      <a:pt x="18" y="65"/>
                    </a:lnTo>
                    <a:lnTo>
                      <a:pt x="18" y="72"/>
                    </a:lnTo>
                    <a:lnTo>
                      <a:pt x="18" y="76"/>
                    </a:lnTo>
                    <a:lnTo>
                      <a:pt x="22" y="83"/>
                    </a:lnTo>
                    <a:lnTo>
                      <a:pt x="33" y="94"/>
                    </a:lnTo>
                    <a:lnTo>
                      <a:pt x="41" y="97"/>
                    </a:lnTo>
                    <a:lnTo>
                      <a:pt x="52" y="101"/>
                    </a:lnTo>
                    <a:lnTo>
                      <a:pt x="59" y="101"/>
                    </a:lnTo>
                    <a:lnTo>
                      <a:pt x="67" y="97"/>
                    </a:lnTo>
                    <a:lnTo>
                      <a:pt x="56" y="90"/>
                    </a:lnTo>
                    <a:lnTo>
                      <a:pt x="48" y="79"/>
                    </a:lnTo>
                    <a:lnTo>
                      <a:pt x="37" y="65"/>
                    </a:lnTo>
                    <a:lnTo>
                      <a:pt x="33" y="58"/>
                    </a:lnTo>
                    <a:lnTo>
                      <a:pt x="30" y="33"/>
                    </a:lnTo>
                    <a:lnTo>
                      <a:pt x="30" y="4"/>
                    </a:lnTo>
                    <a:lnTo>
                      <a:pt x="3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8688" name="Freeform 25"/>
              <p:cNvSpPr/>
              <p:nvPr/>
            </p:nvSpPr>
            <p:spPr>
              <a:xfrm>
                <a:off x="2750" y="2916"/>
                <a:ext cx="139" cy="147"/>
              </a:xfrm>
              <a:custGeom>
                <a:avLst/>
                <a:gdLst>
                  <a:gd name="txL" fmla="*/ 0 w 83"/>
                  <a:gd name="txT" fmla="*/ 0 h 95"/>
                  <a:gd name="txR" fmla="*/ 83 w 83"/>
                  <a:gd name="txB" fmla="*/ 95 h 95"/>
                </a:gdLst>
                <a:ahLst/>
                <a:cxnLst>
                  <a:cxn ang="0">
                    <a:pos x="74" y="22"/>
                  </a:cxn>
                  <a:cxn ang="0">
                    <a:pos x="78" y="18"/>
                  </a:cxn>
                  <a:cxn ang="0">
                    <a:pos x="82" y="22"/>
                  </a:cxn>
                  <a:cxn ang="0">
                    <a:pos x="82" y="15"/>
                  </a:cxn>
                  <a:cxn ang="0">
                    <a:pos x="78" y="7"/>
                  </a:cxn>
                  <a:cxn ang="0">
                    <a:pos x="67" y="0"/>
                  </a:cxn>
                  <a:cxn ang="0">
                    <a:pos x="52" y="4"/>
                  </a:cxn>
                  <a:cxn ang="0">
                    <a:pos x="41" y="11"/>
                  </a:cxn>
                  <a:cxn ang="0">
                    <a:pos x="33" y="22"/>
                  </a:cxn>
                  <a:cxn ang="0">
                    <a:pos x="22" y="25"/>
                  </a:cxn>
                  <a:cxn ang="0">
                    <a:pos x="15" y="33"/>
                  </a:cxn>
                  <a:cxn ang="0">
                    <a:pos x="11" y="40"/>
                  </a:cxn>
                  <a:cxn ang="0">
                    <a:pos x="11" y="47"/>
                  </a:cxn>
                  <a:cxn ang="0">
                    <a:pos x="15" y="51"/>
                  </a:cxn>
                  <a:cxn ang="0">
                    <a:pos x="11" y="51"/>
                  </a:cxn>
                  <a:cxn ang="0">
                    <a:pos x="4" y="51"/>
                  </a:cxn>
                  <a:cxn ang="0">
                    <a:pos x="0" y="54"/>
                  </a:cxn>
                  <a:cxn ang="0">
                    <a:pos x="0" y="58"/>
                  </a:cxn>
                  <a:cxn ang="0">
                    <a:pos x="0" y="65"/>
                  </a:cxn>
                  <a:cxn ang="0">
                    <a:pos x="0" y="69"/>
                  </a:cxn>
                  <a:cxn ang="0">
                    <a:pos x="4" y="72"/>
                  </a:cxn>
                  <a:cxn ang="0">
                    <a:pos x="11" y="83"/>
                  </a:cxn>
                  <a:cxn ang="0">
                    <a:pos x="18" y="94"/>
                  </a:cxn>
                  <a:cxn ang="0">
                    <a:pos x="18" y="83"/>
                  </a:cxn>
                  <a:cxn ang="0">
                    <a:pos x="18" y="76"/>
                  </a:cxn>
                  <a:cxn ang="0">
                    <a:pos x="22" y="79"/>
                  </a:cxn>
                  <a:cxn ang="0">
                    <a:pos x="30" y="86"/>
                  </a:cxn>
                  <a:cxn ang="0">
                    <a:pos x="41" y="83"/>
                  </a:cxn>
                  <a:cxn ang="0">
                    <a:pos x="52" y="79"/>
                  </a:cxn>
                  <a:cxn ang="0">
                    <a:pos x="56" y="72"/>
                  </a:cxn>
                  <a:cxn ang="0">
                    <a:pos x="56" y="65"/>
                  </a:cxn>
                  <a:cxn ang="0">
                    <a:pos x="52" y="58"/>
                  </a:cxn>
                  <a:cxn ang="0">
                    <a:pos x="48" y="54"/>
                  </a:cxn>
                  <a:cxn ang="0">
                    <a:pos x="48" y="51"/>
                  </a:cxn>
                  <a:cxn ang="0">
                    <a:pos x="52" y="47"/>
                  </a:cxn>
                  <a:cxn ang="0">
                    <a:pos x="56" y="47"/>
                  </a:cxn>
                  <a:cxn ang="0">
                    <a:pos x="63" y="47"/>
                  </a:cxn>
                  <a:cxn ang="0">
                    <a:pos x="59" y="33"/>
                  </a:cxn>
                  <a:cxn ang="0">
                    <a:pos x="67" y="29"/>
                  </a:cxn>
                  <a:cxn ang="0">
                    <a:pos x="71" y="25"/>
                  </a:cxn>
                  <a:cxn ang="0">
                    <a:pos x="74" y="22"/>
                  </a:cxn>
                  <a:cxn ang="0">
                    <a:pos x="74" y="22"/>
                  </a:cxn>
                </a:cxnLst>
                <a:rect l="txL" t="txT" r="txR" b="txB"/>
                <a:pathLst>
                  <a:path w="83" h="95">
                    <a:moveTo>
                      <a:pt x="74" y="22"/>
                    </a:moveTo>
                    <a:lnTo>
                      <a:pt x="78" y="18"/>
                    </a:lnTo>
                    <a:lnTo>
                      <a:pt x="82" y="22"/>
                    </a:lnTo>
                    <a:lnTo>
                      <a:pt x="82" y="15"/>
                    </a:lnTo>
                    <a:lnTo>
                      <a:pt x="78" y="7"/>
                    </a:lnTo>
                    <a:lnTo>
                      <a:pt x="67" y="0"/>
                    </a:lnTo>
                    <a:lnTo>
                      <a:pt x="52" y="4"/>
                    </a:lnTo>
                    <a:lnTo>
                      <a:pt x="41" y="11"/>
                    </a:lnTo>
                    <a:lnTo>
                      <a:pt x="33" y="22"/>
                    </a:lnTo>
                    <a:lnTo>
                      <a:pt x="22" y="25"/>
                    </a:lnTo>
                    <a:lnTo>
                      <a:pt x="15" y="33"/>
                    </a:lnTo>
                    <a:lnTo>
                      <a:pt x="11" y="40"/>
                    </a:lnTo>
                    <a:lnTo>
                      <a:pt x="11" y="47"/>
                    </a:lnTo>
                    <a:lnTo>
                      <a:pt x="15" y="51"/>
                    </a:lnTo>
                    <a:lnTo>
                      <a:pt x="11" y="51"/>
                    </a:lnTo>
                    <a:lnTo>
                      <a:pt x="4" y="51"/>
                    </a:lnTo>
                    <a:lnTo>
                      <a:pt x="0" y="54"/>
                    </a:lnTo>
                    <a:lnTo>
                      <a:pt x="0" y="58"/>
                    </a:lnTo>
                    <a:lnTo>
                      <a:pt x="0" y="65"/>
                    </a:lnTo>
                    <a:lnTo>
                      <a:pt x="0" y="69"/>
                    </a:lnTo>
                    <a:lnTo>
                      <a:pt x="4" y="72"/>
                    </a:lnTo>
                    <a:lnTo>
                      <a:pt x="11" y="83"/>
                    </a:lnTo>
                    <a:lnTo>
                      <a:pt x="18" y="94"/>
                    </a:lnTo>
                    <a:lnTo>
                      <a:pt x="18" y="83"/>
                    </a:lnTo>
                    <a:lnTo>
                      <a:pt x="18" y="76"/>
                    </a:lnTo>
                    <a:lnTo>
                      <a:pt x="22" y="79"/>
                    </a:lnTo>
                    <a:lnTo>
                      <a:pt x="30" y="86"/>
                    </a:lnTo>
                    <a:lnTo>
                      <a:pt x="41" y="83"/>
                    </a:lnTo>
                    <a:lnTo>
                      <a:pt x="52" y="79"/>
                    </a:lnTo>
                    <a:lnTo>
                      <a:pt x="56" y="72"/>
                    </a:lnTo>
                    <a:lnTo>
                      <a:pt x="56" y="65"/>
                    </a:lnTo>
                    <a:lnTo>
                      <a:pt x="52" y="58"/>
                    </a:lnTo>
                    <a:lnTo>
                      <a:pt x="48" y="54"/>
                    </a:lnTo>
                    <a:lnTo>
                      <a:pt x="48" y="51"/>
                    </a:lnTo>
                    <a:lnTo>
                      <a:pt x="52" y="47"/>
                    </a:lnTo>
                    <a:lnTo>
                      <a:pt x="56" y="47"/>
                    </a:lnTo>
                    <a:lnTo>
                      <a:pt x="63" y="47"/>
                    </a:lnTo>
                    <a:lnTo>
                      <a:pt x="59" y="33"/>
                    </a:lnTo>
                    <a:lnTo>
                      <a:pt x="67" y="29"/>
                    </a:lnTo>
                    <a:lnTo>
                      <a:pt x="71" y="25"/>
                    </a:lnTo>
                    <a:lnTo>
                      <a:pt x="74" y="22"/>
                    </a:ln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8689" name="Freeform 26"/>
              <p:cNvSpPr/>
              <p:nvPr/>
            </p:nvSpPr>
            <p:spPr>
              <a:xfrm>
                <a:off x="2780" y="2921"/>
                <a:ext cx="139" cy="154"/>
              </a:xfrm>
              <a:custGeom>
                <a:avLst/>
                <a:gdLst>
                  <a:gd name="txL" fmla="*/ 0 w 68"/>
                  <a:gd name="txT" fmla="*/ 0 h 69"/>
                  <a:gd name="txR" fmla="*/ 68 w 68"/>
                  <a:gd name="txB" fmla="*/ 69 h 69"/>
                </a:gdLst>
                <a:ahLst/>
                <a:cxnLst>
                  <a:cxn ang="0">
                    <a:pos x="52" y="11"/>
                  </a:cxn>
                  <a:cxn ang="0">
                    <a:pos x="48" y="3"/>
                  </a:cxn>
                  <a:cxn ang="0">
                    <a:pos x="44" y="0"/>
                  </a:cxn>
                  <a:cxn ang="0">
                    <a:pos x="41" y="3"/>
                  </a:cxn>
                  <a:cxn ang="0">
                    <a:pos x="29" y="11"/>
                  </a:cxn>
                  <a:cxn ang="0">
                    <a:pos x="33" y="21"/>
                  </a:cxn>
                  <a:cxn ang="0">
                    <a:pos x="22" y="25"/>
                  </a:cxn>
                  <a:cxn ang="0">
                    <a:pos x="18" y="29"/>
                  </a:cxn>
                  <a:cxn ang="0">
                    <a:pos x="18" y="32"/>
                  </a:cxn>
                  <a:cxn ang="0">
                    <a:pos x="22" y="39"/>
                  </a:cxn>
                  <a:cxn ang="0">
                    <a:pos x="26" y="43"/>
                  </a:cxn>
                  <a:cxn ang="0">
                    <a:pos x="26" y="50"/>
                  </a:cxn>
                  <a:cxn ang="0">
                    <a:pos x="22" y="57"/>
                  </a:cxn>
                  <a:cxn ang="0">
                    <a:pos x="11" y="61"/>
                  </a:cxn>
                  <a:cxn ang="0">
                    <a:pos x="0" y="64"/>
                  </a:cxn>
                  <a:cxn ang="0">
                    <a:pos x="41" y="68"/>
                  </a:cxn>
                  <a:cxn ang="0">
                    <a:pos x="44" y="61"/>
                  </a:cxn>
                  <a:cxn ang="0">
                    <a:pos x="44" y="54"/>
                  </a:cxn>
                  <a:cxn ang="0">
                    <a:pos x="52" y="50"/>
                  </a:cxn>
                  <a:cxn ang="0">
                    <a:pos x="63" y="47"/>
                  </a:cxn>
                  <a:cxn ang="0">
                    <a:pos x="67" y="39"/>
                  </a:cxn>
                  <a:cxn ang="0">
                    <a:pos x="67" y="39"/>
                  </a:cxn>
                  <a:cxn ang="0">
                    <a:pos x="63" y="36"/>
                  </a:cxn>
                  <a:cxn ang="0">
                    <a:pos x="59" y="32"/>
                  </a:cxn>
                  <a:cxn ang="0">
                    <a:pos x="63" y="29"/>
                  </a:cxn>
                  <a:cxn ang="0">
                    <a:pos x="63" y="29"/>
                  </a:cxn>
                  <a:cxn ang="0">
                    <a:pos x="59" y="25"/>
                  </a:cxn>
                  <a:cxn ang="0">
                    <a:pos x="63" y="21"/>
                  </a:cxn>
                  <a:cxn ang="0">
                    <a:pos x="63" y="18"/>
                  </a:cxn>
                  <a:cxn ang="0">
                    <a:pos x="52" y="14"/>
                  </a:cxn>
                  <a:cxn ang="0">
                    <a:pos x="52" y="11"/>
                  </a:cxn>
                  <a:cxn ang="0">
                    <a:pos x="52" y="11"/>
                  </a:cxn>
                </a:cxnLst>
                <a:rect l="txL" t="txT" r="txR" b="txB"/>
                <a:pathLst>
                  <a:path w="68" h="69">
                    <a:moveTo>
                      <a:pt x="52" y="11"/>
                    </a:moveTo>
                    <a:lnTo>
                      <a:pt x="48" y="3"/>
                    </a:lnTo>
                    <a:lnTo>
                      <a:pt x="44" y="0"/>
                    </a:lnTo>
                    <a:lnTo>
                      <a:pt x="41" y="3"/>
                    </a:lnTo>
                    <a:lnTo>
                      <a:pt x="29" y="11"/>
                    </a:lnTo>
                    <a:lnTo>
                      <a:pt x="33" y="21"/>
                    </a:lnTo>
                    <a:lnTo>
                      <a:pt x="22" y="25"/>
                    </a:lnTo>
                    <a:lnTo>
                      <a:pt x="18" y="29"/>
                    </a:lnTo>
                    <a:lnTo>
                      <a:pt x="18" y="32"/>
                    </a:lnTo>
                    <a:lnTo>
                      <a:pt x="22" y="39"/>
                    </a:lnTo>
                    <a:lnTo>
                      <a:pt x="26" y="43"/>
                    </a:lnTo>
                    <a:lnTo>
                      <a:pt x="26" y="50"/>
                    </a:lnTo>
                    <a:lnTo>
                      <a:pt x="22" y="57"/>
                    </a:lnTo>
                    <a:lnTo>
                      <a:pt x="11" y="61"/>
                    </a:lnTo>
                    <a:lnTo>
                      <a:pt x="0" y="64"/>
                    </a:lnTo>
                    <a:lnTo>
                      <a:pt x="41" y="68"/>
                    </a:lnTo>
                    <a:lnTo>
                      <a:pt x="44" y="61"/>
                    </a:lnTo>
                    <a:lnTo>
                      <a:pt x="44" y="54"/>
                    </a:lnTo>
                    <a:lnTo>
                      <a:pt x="52" y="50"/>
                    </a:lnTo>
                    <a:lnTo>
                      <a:pt x="63" y="47"/>
                    </a:lnTo>
                    <a:lnTo>
                      <a:pt x="67" y="39"/>
                    </a:lnTo>
                    <a:lnTo>
                      <a:pt x="63" y="36"/>
                    </a:lnTo>
                    <a:lnTo>
                      <a:pt x="59" y="32"/>
                    </a:lnTo>
                    <a:lnTo>
                      <a:pt x="63" y="29"/>
                    </a:lnTo>
                    <a:lnTo>
                      <a:pt x="59" y="25"/>
                    </a:lnTo>
                    <a:lnTo>
                      <a:pt x="63" y="21"/>
                    </a:lnTo>
                    <a:lnTo>
                      <a:pt x="63" y="18"/>
                    </a:lnTo>
                    <a:lnTo>
                      <a:pt x="52" y="14"/>
                    </a:lnTo>
                    <a:lnTo>
                      <a:pt x="52" y="11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8690" name="Freeform 27"/>
              <p:cNvSpPr/>
              <p:nvPr/>
            </p:nvSpPr>
            <p:spPr>
              <a:xfrm>
                <a:off x="2809" y="3368"/>
                <a:ext cx="139" cy="154"/>
              </a:xfrm>
              <a:custGeom>
                <a:avLst/>
                <a:gdLst>
                  <a:gd name="txL" fmla="*/ 0 w 65"/>
                  <a:gd name="txT" fmla="*/ 0 h 37"/>
                  <a:gd name="txR" fmla="*/ 65 w 65"/>
                  <a:gd name="txB" fmla="*/ 37 h 37"/>
                </a:gdLst>
                <a:ahLst/>
                <a:cxnLst>
                  <a:cxn ang="0">
                    <a:pos x="0" y="0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11"/>
                  </a:cxn>
                  <a:cxn ang="0">
                    <a:pos x="0" y="18"/>
                  </a:cxn>
                  <a:cxn ang="0">
                    <a:pos x="4" y="36"/>
                  </a:cxn>
                  <a:cxn ang="0">
                    <a:pos x="8" y="36"/>
                  </a:cxn>
                  <a:cxn ang="0">
                    <a:pos x="8" y="21"/>
                  </a:cxn>
                  <a:cxn ang="0">
                    <a:pos x="12" y="21"/>
                  </a:cxn>
                  <a:cxn ang="0">
                    <a:pos x="15" y="21"/>
                  </a:cxn>
                  <a:cxn ang="0">
                    <a:pos x="34" y="36"/>
                  </a:cxn>
                  <a:cxn ang="0">
                    <a:pos x="60" y="32"/>
                  </a:cxn>
                  <a:cxn ang="0">
                    <a:pos x="64" y="32"/>
                  </a:cxn>
                  <a:cxn ang="0">
                    <a:pos x="64" y="29"/>
                  </a:cxn>
                  <a:cxn ang="0">
                    <a:pos x="56" y="25"/>
                  </a:cxn>
                  <a:cxn ang="0">
                    <a:pos x="49" y="21"/>
                  </a:cxn>
                  <a:cxn ang="0">
                    <a:pos x="41" y="25"/>
                  </a:cxn>
                  <a:cxn ang="0">
                    <a:pos x="34" y="25"/>
                  </a:cxn>
                  <a:cxn ang="0">
                    <a:pos x="15" y="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65" h="37">
                    <a:moveTo>
                      <a:pt x="0" y="0"/>
                    </a:moveTo>
                    <a:lnTo>
                      <a:pt x="0" y="3"/>
                    </a:lnTo>
                    <a:lnTo>
                      <a:pt x="0" y="11"/>
                    </a:lnTo>
                    <a:lnTo>
                      <a:pt x="0" y="18"/>
                    </a:lnTo>
                    <a:lnTo>
                      <a:pt x="4" y="36"/>
                    </a:lnTo>
                    <a:lnTo>
                      <a:pt x="8" y="36"/>
                    </a:lnTo>
                    <a:lnTo>
                      <a:pt x="8" y="21"/>
                    </a:lnTo>
                    <a:lnTo>
                      <a:pt x="12" y="21"/>
                    </a:lnTo>
                    <a:lnTo>
                      <a:pt x="15" y="21"/>
                    </a:lnTo>
                    <a:lnTo>
                      <a:pt x="34" y="36"/>
                    </a:lnTo>
                    <a:lnTo>
                      <a:pt x="60" y="32"/>
                    </a:lnTo>
                    <a:lnTo>
                      <a:pt x="64" y="32"/>
                    </a:lnTo>
                    <a:lnTo>
                      <a:pt x="64" y="29"/>
                    </a:lnTo>
                    <a:lnTo>
                      <a:pt x="56" y="25"/>
                    </a:lnTo>
                    <a:lnTo>
                      <a:pt x="49" y="21"/>
                    </a:lnTo>
                    <a:lnTo>
                      <a:pt x="41" y="25"/>
                    </a:lnTo>
                    <a:lnTo>
                      <a:pt x="34" y="25"/>
                    </a:lnTo>
                    <a:lnTo>
                      <a:pt x="15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8691" name="Freeform 28"/>
              <p:cNvSpPr/>
              <p:nvPr/>
            </p:nvSpPr>
            <p:spPr>
              <a:xfrm>
                <a:off x="2780" y="2968"/>
                <a:ext cx="139" cy="147"/>
              </a:xfrm>
              <a:custGeom>
                <a:avLst/>
                <a:gdLst>
                  <a:gd name="txL" fmla="*/ 0 w 60"/>
                  <a:gd name="txT" fmla="*/ 0 h 27"/>
                  <a:gd name="txR" fmla="*/ 60 w 60"/>
                  <a:gd name="txB" fmla="*/ 27 h 27"/>
                </a:gdLst>
                <a:ahLst/>
                <a:cxnLst>
                  <a:cxn ang="0">
                    <a:pos x="41" y="4"/>
                  </a:cxn>
                  <a:cxn ang="0">
                    <a:pos x="0" y="0"/>
                  </a:cxn>
                  <a:cxn ang="0">
                    <a:pos x="7" y="8"/>
                  </a:cxn>
                  <a:cxn ang="0">
                    <a:pos x="22" y="11"/>
                  </a:cxn>
                  <a:cxn ang="0">
                    <a:pos x="41" y="15"/>
                  </a:cxn>
                  <a:cxn ang="0">
                    <a:pos x="48" y="22"/>
                  </a:cxn>
                  <a:cxn ang="0">
                    <a:pos x="59" y="26"/>
                  </a:cxn>
                  <a:cxn ang="0">
                    <a:pos x="59" y="18"/>
                  </a:cxn>
                  <a:cxn ang="0">
                    <a:pos x="41" y="4"/>
                  </a:cxn>
                  <a:cxn ang="0">
                    <a:pos x="41" y="4"/>
                  </a:cxn>
                </a:cxnLst>
                <a:rect l="txL" t="txT" r="txR" b="txB"/>
                <a:pathLst>
                  <a:path w="60" h="27">
                    <a:moveTo>
                      <a:pt x="41" y="4"/>
                    </a:moveTo>
                    <a:lnTo>
                      <a:pt x="0" y="0"/>
                    </a:lnTo>
                    <a:lnTo>
                      <a:pt x="7" y="8"/>
                    </a:lnTo>
                    <a:lnTo>
                      <a:pt x="22" y="11"/>
                    </a:lnTo>
                    <a:lnTo>
                      <a:pt x="41" y="15"/>
                    </a:lnTo>
                    <a:lnTo>
                      <a:pt x="48" y="22"/>
                    </a:lnTo>
                    <a:lnTo>
                      <a:pt x="59" y="26"/>
                    </a:lnTo>
                    <a:lnTo>
                      <a:pt x="59" y="18"/>
                    </a:lnTo>
                    <a:lnTo>
                      <a:pt x="41" y="4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8692" name="Freeform 29"/>
              <p:cNvSpPr/>
              <p:nvPr/>
            </p:nvSpPr>
            <p:spPr>
              <a:xfrm>
                <a:off x="2865" y="3045"/>
                <a:ext cx="139" cy="147"/>
              </a:xfrm>
              <a:custGeom>
                <a:avLst/>
                <a:gdLst>
                  <a:gd name="txL" fmla="*/ 0 w 38"/>
                  <a:gd name="txT" fmla="*/ 0 h 23"/>
                  <a:gd name="txR" fmla="*/ 38 w 38"/>
                  <a:gd name="txB" fmla="*/ 23 h 23"/>
                </a:gdLst>
                <a:ahLst/>
                <a:cxnLst>
                  <a:cxn ang="0">
                    <a:pos x="4" y="22"/>
                  </a:cxn>
                  <a:cxn ang="0">
                    <a:pos x="11" y="18"/>
                  </a:cxn>
                  <a:cxn ang="0">
                    <a:pos x="19" y="22"/>
                  </a:cxn>
                  <a:cxn ang="0">
                    <a:pos x="26" y="15"/>
                  </a:cxn>
                  <a:cxn ang="0">
                    <a:pos x="37" y="8"/>
                  </a:cxn>
                  <a:cxn ang="0">
                    <a:pos x="37" y="0"/>
                  </a:cxn>
                  <a:cxn ang="0">
                    <a:pos x="34" y="0"/>
                  </a:cxn>
                  <a:cxn ang="0">
                    <a:pos x="26" y="4"/>
                  </a:cxn>
                  <a:cxn ang="0">
                    <a:pos x="15" y="8"/>
                  </a:cxn>
                  <a:cxn ang="0">
                    <a:pos x="23" y="4"/>
                  </a:cxn>
                  <a:cxn ang="0">
                    <a:pos x="19" y="0"/>
                  </a:cxn>
                  <a:cxn ang="0">
                    <a:pos x="15" y="0"/>
                  </a:cxn>
                  <a:cxn ang="0">
                    <a:pos x="8" y="4"/>
                  </a:cxn>
                  <a:cxn ang="0">
                    <a:pos x="8" y="8"/>
                  </a:cxn>
                  <a:cxn ang="0">
                    <a:pos x="0" y="11"/>
                  </a:cxn>
                  <a:cxn ang="0">
                    <a:pos x="4" y="18"/>
                  </a:cxn>
                  <a:cxn ang="0">
                    <a:pos x="4" y="22"/>
                  </a:cxn>
                  <a:cxn ang="0">
                    <a:pos x="4" y="22"/>
                  </a:cxn>
                </a:cxnLst>
                <a:rect l="txL" t="txT" r="txR" b="txB"/>
                <a:pathLst>
                  <a:path w="38" h="23">
                    <a:moveTo>
                      <a:pt x="4" y="22"/>
                    </a:moveTo>
                    <a:lnTo>
                      <a:pt x="11" y="18"/>
                    </a:lnTo>
                    <a:lnTo>
                      <a:pt x="19" y="22"/>
                    </a:lnTo>
                    <a:lnTo>
                      <a:pt x="26" y="15"/>
                    </a:lnTo>
                    <a:lnTo>
                      <a:pt x="37" y="8"/>
                    </a:lnTo>
                    <a:lnTo>
                      <a:pt x="37" y="0"/>
                    </a:lnTo>
                    <a:lnTo>
                      <a:pt x="34" y="0"/>
                    </a:lnTo>
                    <a:lnTo>
                      <a:pt x="26" y="4"/>
                    </a:lnTo>
                    <a:lnTo>
                      <a:pt x="15" y="8"/>
                    </a:lnTo>
                    <a:lnTo>
                      <a:pt x="23" y="4"/>
                    </a:lnTo>
                    <a:lnTo>
                      <a:pt x="19" y="0"/>
                    </a:lnTo>
                    <a:lnTo>
                      <a:pt x="15" y="0"/>
                    </a:lnTo>
                    <a:lnTo>
                      <a:pt x="8" y="4"/>
                    </a:lnTo>
                    <a:lnTo>
                      <a:pt x="8" y="8"/>
                    </a:lnTo>
                    <a:lnTo>
                      <a:pt x="0" y="11"/>
                    </a:lnTo>
                    <a:lnTo>
                      <a:pt x="4" y="18"/>
                    </a:lnTo>
                    <a:lnTo>
                      <a:pt x="4" y="22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8693" name="Freeform 30"/>
              <p:cNvSpPr/>
              <p:nvPr/>
            </p:nvSpPr>
            <p:spPr>
              <a:xfrm>
                <a:off x="2839" y="2923"/>
                <a:ext cx="139" cy="147"/>
              </a:xfrm>
              <a:custGeom>
                <a:avLst/>
                <a:gdLst>
                  <a:gd name="txL" fmla="*/ 0 w 5"/>
                  <a:gd name="txT" fmla="*/ 0 h 8"/>
                  <a:gd name="txR" fmla="*/ 5 w 5"/>
                  <a:gd name="txB" fmla="*/ 8 h 8"/>
                </a:gdLst>
                <a:ahLst/>
                <a:cxnLst>
                  <a:cxn ang="0">
                    <a:pos x="4" y="7"/>
                  </a:cxn>
                  <a:cxn ang="0">
                    <a:pos x="4" y="3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3"/>
                  </a:cxn>
                  <a:cxn ang="0">
                    <a:pos x="4" y="7"/>
                  </a:cxn>
                  <a:cxn ang="0">
                    <a:pos x="4" y="7"/>
                  </a:cxn>
                </a:cxnLst>
                <a:rect l="txL" t="txT" r="txR" b="txB"/>
                <a:pathLst>
                  <a:path w="5" h="8">
                    <a:moveTo>
                      <a:pt x="4" y="7"/>
                    </a:moveTo>
                    <a:lnTo>
                      <a:pt x="4" y="3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4" y="7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5" name="TextBox 34"/>
          <p:cNvSpPr txBox="1"/>
          <p:nvPr/>
        </p:nvSpPr>
        <p:spPr>
          <a:xfrm>
            <a:off x="2751138" y="4232275"/>
            <a:ext cx="2409825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答案：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5" name="组合 36"/>
          <p:cNvGrpSpPr/>
          <p:nvPr/>
        </p:nvGrpSpPr>
        <p:grpSpPr>
          <a:xfrm>
            <a:off x="2000250" y="1071563"/>
            <a:ext cx="5761038" cy="2971800"/>
            <a:chOff x="1142976" y="1428736"/>
            <a:chExt cx="7680817" cy="3962380"/>
          </a:xfrm>
        </p:grpSpPr>
        <p:sp>
          <p:nvSpPr>
            <p:cNvPr id="35870" name="Text Box 16"/>
            <p:cNvSpPr txBox="1"/>
            <p:nvPr/>
          </p:nvSpPr>
          <p:spPr>
            <a:xfrm>
              <a:off x="1142976" y="1428736"/>
              <a:ext cx="6643710" cy="39623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   </a:t>
              </a:r>
              <a:r>
                <a:rPr lang="zh-CN" altLang="en-US" sz="21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例题</a:t>
              </a:r>
              <a:r>
                <a:rPr lang="en-US" altLang="zh-CN" sz="21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3：</a:t>
              </a:r>
              <a:r>
                <a:rPr lang="zh-CN" altLang="en-US" sz="21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大伟在课外用易拉罐做小孔成像实验，如果易拉罐底部的小孔是三角形，则它在半透明纸上看到的是（   ）</a:t>
              </a:r>
              <a:endPara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spcBef>
                  <a:spcPct val="50000"/>
                </a:spcBef>
              </a:pPr>
              <a:r>
                <a:rPr lang="en-US" altLang="zh-CN" sz="21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   A</a:t>
              </a:r>
              <a:r>
                <a:rPr lang="zh-CN" altLang="en-US" sz="21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 三角形光斑。</a:t>
              </a:r>
              <a:endPara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spcBef>
                  <a:spcPct val="50000"/>
                </a:spcBef>
              </a:pPr>
              <a:r>
                <a:rPr lang="en-US" altLang="zh-CN" sz="21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   B  </a:t>
              </a:r>
              <a:r>
                <a:rPr lang="zh-CN" altLang="en-US" sz="21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圆形光斑。</a:t>
              </a:r>
              <a:endPara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spcBef>
                  <a:spcPct val="50000"/>
                </a:spcBef>
              </a:pPr>
              <a:r>
                <a:rPr lang="en-US" altLang="zh-CN" sz="21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   C  </a:t>
              </a:r>
              <a:r>
                <a:rPr lang="zh-CN" altLang="en-US" sz="21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蜡烛的正立像。</a:t>
              </a:r>
              <a:endPara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spcBef>
                  <a:spcPct val="50000"/>
                </a:spcBef>
              </a:pPr>
              <a:r>
                <a:rPr lang="en-US" altLang="zh-CN" sz="21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   D  </a:t>
              </a:r>
              <a:r>
                <a:rPr lang="zh-CN" altLang="en-US" sz="21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蜡烛的倒立像。</a:t>
              </a:r>
            </a:p>
          </p:txBody>
        </p:sp>
        <p:pic>
          <p:nvPicPr>
            <p:cNvPr id="35871" name="图片 33" descr="111200257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19998" contrast="20000"/>
            </a:blip>
            <a:stretch>
              <a:fillRect/>
            </a:stretch>
          </p:blipFill>
          <p:spPr>
            <a:xfrm>
              <a:off x="5000628" y="3214686"/>
              <a:ext cx="3823165" cy="11430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6" name="椭圆 35"/>
            <p:cNvSpPr/>
            <p:nvPr/>
          </p:nvSpPr>
          <p:spPr>
            <a:xfrm>
              <a:off x="7572763" y="3357539"/>
              <a:ext cx="500095" cy="64293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" fill="hold"/>
                                        <p:tgtEl>
                                          <p:spTgt spid="3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2789238" y="4305300"/>
            <a:ext cx="5662613" cy="4016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rtl="0">
              <a:buClrTx/>
              <a:buSzTx/>
              <a:buFontTx/>
              <a:buNone/>
              <a:defRPr/>
            </a:pPr>
            <a:r>
              <a:rPr kumimoji="0" lang="zh-CN" altLang="en-US" sz="2000" b="1" kern="1200" cap="none" spc="0" normalizeH="0" baseline="0" noProof="0" dirty="0">
                <a:latin typeface="+mj-lt"/>
                <a:ea typeface="+mj-ea"/>
                <a:cs typeface="+mn-cs"/>
              </a:rPr>
              <a:t>（</a:t>
            </a:r>
            <a:r>
              <a:rPr kumimoji="0" lang="en-US" altLang="zh-CN" sz="2000" b="1" kern="1200" cap="none" spc="0" normalizeH="0" baseline="0" noProof="0" dirty="0">
                <a:latin typeface="+mj-lt"/>
                <a:ea typeface="+mj-ea"/>
                <a:cs typeface="+mn-cs"/>
              </a:rPr>
              <a:t>3</a:t>
            </a:r>
            <a:r>
              <a:rPr kumimoji="0" lang="zh-CN" altLang="en-US" sz="2000" b="1" kern="1200" cap="none" spc="0" normalizeH="0" baseline="0" noProof="0" dirty="0">
                <a:latin typeface="+mj-lt"/>
                <a:ea typeface="+mj-ea"/>
                <a:cs typeface="+mn-cs"/>
              </a:rPr>
              <a:t>）光在空气中的速度可近似认为</a:t>
            </a:r>
            <a:r>
              <a:rPr kumimoji="0" lang="zh-CN" altLang="en-US" sz="20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是</a:t>
            </a:r>
            <a:r>
              <a:rPr kumimoji="0" lang="en-US" altLang="zh-CN" sz="2000" b="1" kern="1200" cap="none" spc="0" normalizeH="0" baseline="0" noProof="0" dirty="0">
                <a:latin typeface="+mj-lt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zh-CN" sz="2000" b="1" kern="1200" cap="none" spc="0" normalizeH="0" baseline="0" noProof="0" dirty="0">
                <a:latin typeface="+mj-lt"/>
                <a:ea typeface="宋体" panose="02010600030101010101" pitchFamily="2" charset="-122"/>
                <a:cs typeface="+mn-cs"/>
              </a:rPr>
              <a:t>×</a:t>
            </a:r>
            <a:r>
              <a:rPr kumimoji="0" lang="en-US" altLang="zh-CN" sz="2000" b="1" kern="1200" cap="none" spc="0" normalizeH="0" baseline="0" noProof="0" dirty="0">
                <a:latin typeface="+mj-lt"/>
                <a:ea typeface="宋体" panose="02010600030101010101" pitchFamily="2" charset="-122"/>
                <a:cs typeface="+mn-cs"/>
              </a:rPr>
              <a:t>10</a:t>
            </a:r>
            <a:r>
              <a:rPr kumimoji="0" lang="en-US" altLang="zh-CN" sz="2000" b="1" kern="1200" cap="none" spc="0" normalizeH="0" baseline="30000" noProof="0" dirty="0">
                <a:latin typeface="+mj-lt"/>
                <a:ea typeface="宋体" panose="02010600030101010101" pitchFamily="2" charset="-122"/>
                <a:cs typeface="+mn-cs"/>
              </a:rPr>
              <a:t>8</a:t>
            </a:r>
            <a:r>
              <a:rPr kumimoji="0" lang="en-US" altLang="zh-CN" sz="2000" b="1" kern="1200" cap="none" spc="0" normalizeH="0" baseline="0" noProof="0" dirty="0">
                <a:latin typeface="+mj-lt"/>
                <a:ea typeface="宋体" panose="02010600030101010101" pitchFamily="2" charset="-122"/>
                <a:cs typeface="+mn-cs"/>
              </a:rPr>
              <a:t>m/s</a:t>
            </a:r>
            <a:endParaRPr kumimoji="0" lang="zh-CN" altLang="en-US" sz="20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1613" y="1514475"/>
            <a:ext cx="444500" cy="23082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光的直线传播</a:t>
            </a:r>
          </a:p>
        </p:txBody>
      </p:sp>
      <p:sp>
        <p:nvSpPr>
          <p:cNvPr id="8" name="新月形 7"/>
          <p:cNvSpPr/>
          <p:nvPr/>
        </p:nvSpPr>
        <p:spPr>
          <a:xfrm>
            <a:off x="647700" y="1514475"/>
            <a:ext cx="419100" cy="2333624"/>
          </a:xfrm>
          <a:prstGeom prst="moon">
            <a:avLst>
              <a:gd name="adj" fmla="val 31818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66800" y="1368425"/>
            <a:ext cx="893763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rtl="0">
              <a:buClrTx/>
              <a:buSzTx/>
              <a:buFontTx/>
              <a:buNone/>
              <a:defRPr/>
            </a:pPr>
            <a:r>
              <a:rPr kumimoji="0" lang="en-US" altLang="zh-CN" sz="2000" b="1" kern="1200" cap="none" spc="0" normalizeH="0" baseline="0" noProof="0" dirty="0">
                <a:latin typeface="+mj-lt"/>
                <a:ea typeface="+mj-ea"/>
                <a:cs typeface="+mn-cs"/>
              </a:rPr>
              <a:t>1.</a:t>
            </a:r>
            <a:r>
              <a:rPr kumimoji="0" lang="zh-CN" altLang="en-US" sz="2000" b="1" kern="1200" cap="none" spc="0" normalizeH="0" baseline="0" noProof="0" dirty="0">
                <a:latin typeface="+mj-lt"/>
                <a:ea typeface="+mj-ea"/>
                <a:cs typeface="+mn-cs"/>
              </a:rPr>
              <a:t>光源</a:t>
            </a:r>
          </a:p>
        </p:txBody>
      </p:sp>
      <p:sp>
        <p:nvSpPr>
          <p:cNvPr id="10" name="新月形 9"/>
          <p:cNvSpPr/>
          <p:nvPr/>
        </p:nvSpPr>
        <p:spPr>
          <a:xfrm>
            <a:off x="2027315" y="1295400"/>
            <a:ext cx="247316" cy="600075"/>
          </a:xfrm>
          <a:prstGeom prst="moon">
            <a:avLst>
              <a:gd name="adj" fmla="val 42365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73300" y="1144588"/>
            <a:ext cx="4056063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rtl="0">
              <a:buClrTx/>
              <a:buSzTx/>
              <a:buFontTx/>
              <a:buNone/>
              <a:defRPr/>
            </a:pPr>
            <a:r>
              <a:rPr kumimoji="0" lang="zh-CN" altLang="en-US" sz="2000" b="1" kern="1200" cap="none" spc="0" normalizeH="0" baseline="0" noProof="0" dirty="0">
                <a:latin typeface="+mj-lt"/>
                <a:ea typeface="黑体" panose="02010609060101010101" pitchFamily="2" charset="-122"/>
                <a:cs typeface="+mn-cs"/>
              </a:rPr>
              <a:t>定义：能够发光的物体叫做</a:t>
            </a:r>
            <a:r>
              <a:rPr kumimoji="0" lang="zh-CN" altLang="en-US" sz="2000" b="1" kern="1200" cap="none" spc="0" normalizeH="0" baseline="0" noProof="0" dirty="0" smtClean="0">
                <a:latin typeface="+mj-lt"/>
                <a:ea typeface="黑体" panose="02010609060101010101" pitchFamily="2" charset="-122"/>
                <a:cs typeface="+mn-cs"/>
              </a:rPr>
              <a:t>光源。</a:t>
            </a:r>
            <a:endParaRPr kumimoji="0" lang="zh-CN" altLang="en-US" sz="2000" b="1" kern="1200" cap="none" spc="0" normalizeH="0" baseline="0" noProof="0" dirty="0">
              <a:latin typeface="+mj-lt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73300" y="1595438"/>
            <a:ext cx="482917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rtl="0">
              <a:buClrTx/>
              <a:buSzTx/>
              <a:buFontTx/>
              <a:buNone/>
              <a:defRPr/>
            </a:pPr>
            <a:r>
              <a:rPr kumimoji="0" lang="zh-CN" altLang="en-US" sz="2000" b="1" kern="1200" cap="none" spc="0" normalizeH="0" baseline="0" noProof="0" dirty="0">
                <a:latin typeface="+mj-lt"/>
                <a:ea typeface="黑体" panose="02010609060101010101" pitchFamily="2" charset="-122"/>
                <a:cs typeface="+mn-cs"/>
              </a:rPr>
              <a:t>分类：光源可分为天然光源、人造光源。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57250" y="2281238"/>
            <a:ext cx="1246188" cy="7080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rtl="0">
              <a:buClrTx/>
              <a:buSzTx/>
              <a:buFontTx/>
              <a:buNone/>
              <a:defRPr/>
            </a:pPr>
            <a:r>
              <a:rPr kumimoji="0" lang="en-US" altLang="zh-CN" sz="2000" b="1" kern="1200" cap="none" spc="0" normalizeH="0" baseline="0" noProof="0" dirty="0">
                <a:latin typeface="+mj-lt"/>
                <a:ea typeface="+mj-ea"/>
                <a:cs typeface="+mn-cs"/>
              </a:rPr>
              <a:t>2.</a:t>
            </a:r>
            <a:r>
              <a:rPr kumimoji="0" lang="zh-CN" altLang="en-US" sz="2000" b="1" kern="1200" cap="none" spc="0" normalizeH="0" baseline="0" noProof="0" dirty="0">
                <a:latin typeface="+mj-lt"/>
                <a:ea typeface="+mj-ea"/>
                <a:cs typeface="+mn-cs"/>
              </a:rPr>
              <a:t>光的直线传播</a:t>
            </a:r>
          </a:p>
        </p:txBody>
      </p:sp>
      <p:sp>
        <p:nvSpPr>
          <p:cNvPr id="14" name="新月形 13"/>
          <p:cNvSpPr/>
          <p:nvPr/>
        </p:nvSpPr>
        <p:spPr>
          <a:xfrm>
            <a:off x="1999822" y="2239959"/>
            <a:ext cx="273478" cy="709569"/>
          </a:xfrm>
          <a:prstGeom prst="moon">
            <a:avLst>
              <a:gd name="adj" fmla="val 42365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008188" y="2081213"/>
            <a:ext cx="5713413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rtl="0">
              <a:buClrTx/>
              <a:buSzTx/>
              <a:buFontTx/>
              <a:buNone/>
              <a:defRPr/>
            </a:pPr>
            <a:r>
              <a:rPr kumimoji="0" lang="zh-CN" altLang="en-US" sz="2000" b="1" kern="1200" cap="none" spc="0" normalizeH="0" baseline="0" noProof="0" dirty="0">
                <a:latin typeface="+mj-lt"/>
                <a:ea typeface="+mj-ea"/>
                <a:cs typeface="+mn-cs"/>
              </a:rPr>
              <a:t>（</a:t>
            </a:r>
            <a:r>
              <a:rPr kumimoji="0" lang="en-US" altLang="zh-CN" sz="2000" b="1" kern="1200" cap="none" spc="0" normalizeH="0" baseline="0" noProof="0" dirty="0">
                <a:latin typeface="+mj-lt"/>
                <a:ea typeface="+mj-ea"/>
                <a:cs typeface="+mn-cs"/>
              </a:rPr>
              <a:t>1</a:t>
            </a:r>
            <a:r>
              <a:rPr kumimoji="0" lang="zh-CN" altLang="en-US" sz="2000" b="1" kern="1200" cap="none" spc="0" normalizeH="0" baseline="0" noProof="0" dirty="0">
                <a:latin typeface="+mj-lt"/>
                <a:ea typeface="+mj-ea"/>
                <a:cs typeface="+mn-cs"/>
              </a:rPr>
              <a:t>）光沿直线传播的条件：在同种、均匀介质中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990725" y="2662238"/>
            <a:ext cx="1344613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rtl="0">
              <a:buClrTx/>
              <a:buSzTx/>
              <a:buFontTx/>
              <a:buNone/>
              <a:defRPr/>
            </a:pPr>
            <a:r>
              <a:rPr kumimoji="0" lang="zh-CN" altLang="en-US" sz="2000" b="1" kern="1200" cap="none" spc="0" normalizeH="0" baseline="0" noProof="0" dirty="0">
                <a:latin typeface="+mj-lt"/>
                <a:ea typeface="+mj-ea"/>
                <a:cs typeface="+mn-cs"/>
              </a:rPr>
              <a:t>（</a:t>
            </a:r>
            <a:r>
              <a:rPr kumimoji="0" lang="en-US" altLang="zh-CN" sz="2000" b="1" kern="1200" cap="none" spc="0" normalizeH="0" baseline="0" noProof="0" dirty="0">
                <a:latin typeface="+mj-lt"/>
                <a:ea typeface="+mj-ea"/>
                <a:cs typeface="+mn-cs"/>
              </a:rPr>
              <a:t>2</a:t>
            </a:r>
            <a:r>
              <a:rPr kumimoji="0" lang="zh-CN" altLang="en-US" sz="2000" b="1" kern="1200" cap="none" spc="0" normalizeH="0" baseline="0" noProof="0" dirty="0">
                <a:latin typeface="+mj-lt"/>
                <a:ea typeface="+mj-ea"/>
                <a:cs typeface="+mn-cs"/>
              </a:rPr>
              <a:t>）光线</a:t>
            </a:r>
          </a:p>
        </p:txBody>
      </p:sp>
      <p:sp>
        <p:nvSpPr>
          <p:cNvPr id="17" name="新月形 16"/>
          <p:cNvSpPr/>
          <p:nvPr/>
        </p:nvSpPr>
        <p:spPr>
          <a:xfrm>
            <a:off x="3285260" y="2476479"/>
            <a:ext cx="179565" cy="946102"/>
          </a:xfrm>
          <a:prstGeom prst="moon">
            <a:avLst>
              <a:gd name="adj" fmla="val 42365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436938" y="2408238"/>
            <a:ext cx="4681537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000" b="1" dirty="0">
                <a:latin typeface="Arial" panose="020B0604020202020204" pitchFamily="34" charset="0"/>
                <a:ea typeface="黑体" panose="02010609060101010101" pitchFamily="2" charset="-122"/>
              </a:rPr>
              <a:t>用一条带有箭头的直线表示光传播的径迹和方向，这样的直线叫</a:t>
            </a:r>
            <a:r>
              <a:rPr lang="zh-CN" altLang="en-US" sz="2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光线</a:t>
            </a:r>
            <a:r>
              <a:rPr lang="zh-CN" altLang="en-US" sz="2000" b="1" dirty="0">
                <a:latin typeface="Arial" panose="020B0604020202020204" pitchFamily="34" charset="0"/>
                <a:ea typeface="黑体" panose="02010609060101010101" pitchFamily="2" charset="-122"/>
              </a:rPr>
              <a:t>。</a:t>
            </a:r>
            <a:endParaRPr lang="zh-CN" altLang="en-US" sz="2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41388" y="3887788"/>
            <a:ext cx="1925638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rtl="0">
              <a:buClrTx/>
              <a:buSzTx/>
              <a:buFontTx/>
              <a:buNone/>
              <a:defRPr/>
            </a:pPr>
            <a:r>
              <a:rPr kumimoji="0" lang="en-US" altLang="zh-CN" sz="2000" b="1" kern="1200" cap="none" spc="0" normalizeH="0" baseline="0" noProof="0" dirty="0">
                <a:latin typeface="+mj-lt"/>
                <a:ea typeface="+mj-ea"/>
                <a:cs typeface="+mn-cs"/>
              </a:rPr>
              <a:t>3.</a:t>
            </a:r>
            <a:r>
              <a:rPr kumimoji="0" lang="zh-CN" altLang="en-US" sz="2000" b="1" kern="1200" cap="none" spc="0" normalizeH="0" baseline="0" noProof="0" dirty="0">
                <a:latin typeface="+mj-lt"/>
                <a:ea typeface="+mj-ea"/>
                <a:cs typeface="+mn-cs"/>
              </a:rPr>
              <a:t>光的传播速度</a:t>
            </a:r>
          </a:p>
        </p:txBody>
      </p:sp>
      <p:sp>
        <p:nvSpPr>
          <p:cNvPr id="20" name="新月形 19"/>
          <p:cNvSpPr/>
          <p:nvPr/>
        </p:nvSpPr>
        <p:spPr>
          <a:xfrm>
            <a:off x="2788951" y="3669548"/>
            <a:ext cx="247319" cy="959600"/>
          </a:xfrm>
          <a:prstGeom prst="moon">
            <a:avLst>
              <a:gd name="adj" fmla="val 42365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789238" y="3563938"/>
            <a:ext cx="4889500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rtl="0">
              <a:buClrTx/>
              <a:buSzTx/>
              <a:buFontTx/>
              <a:buNone/>
              <a:defRPr/>
            </a:pPr>
            <a:r>
              <a:rPr kumimoji="0" lang="zh-CN" altLang="en-US" sz="2000" b="1" kern="1200" cap="none" spc="0" normalizeH="0" baseline="0" noProof="0" dirty="0">
                <a:latin typeface="+mj-lt"/>
                <a:ea typeface="+mj-ea"/>
                <a:cs typeface="+mn-cs"/>
              </a:rPr>
              <a:t>（</a:t>
            </a:r>
            <a:r>
              <a:rPr kumimoji="0" lang="en-US" altLang="zh-CN" sz="2000" b="1" kern="1200" cap="none" spc="0" normalizeH="0" baseline="0" noProof="0" dirty="0">
                <a:latin typeface="+mj-lt"/>
                <a:ea typeface="+mj-ea"/>
                <a:cs typeface="+mn-cs"/>
              </a:rPr>
              <a:t>1</a:t>
            </a:r>
            <a:r>
              <a:rPr kumimoji="0" lang="zh-CN" altLang="en-US" sz="2000" b="1" kern="1200" cap="none" spc="0" normalizeH="0" baseline="0" noProof="0" dirty="0">
                <a:latin typeface="+mj-lt"/>
                <a:ea typeface="+mj-ea"/>
                <a:cs typeface="+mn-cs"/>
              </a:rPr>
              <a:t>）光在真空中的传播速度是</a:t>
            </a:r>
            <a:r>
              <a:rPr kumimoji="0" lang="en-US" altLang="zh-CN" sz="2000" b="1" kern="1200" cap="none" spc="0" normalizeH="0" baseline="0" noProof="0" dirty="0">
                <a:latin typeface="+mj-lt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zh-CN" sz="2000" b="1" kern="1200" cap="none" spc="0" normalizeH="0" baseline="0" noProof="0" dirty="0">
                <a:latin typeface="+mj-lt"/>
                <a:ea typeface="宋体" panose="02010600030101010101" pitchFamily="2" charset="-122"/>
                <a:cs typeface="+mn-cs"/>
              </a:rPr>
              <a:t>×</a:t>
            </a:r>
            <a:r>
              <a:rPr kumimoji="0" lang="en-US" altLang="zh-CN" sz="2000" b="1" kern="1200" cap="none" spc="0" normalizeH="0" baseline="0" noProof="0" dirty="0">
                <a:latin typeface="+mj-lt"/>
                <a:ea typeface="宋体" panose="02010600030101010101" pitchFamily="2" charset="-122"/>
                <a:cs typeface="+mn-cs"/>
              </a:rPr>
              <a:t>10</a:t>
            </a:r>
            <a:r>
              <a:rPr kumimoji="0" lang="en-US" altLang="zh-CN" sz="2000" b="1" kern="1200" cap="none" spc="0" normalizeH="0" baseline="30000" noProof="0" dirty="0">
                <a:latin typeface="+mj-lt"/>
                <a:ea typeface="宋体" panose="02010600030101010101" pitchFamily="2" charset="-122"/>
                <a:cs typeface="+mn-cs"/>
              </a:rPr>
              <a:t>8</a:t>
            </a:r>
            <a:r>
              <a:rPr kumimoji="0" lang="en-US" altLang="zh-CN" sz="2000" b="1" kern="1200" cap="none" spc="0" normalizeH="0" baseline="0" noProof="0" dirty="0">
                <a:latin typeface="+mj-lt"/>
                <a:ea typeface="宋体" panose="02010600030101010101" pitchFamily="2" charset="-122"/>
                <a:cs typeface="+mn-cs"/>
              </a:rPr>
              <a:t>m/s</a:t>
            </a:r>
            <a:endParaRPr kumimoji="0" lang="zh-CN" altLang="en-US" sz="20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778125" y="3937000"/>
            <a:ext cx="599122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rtl="0">
              <a:buClrTx/>
              <a:buSzTx/>
              <a:buFontTx/>
              <a:buNone/>
              <a:defRPr/>
            </a:pPr>
            <a:r>
              <a:rPr kumimoji="0" lang="zh-CN" altLang="en-US" sz="2000" b="1" kern="1200" cap="none" spc="0" normalizeH="0" baseline="0" noProof="0" dirty="0">
                <a:latin typeface="+mj-lt"/>
                <a:ea typeface="+mj-ea"/>
                <a:cs typeface="+mn-cs"/>
              </a:rPr>
              <a:t>（</a:t>
            </a:r>
            <a:r>
              <a:rPr kumimoji="0" lang="en-US" altLang="zh-CN" sz="2000" b="1" kern="1200" cap="none" spc="0" normalizeH="0" baseline="0" noProof="0" dirty="0">
                <a:latin typeface="+mj-lt"/>
                <a:ea typeface="+mj-ea"/>
                <a:cs typeface="+mn-cs"/>
              </a:rPr>
              <a:t>2</a:t>
            </a:r>
            <a:r>
              <a:rPr kumimoji="0" lang="zh-CN" altLang="en-US" sz="2000" b="1" kern="1200" cap="none" spc="0" normalizeH="0" baseline="0" noProof="0" dirty="0">
                <a:latin typeface="+mj-lt"/>
                <a:ea typeface="+mj-ea"/>
                <a:cs typeface="+mn-cs"/>
              </a:rPr>
              <a:t>）光在其他各种介质中的速度都比在真空中的小</a:t>
            </a:r>
          </a:p>
        </p:txBody>
      </p:sp>
      <p:grpSp>
        <p:nvGrpSpPr>
          <p:cNvPr id="24" name="组合 15"/>
          <p:cNvGrpSpPr/>
          <p:nvPr/>
        </p:nvGrpSpPr>
        <p:grpSpPr bwMode="auto">
          <a:xfrm>
            <a:off x="883639" y="83066"/>
            <a:ext cx="3936011" cy="542628"/>
            <a:chOff x="419929" y="538091"/>
            <a:chExt cx="3114598" cy="54261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5" name="TextBox 24"/>
            <p:cNvSpPr txBox="1"/>
            <p:nvPr/>
          </p:nvSpPr>
          <p:spPr>
            <a:xfrm>
              <a:off x="2128828" y="538091"/>
              <a:ext cx="1405699" cy="52320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-10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教学板书</a:t>
              </a:r>
            </a:p>
          </p:txBody>
        </p:sp>
        <p:sp>
          <p:nvSpPr>
            <p:cNvPr id="26" name="直接连接符 5"/>
            <p:cNvSpPr>
              <a:spLocks noChangeShapeType="1"/>
            </p:cNvSpPr>
            <p:nvPr/>
          </p:nvSpPr>
          <p:spPr bwMode="auto">
            <a:xfrm flipV="1">
              <a:off x="2041893" y="1055705"/>
              <a:ext cx="1370242" cy="360"/>
            </a:xfrm>
            <a:prstGeom prst="line">
              <a:avLst/>
            </a:prstGeom>
            <a:noFill/>
            <a:ln w="57150" algn="ctr">
              <a:solidFill>
                <a:srgbClr val="FF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sp>
        <p:sp>
          <p:nvSpPr>
            <p:cNvPr id="27" name="圆角矩形 26"/>
            <p:cNvSpPr>
              <a:spLocks noChangeArrowheads="1"/>
            </p:cNvSpPr>
            <p:nvPr/>
          </p:nvSpPr>
          <p:spPr bwMode="auto">
            <a:xfrm>
              <a:off x="467544" y="547615"/>
              <a:ext cx="1656184" cy="533088"/>
            </a:xfrm>
            <a:prstGeom prst="roundRect">
              <a:avLst>
                <a:gd name="adj" fmla="val 23657"/>
              </a:avLst>
            </a:pr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8" name="TextBox 1"/>
            <p:cNvSpPr txBox="1">
              <a:spLocks noChangeArrowheads="1"/>
            </p:cNvSpPr>
            <p:nvPr/>
          </p:nvSpPr>
          <p:spPr bwMode="auto">
            <a:xfrm>
              <a:off x="419929" y="580123"/>
              <a:ext cx="1750529" cy="461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课堂教学展示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454400" y="3071813"/>
            <a:ext cx="5473700" cy="425450"/>
            <a:chOff x="3473170" y="3090817"/>
            <a:chExt cx="5474174" cy="425510"/>
          </a:xfrm>
        </p:grpSpPr>
        <p:sp>
          <p:nvSpPr>
            <p:cNvPr id="36884" name="矩形 28"/>
            <p:cNvSpPr/>
            <p:nvPr/>
          </p:nvSpPr>
          <p:spPr>
            <a:xfrm>
              <a:off x="3473170" y="3116217"/>
              <a:ext cx="5474174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000" b="1" dirty="0">
                  <a:latin typeface="Arial" panose="020B0604020202020204" pitchFamily="34" charset="0"/>
                  <a:ea typeface="黑体" panose="02010609060101010101" pitchFamily="2" charset="-122"/>
                </a:rPr>
                <a:t>直线叫做光线（                                         ）。</a:t>
              </a:r>
              <a:endParaRPr lang="zh-CN" altLang="en-US" sz="20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36885" name="组合 2"/>
            <p:cNvGrpSpPr/>
            <p:nvPr/>
          </p:nvGrpSpPr>
          <p:grpSpPr>
            <a:xfrm>
              <a:off x="5417989" y="3090817"/>
              <a:ext cx="3018010" cy="423566"/>
              <a:chOff x="5240165" y="538464"/>
              <a:chExt cx="3018010" cy="423566"/>
            </a:xfrm>
          </p:grpSpPr>
          <p:grpSp>
            <p:nvGrpSpPr>
              <p:cNvPr id="36886" name="组合 30"/>
              <p:cNvGrpSpPr/>
              <p:nvPr/>
            </p:nvGrpSpPr>
            <p:grpSpPr>
              <a:xfrm>
                <a:off x="5240165" y="769416"/>
                <a:ext cx="838131" cy="0"/>
                <a:chOff x="1276350" y="3543300"/>
                <a:chExt cx="1533525" cy="0"/>
              </a:xfrm>
            </p:grpSpPr>
            <p:cxnSp>
              <p:nvCxnSpPr>
                <p:cNvPr id="41" name="直接箭头连接符 40"/>
                <p:cNvCxnSpPr/>
                <p:nvPr/>
              </p:nvCxnSpPr>
              <p:spPr>
                <a:xfrm>
                  <a:off x="1276350" y="3543300"/>
                  <a:ext cx="904875" cy="0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headEnd type="non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接连接符 41"/>
                <p:cNvCxnSpPr/>
                <p:nvPr/>
              </p:nvCxnSpPr>
              <p:spPr>
                <a:xfrm>
                  <a:off x="1276350" y="3543300"/>
                  <a:ext cx="1533525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6889" name="组合 31"/>
              <p:cNvGrpSpPr/>
              <p:nvPr/>
            </p:nvGrpSpPr>
            <p:grpSpPr>
              <a:xfrm>
                <a:off x="6653686" y="592418"/>
                <a:ext cx="843337" cy="369612"/>
                <a:chOff x="4905375" y="3048000"/>
                <a:chExt cx="1543050" cy="676275"/>
              </a:xfrm>
            </p:grpSpPr>
            <p:cxnSp>
              <p:nvCxnSpPr>
                <p:cNvPr id="35" name="直接箭头连接符 34"/>
                <p:cNvCxnSpPr/>
                <p:nvPr/>
              </p:nvCxnSpPr>
              <p:spPr>
                <a:xfrm>
                  <a:off x="4905375" y="3048000"/>
                  <a:ext cx="904875" cy="0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headEnd type="non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直接连接符 35"/>
                <p:cNvCxnSpPr/>
                <p:nvPr/>
              </p:nvCxnSpPr>
              <p:spPr>
                <a:xfrm>
                  <a:off x="4905375" y="3048000"/>
                  <a:ext cx="1533525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直接箭头连接符 36"/>
                <p:cNvCxnSpPr/>
                <p:nvPr/>
              </p:nvCxnSpPr>
              <p:spPr>
                <a:xfrm>
                  <a:off x="4905375" y="3371850"/>
                  <a:ext cx="904875" cy="0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headEnd type="non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直接连接符 37"/>
                <p:cNvCxnSpPr/>
                <p:nvPr/>
              </p:nvCxnSpPr>
              <p:spPr>
                <a:xfrm>
                  <a:off x="4905375" y="3371850"/>
                  <a:ext cx="1533525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箭头连接符 38"/>
                <p:cNvCxnSpPr/>
                <p:nvPr/>
              </p:nvCxnSpPr>
              <p:spPr>
                <a:xfrm>
                  <a:off x="4905375" y="3724275"/>
                  <a:ext cx="904875" cy="0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headEnd type="non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接连接符 39"/>
                <p:cNvCxnSpPr/>
                <p:nvPr/>
              </p:nvCxnSpPr>
              <p:spPr>
                <a:xfrm>
                  <a:off x="4914900" y="3724275"/>
                  <a:ext cx="1533525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6896" name="TextBox 32"/>
              <p:cNvSpPr txBox="1"/>
              <p:nvPr/>
            </p:nvSpPr>
            <p:spPr>
              <a:xfrm>
                <a:off x="5983390" y="538464"/>
                <a:ext cx="694551" cy="4001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zh-CN" altLang="en-US" sz="20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光线</a:t>
                </a:r>
              </a:p>
            </p:txBody>
          </p:sp>
          <p:sp>
            <p:nvSpPr>
              <p:cNvPr id="36897" name="TextBox 33"/>
              <p:cNvSpPr txBox="1"/>
              <p:nvPr/>
            </p:nvSpPr>
            <p:spPr>
              <a:xfrm>
                <a:off x="7428155" y="553806"/>
                <a:ext cx="830020" cy="4001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zh-CN" altLang="en-US" sz="20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光束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" grpId="0"/>
      <p:bldP spid="9" grpId="0"/>
      <p:bldP spid="11" grpId="0"/>
      <p:bldP spid="12" grpId="0"/>
      <p:bldP spid="13" grpId="0"/>
      <p:bldP spid="15" grpId="0"/>
      <p:bldP spid="16" grpId="0"/>
      <p:bldP spid="18" grpId="0"/>
      <p:bldP spid="19" grpId="0"/>
      <p:bldP spid="21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2"/>
          <p:cNvSpPr>
            <a:spLocks noGrp="1"/>
          </p:cNvSpPr>
          <p:nvPr>
            <p:ph type="ctrTitle"/>
          </p:nvPr>
        </p:nvSpPr>
        <p:spPr>
          <a:xfrm>
            <a:off x="395288" y="3327400"/>
            <a:ext cx="7772400" cy="725488"/>
          </a:xfrm>
          <a:ln/>
        </p:spPr>
        <p:txBody>
          <a:bodyPr anchor="ctr"/>
          <a:lstStyle/>
          <a:p>
            <a:pPr defTabSz="685800">
              <a:buNone/>
            </a:pPr>
            <a:r>
              <a:rPr lang="zh-CN" altLang="en-US" sz="2100" kern="1200" baseline="0" dirty="0">
                <a:solidFill>
                  <a:srgbClr val="FF0000"/>
                </a:solidFill>
                <a:latin typeface="+mj-lt"/>
                <a:ea typeface="宋体" panose="02010600030101010101" pitchFamily="2" charset="-122"/>
                <a:cs typeface="+mj-cs"/>
              </a:rPr>
              <a:t>进行新课</a:t>
            </a:r>
          </a:p>
        </p:txBody>
      </p:sp>
      <p:sp>
        <p:nvSpPr>
          <p:cNvPr id="10242" name="副标题 1"/>
          <p:cNvSpPr>
            <a:spLocks noGrp="1"/>
          </p:cNvSpPr>
          <p:nvPr>
            <p:ph type="subTitle" idx="1"/>
          </p:nvPr>
        </p:nvSpPr>
        <p:spPr>
          <a:xfrm>
            <a:off x="395288" y="4084638"/>
            <a:ext cx="6400800" cy="449262"/>
          </a:xfrm>
          <a:ln/>
        </p:spPr>
        <p:txBody>
          <a:bodyPr anchor="t"/>
          <a:lstStyle/>
          <a:p>
            <a:pPr defTabSz="685800"/>
            <a:endParaRPr lang="zh-CN" altLang="en-US" kern="1200" baseline="0">
              <a:latin typeface="+mn-lt"/>
              <a:ea typeface="+mn-ea"/>
              <a:cs typeface="+mn-cs"/>
            </a:endParaRPr>
          </a:p>
        </p:txBody>
      </p:sp>
      <p:grpSp>
        <p:nvGrpSpPr>
          <p:cNvPr id="10243" name="Group 4"/>
          <p:cNvGrpSpPr/>
          <p:nvPr/>
        </p:nvGrpSpPr>
        <p:grpSpPr>
          <a:xfrm>
            <a:off x="1357313" y="3511550"/>
            <a:ext cx="1027112" cy="1481138"/>
            <a:chOff x="2750" y="2787"/>
            <a:chExt cx="459" cy="735"/>
          </a:xfrm>
        </p:grpSpPr>
        <p:grpSp>
          <p:nvGrpSpPr>
            <p:cNvPr id="10244" name="Group 5"/>
            <p:cNvGrpSpPr/>
            <p:nvPr/>
          </p:nvGrpSpPr>
          <p:grpSpPr>
            <a:xfrm>
              <a:off x="2839" y="2787"/>
              <a:ext cx="370" cy="660"/>
              <a:chOff x="2839" y="2787"/>
              <a:chExt cx="370" cy="660"/>
            </a:xfrm>
          </p:grpSpPr>
          <p:sp>
            <p:nvSpPr>
              <p:cNvPr id="6163" name="Freeform 6"/>
              <p:cNvSpPr/>
              <p:nvPr/>
            </p:nvSpPr>
            <p:spPr>
              <a:xfrm>
                <a:off x="2902" y="3156"/>
                <a:ext cx="139" cy="147"/>
              </a:xfrm>
              <a:custGeom>
                <a:avLst/>
                <a:gdLst>
                  <a:gd name="txL" fmla="*/ 0 w 102"/>
                  <a:gd name="txT" fmla="*/ 0 h 260"/>
                  <a:gd name="txR" fmla="*/ 102 w 102"/>
                  <a:gd name="txB" fmla="*/ 260 h 260"/>
                </a:gdLst>
                <a:ahLst/>
                <a:cxnLst>
                  <a:cxn ang="0">
                    <a:pos x="97" y="83"/>
                  </a:cxn>
                  <a:cxn ang="0">
                    <a:pos x="94" y="50"/>
                  </a:cxn>
                  <a:cxn ang="0">
                    <a:pos x="90" y="18"/>
                  </a:cxn>
                  <a:cxn ang="0">
                    <a:pos x="86" y="15"/>
                  </a:cxn>
                  <a:cxn ang="0">
                    <a:pos x="90" y="7"/>
                  </a:cxn>
                  <a:cxn ang="0">
                    <a:pos x="86" y="0"/>
                  </a:cxn>
                  <a:cxn ang="0">
                    <a:pos x="56" y="7"/>
                  </a:cxn>
                  <a:cxn ang="0">
                    <a:pos x="27" y="11"/>
                  </a:cxn>
                  <a:cxn ang="0">
                    <a:pos x="8" y="11"/>
                  </a:cxn>
                  <a:cxn ang="0">
                    <a:pos x="4" y="18"/>
                  </a:cxn>
                  <a:cxn ang="0">
                    <a:pos x="8" y="25"/>
                  </a:cxn>
                  <a:cxn ang="0">
                    <a:pos x="4" y="36"/>
                  </a:cxn>
                  <a:cxn ang="0">
                    <a:pos x="4" y="54"/>
                  </a:cxn>
                  <a:cxn ang="0">
                    <a:pos x="4" y="65"/>
                  </a:cxn>
                  <a:cxn ang="0">
                    <a:pos x="8" y="76"/>
                  </a:cxn>
                  <a:cxn ang="0">
                    <a:pos x="8" y="83"/>
                  </a:cxn>
                  <a:cxn ang="0">
                    <a:pos x="8" y="90"/>
                  </a:cxn>
                  <a:cxn ang="0">
                    <a:pos x="12" y="119"/>
                  </a:cxn>
                  <a:cxn ang="0">
                    <a:pos x="12" y="151"/>
                  </a:cxn>
                  <a:cxn ang="0">
                    <a:pos x="8" y="198"/>
                  </a:cxn>
                  <a:cxn ang="0">
                    <a:pos x="0" y="248"/>
                  </a:cxn>
                  <a:cxn ang="0">
                    <a:pos x="8" y="248"/>
                  </a:cxn>
                  <a:cxn ang="0">
                    <a:pos x="27" y="251"/>
                  </a:cxn>
                  <a:cxn ang="0">
                    <a:pos x="45" y="259"/>
                  </a:cxn>
                  <a:cxn ang="0">
                    <a:pos x="45" y="248"/>
                  </a:cxn>
                  <a:cxn ang="0">
                    <a:pos x="45" y="237"/>
                  </a:cxn>
                  <a:cxn ang="0">
                    <a:pos x="45" y="230"/>
                  </a:cxn>
                  <a:cxn ang="0">
                    <a:pos x="49" y="216"/>
                  </a:cxn>
                  <a:cxn ang="0">
                    <a:pos x="53" y="165"/>
                  </a:cxn>
                  <a:cxn ang="0">
                    <a:pos x="53" y="119"/>
                  </a:cxn>
                  <a:cxn ang="0">
                    <a:pos x="56" y="68"/>
                  </a:cxn>
                  <a:cxn ang="0">
                    <a:pos x="60" y="144"/>
                  </a:cxn>
                  <a:cxn ang="0">
                    <a:pos x="53" y="205"/>
                  </a:cxn>
                  <a:cxn ang="0">
                    <a:pos x="53" y="219"/>
                  </a:cxn>
                  <a:cxn ang="0">
                    <a:pos x="49" y="244"/>
                  </a:cxn>
                  <a:cxn ang="0">
                    <a:pos x="94" y="237"/>
                  </a:cxn>
                  <a:cxn ang="0">
                    <a:pos x="94" y="230"/>
                  </a:cxn>
                  <a:cxn ang="0">
                    <a:pos x="97" y="205"/>
                  </a:cxn>
                  <a:cxn ang="0">
                    <a:pos x="97" y="180"/>
                  </a:cxn>
                  <a:cxn ang="0">
                    <a:pos x="97" y="151"/>
                  </a:cxn>
                  <a:cxn ang="0">
                    <a:pos x="101" y="129"/>
                  </a:cxn>
                  <a:cxn ang="0">
                    <a:pos x="101" y="104"/>
                  </a:cxn>
                  <a:cxn ang="0">
                    <a:pos x="97" y="83"/>
                  </a:cxn>
                  <a:cxn ang="0">
                    <a:pos x="97" y="83"/>
                  </a:cxn>
                </a:cxnLst>
                <a:rect l="txL" t="txT" r="txR" b="txB"/>
                <a:pathLst>
                  <a:path w="102" h="260">
                    <a:moveTo>
                      <a:pt x="97" y="83"/>
                    </a:moveTo>
                    <a:lnTo>
                      <a:pt x="94" y="50"/>
                    </a:lnTo>
                    <a:lnTo>
                      <a:pt x="90" y="18"/>
                    </a:lnTo>
                    <a:lnTo>
                      <a:pt x="86" y="15"/>
                    </a:lnTo>
                    <a:lnTo>
                      <a:pt x="90" y="7"/>
                    </a:lnTo>
                    <a:lnTo>
                      <a:pt x="86" y="0"/>
                    </a:lnTo>
                    <a:lnTo>
                      <a:pt x="56" y="7"/>
                    </a:lnTo>
                    <a:lnTo>
                      <a:pt x="27" y="11"/>
                    </a:lnTo>
                    <a:lnTo>
                      <a:pt x="8" y="11"/>
                    </a:lnTo>
                    <a:lnTo>
                      <a:pt x="4" y="18"/>
                    </a:lnTo>
                    <a:lnTo>
                      <a:pt x="8" y="25"/>
                    </a:lnTo>
                    <a:lnTo>
                      <a:pt x="4" y="36"/>
                    </a:lnTo>
                    <a:lnTo>
                      <a:pt x="4" y="54"/>
                    </a:lnTo>
                    <a:lnTo>
                      <a:pt x="4" y="65"/>
                    </a:lnTo>
                    <a:lnTo>
                      <a:pt x="8" y="76"/>
                    </a:lnTo>
                    <a:lnTo>
                      <a:pt x="8" y="83"/>
                    </a:lnTo>
                    <a:lnTo>
                      <a:pt x="8" y="90"/>
                    </a:lnTo>
                    <a:lnTo>
                      <a:pt x="12" y="119"/>
                    </a:lnTo>
                    <a:lnTo>
                      <a:pt x="12" y="151"/>
                    </a:lnTo>
                    <a:lnTo>
                      <a:pt x="8" y="198"/>
                    </a:lnTo>
                    <a:lnTo>
                      <a:pt x="0" y="248"/>
                    </a:lnTo>
                    <a:lnTo>
                      <a:pt x="8" y="248"/>
                    </a:lnTo>
                    <a:lnTo>
                      <a:pt x="27" y="251"/>
                    </a:lnTo>
                    <a:lnTo>
                      <a:pt x="45" y="259"/>
                    </a:lnTo>
                    <a:lnTo>
                      <a:pt x="45" y="248"/>
                    </a:lnTo>
                    <a:lnTo>
                      <a:pt x="45" y="237"/>
                    </a:lnTo>
                    <a:lnTo>
                      <a:pt x="45" y="230"/>
                    </a:lnTo>
                    <a:lnTo>
                      <a:pt x="49" y="216"/>
                    </a:lnTo>
                    <a:lnTo>
                      <a:pt x="53" y="165"/>
                    </a:lnTo>
                    <a:lnTo>
                      <a:pt x="53" y="119"/>
                    </a:lnTo>
                    <a:lnTo>
                      <a:pt x="56" y="68"/>
                    </a:lnTo>
                    <a:lnTo>
                      <a:pt x="60" y="144"/>
                    </a:lnTo>
                    <a:lnTo>
                      <a:pt x="53" y="205"/>
                    </a:lnTo>
                    <a:lnTo>
                      <a:pt x="53" y="219"/>
                    </a:lnTo>
                    <a:lnTo>
                      <a:pt x="49" y="244"/>
                    </a:lnTo>
                    <a:lnTo>
                      <a:pt x="94" y="237"/>
                    </a:lnTo>
                    <a:lnTo>
                      <a:pt x="94" y="230"/>
                    </a:lnTo>
                    <a:lnTo>
                      <a:pt x="97" y="205"/>
                    </a:lnTo>
                    <a:lnTo>
                      <a:pt x="97" y="180"/>
                    </a:lnTo>
                    <a:lnTo>
                      <a:pt x="97" y="151"/>
                    </a:lnTo>
                    <a:lnTo>
                      <a:pt x="101" y="129"/>
                    </a:lnTo>
                    <a:lnTo>
                      <a:pt x="101" y="104"/>
                    </a:lnTo>
                    <a:lnTo>
                      <a:pt x="97" y="83"/>
                    </a:ln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64" name="Freeform 7"/>
              <p:cNvSpPr/>
              <p:nvPr/>
            </p:nvSpPr>
            <p:spPr>
              <a:xfrm>
                <a:off x="2839" y="2944"/>
                <a:ext cx="139" cy="147"/>
              </a:xfrm>
              <a:custGeom>
                <a:avLst/>
                <a:gdLst>
                  <a:gd name="txL" fmla="*/ 0 w 232"/>
                  <a:gd name="txT" fmla="*/ 0 h 188"/>
                  <a:gd name="txR" fmla="*/ 232 w 232"/>
                  <a:gd name="txB" fmla="*/ 188 h 188"/>
                </a:gdLst>
                <a:ahLst/>
                <a:cxnLst>
                  <a:cxn ang="0">
                    <a:pos x="116" y="43"/>
                  </a:cxn>
                  <a:cxn ang="0">
                    <a:pos x="116" y="54"/>
                  </a:cxn>
                  <a:cxn ang="0">
                    <a:pos x="112" y="69"/>
                  </a:cxn>
                  <a:cxn ang="0">
                    <a:pos x="108" y="58"/>
                  </a:cxn>
                  <a:cxn ang="0">
                    <a:pos x="104" y="65"/>
                  </a:cxn>
                  <a:cxn ang="0">
                    <a:pos x="116" y="148"/>
                  </a:cxn>
                  <a:cxn ang="0">
                    <a:pos x="108" y="173"/>
                  </a:cxn>
                  <a:cxn ang="0">
                    <a:pos x="97" y="151"/>
                  </a:cxn>
                  <a:cxn ang="0">
                    <a:pos x="101" y="65"/>
                  </a:cxn>
                  <a:cxn ang="0">
                    <a:pos x="97" y="61"/>
                  </a:cxn>
                  <a:cxn ang="0">
                    <a:pos x="93" y="69"/>
                  </a:cxn>
                  <a:cxn ang="0">
                    <a:pos x="75" y="51"/>
                  </a:cxn>
                  <a:cxn ang="0">
                    <a:pos x="71" y="54"/>
                  </a:cxn>
                  <a:cxn ang="0">
                    <a:pos x="49" y="69"/>
                  </a:cxn>
                  <a:cxn ang="0">
                    <a:pos x="37" y="79"/>
                  </a:cxn>
                  <a:cxn ang="0">
                    <a:pos x="34" y="94"/>
                  </a:cxn>
                  <a:cxn ang="0">
                    <a:pos x="0" y="122"/>
                  </a:cxn>
                  <a:cxn ang="0">
                    <a:pos x="0" y="126"/>
                  </a:cxn>
                  <a:cxn ang="0">
                    <a:pos x="4" y="133"/>
                  </a:cxn>
                  <a:cxn ang="0">
                    <a:pos x="8" y="144"/>
                  </a:cxn>
                  <a:cxn ang="0">
                    <a:pos x="11" y="151"/>
                  </a:cxn>
                  <a:cxn ang="0">
                    <a:pos x="52" y="133"/>
                  </a:cxn>
                  <a:cxn ang="0">
                    <a:pos x="52" y="130"/>
                  </a:cxn>
                  <a:cxn ang="0">
                    <a:pos x="63" y="162"/>
                  </a:cxn>
                  <a:cxn ang="0">
                    <a:pos x="71" y="187"/>
                  </a:cxn>
                  <a:cxn ang="0">
                    <a:pos x="108" y="187"/>
                  </a:cxn>
                  <a:cxn ang="0">
                    <a:pos x="149" y="176"/>
                  </a:cxn>
                  <a:cxn ang="0">
                    <a:pos x="149" y="148"/>
                  </a:cxn>
                  <a:cxn ang="0">
                    <a:pos x="149" y="119"/>
                  </a:cxn>
                  <a:cxn ang="0">
                    <a:pos x="145" y="94"/>
                  </a:cxn>
                  <a:cxn ang="0">
                    <a:pos x="145" y="87"/>
                  </a:cxn>
                  <a:cxn ang="0">
                    <a:pos x="153" y="76"/>
                  </a:cxn>
                  <a:cxn ang="0">
                    <a:pos x="164" y="72"/>
                  </a:cxn>
                  <a:cxn ang="0">
                    <a:pos x="171" y="69"/>
                  </a:cxn>
                  <a:cxn ang="0">
                    <a:pos x="175" y="61"/>
                  </a:cxn>
                  <a:cxn ang="0">
                    <a:pos x="194" y="51"/>
                  </a:cxn>
                  <a:cxn ang="0">
                    <a:pos x="209" y="36"/>
                  </a:cxn>
                  <a:cxn ang="0">
                    <a:pos x="212" y="33"/>
                  </a:cxn>
                  <a:cxn ang="0">
                    <a:pos x="231" y="18"/>
                  </a:cxn>
                  <a:cxn ang="0">
                    <a:pos x="220" y="0"/>
                  </a:cxn>
                  <a:cxn ang="0">
                    <a:pos x="216" y="0"/>
                  </a:cxn>
                  <a:cxn ang="0">
                    <a:pos x="198" y="11"/>
                  </a:cxn>
                  <a:cxn ang="0">
                    <a:pos x="179" y="18"/>
                  </a:cxn>
                  <a:cxn ang="0">
                    <a:pos x="175" y="25"/>
                  </a:cxn>
                  <a:cxn ang="0">
                    <a:pos x="164" y="29"/>
                  </a:cxn>
                  <a:cxn ang="0">
                    <a:pos x="157" y="33"/>
                  </a:cxn>
                  <a:cxn ang="0">
                    <a:pos x="149" y="33"/>
                  </a:cxn>
                  <a:cxn ang="0">
                    <a:pos x="134" y="40"/>
                  </a:cxn>
                  <a:cxn ang="0">
                    <a:pos x="116" y="43"/>
                  </a:cxn>
                  <a:cxn ang="0">
                    <a:pos x="116" y="43"/>
                  </a:cxn>
                  <a:cxn ang="0">
                    <a:pos x="116" y="43"/>
                  </a:cxn>
                </a:cxnLst>
                <a:rect l="txL" t="txT" r="txR" b="txB"/>
                <a:pathLst>
                  <a:path w="232" h="188">
                    <a:moveTo>
                      <a:pt x="116" y="43"/>
                    </a:moveTo>
                    <a:lnTo>
                      <a:pt x="116" y="54"/>
                    </a:lnTo>
                    <a:lnTo>
                      <a:pt x="112" y="69"/>
                    </a:lnTo>
                    <a:lnTo>
                      <a:pt x="108" y="58"/>
                    </a:lnTo>
                    <a:lnTo>
                      <a:pt x="104" y="65"/>
                    </a:lnTo>
                    <a:lnTo>
                      <a:pt x="116" y="148"/>
                    </a:lnTo>
                    <a:lnTo>
                      <a:pt x="108" y="173"/>
                    </a:lnTo>
                    <a:lnTo>
                      <a:pt x="97" y="151"/>
                    </a:lnTo>
                    <a:lnTo>
                      <a:pt x="101" y="65"/>
                    </a:lnTo>
                    <a:lnTo>
                      <a:pt x="97" y="61"/>
                    </a:lnTo>
                    <a:lnTo>
                      <a:pt x="93" y="69"/>
                    </a:lnTo>
                    <a:lnTo>
                      <a:pt x="75" y="51"/>
                    </a:lnTo>
                    <a:lnTo>
                      <a:pt x="71" y="54"/>
                    </a:lnTo>
                    <a:lnTo>
                      <a:pt x="49" y="69"/>
                    </a:lnTo>
                    <a:lnTo>
                      <a:pt x="37" y="79"/>
                    </a:lnTo>
                    <a:lnTo>
                      <a:pt x="34" y="94"/>
                    </a:lnTo>
                    <a:lnTo>
                      <a:pt x="0" y="122"/>
                    </a:lnTo>
                    <a:lnTo>
                      <a:pt x="0" y="126"/>
                    </a:lnTo>
                    <a:lnTo>
                      <a:pt x="4" y="133"/>
                    </a:lnTo>
                    <a:lnTo>
                      <a:pt x="8" y="144"/>
                    </a:lnTo>
                    <a:lnTo>
                      <a:pt x="11" y="151"/>
                    </a:lnTo>
                    <a:lnTo>
                      <a:pt x="52" y="133"/>
                    </a:lnTo>
                    <a:lnTo>
                      <a:pt x="52" y="130"/>
                    </a:lnTo>
                    <a:lnTo>
                      <a:pt x="63" y="162"/>
                    </a:lnTo>
                    <a:lnTo>
                      <a:pt x="71" y="187"/>
                    </a:lnTo>
                    <a:lnTo>
                      <a:pt x="108" y="187"/>
                    </a:lnTo>
                    <a:lnTo>
                      <a:pt x="149" y="176"/>
                    </a:lnTo>
                    <a:lnTo>
                      <a:pt x="149" y="148"/>
                    </a:lnTo>
                    <a:lnTo>
                      <a:pt x="149" y="119"/>
                    </a:lnTo>
                    <a:lnTo>
                      <a:pt x="145" y="94"/>
                    </a:lnTo>
                    <a:lnTo>
                      <a:pt x="145" y="87"/>
                    </a:lnTo>
                    <a:lnTo>
                      <a:pt x="153" y="76"/>
                    </a:lnTo>
                    <a:lnTo>
                      <a:pt x="164" y="72"/>
                    </a:lnTo>
                    <a:lnTo>
                      <a:pt x="171" y="69"/>
                    </a:lnTo>
                    <a:lnTo>
                      <a:pt x="175" y="61"/>
                    </a:lnTo>
                    <a:lnTo>
                      <a:pt x="194" y="51"/>
                    </a:lnTo>
                    <a:lnTo>
                      <a:pt x="209" y="36"/>
                    </a:lnTo>
                    <a:lnTo>
                      <a:pt x="212" y="33"/>
                    </a:lnTo>
                    <a:lnTo>
                      <a:pt x="231" y="18"/>
                    </a:lnTo>
                    <a:lnTo>
                      <a:pt x="220" y="0"/>
                    </a:lnTo>
                    <a:lnTo>
                      <a:pt x="216" y="0"/>
                    </a:lnTo>
                    <a:lnTo>
                      <a:pt x="198" y="11"/>
                    </a:lnTo>
                    <a:lnTo>
                      <a:pt x="179" y="18"/>
                    </a:lnTo>
                    <a:lnTo>
                      <a:pt x="175" y="25"/>
                    </a:lnTo>
                    <a:lnTo>
                      <a:pt x="164" y="29"/>
                    </a:lnTo>
                    <a:lnTo>
                      <a:pt x="157" y="33"/>
                    </a:lnTo>
                    <a:lnTo>
                      <a:pt x="149" y="33"/>
                    </a:lnTo>
                    <a:lnTo>
                      <a:pt x="134" y="40"/>
                    </a:lnTo>
                    <a:lnTo>
                      <a:pt x="116" y="43"/>
                    </a:lnTo>
                    <a:close/>
                  </a:path>
                </a:pathLst>
              </a:custGeom>
              <a:solidFill>
                <a:srgbClr val="444444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65" name="Freeform 8"/>
              <p:cNvSpPr/>
              <p:nvPr/>
            </p:nvSpPr>
            <p:spPr>
              <a:xfrm>
                <a:off x="3070" y="2787"/>
                <a:ext cx="139" cy="147"/>
              </a:xfrm>
              <a:custGeom>
                <a:avLst/>
                <a:gdLst>
                  <a:gd name="txL" fmla="*/ 0 w 90"/>
                  <a:gd name="txT" fmla="*/ 0 h 223"/>
                  <a:gd name="txR" fmla="*/ 90 w 90"/>
                  <a:gd name="txB" fmla="*/ 223 h 223"/>
                </a:gdLst>
                <a:ahLst/>
                <a:cxnLst>
                  <a:cxn ang="0">
                    <a:pos x="8" y="222"/>
                  </a:cxn>
                  <a:cxn ang="0">
                    <a:pos x="89" y="0"/>
                  </a:cxn>
                  <a:cxn ang="0">
                    <a:pos x="86" y="0"/>
                  </a:cxn>
                  <a:cxn ang="0">
                    <a:pos x="0" y="218"/>
                  </a:cxn>
                  <a:cxn ang="0">
                    <a:pos x="8" y="222"/>
                  </a:cxn>
                  <a:cxn ang="0">
                    <a:pos x="8" y="222"/>
                  </a:cxn>
                </a:cxnLst>
                <a:rect l="txL" t="txT" r="txR" b="txB"/>
                <a:pathLst>
                  <a:path w="90" h="223">
                    <a:moveTo>
                      <a:pt x="8" y="222"/>
                    </a:moveTo>
                    <a:lnTo>
                      <a:pt x="89" y="0"/>
                    </a:lnTo>
                    <a:lnTo>
                      <a:pt x="86" y="0"/>
                    </a:lnTo>
                    <a:lnTo>
                      <a:pt x="0" y="218"/>
                    </a:lnTo>
                    <a:lnTo>
                      <a:pt x="8" y="222"/>
                    </a:lnTo>
                    <a:close/>
                  </a:path>
                </a:pathLst>
              </a:custGeom>
              <a:solidFill>
                <a:srgbClr val="000000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66" name="Freeform 9"/>
              <p:cNvSpPr/>
              <p:nvPr/>
            </p:nvSpPr>
            <p:spPr>
              <a:xfrm>
                <a:off x="2936" y="2964"/>
                <a:ext cx="139" cy="147"/>
              </a:xfrm>
              <a:custGeom>
                <a:avLst/>
                <a:gdLst>
                  <a:gd name="txL" fmla="*/ 0 w 20"/>
                  <a:gd name="txT" fmla="*/ 0 h 120"/>
                  <a:gd name="txR" fmla="*/ 20 w 20"/>
                  <a:gd name="txB" fmla="*/ 120 h 120"/>
                </a:gdLst>
                <a:ahLst/>
                <a:cxnLst>
                  <a:cxn ang="0">
                    <a:pos x="4" y="0"/>
                  </a:cxn>
                  <a:cxn ang="0">
                    <a:pos x="0" y="7"/>
                  </a:cxn>
                  <a:cxn ang="0">
                    <a:pos x="4" y="11"/>
                  </a:cxn>
                  <a:cxn ang="0">
                    <a:pos x="0" y="97"/>
                  </a:cxn>
                  <a:cxn ang="0">
                    <a:pos x="11" y="119"/>
                  </a:cxn>
                  <a:cxn ang="0">
                    <a:pos x="19" y="94"/>
                  </a:cxn>
                  <a:cxn ang="0">
                    <a:pos x="7" y="11"/>
                  </a:cxn>
                  <a:cxn ang="0">
                    <a:pos x="11" y="4"/>
                  </a:cxn>
                  <a:cxn ang="0">
                    <a:pos x="4" y="0"/>
                  </a:cxn>
                  <a:cxn ang="0">
                    <a:pos x="4" y="0"/>
                  </a:cxn>
                </a:cxnLst>
                <a:rect l="txL" t="txT" r="txR" b="txB"/>
                <a:pathLst>
                  <a:path w="20" h="120">
                    <a:moveTo>
                      <a:pt x="4" y="0"/>
                    </a:moveTo>
                    <a:lnTo>
                      <a:pt x="0" y="7"/>
                    </a:lnTo>
                    <a:lnTo>
                      <a:pt x="4" y="11"/>
                    </a:lnTo>
                    <a:lnTo>
                      <a:pt x="0" y="97"/>
                    </a:lnTo>
                    <a:lnTo>
                      <a:pt x="11" y="119"/>
                    </a:lnTo>
                    <a:lnTo>
                      <a:pt x="19" y="94"/>
                    </a:lnTo>
                    <a:lnTo>
                      <a:pt x="7" y="11"/>
                    </a:lnTo>
                    <a:lnTo>
                      <a:pt x="11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67" name="Freeform 10"/>
              <p:cNvSpPr/>
              <p:nvPr/>
            </p:nvSpPr>
            <p:spPr>
              <a:xfrm>
                <a:off x="2914" y="2871"/>
                <a:ext cx="139" cy="147"/>
              </a:xfrm>
              <a:custGeom>
                <a:avLst/>
                <a:gdLst>
                  <a:gd name="txL" fmla="*/ 0 w 53"/>
                  <a:gd name="txT" fmla="*/ 0 h 69"/>
                  <a:gd name="txR" fmla="*/ 53 w 53"/>
                  <a:gd name="txB" fmla="*/ 69 h 69"/>
                </a:gdLst>
                <a:ahLst/>
                <a:cxnLst>
                  <a:cxn ang="0">
                    <a:pos x="41" y="50"/>
                  </a:cxn>
                  <a:cxn ang="0">
                    <a:pos x="41" y="47"/>
                  </a:cxn>
                  <a:cxn ang="0">
                    <a:pos x="52" y="39"/>
                  </a:cxn>
                  <a:cxn ang="0">
                    <a:pos x="48" y="32"/>
                  </a:cxn>
                  <a:cxn ang="0">
                    <a:pos x="44" y="25"/>
                  </a:cxn>
                  <a:cxn ang="0">
                    <a:pos x="48" y="22"/>
                  </a:cxn>
                  <a:cxn ang="0">
                    <a:pos x="48" y="22"/>
                  </a:cxn>
                  <a:cxn ang="0">
                    <a:pos x="41" y="14"/>
                  </a:cxn>
                  <a:cxn ang="0">
                    <a:pos x="41" y="11"/>
                  </a:cxn>
                  <a:cxn ang="0">
                    <a:pos x="29" y="0"/>
                  </a:cxn>
                  <a:cxn ang="0">
                    <a:pos x="22" y="4"/>
                  </a:cxn>
                  <a:cxn ang="0">
                    <a:pos x="15" y="11"/>
                  </a:cxn>
                  <a:cxn ang="0">
                    <a:pos x="15" y="22"/>
                  </a:cxn>
                  <a:cxn ang="0">
                    <a:pos x="11" y="18"/>
                  </a:cxn>
                  <a:cxn ang="0">
                    <a:pos x="7" y="29"/>
                  </a:cxn>
                  <a:cxn ang="0">
                    <a:pos x="15" y="32"/>
                  </a:cxn>
                  <a:cxn ang="0">
                    <a:pos x="15" y="39"/>
                  </a:cxn>
                  <a:cxn ang="0">
                    <a:pos x="11" y="43"/>
                  </a:cxn>
                  <a:cxn ang="0">
                    <a:pos x="7" y="47"/>
                  </a:cxn>
                  <a:cxn ang="0">
                    <a:pos x="0" y="54"/>
                  </a:cxn>
                  <a:cxn ang="0">
                    <a:pos x="3" y="61"/>
                  </a:cxn>
                  <a:cxn ang="0">
                    <a:pos x="26" y="68"/>
                  </a:cxn>
                  <a:cxn ang="0">
                    <a:pos x="41" y="50"/>
                  </a:cxn>
                  <a:cxn ang="0">
                    <a:pos x="41" y="50"/>
                  </a:cxn>
                </a:cxnLst>
                <a:rect l="txL" t="txT" r="txR" b="txB"/>
                <a:pathLst>
                  <a:path w="53" h="69">
                    <a:moveTo>
                      <a:pt x="41" y="50"/>
                    </a:moveTo>
                    <a:lnTo>
                      <a:pt x="41" y="47"/>
                    </a:lnTo>
                    <a:lnTo>
                      <a:pt x="52" y="39"/>
                    </a:lnTo>
                    <a:lnTo>
                      <a:pt x="48" y="32"/>
                    </a:lnTo>
                    <a:lnTo>
                      <a:pt x="44" y="25"/>
                    </a:lnTo>
                    <a:lnTo>
                      <a:pt x="48" y="22"/>
                    </a:lnTo>
                    <a:lnTo>
                      <a:pt x="41" y="14"/>
                    </a:lnTo>
                    <a:lnTo>
                      <a:pt x="41" y="11"/>
                    </a:lnTo>
                    <a:lnTo>
                      <a:pt x="29" y="0"/>
                    </a:lnTo>
                    <a:lnTo>
                      <a:pt x="22" y="4"/>
                    </a:lnTo>
                    <a:lnTo>
                      <a:pt x="15" y="11"/>
                    </a:lnTo>
                    <a:lnTo>
                      <a:pt x="15" y="22"/>
                    </a:lnTo>
                    <a:lnTo>
                      <a:pt x="11" y="18"/>
                    </a:lnTo>
                    <a:lnTo>
                      <a:pt x="7" y="29"/>
                    </a:lnTo>
                    <a:lnTo>
                      <a:pt x="15" y="32"/>
                    </a:lnTo>
                    <a:lnTo>
                      <a:pt x="15" y="39"/>
                    </a:lnTo>
                    <a:lnTo>
                      <a:pt x="11" y="43"/>
                    </a:lnTo>
                    <a:lnTo>
                      <a:pt x="7" y="47"/>
                    </a:lnTo>
                    <a:lnTo>
                      <a:pt x="0" y="54"/>
                    </a:lnTo>
                    <a:lnTo>
                      <a:pt x="3" y="61"/>
                    </a:lnTo>
                    <a:lnTo>
                      <a:pt x="26" y="68"/>
                    </a:lnTo>
                    <a:lnTo>
                      <a:pt x="41" y="5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68" name="Freeform 11"/>
              <p:cNvSpPr/>
              <p:nvPr/>
            </p:nvSpPr>
            <p:spPr>
              <a:xfrm>
                <a:off x="2951" y="3278"/>
                <a:ext cx="139" cy="147"/>
              </a:xfrm>
              <a:custGeom>
                <a:avLst/>
                <a:gdLst>
                  <a:gd name="txL" fmla="*/ 0 w 72"/>
                  <a:gd name="txT" fmla="*/ 0 h 30"/>
                  <a:gd name="txR" fmla="*/ 72 w 72"/>
                  <a:gd name="txB" fmla="*/ 30 h 30"/>
                </a:gdLst>
                <a:ahLst/>
                <a:cxnLst>
                  <a:cxn ang="0">
                    <a:pos x="0" y="7"/>
                  </a:cxn>
                  <a:cxn ang="0">
                    <a:pos x="4" y="7"/>
                  </a:cxn>
                  <a:cxn ang="0">
                    <a:pos x="4" y="14"/>
                  </a:cxn>
                  <a:cxn ang="0">
                    <a:pos x="4" y="18"/>
                  </a:cxn>
                  <a:cxn ang="0">
                    <a:pos x="7" y="22"/>
                  </a:cxn>
                  <a:cxn ang="0">
                    <a:pos x="15" y="25"/>
                  </a:cxn>
                  <a:cxn ang="0">
                    <a:pos x="19" y="25"/>
                  </a:cxn>
                  <a:cxn ang="0">
                    <a:pos x="22" y="25"/>
                  </a:cxn>
                  <a:cxn ang="0">
                    <a:pos x="30" y="25"/>
                  </a:cxn>
                  <a:cxn ang="0">
                    <a:pos x="37" y="25"/>
                  </a:cxn>
                  <a:cxn ang="0">
                    <a:pos x="45" y="29"/>
                  </a:cxn>
                  <a:cxn ang="0">
                    <a:pos x="48" y="29"/>
                  </a:cxn>
                  <a:cxn ang="0">
                    <a:pos x="59" y="29"/>
                  </a:cxn>
                  <a:cxn ang="0">
                    <a:pos x="71" y="25"/>
                  </a:cxn>
                  <a:cxn ang="0">
                    <a:pos x="71" y="22"/>
                  </a:cxn>
                  <a:cxn ang="0">
                    <a:pos x="71" y="18"/>
                  </a:cxn>
                  <a:cxn ang="0">
                    <a:pos x="59" y="14"/>
                  </a:cxn>
                  <a:cxn ang="0">
                    <a:pos x="52" y="11"/>
                  </a:cxn>
                  <a:cxn ang="0">
                    <a:pos x="48" y="7"/>
                  </a:cxn>
                  <a:cxn ang="0">
                    <a:pos x="45" y="0"/>
                  </a:cxn>
                  <a:cxn ang="0">
                    <a:pos x="0" y="7"/>
                  </a:cxn>
                  <a:cxn ang="0">
                    <a:pos x="0" y="7"/>
                  </a:cxn>
                </a:cxnLst>
                <a:rect l="txL" t="txT" r="txR" b="txB"/>
                <a:pathLst>
                  <a:path w="72" h="30">
                    <a:moveTo>
                      <a:pt x="0" y="7"/>
                    </a:moveTo>
                    <a:lnTo>
                      <a:pt x="4" y="7"/>
                    </a:lnTo>
                    <a:lnTo>
                      <a:pt x="4" y="14"/>
                    </a:lnTo>
                    <a:lnTo>
                      <a:pt x="4" y="18"/>
                    </a:lnTo>
                    <a:lnTo>
                      <a:pt x="7" y="22"/>
                    </a:lnTo>
                    <a:lnTo>
                      <a:pt x="15" y="25"/>
                    </a:lnTo>
                    <a:lnTo>
                      <a:pt x="19" y="25"/>
                    </a:lnTo>
                    <a:lnTo>
                      <a:pt x="22" y="25"/>
                    </a:lnTo>
                    <a:lnTo>
                      <a:pt x="30" y="25"/>
                    </a:lnTo>
                    <a:lnTo>
                      <a:pt x="37" y="25"/>
                    </a:lnTo>
                    <a:lnTo>
                      <a:pt x="45" y="29"/>
                    </a:lnTo>
                    <a:lnTo>
                      <a:pt x="48" y="29"/>
                    </a:lnTo>
                    <a:lnTo>
                      <a:pt x="59" y="29"/>
                    </a:lnTo>
                    <a:lnTo>
                      <a:pt x="71" y="25"/>
                    </a:lnTo>
                    <a:lnTo>
                      <a:pt x="71" y="22"/>
                    </a:lnTo>
                    <a:lnTo>
                      <a:pt x="71" y="18"/>
                    </a:lnTo>
                    <a:lnTo>
                      <a:pt x="59" y="14"/>
                    </a:lnTo>
                    <a:lnTo>
                      <a:pt x="52" y="11"/>
                    </a:lnTo>
                    <a:lnTo>
                      <a:pt x="48" y="7"/>
                    </a:lnTo>
                    <a:lnTo>
                      <a:pt x="45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222222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69" name="Freeform 12"/>
              <p:cNvSpPr/>
              <p:nvPr/>
            </p:nvSpPr>
            <p:spPr>
              <a:xfrm>
                <a:off x="2895" y="2856"/>
                <a:ext cx="139" cy="157"/>
              </a:xfrm>
              <a:custGeom>
                <a:avLst/>
                <a:gdLst>
                  <a:gd name="txL" fmla="*/ 0 w 49"/>
                  <a:gd name="txT" fmla="*/ 0 h 62"/>
                  <a:gd name="txR" fmla="*/ 49 w 49"/>
                  <a:gd name="txB" fmla="*/ 62 h 62"/>
                </a:gdLst>
                <a:ahLst/>
                <a:cxnLst>
                  <a:cxn ang="0">
                    <a:pos x="48" y="7"/>
                  </a:cxn>
                  <a:cxn ang="0">
                    <a:pos x="48" y="7"/>
                  </a:cxn>
                  <a:cxn ang="0">
                    <a:pos x="48" y="3"/>
                  </a:cxn>
                  <a:cxn ang="0">
                    <a:pos x="48" y="0"/>
                  </a:cxn>
                  <a:cxn ang="0">
                    <a:pos x="48" y="0"/>
                  </a:cxn>
                  <a:cxn ang="0">
                    <a:pos x="41" y="0"/>
                  </a:cxn>
                  <a:cxn ang="0">
                    <a:pos x="34" y="0"/>
                  </a:cxn>
                  <a:cxn ang="0">
                    <a:pos x="30" y="3"/>
                  </a:cxn>
                  <a:cxn ang="0">
                    <a:pos x="26" y="3"/>
                  </a:cxn>
                  <a:cxn ang="0">
                    <a:pos x="11" y="7"/>
                  </a:cxn>
                  <a:cxn ang="0">
                    <a:pos x="4" y="18"/>
                  </a:cxn>
                  <a:cxn ang="0">
                    <a:pos x="4" y="21"/>
                  </a:cxn>
                  <a:cxn ang="0">
                    <a:pos x="0" y="21"/>
                  </a:cxn>
                  <a:cxn ang="0">
                    <a:pos x="0" y="25"/>
                  </a:cxn>
                  <a:cxn ang="0">
                    <a:pos x="0" y="25"/>
                  </a:cxn>
                  <a:cxn ang="0">
                    <a:pos x="0" y="29"/>
                  </a:cxn>
                  <a:cxn ang="0">
                    <a:pos x="0" y="36"/>
                  </a:cxn>
                  <a:cxn ang="0">
                    <a:pos x="0" y="39"/>
                  </a:cxn>
                  <a:cxn ang="0">
                    <a:pos x="7" y="50"/>
                  </a:cxn>
                  <a:cxn ang="0">
                    <a:pos x="19" y="61"/>
                  </a:cxn>
                  <a:cxn ang="0">
                    <a:pos x="26" y="54"/>
                  </a:cxn>
                  <a:cxn ang="0">
                    <a:pos x="30" y="50"/>
                  </a:cxn>
                  <a:cxn ang="0">
                    <a:pos x="34" y="46"/>
                  </a:cxn>
                  <a:cxn ang="0">
                    <a:pos x="34" y="39"/>
                  </a:cxn>
                  <a:cxn ang="0">
                    <a:pos x="26" y="36"/>
                  </a:cxn>
                  <a:cxn ang="0">
                    <a:pos x="26" y="36"/>
                  </a:cxn>
                  <a:cxn ang="0">
                    <a:pos x="30" y="25"/>
                  </a:cxn>
                  <a:cxn ang="0">
                    <a:pos x="34" y="29"/>
                  </a:cxn>
                  <a:cxn ang="0">
                    <a:pos x="34" y="25"/>
                  </a:cxn>
                  <a:cxn ang="0">
                    <a:pos x="34" y="25"/>
                  </a:cxn>
                  <a:cxn ang="0">
                    <a:pos x="41" y="11"/>
                  </a:cxn>
                  <a:cxn ang="0">
                    <a:pos x="48" y="7"/>
                  </a:cxn>
                  <a:cxn ang="0">
                    <a:pos x="48" y="7"/>
                  </a:cxn>
                </a:cxnLst>
                <a:rect l="txL" t="txT" r="txR" b="txB"/>
                <a:pathLst>
                  <a:path w="49" h="62">
                    <a:moveTo>
                      <a:pt x="48" y="7"/>
                    </a:moveTo>
                    <a:lnTo>
                      <a:pt x="48" y="7"/>
                    </a:lnTo>
                    <a:lnTo>
                      <a:pt x="48" y="3"/>
                    </a:lnTo>
                    <a:lnTo>
                      <a:pt x="48" y="0"/>
                    </a:lnTo>
                    <a:lnTo>
                      <a:pt x="41" y="0"/>
                    </a:lnTo>
                    <a:lnTo>
                      <a:pt x="34" y="0"/>
                    </a:lnTo>
                    <a:lnTo>
                      <a:pt x="30" y="3"/>
                    </a:lnTo>
                    <a:lnTo>
                      <a:pt x="26" y="3"/>
                    </a:lnTo>
                    <a:lnTo>
                      <a:pt x="11" y="7"/>
                    </a:lnTo>
                    <a:lnTo>
                      <a:pt x="4" y="18"/>
                    </a:lnTo>
                    <a:lnTo>
                      <a:pt x="4" y="21"/>
                    </a:lnTo>
                    <a:lnTo>
                      <a:pt x="0" y="21"/>
                    </a:lnTo>
                    <a:lnTo>
                      <a:pt x="0" y="25"/>
                    </a:lnTo>
                    <a:lnTo>
                      <a:pt x="0" y="29"/>
                    </a:lnTo>
                    <a:lnTo>
                      <a:pt x="0" y="36"/>
                    </a:lnTo>
                    <a:lnTo>
                      <a:pt x="0" y="39"/>
                    </a:lnTo>
                    <a:lnTo>
                      <a:pt x="7" y="50"/>
                    </a:lnTo>
                    <a:lnTo>
                      <a:pt x="19" y="61"/>
                    </a:lnTo>
                    <a:lnTo>
                      <a:pt x="26" y="54"/>
                    </a:lnTo>
                    <a:lnTo>
                      <a:pt x="30" y="50"/>
                    </a:lnTo>
                    <a:lnTo>
                      <a:pt x="34" y="46"/>
                    </a:lnTo>
                    <a:lnTo>
                      <a:pt x="34" y="39"/>
                    </a:lnTo>
                    <a:lnTo>
                      <a:pt x="26" y="36"/>
                    </a:lnTo>
                    <a:lnTo>
                      <a:pt x="30" y="25"/>
                    </a:lnTo>
                    <a:lnTo>
                      <a:pt x="34" y="29"/>
                    </a:lnTo>
                    <a:lnTo>
                      <a:pt x="34" y="25"/>
                    </a:lnTo>
                    <a:lnTo>
                      <a:pt x="41" y="11"/>
                    </a:lnTo>
                    <a:lnTo>
                      <a:pt x="48" y="7"/>
                    </a:lnTo>
                    <a:close/>
                  </a:path>
                </a:pathLst>
              </a:custGeom>
              <a:solidFill>
                <a:srgbClr val="000000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70" name="Freeform 13"/>
              <p:cNvSpPr/>
              <p:nvPr/>
            </p:nvSpPr>
            <p:spPr>
              <a:xfrm>
                <a:off x="2906" y="3290"/>
                <a:ext cx="139" cy="157"/>
              </a:xfrm>
              <a:custGeom>
                <a:avLst/>
                <a:gdLst>
                  <a:gd name="txL" fmla="*/ 0 w 61"/>
                  <a:gd name="txT" fmla="*/ 0 h 40"/>
                  <a:gd name="txR" fmla="*/ 61 w 61"/>
                  <a:gd name="txB" fmla="*/ 40 h 40"/>
                </a:gdLst>
                <a:ahLst/>
                <a:cxnLst>
                  <a:cxn ang="0">
                    <a:pos x="4" y="0"/>
                  </a:cxn>
                  <a:cxn ang="0">
                    <a:pos x="0" y="3"/>
                  </a:cxn>
                  <a:cxn ang="0">
                    <a:pos x="0" y="7"/>
                  </a:cxn>
                  <a:cxn ang="0">
                    <a:pos x="0" y="11"/>
                  </a:cxn>
                  <a:cxn ang="0">
                    <a:pos x="0" y="14"/>
                  </a:cxn>
                  <a:cxn ang="0">
                    <a:pos x="8" y="21"/>
                  </a:cxn>
                  <a:cxn ang="0">
                    <a:pos x="15" y="29"/>
                  </a:cxn>
                  <a:cxn ang="0">
                    <a:pos x="34" y="39"/>
                  </a:cxn>
                  <a:cxn ang="0">
                    <a:pos x="56" y="39"/>
                  </a:cxn>
                  <a:cxn ang="0">
                    <a:pos x="56" y="39"/>
                  </a:cxn>
                  <a:cxn ang="0">
                    <a:pos x="60" y="36"/>
                  </a:cxn>
                  <a:cxn ang="0">
                    <a:pos x="52" y="25"/>
                  </a:cxn>
                  <a:cxn ang="0">
                    <a:pos x="49" y="21"/>
                  </a:cxn>
                  <a:cxn ang="0">
                    <a:pos x="30" y="3"/>
                  </a:cxn>
                  <a:cxn ang="0">
                    <a:pos x="4" y="0"/>
                  </a:cxn>
                  <a:cxn ang="0">
                    <a:pos x="4" y="0"/>
                  </a:cxn>
                </a:cxnLst>
                <a:rect l="txL" t="txT" r="txR" b="txB"/>
                <a:pathLst>
                  <a:path w="61" h="40">
                    <a:moveTo>
                      <a:pt x="4" y="0"/>
                    </a:moveTo>
                    <a:lnTo>
                      <a:pt x="0" y="3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8" y="21"/>
                    </a:lnTo>
                    <a:lnTo>
                      <a:pt x="15" y="29"/>
                    </a:lnTo>
                    <a:lnTo>
                      <a:pt x="34" y="39"/>
                    </a:lnTo>
                    <a:lnTo>
                      <a:pt x="56" y="39"/>
                    </a:lnTo>
                    <a:lnTo>
                      <a:pt x="60" y="36"/>
                    </a:lnTo>
                    <a:lnTo>
                      <a:pt x="52" y="25"/>
                    </a:lnTo>
                    <a:lnTo>
                      <a:pt x="49" y="21"/>
                    </a:lnTo>
                    <a:lnTo>
                      <a:pt x="30" y="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222222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71" name="Freeform 14"/>
              <p:cNvSpPr/>
              <p:nvPr/>
            </p:nvSpPr>
            <p:spPr>
              <a:xfrm>
                <a:off x="3070" y="2837"/>
                <a:ext cx="139" cy="162"/>
              </a:xfrm>
              <a:custGeom>
                <a:avLst/>
                <a:gdLst>
                  <a:gd name="txL" fmla="*/ 0 w 38"/>
                  <a:gd name="txT" fmla="*/ 0 h 37"/>
                  <a:gd name="txR" fmla="*/ 38 w 38"/>
                  <a:gd name="txB" fmla="*/ 37 h 37"/>
                </a:gdLst>
                <a:ahLst/>
                <a:cxnLst>
                  <a:cxn ang="0">
                    <a:pos x="11" y="36"/>
                  </a:cxn>
                  <a:cxn ang="0">
                    <a:pos x="15" y="36"/>
                  </a:cxn>
                  <a:cxn ang="0">
                    <a:pos x="22" y="33"/>
                  </a:cxn>
                  <a:cxn ang="0">
                    <a:pos x="26" y="25"/>
                  </a:cxn>
                  <a:cxn ang="0">
                    <a:pos x="30" y="22"/>
                  </a:cxn>
                  <a:cxn ang="0">
                    <a:pos x="34" y="15"/>
                  </a:cxn>
                  <a:cxn ang="0">
                    <a:pos x="34" y="15"/>
                  </a:cxn>
                  <a:cxn ang="0">
                    <a:pos x="37" y="11"/>
                  </a:cxn>
                  <a:cxn ang="0">
                    <a:pos x="37" y="4"/>
                  </a:cxn>
                  <a:cxn ang="0">
                    <a:pos x="34" y="0"/>
                  </a:cxn>
                  <a:cxn ang="0">
                    <a:pos x="22" y="0"/>
                  </a:cxn>
                  <a:cxn ang="0">
                    <a:pos x="11" y="7"/>
                  </a:cxn>
                  <a:cxn ang="0">
                    <a:pos x="8" y="18"/>
                  </a:cxn>
                  <a:cxn ang="0">
                    <a:pos x="0" y="22"/>
                  </a:cxn>
                  <a:cxn ang="0">
                    <a:pos x="11" y="36"/>
                  </a:cxn>
                  <a:cxn ang="0">
                    <a:pos x="11" y="36"/>
                  </a:cxn>
                </a:cxnLst>
                <a:rect l="txL" t="txT" r="txR" b="txB"/>
                <a:pathLst>
                  <a:path w="38" h="37">
                    <a:moveTo>
                      <a:pt x="11" y="36"/>
                    </a:moveTo>
                    <a:lnTo>
                      <a:pt x="15" y="36"/>
                    </a:lnTo>
                    <a:lnTo>
                      <a:pt x="22" y="33"/>
                    </a:lnTo>
                    <a:lnTo>
                      <a:pt x="26" y="25"/>
                    </a:lnTo>
                    <a:lnTo>
                      <a:pt x="30" y="22"/>
                    </a:lnTo>
                    <a:lnTo>
                      <a:pt x="34" y="15"/>
                    </a:lnTo>
                    <a:lnTo>
                      <a:pt x="37" y="11"/>
                    </a:lnTo>
                    <a:lnTo>
                      <a:pt x="37" y="4"/>
                    </a:lnTo>
                    <a:lnTo>
                      <a:pt x="34" y="0"/>
                    </a:lnTo>
                    <a:lnTo>
                      <a:pt x="22" y="0"/>
                    </a:lnTo>
                    <a:lnTo>
                      <a:pt x="11" y="7"/>
                    </a:lnTo>
                    <a:lnTo>
                      <a:pt x="8" y="18"/>
                    </a:lnTo>
                    <a:lnTo>
                      <a:pt x="0" y="22"/>
                    </a:lnTo>
                    <a:lnTo>
                      <a:pt x="11" y="36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72" name="Freeform 15"/>
              <p:cNvSpPr/>
              <p:nvPr/>
            </p:nvSpPr>
            <p:spPr>
              <a:xfrm>
                <a:off x="2940" y="2896"/>
                <a:ext cx="139" cy="162"/>
              </a:xfrm>
              <a:custGeom>
                <a:avLst/>
                <a:gdLst>
                  <a:gd name="txL" fmla="*/ 0 w 16"/>
                  <a:gd name="txT" fmla="*/ 0 h 34"/>
                  <a:gd name="txR" fmla="*/ 16 w 16"/>
                  <a:gd name="txB" fmla="*/ 34 h 34"/>
                </a:gdLst>
                <a:ahLst/>
                <a:cxnLst>
                  <a:cxn ang="0">
                    <a:pos x="15" y="7"/>
                  </a:cxn>
                  <a:cxn ang="0">
                    <a:pos x="15" y="0"/>
                  </a:cxn>
                  <a:cxn ang="0">
                    <a:pos x="0" y="18"/>
                  </a:cxn>
                  <a:cxn ang="0">
                    <a:pos x="7" y="22"/>
                  </a:cxn>
                  <a:cxn ang="0">
                    <a:pos x="11" y="33"/>
                  </a:cxn>
                  <a:cxn ang="0">
                    <a:pos x="15" y="18"/>
                  </a:cxn>
                  <a:cxn ang="0">
                    <a:pos x="15" y="7"/>
                  </a:cxn>
                  <a:cxn ang="0">
                    <a:pos x="15" y="7"/>
                  </a:cxn>
                </a:cxnLst>
                <a:rect l="txL" t="txT" r="txR" b="txB"/>
                <a:pathLst>
                  <a:path w="16" h="34">
                    <a:moveTo>
                      <a:pt x="15" y="7"/>
                    </a:moveTo>
                    <a:lnTo>
                      <a:pt x="15" y="0"/>
                    </a:lnTo>
                    <a:lnTo>
                      <a:pt x="0" y="18"/>
                    </a:lnTo>
                    <a:lnTo>
                      <a:pt x="7" y="22"/>
                    </a:lnTo>
                    <a:lnTo>
                      <a:pt x="11" y="33"/>
                    </a:lnTo>
                    <a:lnTo>
                      <a:pt x="15" y="18"/>
                    </a:ln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444444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73" name="Freeform 16"/>
              <p:cNvSpPr/>
              <p:nvPr/>
            </p:nvSpPr>
            <p:spPr>
              <a:xfrm>
                <a:off x="2914" y="2902"/>
                <a:ext cx="139" cy="162"/>
              </a:xfrm>
              <a:custGeom>
                <a:avLst/>
                <a:gdLst>
                  <a:gd name="txL" fmla="*/ 0 w 23"/>
                  <a:gd name="txT" fmla="*/ 0 h 23"/>
                  <a:gd name="txR" fmla="*/ 23 w 23"/>
                  <a:gd name="txB" fmla="*/ 23 h 23"/>
                </a:gdLst>
                <a:ahLst/>
                <a:cxnLst>
                  <a:cxn ang="0">
                    <a:pos x="3" y="0"/>
                  </a:cxn>
                  <a:cxn ang="0">
                    <a:pos x="0" y="4"/>
                  </a:cxn>
                  <a:cxn ang="0">
                    <a:pos x="16" y="22"/>
                  </a:cxn>
                  <a:cxn ang="0">
                    <a:pos x="19" y="14"/>
                  </a:cxn>
                  <a:cxn ang="0">
                    <a:pos x="22" y="7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txL" t="txT" r="txR" b="txB"/>
                <a:pathLst>
                  <a:path w="23" h="23">
                    <a:moveTo>
                      <a:pt x="3" y="0"/>
                    </a:moveTo>
                    <a:lnTo>
                      <a:pt x="0" y="4"/>
                    </a:lnTo>
                    <a:lnTo>
                      <a:pt x="16" y="22"/>
                    </a:lnTo>
                    <a:lnTo>
                      <a:pt x="19" y="14"/>
                    </a:lnTo>
                    <a:lnTo>
                      <a:pt x="22" y="7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444444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74" name="Freeform 17"/>
              <p:cNvSpPr/>
              <p:nvPr/>
            </p:nvSpPr>
            <p:spPr>
              <a:xfrm>
                <a:off x="3059" y="2851"/>
                <a:ext cx="139" cy="162"/>
              </a:xfrm>
              <a:custGeom>
                <a:avLst/>
                <a:gdLst>
                  <a:gd name="txL" fmla="*/ 0 w 23"/>
                  <a:gd name="txT" fmla="*/ 0 h 22"/>
                  <a:gd name="txR" fmla="*/ 23 w 23"/>
                  <a:gd name="txB" fmla="*/ 22 h 22"/>
                </a:gdLst>
                <a:ahLst/>
                <a:cxnLst>
                  <a:cxn ang="0">
                    <a:pos x="11" y="21"/>
                  </a:cxn>
                  <a:cxn ang="0">
                    <a:pos x="22" y="14"/>
                  </a:cxn>
                  <a:cxn ang="0">
                    <a:pos x="11" y="0"/>
                  </a:cxn>
                  <a:cxn ang="0">
                    <a:pos x="0" y="3"/>
                  </a:cxn>
                  <a:cxn ang="0">
                    <a:pos x="11" y="21"/>
                  </a:cxn>
                  <a:cxn ang="0">
                    <a:pos x="11" y="21"/>
                  </a:cxn>
                </a:cxnLst>
                <a:rect l="txL" t="txT" r="txR" b="txB"/>
                <a:pathLst>
                  <a:path w="23" h="22">
                    <a:moveTo>
                      <a:pt x="11" y="21"/>
                    </a:moveTo>
                    <a:lnTo>
                      <a:pt x="22" y="14"/>
                    </a:lnTo>
                    <a:lnTo>
                      <a:pt x="11" y="0"/>
                    </a:lnTo>
                    <a:lnTo>
                      <a:pt x="0" y="3"/>
                    </a:lnTo>
                    <a:lnTo>
                      <a:pt x="11" y="21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0257" name="Group 18"/>
            <p:cNvGrpSpPr/>
            <p:nvPr/>
          </p:nvGrpSpPr>
          <p:grpSpPr>
            <a:xfrm>
              <a:off x="2750" y="2916"/>
              <a:ext cx="265" cy="606"/>
              <a:chOff x="2750" y="2916"/>
              <a:chExt cx="265" cy="606"/>
            </a:xfrm>
          </p:grpSpPr>
          <p:sp>
            <p:nvSpPr>
              <p:cNvPr id="6151" name="Freeform 19"/>
              <p:cNvSpPr/>
              <p:nvPr/>
            </p:nvSpPr>
            <p:spPr>
              <a:xfrm>
                <a:off x="2817" y="3316"/>
                <a:ext cx="139" cy="147"/>
              </a:xfrm>
              <a:custGeom>
                <a:avLst/>
                <a:gdLst>
                  <a:gd name="txL" fmla="*/ 0 w 42"/>
                  <a:gd name="txT" fmla="*/ 0 h 77"/>
                  <a:gd name="txR" fmla="*/ 42 w 42"/>
                  <a:gd name="txB" fmla="*/ 77 h 77"/>
                </a:gdLst>
                <a:ahLst/>
                <a:cxnLst>
                  <a:cxn ang="0">
                    <a:pos x="41" y="72"/>
                  </a:cxn>
                  <a:cxn ang="0">
                    <a:pos x="30" y="61"/>
                  </a:cxn>
                  <a:cxn ang="0">
                    <a:pos x="18" y="51"/>
                  </a:cxn>
                  <a:cxn ang="0">
                    <a:pos x="15" y="26"/>
                  </a:cxn>
                  <a:cxn ang="0">
                    <a:pos x="15" y="0"/>
                  </a:cxn>
                  <a:cxn ang="0">
                    <a:pos x="0" y="0"/>
                  </a:cxn>
                  <a:cxn ang="0">
                    <a:pos x="0" y="33"/>
                  </a:cxn>
                  <a:cxn ang="0">
                    <a:pos x="7" y="58"/>
                  </a:cxn>
                  <a:cxn ang="0">
                    <a:pos x="11" y="65"/>
                  </a:cxn>
                  <a:cxn ang="0">
                    <a:pos x="33" y="76"/>
                  </a:cxn>
                  <a:cxn ang="0">
                    <a:pos x="41" y="72"/>
                  </a:cxn>
                  <a:cxn ang="0">
                    <a:pos x="41" y="72"/>
                  </a:cxn>
                </a:cxnLst>
                <a:rect l="txL" t="txT" r="txR" b="txB"/>
                <a:pathLst>
                  <a:path w="42" h="77">
                    <a:moveTo>
                      <a:pt x="41" y="72"/>
                    </a:moveTo>
                    <a:lnTo>
                      <a:pt x="30" y="61"/>
                    </a:lnTo>
                    <a:lnTo>
                      <a:pt x="18" y="51"/>
                    </a:lnTo>
                    <a:lnTo>
                      <a:pt x="15" y="26"/>
                    </a:lnTo>
                    <a:lnTo>
                      <a:pt x="15" y="0"/>
                    </a:lnTo>
                    <a:lnTo>
                      <a:pt x="0" y="0"/>
                    </a:lnTo>
                    <a:lnTo>
                      <a:pt x="0" y="33"/>
                    </a:lnTo>
                    <a:lnTo>
                      <a:pt x="7" y="58"/>
                    </a:lnTo>
                    <a:lnTo>
                      <a:pt x="11" y="65"/>
                    </a:lnTo>
                    <a:lnTo>
                      <a:pt x="33" y="76"/>
                    </a:lnTo>
                    <a:lnTo>
                      <a:pt x="41" y="72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52" name="Freeform 20"/>
              <p:cNvSpPr/>
              <p:nvPr/>
            </p:nvSpPr>
            <p:spPr>
              <a:xfrm>
                <a:off x="2828" y="3352"/>
                <a:ext cx="187" cy="147"/>
              </a:xfrm>
              <a:custGeom>
                <a:avLst/>
                <a:gdLst>
                  <a:gd name="txL" fmla="*/ 0 w 46"/>
                  <a:gd name="txT" fmla="*/ 0 h 19"/>
                  <a:gd name="txR" fmla="*/ 46 w 46"/>
                  <a:gd name="txB" fmla="*/ 19 h 19"/>
                </a:gdLst>
                <a:ahLst/>
                <a:cxnLst>
                  <a:cxn ang="0">
                    <a:pos x="7" y="11"/>
                  </a:cxn>
                  <a:cxn ang="0">
                    <a:pos x="22" y="18"/>
                  </a:cxn>
                  <a:cxn ang="0">
                    <a:pos x="45" y="18"/>
                  </a:cxn>
                  <a:cxn ang="0">
                    <a:pos x="45" y="14"/>
                  </a:cxn>
                  <a:cxn ang="0">
                    <a:pos x="30" y="7"/>
                  </a:cxn>
                  <a:cxn ang="0">
                    <a:pos x="22" y="11"/>
                  </a:cxn>
                  <a:cxn ang="0">
                    <a:pos x="15" y="7"/>
                  </a:cxn>
                  <a:cxn ang="0">
                    <a:pos x="7" y="4"/>
                  </a:cxn>
                  <a:cxn ang="0">
                    <a:pos x="0" y="0"/>
                  </a:cxn>
                  <a:cxn ang="0">
                    <a:pos x="7" y="11"/>
                  </a:cxn>
                  <a:cxn ang="0">
                    <a:pos x="7" y="11"/>
                  </a:cxn>
                </a:cxnLst>
                <a:rect l="txL" t="txT" r="txR" b="txB"/>
                <a:pathLst>
                  <a:path w="46" h="19">
                    <a:moveTo>
                      <a:pt x="7" y="11"/>
                    </a:moveTo>
                    <a:lnTo>
                      <a:pt x="22" y="18"/>
                    </a:lnTo>
                    <a:lnTo>
                      <a:pt x="45" y="18"/>
                    </a:lnTo>
                    <a:lnTo>
                      <a:pt x="45" y="14"/>
                    </a:lnTo>
                    <a:lnTo>
                      <a:pt x="30" y="7"/>
                    </a:lnTo>
                    <a:lnTo>
                      <a:pt x="22" y="11"/>
                    </a:lnTo>
                    <a:lnTo>
                      <a:pt x="15" y="7"/>
                    </a:lnTo>
                    <a:lnTo>
                      <a:pt x="7" y="4"/>
                    </a:lnTo>
                    <a:lnTo>
                      <a:pt x="0" y="0"/>
                    </a:lnTo>
                    <a:lnTo>
                      <a:pt x="7" y="11"/>
                    </a:lnTo>
                    <a:close/>
                  </a:path>
                </a:pathLst>
              </a:custGeom>
              <a:solidFill>
                <a:srgbClr val="000000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53" name="Freeform 21"/>
              <p:cNvSpPr/>
              <p:nvPr/>
            </p:nvSpPr>
            <p:spPr>
              <a:xfrm>
                <a:off x="2776" y="3050"/>
                <a:ext cx="139" cy="147"/>
              </a:xfrm>
              <a:custGeom>
                <a:avLst/>
                <a:gdLst>
                  <a:gd name="txL" fmla="*/ 0 w 101"/>
                  <a:gd name="txT" fmla="*/ 0 h 176"/>
                  <a:gd name="txR" fmla="*/ 101 w 101"/>
                  <a:gd name="txB" fmla="*/ 176 h 176"/>
                </a:gdLst>
                <a:ahLst/>
                <a:cxnLst>
                  <a:cxn ang="0">
                    <a:pos x="11" y="147"/>
                  </a:cxn>
                  <a:cxn ang="0">
                    <a:pos x="7" y="158"/>
                  </a:cxn>
                  <a:cxn ang="0">
                    <a:pos x="4" y="168"/>
                  </a:cxn>
                  <a:cxn ang="0">
                    <a:pos x="0" y="175"/>
                  </a:cxn>
                  <a:cxn ang="0">
                    <a:pos x="48" y="175"/>
                  </a:cxn>
                  <a:cxn ang="0">
                    <a:pos x="59" y="172"/>
                  </a:cxn>
                  <a:cxn ang="0">
                    <a:pos x="74" y="165"/>
                  </a:cxn>
                  <a:cxn ang="0">
                    <a:pos x="97" y="150"/>
                  </a:cxn>
                  <a:cxn ang="0">
                    <a:pos x="100" y="143"/>
                  </a:cxn>
                  <a:cxn ang="0">
                    <a:pos x="89" y="129"/>
                  </a:cxn>
                  <a:cxn ang="0">
                    <a:pos x="86" y="118"/>
                  </a:cxn>
                  <a:cxn ang="0">
                    <a:pos x="82" y="107"/>
                  </a:cxn>
                  <a:cxn ang="0">
                    <a:pos x="56" y="129"/>
                  </a:cxn>
                  <a:cxn ang="0">
                    <a:pos x="41" y="129"/>
                  </a:cxn>
                  <a:cxn ang="0">
                    <a:pos x="37" y="122"/>
                  </a:cxn>
                  <a:cxn ang="0">
                    <a:pos x="26" y="75"/>
                  </a:cxn>
                  <a:cxn ang="0">
                    <a:pos x="15" y="25"/>
                  </a:cxn>
                  <a:cxn ang="0">
                    <a:pos x="18" y="18"/>
                  </a:cxn>
                  <a:cxn ang="0">
                    <a:pos x="30" y="14"/>
                  </a:cxn>
                  <a:cxn ang="0">
                    <a:pos x="41" y="18"/>
                  </a:cxn>
                  <a:cxn ang="0">
                    <a:pos x="48" y="18"/>
                  </a:cxn>
                  <a:cxn ang="0">
                    <a:pos x="52" y="39"/>
                  </a:cxn>
                  <a:cxn ang="0">
                    <a:pos x="52" y="57"/>
                  </a:cxn>
                  <a:cxn ang="0">
                    <a:pos x="56" y="93"/>
                  </a:cxn>
                  <a:cxn ang="0">
                    <a:pos x="78" y="86"/>
                  </a:cxn>
                  <a:cxn ang="0">
                    <a:pos x="78" y="79"/>
                  </a:cxn>
                  <a:cxn ang="0">
                    <a:pos x="86" y="71"/>
                  </a:cxn>
                  <a:cxn ang="0">
                    <a:pos x="86" y="64"/>
                  </a:cxn>
                  <a:cxn ang="0">
                    <a:pos x="86" y="57"/>
                  </a:cxn>
                  <a:cxn ang="0">
                    <a:pos x="82" y="50"/>
                  </a:cxn>
                  <a:cxn ang="0">
                    <a:pos x="78" y="43"/>
                  </a:cxn>
                  <a:cxn ang="0">
                    <a:pos x="63" y="10"/>
                  </a:cxn>
                  <a:cxn ang="0">
                    <a:pos x="63" y="18"/>
                  </a:cxn>
                  <a:cxn ang="0">
                    <a:pos x="45" y="7"/>
                  </a:cxn>
                  <a:cxn ang="0">
                    <a:pos x="11" y="0"/>
                  </a:cxn>
                  <a:cxn ang="0">
                    <a:pos x="11" y="3"/>
                  </a:cxn>
                  <a:cxn ang="0">
                    <a:pos x="4" y="28"/>
                  </a:cxn>
                  <a:cxn ang="0">
                    <a:pos x="4" y="50"/>
                  </a:cxn>
                  <a:cxn ang="0">
                    <a:pos x="4" y="64"/>
                  </a:cxn>
                  <a:cxn ang="0">
                    <a:pos x="7" y="79"/>
                  </a:cxn>
                  <a:cxn ang="0">
                    <a:pos x="15" y="100"/>
                  </a:cxn>
                  <a:cxn ang="0">
                    <a:pos x="18" y="125"/>
                  </a:cxn>
                  <a:cxn ang="0">
                    <a:pos x="18" y="132"/>
                  </a:cxn>
                  <a:cxn ang="0">
                    <a:pos x="11" y="147"/>
                  </a:cxn>
                  <a:cxn ang="0">
                    <a:pos x="11" y="147"/>
                  </a:cxn>
                </a:cxnLst>
                <a:rect l="txL" t="txT" r="txR" b="txB"/>
                <a:pathLst>
                  <a:path w="101" h="176">
                    <a:moveTo>
                      <a:pt x="11" y="147"/>
                    </a:moveTo>
                    <a:lnTo>
                      <a:pt x="7" y="158"/>
                    </a:lnTo>
                    <a:lnTo>
                      <a:pt x="4" y="168"/>
                    </a:lnTo>
                    <a:lnTo>
                      <a:pt x="0" y="175"/>
                    </a:lnTo>
                    <a:lnTo>
                      <a:pt x="48" y="175"/>
                    </a:lnTo>
                    <a:lnTo>
                      <a:pt x="59" y="172"/>
                    </a:lnTo>
                    <a:lnTo>
                      <a:pt x="74" y="165"/>
                    </a:lnTo>
                    <a:lnTo>
                      <a:pt x="97" y="150"/>
                    </a:lnTo>
                    <a:lnTo>
                      <a:pt x="100" y="143"/>
                    </a:lnTo>
                    <a:lnTo>
                      <a:pt x="89" y="129"/>
                    </a:lnTo>
                    <a:lnTo>
                      <a:pt x="86" y="118"/>
                    </a:lnTo>
                    <a:lnTo>
                      <a:pt x="82" y="107"/>
                    </a:lnTo>
                    <a:lnTo>
                      <a:pt x="56" y="129"/>
                    </a:lnTo>
                    <a:lnTo>
                      <a:pt x="41" y="129"/>
                    </a:lnTo>
                    <a:lnTo>
                      <a:pt x="37" y="122"/>
                    </a:lnTo>
                    <a:lnTo>
                      <a:pt x="26" y="75"/>
                    </a:lnTo>
                    <a:lnTo>
                      <a:pt x="15" y="25"/>
                    </a:lnTo>
                    <a:lnTo>
                      <a:pt x="18" y="18"/>
                    </a:lnTo>
                    <a:lnTo>
                      <a:pt x="30" y="14"/>
                    </a:lnTo>
                    <a:lnTo>
                      <a:pt x="41" y="18"/>
                    </a:lnTo>
                    <a:lnTo>
                      <a:pt x="48" y="18"/>
                    </a:lnTo>
                    <a:lnTo>
                      <a:pt x="52" y="39"/>
                    </a:lnTo>
                    <a:lnTo>
                      <a:pt x="52" y="57"/>
                    </a:lnTo>
                    <a:lnTo>
                      <a:pt x="56" y="93"/>
                    </a:lnTo>
                    <a:lnTo>
                      <a:pt x="78" y="86"/>
                    </a:lnTo>
                    <a:lnTo>
                      <a:pt x="78" y="79"/>
                    </a:lnTo>
                    <a:lnTo>
                      <a:pt x="86" y="71"/>
                    </a:lnTo>
                    <a:lnTo>
                      <a:pt x="86" y="64"/>
                    </a:lnTo>
                    <a:lnTo>
                      <a:pt x="86" y="57"/>
                    </a:lnTo>
                    <a:lnTo>
                      <a:pt x="82" y="50"/>
                    </a:lnTo>
                    <a:lnTo>
                      <a:pt x="78" y="43"/>
                    </a:lnTo>
                    <a:lnTo>
                      <a:pt x="63" y="10"/>
                    </a:lnTo>
                    <a:lnTo>
                      <a:pt x="63" y="18"/>
                    </a:lnTo>
                    <a:lnTo>
                      <a:pt x="45" y="7"/>
                    </a:lnTo>
                    <a:lnTo>
                      <a:pt x="11" y="0"/>
                    </a:lnTo>
                    <a:lnTo>
                      <a:pt x="11" y="3"/>
                    </a:lnTo>
                    <a:lnTo>
                      <a:pt x="4" y="28"/>
                    </a:lnTo>
                    <a:lnTo>
                      <a:pt x="4" y="50"/>
                    </a:lnTo>
                    <a:lnTo>
                      <a:pt x="4" y="64"/>
                    </a:lnTo>
                    <a:lnTo>
                      <a:pt x="7" y="79"/>
                    </a:lnTo>
                    <a:lnTo>
                      <a:pt x="15" y="100"/>
                    </a:lnTo>
                    <a:lnTo>
                      <a:pt x="18" y="125"/>
                    </a:lnTo>
                    <a:lnTo>
                      <a:pt x="18" y="132"/>
                    </a:lnTo>
                    <a:lnTo>
                      <a:pt x="11" y="147"/>
                    </a:lnTo>
                    <a:close/>
                  </a:path>
                </a:pathLst>
              </a:custGeom>
              <a:solidFill>
                <a:srgbClr val="888888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54" name="Freeform 22"/>
              <p:cNvSpPr/>
              <p:nvPr/>
            </p:nvSpPr>
            <p:spPr>
              <a:xfrm>
                <a:off x="2776" y="3197"/>
                <a:ext cx="139" cy="147"/>
              </a:xfrm>
              <a:custGeom>
                <a:avLst/>
                <a:gdLst>
                  <a:gd name="txL" fmla="*/ 0 w 109"/>
                  <a:gd name="txT" fmla="*/ 0 h 162"/>
                  <a:gd name="txR" fmla="*/ 109 w 109"/>
                  <a:gd name="txB" fmla="*/ 162 h 162"/>
                </a:gdLst>
                <a:ahLst/>
                <a:cxnLst>
                  <a:cxn ang="0">
                    <a:pos x="7" y="21"/>
                  </a:cxn>
                  <a:cxn ang="0">
                    <a:pos x="7" y="36"/>
                  </a:cxn>
                  <a:cxn ang="0">
                    <a:pos x="11" y="50"/>
                  </a:cxn>
                  <a:cxn ang="0">
                    <a:pos x="11" y="61"/>
                  </a:cxn>
                  <a:cxn ang="0">
                    <a:pos x="11" y="93"/>
                  </a:cxn>
                  <a:cxn ang="0">
                    <a:pos x="11" y="129"/>
                  </a:cxn>
                  <a:cxn ang="0">
                    <a:pos x="7" y="147"/>
                  </a:cxn>
                  <a:cxn ang="0">
                    <a:pos x="0" y="161"/>
                  </a:cxn>
                  <a:cxn ang="0">
                    <a:pos x="11" y="161"/>
                  </a:cxn>
                  <a:cxn ang="0">
                    <a:pos x="15" y="161"/>
                  </a:cxn>
                  <a:cxn ang="0">
                    <a:pos x="48" y="161"/>
                  </a:cxn>
                  <a:cxn ang="0">
                    <a:pos x="82" y="161"/>
                  </a:cxn>
                  <a:cxn ang="0">
                    <a:pos x="97" y="158"/>
                  </a:cxn>
                  <a:cxn ang="0">
                    <a:pos x="108" y="151"/>
                  </a:cxn>
                  <a:cxn ang="0">
                    <a:pos x="97" y="129"/>
                  </a:cxn>
                  <a:cxn ang="0">
                    <a:pos x="93" y="72"/>
                  </a:cxn>
                  <a:cxn ang="0">
                    <a:pos x="89" y="14"/>
                  </a:cxn>
                  <a:cxn ang="0">
                    <a:pos x="86" y="0"/>
                  </a:cxn>
                  <a:cxn ang="0">
                    <a:pos x="78" y="7"/>
                  </a:cxn>
                  <a:cxn ang="0">
                    <a:pos x="45" y="21"/>
                  </a:cxn>
                  <a:cxn ang="0">
                    <a:pos x="7" y="21"/>
                  </a:cxn>
                  <a:cxn ang="0">
                    <a:pos x="7" y="21"/>
                  </a:cxn>
                </a:cxnLst>
                <a:rect l="txL" t="txT" r="txR" b="txB"/>
                <a:pathLst>
                  <a:path w="109" h="162">
                    <a:moveTo>
                      <a:pt x="7" y="21"/>
                    </a:moveTo>
                    <a:lnTo>
                      <a:pt x="7" y="36"/>
                    </a:lnTo>
                    <a:lnTo>
                      <a:pt x="11" y="50"/>
                    </a:lnTo>
                    <a:lnTo>
                      <a:pt x="11" y="61"/>
                    </a:lnTo>
                    <a:lnTo>
                      <a:pt x="11" y="93"/>
                    </a:lnTo>
                    <a:lnTo>
                      <a:pt x="11" y="129"/>
                    </a:lnTo>
                    <a:lnTo>
                      <a:pt x="7" y="147"/>
                    </a:lnTo>
                    <a:lnTo>
                      <a:pt x="0" y="161"/>
                    </a:lnTo>
                    <a:lnTo>
                      <a:pt x="11" y="161"/>
                    </a:lnTo>
                    <a:lnTo>
                      <a:pt x="15" y="161"/>
                    </a:lnTo>
                    <a:lnTo>
                      <a:pt x="48" y="161"/>
                    </a:lnTo>
                    <a:lnTo>
                      <a:pt x="82" y="161"/>
                    </a:lnTo>
                    <a:lnTo>
                      <a:pt x="97" y="158"/>
                    </a:lnTo>
                    <a:lnTo>
                      <a:pt x="108" y="151"/>
                    </a:lnTo>
                    <a:lnTo>
                      <a:pt x="97" y="129"/>
                    </a:lnTo>
                    <a:lnTo>
                      <a:pt x="93" y="72"/>
                    </a:lnTo>
                    <a:lnTo>
                      <a:pt x="89" y="14"/>
                    </a:lnTo>
                    <a:lnTo>
                      <a:pt x="86" y="0"/>
                    </a:lnTo>
                    <a:lnTo>
                      <a:pt x="78" y="7"/>
                    </a:lnTo>
                    <a:lnTo>
                      <a:pt x="45" y="21"/>
                    </a:lnTo>
                    <a:lnTo>
                      <a:pt x="7" y="21"/>
                    </a:lnTo>
                    <a:close/>
                  </a:path>
                </a:pathLst>
              </a:custGeom>
              <a:solidFill>
                <a:srgbClr val="BBBBBB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55" name="Freeform 23"/>
              <p:cNvSpPr/>
              <p:nvPr/>
            </p:nvSpPr>
            <p:spPr>
              <a:xfrm>
                <a:off x="2791" y="3034"/>
                <a:ext cx="139" cy="147"/>
              </a:xfrm>
              <a:custGeom>
                <a:avLst/>
                <a:gdLst>
                  <a:gd name="txL" fmla="*/ 0 w 79"/>
                  <a:gd name="txT" fmla="*/ 0 h 116"/>
                  <a:gd name="txR" fmla="*/ 79 w 79"/>
                  <a:gd name="txB" fmla="*/ 116 h 116"/>
                </a:gdLst>
                <a:ahLst/>
                <a:cxnLst>
                  <a:cxn ang="0">
                    <a:pos x="71" y="90"/>
                  </a:cxn>
                  <a:cxn ang="0">
                    <a:pos x="78" y="83"/>
                  </a:cxn>
                  <a:cxn ang="0">
                    <a:pos x="78" y="79"/>
                  </a:cxn>
                  <a:cxn ang="0">
                    <a:pos x="78" y="75"/>
                  </a:cxn>
                  <a:cxn ang="0">
                    <a:pos x="74" y="72"/>
                  </a:cxn>
                  <a:cxn ang="0">
                    <a:pos x="74" y="65"/>
                  </a:cxn>
                  <a:cxn ang="0">
                    <a:pos x="71" y="68"/>
                  </a:cxn>
                  <a:cxn ang="0">
                    <a:pos x="41" y="79"/>
                  </a:cxn>
                  <a:cxn ang="0">
                    <a:pos x="37" y="43"/>
                  </a:cxn>
                  <a:cxn ang="0">
                    <a:pos x="37" y="25"/>
                  </a:cxn>
                  <a:cxn ang="0">
                    <a:pos x="33" y="4"/>
                  </a:cxn>
                  <a:cxn ang="0">
                    <a:pos x="26" y="4"/>
                  </a:cxn>
                  <a:cxn ang="0">
                    <a:pos x="15" y="0"/>
                  </a:cxn>
                  <a:cxn ang="0">
                    <a:pos x="3" y="4"/>
                  </a:cxn>
                  <a:cxn ang="0">
                    <a:pos x="0" y="11"/>
                  </a:cxn>
                  <a:cxn ang="0">
                    <a:pos x="7" y="50"/>
                  </a:cxn>
                  <a:cxn ang="0">
                    <a:pos x="22" y="108"/>
                  </a:cxn>
                  <a:cxn ang="0">
                    <a:pos x="26" y="115"/>
                  </a:cxn>
                  <a:cxn ang="0">
                    <a:pos x="41" y="115"/>
                  </a:cxn>
                  <a:cxn ang="0">
                    <a:pos x="56" y="104"/>
                  </a:cxn>
                  <a:cxn ang="0">
                    <a:pos x="71" y="90"/>
                  </a:cxn>
                  <a:cxn ang="0">
                    <a:pos x="71" y="90"/>
                  </a:cxn>
                </a:cxnLst>
                <a:rect l="txL" t="txT" r="txR" b="txB"/>
                <a:pathLst>
                  <a:path w="79" h="116">
                    <a:moveTo>
                      <a:pt x="71" y="90"/>
                    </a:moveTo>
                    <a:lnTo>
                      <a:pt x="78" y="83"/>
                    </a:lnTo>
                    <a:lnTo>
                      <a:pt x="78" y="79"/>
                    </a:lnTo>
                    <a:lnTo>
                      <a:pt x="78" y="75"/>
                    </a:lnTo>
                    <a:lnTo>
                      <a:pt x="74" y="72"/>
                    </a:lnTo>
                    <a:lnTo>
                      <a:pt x="74" y="65"/>
                    </a:lnTo>
                    <a:lnTo>
                      <a:pt x="71" y="68"/>
                    </a:lnTo>
                    <a:lnTo>
                      <a:pt x="41" y="79"/>
                    </a:lnTo>
                    <a:lnTo>
                      <a:pt x="37" y="43"/>
                    </a:lnTo>
                    <a:lnTo>
                      <a:pt x="37" y="25"/>
                    </a:lnTo>
                    <a:lnTo>
                      <a:pt x="33" y="4"/>
                    </a:lnTo>
                    <a:lnTo>
                      <a:pt x="26" y="4"/>
                    </a:lnTo>
                    <a:lnTo>
                      <a:pt x="15" y="0"/>
                    </a:lnTo>
                    <a:lnTo>
                      <a:pt x="3" y="4"/>
                    </a:lnTo>
                    <a:lnTo>
                      <a:pt x="0" y="11"/>
                    </a:lnTo>
                    <a:lnTo>
                      <a:pt x="7" y="50"/>
                    </a:lnTo>
                    <a:lnTo>
                      <a:pt x="22" y="108"/>
                    </a:lnTo>
                    <a:lnTo>
                      <a:pt x="26" y="115"/>
                    </a:lnTo>
                    <a:lnTo>
                      <a:pt x="41" y="115"/>
                    </a:lnTo>
                    <a:lnTo>
                      <a:pt x="56" y="104"/>
                    </a:lnTo>
                    <a:lnTo>
                      <a:pt x="71" y="90"/>
                    </a:lnTo>
                    <a:close/>
                  </a:path>
                </a:pathLst>
              </a:custGeom>
              <a:solidFill>
                <a:srgbClr val="888888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56" name="Freeform 24"/>
              <p:cNvSpPr/>
              <p:nvPr/>
            </p:nvSpPr>
            <p:spPr>
              <a:xfrm>
                <a:off x="2791" y="3328"/>
                <a:ext cx="139" cy="147"/>
              </a:xfrm>
              <a:custGeom>
                <a:avLst/>
                <a:gdLst>
                  <a:gd name="txL" fmla="*/ 0 w 68"/>
                  <a:gd name="txT" fmla="*/ 0 h 102"/>
                  <a:gd name="txR" fmla="*/ 68 w 68"/>
                  <a:gd name="txB" fmla="*/ 102 h 102"/>
                </a:gdLst>
                <a:ahLst/>
                <a:cxnLst>
                  <a:cxn ang="0">
                    <a:pos x="0" y="0"/>
                  </a:cxn>
                  <a:cxn ang="0">
                    <a:pos x="0" y="15"/>
                  </a:cxn>
                  <a:cxn ang="0">
                    <a:pos x="7" y="40"/>
                  </a:cxn>
                  <a:cxn ang="0">
                    <a:pos x="15" y="54"/>
                  </a:cxn>
                  <a:cxn ang="0">
                    <a:pos x="18" y="65"/>
                  </a:cxn>
                  <a:cxn ang="0">
                    <a:pos x="18" y="72"/>
                  </a:cxn>
                  <a:cxn ang="0">
                    <a:pos x="18" y="72"/>
                  </a:cxn>
                  <a:cxn ang="0">
                    <a:pos x="18" y="76"/>
                  </a:cxn>
                  <a:cxn ang="0">
                    <a:pos x="22" y="83"/>
                  </a:cxn>
                  <a:cxn ang="0">
                    <a:pos x="33" y="94"/>
                  </a:cxn>
                  <a:cxn ang="0">
                    <a:pos x="41" y="97"/>
                  </a:cxn>
                  <a:cxn ang="0">
                    <a:pos x="52" y="101"/>
                  </a:cxn>
                  <a:cxn ang="0">
                    <a:pos x="59" y="101"/>
                  </a:cxn>
                  <a:cxn ang="0">
                    <a:pos x="67" y="97"/>
                  </a:cxn>
                  <a:cxn ang="0">
                    <a:pos x="56" y="90"/>
                  </a:cxn>
                  <a:cxn ang="0">
                    <a:pos x="48" y="79"/>
                  </a:cxn>
                  <a:cxn ang="0">
                    <a:pos x="37" y="65"/>
                  </a:cxn>
                  <a:cxn ang="0">
                    <a:pos x="33" y="58"/>
                  </a:cxn>
                  <a:cxn ang="0">
                    <a:pos x="30" y="33"/>
                  </a:cxn>
                  <a:cxn ang="0">
                    <a:pos x="30" y="4"/>
                  </a:cxn>
                  <a:cxn ang="0">
                    <a:pos x="30" y="4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68" h="102">
                    <a:moveTo>
                      <a:pt x="0" y="0"/>
                    </a:moveTo>
                    <a:lnTo>
                      <a:pt x="0" y="15"/>
                    </a:lnTo>
                    <a:lnTo>
                      <a:pt x="7" y="40"/>
                    </a:lnTo>
                    <a:lnTo>
                      <a:pt x="15" y="54"/>
                    </a:lnTo>
                    <a:lnTo>
                      <a:pt x="18" y="65"/>
                    </a:lnTo>
                    <a:lnTo>
                      <a:pt x="18" y="72"/>
                    </a:lnTo>
                    <a:lnTo>
                      <a:pt x="18" y="76"/>
                    </a:lnTo>
                    <a:lnTo>
                      <a:pt x="22" y="83"/>
                    </a:lnTo>
                    <a:lnTo>
                      <a:pt x="33" y="94"/>
                    </a:lnTo>
                    <a:lnTo>
                      <a:pt x="41" y="97"/>
                    </a:lnTo>
                    <a:lnTo>
                      <a:pt x="52" y="101"/>
                    </a:lnTo>
                    <a:lnTo>
                      <a:pt x="59" y="101"/>
                    </a:lnTo>
                    <a:lnTo>
                      <a:pt x="67" y="97"/>
                    </a:lnTo>
                    <a:lnTo>
                      <a:pt x="56" y="90"/>
                    </a:lnTo>
                    <a:lnTo>
                      <a:pt x="48" y="79"/>
                    </a:lnTo>
                    <a:lnTo>
                      <a:pt x="37" y="65"/>
                    </a:lnTo>
                    <a:lnTo>
                      <a:pt x="33" y="58"/>
                    </a:lnTo>
                    <a:lnTo>
                      <a:pt x="30" y="33"/>
                    </a:lnTo>
                    <a:lnTo>
                      <a:pt x="30" y="4"/>
                    </a:lnTo>
                    <a:lnTo>
                      <a:pt x="3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57" name="Freeform 25"/>
              <p:cNvSpPr/>
              <p:nvPr/>
            </p:nvSpPr>
            <p:spPr>
              <a:xfrm>
                <a:off x="2750" y="2916"/>
                <a:ext cx="139" cy="147"/>
              </a:xfrm>
              <a:custGeom>
                <a:avLst/>
                <a:gdLst>
                  <a:gd name="txL" fmla="*/ 0 w 83"/>
                  <a:gd name="txT" fmla="*/ 0 h 95"/>
                  <a:gd name="txR" fmla="*/ 83 w 83"/>
                  <a:gd name="txB" fmla="*/ 95 h 95"/>
                </a:gdLst>
                <a:ahLst/>
                <a:cxnLst>
                  <a:cxn ang="0">
                    <a:pos x="74" y="22"/>
                  </a:cxn>
                  <a:cxn ang="0">
                    <a:pos x="78" y="18"/>
                  </a:cxn>
                  <a:cxn ang="0">
                    <a:pos x="82" y="22"/>
                  </a:cxn>
                  <a:cxn ang="0">
                    <a:pos x="82" y="15"/>
                  </a:cxn>
                  <a:cxn ang="0">
                    <a:pos x="78" y="7"/>
                  </a:cxn>
                  <a:cxn ang="0">
                    <a:pos x="67" y="0"/>
                  </a:cxn>
                  <a:cxn ang="0">
                    <a:pos x="52" y="4"/>
                  </a:cxn>
                  <a:cxn ang="0">
                    <a:pos x="41" y="11"/>
                  </a:cxn>
                  <a:cxn ang="0">
                    <a:pos x="33" y="22"/>
                  </a:cxn>
                  <a:cxn ang="0">
                    <a:pos x="22" y="25"/>
                  </a:cxn>
                  <a:cxn ang="0">
                    <a:pos x="15" y="33"/>
                  </a:cxn>
                  <a:cxn ang="0">
                    <a:pos x="11" y="40"/>
                  </a:cxn>
                  <a:cxn ang="0">
                    <a:pos x="11" y="47"/>
                  </a:cxn>
                  <a:cxn ang="0">
                    <a:pos x="15" y="51"/>
                  </a:cxn>
                  <a:cxn ang="0">
                    <a:pos x="11" y="51"/>
                  </a:cxn>
                  <a:cxn ang="0">
                    <a:pos x="4" y="51"/>
                  </a:cxn>
                  <a:cxn ang="0">
                    <a:pos x="0" y="54"/>
                  </a:cxn>
                  <a:cxn ang="0">
                    <a:pos x="0" y="58"/>
                  </a:cxn>
                  <a:cxn ang="0">
                    <a:pos x="0" y="65"/>
                  </a:cxn>
                  <a:cxn ang="0">
                    <a:pos x="0" y="69"/>
                  </a:cxn>
                  <a:cxn ang="0">
                    <a:pos x="4" y="72"/>
                  </a:cxn>
                  <a:cxn ang="0">
                    <a:pos x="11" y="83"/>
                  </a:cxn>
                  <a:cxn ang="0">
                    <a:pos x="18" y="94"/>
                  </a:cxn>
                  <a:cxn ang="0">
                    <a:pos x="18" y="83"/>
                  </a:cxn>
                  <a:cxn ang="0">
                    <a:pos x="18" y="76"/>
                  </a:cxn>
                  <a:cxn ang="0">
                    <a:pos x="22" y="79"/>
                  </a:cxn>
                  <a:cxn ang="0">
                    <a:pos x="30" y="86"/>
                  </a:cxn>
                  <a:cxn ang="0">
                    <a:pos x="41" y="83"/>
                  </a:cxn>
                  <a:cxn ang="0">
                    <a:pos x="52" y="79"/>
                  </a:cxn>
                  <a:cxn ang="0">
                    <a:pos x="56" y="72"/>
                  </a:cxn>
                  <a:cxn ang="0">
                    <a:pos x="56" y="65"/>
                  </a:cxn>
                  <a:cxn ang="0">
                    <a:pos x="52" y="58"/>
                  </a:cxn>
                  <a:cxn ang="0">
                    <a:pos x="48" y="54"/>
                  </a:cxn>
                  <a:cxn ang="0">
                    <a:pos x="48" y="51"/>
                  </a:cxn>
                  <a:cxn ang="0">
                    <a:pos x="52" y="47"/>
                  </a:cxn>
                  <a:cxn ang="0">
                    <a:pos x="56" y="47"/>
                  </a:cxn>
                  <a:cxn ang="0">
                    <a:pos x="63" y="47"/>
                  </a:cxn>
                  <a:cxn ang="0">
                    <a:pos x="59" y="33"/>
                  </a:cxn>
                  <a:cxn ang="0">
                    <a:pos x="67" y="29"/>
                  </a:cxn>
                  <a:cxn ang="0">
                    <a:pos x="71" y="25"/>
                  </a:cxn>
                  <a:cxn ang="0">
                    <a:pos x="74" y="22"/>
                  </a:cxn>
                  <a:cxn ang="0">
                    <a:pos x="74" y="22"/>
                  </a:cxn>
                </a:cxnLst>
                <a:rect l="txL" t="txT" r="txR" b="txB"/>
                <a:pathLst>
                  <a:path w="83" h="95">
                    <a:moveTo>
                      <a:pt x="74" y="22"/>
                    </a:moveTo>
                    <a:lnTo>
                      <a:pt x="78" y="18"/>
                    </a:lnTo>
                    <a:lnTo>
                      <a:pt x="82" y="22"/>
                    </a:lnTo>
                    <a:lnTo>
                      <a:pt x="82" y="15"/>
                    </a:lnTo>
                    <a:lnTo>
                      <a:pt x="78" y="7"/>
                    </a:lnTo>
                    <a:lnTo>
                      <a:pt x="67" y="0"/>
                    </a:lnTo>
                    <a:lnTo>
                      <a:pt x="52" y="4"/>
                    </a:lnTo>
                    <a:lnTo>
                      <a:pt x="41" y="11"/>
                    </a:lnTo>
                    <a:lnTo>
                      <a:pt x="33" y="22"/>
                    </a:lnTo>
                    <a:lnTo>
                      <a:pt x="22" y="25"/>
                    </a:lnTo>
                    <a:lnTo>
                      <a:pt x="15" y="33"/>
                    </a:lnTo>
                    <a:lnTo>
                      <a:pt x="11" y="40"/>
                    </a:lnTo>
                    <a:lnTo>
                      <a:pt x="11" y="47"/>
                    </a:lnTo>
                    <a:lnTo>
                      <a:pt x="15" y="51"/>
                    </a:lnTo>
                    <a:lnTo>
                      <a:pt x="11" y="51"/>
                    </a:lnTo>
                    <a:lnTo>
                      <a:pt x="4" y="51"/>
                    </a:lnTo>
                    <a:lnTo>
                      <a:pt x="0" y="54"/>
                    </a:lnTo>
                    <a:lnTo>
                      <a:pt x="0" y="58"/>
                    </a:lnTo>
                    <a:lnTo>
                      <a:pt x="0" y="65"/>
                    </a:lnTo>
                    <a:lnTo>
                      <a:pt x="0" y="69"/>
                    </a:lnTo>
                    <a:lnTo>
                      <a:pt x="4" y="72"/>
                    </a:lnTo>
                    <a:lnTo>
                      <a:pt x="11" y="83"/>
                    </a:lnTo>
                    <a:lnTo>
                      <a:pt x="18" y="94"/>
                    </a:lnTo>
                    <a:lnTo>
                      <a:pt x="18" y="83"/>
                    </a:lnTo>
                    <a:lnTo>
                      <a:pt x="18" y="76"/>
                    </a:lnTo>
                    <a:lnTo>
                      <a:pt x="22" y="79"/>
                    </a:lnTo>
                    <a:lnTo>
                      <a:pt x="30" y="86"/>
                    </a:lnTo>
                    <a:lnTo>
                      <a:pt x="41" y="83"/>
                    </a:lnTo>
                    <a:lnTo>
                      <a:pt x="52" y="79"/>
                    </a:lnTo>
                    <a:lnTo>
                      <a:pt x="56" y="72"/>
                    </a:lnTo>
                    <a:lnTo>
                      <a:pt x="56" y="65"/>
                    </a:lnTo>
                    <a:lnTo>
                      <a:pt x="52" y="58"/>
                    </a:lnTo>
                    <a:lnTo>
                      <a:pt x="48" y="54"/>
                    </a:lnTo>
                    <a:lnTo>
                      <a:pt x="48" y="51"/>
                    </a:lnTo>
                    <a:lnTo>
                      <a:pt x="52" y="47"/>
                    </a:lnTo>
                    <a:lnTo>
                      <a:pt x="56" y="47"/>
                    </a:lnTo>
                    <a:lnTo>
                      <a:pt x="63" y="47"/>
                    </a:lnTo>
                    <a:lnTo>
                      <a:pt x="59" y="33"/>
                    </a:lnTo>
                    <a:lnTo>
                      <a:pt x="67" y="29"/>
                    </a:lnTo>
                    <a:lnTo>
                      <a:pt x="71" y="25"/>
                    </a:lnTo>
                    <a:lnTo>
                      <a:pt x="74" y="22"/>
                    </a:ln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58" name="Freeform 26"/>
              <p:cNvSpPr/>
              <p:nvPr/>
            </p:nvSpPr>
            <p:spPr>
              <a:xfrm>
                <a:off x="2780" y="2921"/>
                <a:ext cx="139" cy="154"/>
              </a:xfrm>
              <a:custGeom>
                <a:avLst/>
                <a:gdLst>
                  <a:gd name="txL" fmla="*/ 0 w 68"/>
                  <a:gd name="txT" fmla="*/ 0 h 69"/>
                  <a:gd name="txR" fmla="*/ 68 w 68"/>
                  <a:gd name="txB" fmla="*/ 69 h 69"/>
                </a:gdLst>
                <a:ahLst/>
                <a:cxnLst>
                  <a:cxn ang="0">
                    <a:pos x="52" y="11"/>
                  </a:cxn>
                  <a:cxn ang="0">
                    <a:pos x="48" y="3"/>
                  </a:cxn>
                  <a:cxn ang="0">
                    <a:pos x="44" y="0"/>
                  </a:cxn>
                  <a:cxn ang="0">
                    <a:pos x="41" y="3"/>
                  </a:cxn>
                  <a:cxn ang="0">
                    <a:pos x="29" y="11"/>
                  </a:cxn>
                  <a:cxn ang="0">
                    <a:pos x="33" y="21"/>
                  </a:cxn>
                  <a:cxn ang="0">
                    <a:pos x="22" y="25"/>
                  </a:cxn>
                  <a:cxn ang="0">
                    <a:pos x="18" y="29"/>
                  </a:cxn>
                  <a:cxn ang="0">
                    <a:pos x="18" y="32"/>
                  </a:cxn>
                  <a:cxn ang="0">
                    <a:pos x="22" y="39"/>
                  </a:cxn>
                  <a:cxn ang="0">
                    <a:pos x="26" y="43"/>
                  </a:cxn>
                  <a:cxn ang="0">
                    <a:pos x="26" y="50"/>
                  </a:cxn>
                  <a:cxn ang="0">
                    <a:pos x="22" y="57"/>
                  </a:cxn>
                  <a:cxn ang="0">
                    <a:pos x="11" y="61"/>
                  </a:cxn>
                  <a:cxn ang="0">
                    <a:pos x="0" y="64"/>
                  </a:cxn>
                  <a:cxn ang="0">
                    <a:pos x="41" y="68"/>
                  </a:cxn>
                  <a:cxn ang="0">
                    <a:pos x="44" y="61"/>
                  </a:cxn>
                  <a:cxn ang="0">
                    <a:pos x="44" y="54"/>
                  </a:cxn>
                  <a:cxn ang="0">
                    <a:pos x="52" y="50"/>
                  </a:cxn>
                  <a:cxn ang="0">
                    <a:pos x="63" y="47"/>
                  </a:cxn>
                  <a:cxn ang="0">
                    <a:pos x="67" y="39"/>
                  </a:cxn>
                  <a:cxn ang="0">
                    <a:pos x="67" y="39"/>
                  </a:cxn>
                  <a:cxn ang="0">
                    <a:pos x="63" y="36"/>
                  </a:cxn>
                  <a:cxn ang="0">
                    <a:pos x="59" y="32"/>
                  </a:cxn>
                  <a:cxn ang="0">
                    <a:pos x="63" y="29"/>
                  </a:cxn>
                  <a:cxn ang="0">
                    <a:pos x="63" y="29"/>
                  </a:cxn>
                  <a:cxn ang="0">
                    <a:pos x="59" y="25"/>
                  </a:cxn>
                  <a:cxn ang="0">
                    <a:pos x="63" y="21"/>
                  </a:cxn>
                  <a:cxn ang="0">
                    <a:pos x="63" y="18"/>
                  </a:cxn>
                  <a:cxn ang="0">
                    <a:pos x="52" y="14"/>
                  </a:cxn>
                  <a:cxn ang="0">
                    <a:pos x="52" y="11"/>
                  </a:cxn>
                  <a:cxn ang="0">
                    <a:pos x="52" y="11"/>
                  </a:cxn>
                </a:cxnLst>
                <a:rect l="txL" t="txT" r="txR" b="txB"/>
                <a:pathLst>
                  <a:path w="68" h="69">
                    <a:moveTo>
                      <a:pt x="52" y="11"/>
                    </a:moveTo>
                    <a:lnTo>
                      <a:pt x="48" y="3"/>
                    </a:lnTo>
                    <a:lnTo>
                      <a:pt x="44" y="0"/>
                    </a:lnTo>
                    <a:lnTo>
                      <a:pt x="41" y="3"/>
                    </a:lnTo>
                    <a:lnTo>
                      <a:pt x="29" y="11"/>
                    </a:lnTo>
                    <a:lnTo>
                      <a:pt x="33" y="21"/>
                    </a:lnTo>
                    <a:lnTo>
                      <a:pt x="22" y="25"/>
                    </a:lnTo>
                    <a:lnTo>
                      <a:pt x="18" y="29"/>
                    </a:lnTo>
                    <a:lnTo>
                      <a:pt x="18" y="32"/>
                    </a:lnTo>
                    <a:lnTo>
                      <a:pt x="22" y="39"/>
                    </a:lnTo>
                    <a:lnTo>
                      <a:pt x="26" y="43"/>
                    </a:lnTo>
                    <a:lnTo>
                      <a:pt x="26" y="50"/>
                    </a:lnTo>
                    <a:lnTo>
                      <a:pt x="22" y="57"/>
                    </a:lnTo>
                    <a:lnTo>
                      <a:pt x="11" y="61"/>
                    </a:lnTo>
                    <a:lnTo>
                      <a:pt x="0" y="64"/>
                    </a:lnTo>
                    <a:lnTo>
                      <a:pt x="41" y="68"/>
                    </a:lnTo>
                    <a:lnTo>
                      <a:pt x="44" y="61"/>
                    </a:lnTo>
                    <a:lnTo>
                      <a:pt x="44" y="54"/>
                    </a:lnTo>
                    <a:lnTo>
                      <a:pt x="52" y="50"/>
                    </a:lnTo>
                    <a:lnTo>
                      <a:pt x="63" y="47"/>
                    </a:lnTo>
                    <a:lnTo>
                      <a:pt x="67" y="39"/>
                    </a:lnTo>
                    <a:lnTo>
                      <a:pt x="63" y="36"/>
                    </a:lnTo>
                    <a:lnTo>
                      <a:pt x="59" y="32"/>
                    </a:lnTo>
                    <a:lnTo>
                      <a:pt x="63" y="29"/>
                    </a:lnTo>
                    <a:lnTo>
                      <a:pt x="59" y="25"/>
                    </a:lnTo>
                    <a:lnTo>
                      <a:pt x="63" y="21"/>
                    </a:lnTo>
                    <a:lnTo>
                      <a:pt x="63" y="18"/>
                    </a:lnTo>
                    <a:lnTo>
                      <a:pt x="52" y="14"/>
                    </a:lnTo>
                    <a:lnTo>
                      <a:pt x="52" y="11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59" name="Freeform 27"/>
              <p:cNvSpPr/>
              <p:nvPr/>
            </p:nvSpPr>
            <p:spPr>
              <a:xfrm>
                <a:off x="2809" y="3368"/>
                <a:ext cx="139" cy="154"/>
              </a:xfrm>
              <a:custGeom>
                <a:avLst/>
                <a:gdLst>
                  <a:gd name="txL" fmla="*/ 0 w 65"/>
                  <a:gd name="txT" fmla="*/ 0 h 37"/>
                  <a:gd name="txR" fmla="*/ 65 w 65"/>
                  <a:gd name="txB" fmla="*/ 37 h 37"/>
                </a:gdLst>
                <a:ahLst/>
                <a:cxnLst>
                  <a:cxn ang="0">
                    <a:pos x="0" y="0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11"/>
                  </a:cxn>
                  <a:cxn ang="0">
                    <a:pos x="0" y="18"/>
                  </a:cxn>
                  <a:cxn ang="0">
                    <a:pos x="4" y="36"/>
                  </a:cxn>
                  <a:cxn ang="0">
                    <a:pos x="8" y="36"/>
                  </a:cxn>
                  <a:cxn ang="0">
                    <a:pos x="8" y="21"/>
                  </a:cxn>
                  <a:cxn ang="0">
                    <a:pos x="12" y="21"/>
                  </a:cxn>
                  <a:cxn ang="0">
                    <a:pos x="15" y="21"/>
                  </a:cxn>
                  <a:cxn ang="0">
                    <a:pos x="34" y="36"/>
                  </a:cxn>
                  <a:cxn ang="0">
                    <a:pos x="60" y="32"/>
                  </a:cxn>
                  <a:cxn ang="0">
                    <a:pos x="64" y="32"/>
                  </a:cxn>
                  <a:cxn ang="0">
                    <a:pos x="64" y="29"/>
                  </a:cxn>
                  <a:cxn ang="0">
                    <a:pos x="56" y="25"/>
                  </a:cxn>
                  <a:cxn ang="0">
                    <a:pos x="49" y="21"/>
                  </a:cxn>
                  <a:cxn ang="0">
                    <a:pos x="41" y="25"/>
                  </a:cxn>
                  <a:cxn ang="0">
                    <a:pos x="34" y="25"/>
                  </a:cxn>
                  <a:cxn ang="0">
                    <a:pos x="15" y="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65" h="37">
                    <a:moveTo>
                      <a:pt x="0" y="0"/>
                    </a:moveTo>
                    <a:lnTo>
                      <a:pt x="0" y="3"/>
                    </a:lnTo>
                    <a:lnTo>
                      <a:pt x="0" y="11"/>
                    </a:lnTo>
                    <a:lnTo>
                      <a:pt x="0" y="18"/>
                    </a:lnTo>
                    <a:lnTo>
                      <a:pt x="4" y="36"/>
                    </a:lnTo>
                    <a:lnTo>
                      <a:pt x="8" y="36"/>
                    </a:lnTo>
                    <a:lnTo>
                      <a:pt x="8" y="21"/>
                    </a:lnTo>
                    <a:lnTo>
                      <a:pt x="12" y="21"/>
                    </a:lnTo>
                    <a:lnTo>
                      <a:pt x="15" y="21"/>
                    </a:lnTo>
                    <a:lnTo>
                      <a:pt x="34" y="36"/>
                    </a:lnTo>
                    <a:lnTo>
                      <a:pt x="60" y="32"/>
                    </a:lnTo>
                    <a:lnTo>
                      <a:pt x="64" y="32"/>
                    </a:lnTo>
                    <a:lnTo>
                      <a:pt x="64" y="29"/>
                    </a:lnTo>
                    <a:lnTo>
                      <a:pt x="56" y="25"/>
                    </a:lnTo>
                    <a:lnTo>
                      <a:pt x="49" y="21"/>
                    </a:lnTo>
                    <a:lnTo>
                      <a:pt x="41" y="25"/>
                    </a:lnTo>
                    <a:lnTo>
                      <a:pt x="34" y="25"/>
                    </a:lnTo>
                    <a:lnTo>
                      <a:pt x="15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60" name="Freeform 28"/>
              <p:cNvSpPr/>
              <p:nvPr/>
            </p:nvSpPr>
            <p:spPr>
              <a:xfrm>
                <a:off x="2780" y="2968"/>
                <a:ext cx="139" cy="147"/>
              </a:xfrm>
              <a:custGeom>
                <a:avLst/>
                <a:gdLst>
                  <a:gd name="txL" fmla="*/ 0 w 60"/>
                  <a:gd name="txT" fmla="*/ 0 h 27"/>
                  <a:gd name="txR" fmla="*/ 60 w 60"/>
                  <a:gd name="txB" fmla="*/ 27 h 27"/>
                </a:gdLst>
                <a:ahLst/>
                <a:cxnLst>
                  <a:cxn ang="0">
                    <a:pos x="41" y="4"/>
                  </a:cxn>
                  <a:cxn ang="0">
                    <a:pos x="0" y="0"/>
                  </a:cxn>
                  <a:cxn ang="0">
                    <a:pos x="7" y="8"/>
                  </a:cxn>
                  <a:cxn ang="0">
                    <a:pos x="22" y="11"/>
                  </a:cxn>
                  <a:cxn ang="0">
                    <a:pos x="41" y="15"/>
                  </a:cxn>
                  <a:cxn ang="0">
                    <a:pos x="48" y="22"/>
                  </a:cxn>
                  <a:cxn ang="0">
                    <a:pos x="59" y="26"/>
                  </a:cxn>
                  <a:cxn ang="0">
                    <a:pos x="59" y="18"/>
                  </a:cxn>
                  <a:cxn ang="0">
                    <a:pos x="41" y="4"/>
                  </a:cxn>
                  <a:cxn ang="0">
                    <a:pos x="41" y="4"/>
                  </a:cxn>
                </a:cxnLst>
                <a:rect l="txL" t="txT" r="txR" b="txB"/>
                <a:pathLst>
                  <a:path w="60" h="27">
                    <a:moveTo>
                      <a:pt x="41" y="4"/>
                    </a:moveTo>
                    <a:lnTo>
                      <a:pt x="0" y="0"/>
                    </a:lnTo>
                    <a:lnTo>
                      <a:pt x="7" y="8"/>
                    </a:lnTo>
                    <a:lnTo>
                      <a:pt x="22" y="11"/>
                    </a:lnTo>
                    <a:lnTo>
                      <a:pt x="41" y="15"/>
                    </a:lnTo>
                    <a:lnTo>
                      <a:pt x="48" y="22"/>
                    </a:lnTo>
                    <a:lnTo>
                      <a:pt x="59" y="26"/>
                    </a:lnTo>
                    <a:lnTo>
                      <a:pt x="59" y="18"/>
                    </a:lnTo>
                    <a:lnTo>
                      <a:pt x="41" y="4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61" name="Freeform 29"/>
              <p:cNvSpPr/>
              <p:nvPr/>
            </p:nvSpPr>
            <p:spPr>
              <a:xfrm>
                <a:off x="2865" y="3045"/>
                <a:ext cx="139" cy="147"/>
              </a:xfrm>
              <a:custGeom>
                <a:avLst/>
                <a:gdLst>
                  <a:gd name="txL" fmla="*/ 0 w 38"/>
                  <a:gd name="txT" fmla="*/ 0 h 23"/>
                  <a:gd name="txR" fmla="*/ 38 w 38"/>
                  <a:gd name="txB" fmla="*/ 23 h 23"/>
                </a:gdLst>
                <a:ahLst/>
                <a:cxnLst>
                  <a:cxn ang="0">
                    <a:pos x="4" y="22"/>
                  </a:cxn>
                  <a:cxn ang="0">
                    <a:pos x="11" y="18"/>
                  </a:cxn>
                  <a:cxn ang="0">
                    <a:pos x="19" y="22"/>
                  </a:cxn>
                  <a:cxn ang="0">
                    <a:pos x="26" y="15"/>
                  </a:cxn>
                  <a:cxn ang="0">
                    <a:pos x="37" y="8"/>
                  </a:cxn>
                  <a:cxn ang="0">
                    <a:pos x="37" y="0"/>
                  </a:cxn>
                  <a:cxn ang="0">
                    <a:pos x="34" y="0"/>
                  </a:cxn>
                  <a:cxn ang="0">
                    <a:pos x="26" y="4"/>
                  </a:cxn>
                  <a:cxn ang="0">
                    <a:pos x="15" y="8"/>
                  </a:cxn>
                  <a:cxn ang="0">
                    <a:pos x="23" y="4"/>
                  </a:cxn>
                  <a:cxn ang="0">
                    <a:pos x="19" y="0"/>
                  </a:cxn>
                  <a:cxn ang="0">
                    <a:pos x="15" y="0"/>
                  </a:cxn>
                  <a:cxn ang="0">
                    <a:pos x="8" y="4"/>
                  </a:cxn>
                  <a:cxn ang="0">
                    <a:pos x="8" y="8"/>
                  </a:cxn>
                  <a:cxn ang="0">
                    <a:pos x="0" y="11"/>
                  </a:cxn>
                  <a:cxn ang="0">
                    <a:pos x="4" y="18"/>
                  </a:cxn>
                  <a:cxn ang="0">
                    <a:pos x="4" y="22"/>
                  </a:cxn>
                  <a:cxn ang="0">
                    <a:pos x="4" y="22"/>
                  </a:cxn>
                </a:cxnLst>
                <a:rect l="txL" t="txT" r="txR" b="txB"/>
                <a:pathLst>
                  <a:path w="38" h="23">
                    <a:moveTo>
                      <a:pt x="4" y="22"/>
                    </a:moveTo>
                    <a:lnTo>
                      <a:pt x="11" y="18"/>
                    </a:lnTo>
                    <a:lnTo>
                      <a:pt x="19" y="22"/>
                    </a:lnTo>
                    <a:lnTo>
                      <a:pt x="26" y="15"/>
                    </a:lnTo>
                    <a:lnTo>
                      <a:pt x="37" y="8"/>
                    </a:lnTo>
                    <a:lnTo>
                      <a:pt x="37" y="0"/>
                    </a:lnTo>
                    <a:lnTo>
                      <a:pt x="34" y="0"/>
                    </a:lnTo>
                    <a:lnTo>
                      <a:pt x="26" y="4"/>
                    </a:lnTo>
                    <a:lnTo>
                      <a:pt x="15" y="8"/>
                    </a:lnTo>
                    <a:lnTo>
                      <a:pt x="23" y="4"/>
                    </a:lnTo>
                    <a:lnTo>
                      <a:pt x="19" y="0"/>
                    </a:lnTo>
                    <a:lnTo>
                      <a:pt x="15" y="0"/>
                    </a:lnTo>
                    <a:lnTo>
                      <a:pt x="8" y="4"/>
                    </a:lnTo>
                    <a:lnTo>
                      <a:pt x="8" y="8"/>
                    </a:lnTo>
                    <a:lnTo>
                      <a:pt x="0" y="11"/>
                    </a:lnTo>
                    <a:lnTo>
                      <a:pt x="4" y="18"/>
                    </a:lnTo>
                    <a:lnTo>
                      <a:pt x="4" y="22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62" name="Freeform 30"/>
              <p:cNvSpPr/>
              <p:nvPr/>
            </p:nvSpPr>
            <p:spPr>
              <a:xfrm>
                <a:off x="2839" y="2923"/>
                <a:ext cx="139" cy="147"/>
              </a:xfrm>
              <a:custGeom>
                <a:avLst/>
                <a:gdLst>
                  <a:gd name="txL" fmla="*/ 0 w 5"/>
                  <a:gd name="txT" fmla="*/ 0 h 8"/>
                  <a:gd name="txR" fmla="*/ 5 w 5"/>
                  <a:gd name="txB" fmla="*/ 8 h 8"/>
                </a:gdLst>
                <a:ahLst/>
                <a:cxnLst>
                  <a:cxn ang="0">
                    <a:pos x="4" y="7"/>
                  </a:cxn>
                  <a:cxn ang="0">
                    <a:pos x="4" y="3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3"/>
                  </a:cxn>
                  <a:cxn ang="0">
                    <a:pos x="4" y="7"/>
                  </a:cxn>
                  <a:cxn ang="0">
                    <a:pos x="4" y="7"/>
                  </a:cxn>
                </a:cxnLst>
                <a:rect l="txL" t="txT" r="txR" b="txB"/>
                <a:pathLst>
                  <a:path w="5" h="8">
                    <a:moveTo>
                      <a:pt x="4" y="7"/>
                    </a:moveTo>
                    <a:lnTo>
                      <a:pt x="4" y="3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4" y="7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33" name="Picture 5" descr="迷雾森林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76200" y="0"/>
            <a:ext cx="92329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15"/>
          <p:cNvGrpSpPr/>
          <p:nvPr/>
        </p:nvGrpSpPr>
        <p:grpSpPr bwMode="auto">
          <a:xfrm>
            <a:off x="883639" y="83066"/>
            <a:ext cx="3936011" cy="542628"/>
            <a:chOff x="419929" y="538091"/>
            <a:chExt cx="3114598" cy="54261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TextBox 9"/>
            <p:cNvSpPr txBox="1"/>
            <p:nvPr/>
          </p:nvSpPr>
          <p:spPr>
            <a:xfrm>
              <a:off x="2128828" y="538091"/>
              <a:ext cx="1405699" cy="52320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-10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课堂小结</a:t>
              </a:r>
            </a:p>
          </p:txBody>
        </p:sp>
        <p:sp>
          <p:nvSpPr>
            <p:cNvPr id="11" name="直接连接符 10"/>
            <p:cNvSpPr>
              <a:spLocks noChangeShapeType="1"/>
            </p:cNvSpPr>
            <p:nvPr/>
          </p:nvSpPr>
          <p:spPr bwMode="auto">
            <a:xfrm flipV="1">
              <a:off x="2041893" y="1055705"/>
              <a:ext cx="1370242" cy="360"/>
            </a:xfrm>
            <a:prstGeom prst="line">
              <a:avLst/>
            </a:prstGeom>
            <a:noFill/>
            <a:ln w="57150" algn="ctr">
              <a:solidFill>
                <a:srgbClr val="FF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sp>
        <p:sp>
          <p:nvSpPr>
            <p:cNvPr id="12" name="圆角矩形 11"/>
            <p:cNvSpPr>
              <a:spLocks noChangeArrowheads="1"/>
            </p:cNvSpPr>
            <p:nvPr/>
          </p:nvSpPr>
          <p:spPr bwMode="auto">
            <a:xfrm>
              <a:off x="467544" y="547615"/>
              <a:ext cx="1656184" cy="533088"/>
            </a:xfrm>
            <a:prstGeom prst="roundRect">
              <a:avLst>
                <a:gd name="adj" fmla="val 23657"/>
              </a:avLst>
            </a:pr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" name="TextBox 1"/>
            <p:cNvSpPr txBox="1">
              <a:spLocks noChangeArrowheads="1"/>
            </p:cNvSpPr>
            <p:nvPr/>
          </p:nvSpPr>
          <p:spPr bwMode="auto">
            <a:xfrm>
              <a:off x="419929" y="580123"/>
              <a:ext cx="1750529" cy="461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课堂教学展示</a:t>
              </a:r>
            </a:p>
          </p:txBody>
        </p:sp>
      </p:grpSp>
      <p:sp>
        <p:nvSpPr>
          <p:cNvPr id="3" name="太阳形 2"/>
          <p:cNvSpPr/>
          <p:nvPr/>
        </p:nvSpPr>
        <p:spPr>
          <a:xfrm>
            <a:off x="969963" y="1123950"/>
            <a:ext cx="1420813" cy="1123950"/>
          </a:xfrm>
          <a:prstGeom prst="sun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光</a:t>
            </a:r>
          </a:p>
        </p:txBody>
      </p:sp>
      <p:cxnSp>
        <p:nvCxnSpPr>
          <p:cNvPr id="6" name="直接箭头连接符 5"/>
          <p:cNvCxnSpPr/>
          <p:nvPr/>
        </p:nvCxnSpPr>
        <p:spPr>
          <a:xfrm>
            <a:off x="2436813" y="1685925"/>
            <a:ext cx="487363" cy="0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圆角矩形 6"/>
          <p:cNvSpPr/>
          <p:nvPr/>
        </p:nvSpPr>
        <p:spPr>
          <a:xfrm>
            <a:off x="2924175" y="1257300"/>
            <a:ext cx="2125663" cy="990600"/>
          </a:xfrm>
          <a:prstGeom prst="roundRect">
            <a:avLst/>
          </a:prstGeom>
          <a:solidFill>
            <a:srgbClr val="FFFFD1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能够发光的物体叫光源</a:t>
            </a:r>
          </a:p>
        </p:txBody>
      </p:sp>
      <p:cxnSp>
        <p:nvCxnSpPr>
          <p:cNvPr id="21" name="直接箭头连接符 20"/>
          <p:cNvCxnSpPr/>
          <p:nvPr/>
        </p:nvCxnSpPr>
        <p:spPr>
          <a:xfrm>
            <a:off x="5049838" y="1752600"/>
            <a:ext cx="487363" cy="0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圆角矩形 21"/>
          <p:cNvSpPr/>
          <p:nvPr/>
        </p:nvSpPr>
        <p:spPr>
          <a:xfrm>
            <a:off x="5537200" y="1257300"/>
            <a:ext cx="2530475" cy="990600"/>
          </a:xfrm>
          <a:prstGeom prst="roundRect">
            <a:avLst/>
          </a:prstGeom>
          <a:solidFill>
            <a:srgbClr val="FFFFD1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太阳、电灯、水母、蜡烛等</a:t>
            </a:r>
          </a:p>
        </p:txBody>
      </p:sp>
      <p:cxnSp>
        <p:nvCxnSpPr>
          <p:cNvPr id="25" name="直接箭头连接符 24"/>
          <p:cNvCxnSpPr/>
          <p:nvPr/>
        </p:nvCxnSpPr>
        <p:spPr>
          <a:xfrm>
            <a:off x="2933700" y="3429000"/>
            <a:ext cx="2116138" cy="0"/>
          </a:xfrm>
          <a:prstGeom prst="straightConnector1">
            <a:avLst/>
          </a:prstGeom>
          <a:ln w="1905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stCxn id="7" idx="2"/>
          </p:cNvCxnSpPr>
          <p:nvPr/>
        </p:nvCxnSpPr>
        <p:spPr>
          <a:xfrm>
            <a:off x="3987800" y="2247900"/>
            <a:ext cx="0" cy="11811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圆角矩形 28"/>
          <p:cNvSpPr/>
          <p:nvPr/>
        </p:nvSpPr>
        <p:spPr>
          <a:xfrm>
            <a:off x="5049838" y="2767013"/>
            <a:ext cx="2530475" cy="1323975"/>
          </a:xfrm>
          <a:prstGeom prst="roundRect">
            <a:avLst/>
          </a:prstGeom>
          <a:solidFill>
            <a:srgbClr val="FFFFD1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光在同一种均匀介质中沿直线传播</a:t>
            </a:r>
          </a:p>
        </p:txBody>
      </p:sp>
      <p:sp>
        <p:nvSpPr>
          <p:cNvPr id="30" name="圆角矩形 29"/>
          <p:cNvSpPr/>
          <p:nvPr/>
        </p:nvSpPr>
        <p:spPr>
          <a:xfrm>
            <a:off x="1066800" y="2767013"/>
            <a:ext cx="1857375" cy="1323975"/>
          </a:xfrm>
          <a:prstGeom prst="roundRect">
            <a:avLst/>
          </a:prstGeom>
          <a:solidFill>
            <a:srgbClr val="FFFFD1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光在真空中的速度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8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m/s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22" grpId="0" animBg="1"/>
      <p:bldP spid="29" grpId="0" animBg="1"/>
      <p:bldP spid="3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/>
          <p:nvPr/>
        </p:nvSpPr>
        <p:spPr>
          <a:xfrm>
            <a:off x="1987550" y="1417638"/>
            <a:ext cx="5649913" cy="183038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1.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课后习题中选取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1-3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；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2.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完成练习册本课时的习题。</a:t>
            </a:r>
          </a:p>
        </p:txBody>
      </p:sp>
      <p:grpSp>
        <p:nvGrpSpPr>
          <p:cNvPr id="8" name="组合 7"/>
          <p:cNvGrpSpPr/>
          <p:nvPr/>
        </p:nvGrpSpPr>
        <p:grpSpPr bwMode="auto">
          <a:xfrm>
            <a:off x="883639" y="83066"/>
            <a:ext cx="3936011" cy="542628"/>
            <a:chOff x="419929" y="538091"/>
            <a:chExt cx="3114598" cy="54261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2128828" y="538091"/>
              <a:ext cx="1405699" cy="52320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-10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布置作业</a:t>
              </a:r>
            </a:p>
          </p:txBody>
        </p:sp>
        <p:sp>
          <p:nvSpPr>
            <p:cNvPr id="10" name="直接连接符 9"/>
            <p:cNvSpPr>
              <a:spLocks noChangeShapeType="1"/>
            </p:cNvSpPr>
            <p:nvPr/>
          </p:nvSpPr>
          <p:spPr bwMode="auto">
            <a:xfrm flipV="1">
              <a:off x="2041893" y="1055705"/>
              <a:ext cx="1370242" cy="360"/>
            </a:xfrm>
            <a:prstGeom prst="line">
              <a:avLst/>
            </a:prstGeom>
            <a:noFill/>
            <a:ln w="57150" algn="ctr">
              <a:solidFill>
                <a:srgbClr val="FF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sp>
        <p:sp>
          <p:nvSpPr>
            <p:cNvPr id="11" name="圆角矩形 10"/>
            <p:cNvSpPr>
              <a:spLocks noChangeArrowheads="1"/>
            </p:cNvSpPr>
            <p:nvPr/>
          </p:nvSpPr>
          <p:spPr bwMode="auto">
            <a:xfrm>
              <a:off x="467544" y="547615"/>
              <a:ext cx="1656184" cy="533088"/>
            </a:xfrm>
            <a:prstGeom prst="roundRect">
              <a:avLst>
                <a:gd name="adj" fmla="val 23657"/>
              </a:avLst>
            </a:pr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" name="TextBox 1"/>
            <p:cNvSpPr txBox="1">
              <a:spLocks noChangeArrowheads="1"/>
            </p:cNvSpPr>
            <p:nvPr/>
          </p:nvSpPr>
          <p:spPr bwMode="auto">
            <a:xfrm>
              <a:off x="419929" y="580123"/>
              <a:ext cx="1750529" cy="461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课后反馈总结</a:t>
              </a: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标题 1"/>
          <p:cNvSpPr>
            <a:spLocks noGrp="1"/>
          </p:cNvSpPr>
          <p:nvPr>
            <p:ph type="ctrTitle"/>
          </p:nvPr>
        </p:nvSpPr>
        <p:spPr>
          <a:xfrm>
            <a:off x="395288" y="3327400"/>
            <a:ext cx="7772400" cy="725488"/>
          </a:xfrm>
          <a:ln/>
        </p:spPr>
        <p:txBody>
          <a:bodyPr anchor="ctr"/>
          <a:lstStyle/>
          <a:p>
            <a:pPr defTabSz="685800">
              <a:buNone/>
            </a:pPr>
            <a:endParaRPr lang="zh-CN" altLang="en-US" kern="1200" baseline="0">
              <a:latin typeface="+mj-lt"/>
              <a:ea typeface="+mj-ea"/>
              <a:cs typeface="+mj-cs"/>
            </a:endParaRPr>
          </a:p>
        </p:txBody>
      </p:sp>
      <p:sp>
        <p:nvSpPr>
          <p:cNvPr id="11266" name="副标题 2"/>
          <p:cNvSpPr>
            <a:spLocks noGrp="1"/>
          </p:cNvSpPr>
          <p:nvPr>
            <p:ph type="subTitle" idx="1"/>
          </p:nvPr>
        </p:nvSpPr>
        <p:spPr>
          <a:xfrm>
            <a:off x="395288" y="4084638"/>
            <a:ext cx="6400800" cy="449262"/>
          </a:xfrm>
          <a:ln/>
        </p:spPr>
        <p:txBody>
          <a:bodyPr anchor="t"/>
          <a:lstStyle/>
          <a:p>
            <a:pPr defTabSz="685800"/>
            <a:endParaRPr lang="zh-CN" altLang="en-US" kern="1200" baseline="0">
              <a:latin typeface="+mn-lt"/>
              <a:ea typeface="+mn-ea"/>
              <a:cs typeface="+mn-cs"/>
            </a:endParaRPr>
          </a:p>
        </p:txBody>
      </p:sp>
      <p:pic>
        <p:nvPicPr>
          <p:cNvPr id="92164" name="Picture 4" descr="d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9687" y="-171450"/>
            <a:ext cx="9286875" cy="5486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92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1"/>
          <p:cNvSpPr>
            <a:spLocks noGrp="1"/>
          </p:cNvSpPr>
          <p:nvPr>
            <p:ph type="ctrTitle"/>
          </p:nvPr>
        </p:nvSpPr>
        <p:spPr>
          <a:xfrm>
            <a:off x="395288" y="3327400"/>
            <a:ext cx="7772400" cy="725488"/>
          </a:xfrm>
          <a:ln/>
        </p:spPr>
        <p:txBody>
          <a:bodyPr anchor="ctr"/>
          <a:lstStyle/>
          <a:p>
            <a:pPr defTabSz="685800">
              <a:buNone/>
            </a:pPr>
            <a:endParaRPr lang="zh-CN" altLang="en-US" kern="1200" baseline="0">
              <a:latin typeface="+mj-lt"/>
              <a:ea typeface="+mj-ea"/>
              <a:cs typeface="+mj-cs"/>
            </a:endParaRPr>
          </a:p>
        </p:txBody>
      </p:sp>
      <p:sp>
        <p:nvSpPr>
          <p:cNvPr id="12290" name="副标题 2"/>
          <p:cNvSpPr>
            <a:spLocks noGrp="1"/>
          </p:cNvSpPr>
          <p:nvPr>
            <p:ph type="subTitle" idx="1"/>
          </p:nvPr>
        </p:nvSpPr>
        <p:spPr>
          <a:xfrm>
            <a:off x="395288" y="4084638"/>
            <a:ext cx="6400800" cy="449262"/>
          </a:xfrm>
          <a:ln/>
        </p:spPr>
        <p:txBody>
          <a:bodyPr anchor="t"/>
          <a:lstStyle/>
          <a:p>
            <a:pPr defTabSz="685800"/>
            <a:endParaRPr lang="zh-CN" altLang="en-US" kern="1200" baseline="0">
              <a:latin typeface="+mn-lt"/>
              <a:ea typeface="+mn-ea"/>
              <a:cs typeface="+mn-cs"/>
            </a:endParaRPr>
          </a:p>
        </p:txBody>
      </p:sp>
      <p:pic>
        <p:nvPicPr>
          <p:cNvPr id="4" name="Picture 4" descr="光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4450" y="0"/>
            <a:ext cx="9180513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/>
          </p:cNvSpPr>
          <p:nvPr>
            <p:ph type="ctrTitle"/>
          </p:nvPr>
        </p:nvSpPr>
        <p:spPr>
          <a:xfrm>
            <a:off x="395288" y="3327400"/>
            <a:ext cx="7772400" cy="725488"/>
          </a:xfrm>
          <a:ln/>
        </p:spPr>
        <p:txBody>
          <a:bodyPr anchor="ctr"/>
          <a:lstStyle/>
          <a:p>
            <a:pPr defTabSz="685800">
              <a:buNone/>
            </a:pPr>
            <a:endParaRPr lang="zh-CN" altLang="en-US" kern="1200" baseline="0">
              <a:latin typeface="+mj-lt"/>
              <a:ea typeface="+mj-ea"/>
              <a:cs typeface="+mj-cs"/>
            </a:endParaRPr>
          </a:p>
        </p:txBody>
      </p:sp>
      <p:sp>
        <p:nvSpPr>
          <p:cNvPr id="13314" name="副标题 2"/>
          <p:cNvSpPr>
            <a:spLocks noGrp="1"/>
          </p:cNvSpPr>
          <p:nvPr>
            <p:ph type="subTitle" idx="1"/>
          </p:nvPr>
        </p:nvSpPr>
        <p:spPr>
          <a:xfrm>
            <a:off x="395288" y="4084638"/>
            <a:ext cx="6400800" cy="449262"/>
          </a:xfrm>
          <a:ln/>
        </p:spPr>
        <p:txBody>
          <a:bodyPr anchor="t"/>
          <a:lstStyle/>
          <a:p>
            <a:pPr defTabSz="685800"/>
            <a:endParaRPr lang="zh-CN" altLang="en-US" kern="1200" baseline="0">
              <a:latin typeface="+mn-lt"/>
              <a:ea typeface="+mn-ea"/>
              <a:cs typeface="+mn-cs"/>
            </a:endParaRPr>
          </a:p>
        </p:txBody>
      </p:sp>
      <p:pic>
        <p:nvPicPr>
          <p:cNvPr id="4" name="Pictur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700" y="-63500"/>
            <a:ext cx="9159875" cy="5270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内容占位符 1"/>
          <p:cNvSpPr>
            <a:spLocks noGrp="1"/>
          </p:cNvSpPr>
          <p:nvPr>
            <p:ph idx="1"/>
          </p:nvPr>
        </p:nvSpPr>
        <p:spPr>
          <a:xfrm>
            <a:off x="539750" y="842963"/>
            <a:ext cx="8229600" cy="3395662"/>
          </a:xfrm>
          <a:ln/>
        </p:spPr>
        <p:txBody>
          <a:bodyPr anchor="t"/>
          <a:lstStyle/>
          <a:p>
            <a:pPr indent="-257175"/>
            <a:endParaRPr lang="zh-CN" altLang="en-US"/>
          </a:p>
        </p:txBody>
      </p:sp>
      <p:pic>
        <p:nvPicPr>
          <p:cNvPr id="5" name="Picture 5" descr="香港夜色香港夜景图片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65087" y="0"/>
            <a:ext cx="9232900" cy="5143500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内容占位符 1"/>
          <p:cNvSpPr>
            <a:spLocks noGrp="1"/>
          </p:cNvSpPr>
          <p:nvPr>
            <p:ph idx="1"/>
          </p:nvPr>
        </p:nvSpPr>
        <p:spPr>
          <a:xfrm>
            <a:off x="539750" y="842963"/>
            <a:ext cx="8229600" cy="3395662"/>
          </a:xfrm>
          <a:ln/>
        </p:spPr>
        <p:txBody>
          <a:bodyPr anchor="t"/>
          <a:lstStyle/>
          <a:p>
            <a:pPr indent="-257175"/>
            <a:endParaRPr lang="zh-CN" altLang="en-US"/>
          </a:p>
        </p:txBody>
      </p:sp>
      <p:grpSp>
        <p:nvGrpSpPr>
          <p:cNvPr id="15362" name="Group 4"/>
          <p:cNvGrpSpPr/>
          <p:nvPr/>
        </p:nvGrpSpPr>
        <p:grpSpPr>
          <a:xfrm>
            <a:off x="1357313" y="3511550"/>
            <a:ext cx="1027112" cy="1481138"/>
            <a:chOff x="2750" y="2787"/>
            <a:chExt cx="459" cy="735"/>
          </a:xfrm>
        </p:grpSpPr>
        <p:grpSp>
          <p:nvGrpSpPr>
            <p:cNvPr id="15363" name="Group 5"/>
            <p:cNvGrpSpPr/>
            <p:nvPr/>
          </p:nvGrpSpPr>
          <p:grpSpPr>
            <a:xfrm>
              <a:off x="2839" y="2787"/>
              <a:ext cx="370" cy="660"/>
              <a:chOff x="2839" y="2787"/>
              <a:chExt cx="370" cy="660"/>
            </a:xfrm>
          </p:grpSpPr>
          <p:sp>
            <p:nvSpPr>
              <p:cNvPr id="13335" name="Freeform 6"/>
              <p:cNvSpPr/>
              <p:nvPr/>
            </p:nvSpPr>
            <p:spPr>
              <a:xfrm>
                <a:off x="2902" y="3156"/>
                <a:ext cx="139" cy="147"/>
              </a:xfrm>
              <a:custGeom>
                <a:avLst/>
                <a:gdLst>
                  <a:gd name="txL" fmla="*/ 0 w 102"/>
                  <a:gd name="txT" fmla="*/ 0 h 260"/>
                  <a:gd name="txR" fmla="*/ 102 w 102"/>
                  <a:gd name="txB" fmla="*/ 260 h 260"/>
                </a:gdLst>
                <a:ahLst/>
                <a:cxnLst>
                  <a:cxn ang="0">
                    <a:pos x="97" y="83"/>
                  </a:cxn>
                  <a:cxn ang="0">
                    <a:pos x="94" y="50"/>
                  </a:cxn>
                  <a:cxn ang="0">
                    <a:pos x="90" y="18"/>
                  </a:cxn>
                  <a:cxn ang="0">
                    <a:pos x="86" y="15"/>
                  </a:cxn>
                  <a:cxn ang="0">
                    <a:pos x="90" y="7"/>
                  </a:cxn>
                  <a:cxn ang="0">
                    <a:pos x="86" y="0"/>
                  </a:cxn>
                  <a:cxn ang="0">
                    <a:pos x="56" y="7"/>
                  </a:cxn>
                  <a:cxn ang="0">
                    <a:pos x="27" y="11"/>
                  </a:cxn>
                  <a:cxn ang="0">
                    <a:pos x="8" y="11"/>
                  </a:cxn>
                  <a:cxn ang="0">
                    <a:pos x="4" y="18"/>
                  </a:cxn>
                  <a:cxn ang="0">
                    <a:pos x="8" y="25"/>
                  </a:cxn>
                  <a:cxn ang="0">
                    <a:pos x="4" y="36"/>
                  </a:cxn>
                  <a:cxn ang="0">
                    <a:pos x="4" y="54"/>
                  </a:cxn>
                  <a:cxn ang="0">
                    <a:pos x="4" y="65"/>
                  </a:cxn>
                  <a:cxn ang="0">
                    <a:pos x="8" y="76"/>
                  </a:cxn>
                  <a:cxn ang="0">
                    <a:pos x="8" y="83"/>
                  </a:cxn>
                  <a:cxn ang="0">
                    <a:pos x="8" y="90"/>
                  </a:cxn>
                  <a:cxn ang="0">
                    <a:pos x="12" y="119"/>
                  </a:cxn>
                  <a:cxn ang="0">
                    <a:pos x="12" y="151"/>
                  </a:cxn>
                  <a:cxn ang="0">
                    <a:pos x="8" y="198"/>
                  </a:cxn>
                  <a:cxn ang="0">
                    <a:pos x="0" y="248"/>
                  </a:cxn>
                  <a:cxn ang="0">
                    <a:pos x="8" y="248"/>
                  </a:cxn>
                  <a:cxn ang="0">
                    <a:pos x="27" y="251"/>
                  </a:cxn>
                  <a:cxn ang="0">
                    <a:pos x="45" y="259"/>
                  </a:cxn>
                  <a:cxn ang="0">
                    <a:pos x="45" y="248"/>
                  </a:cxn>
                  <a:cxn ang="0">
                    <a:pos x="45" y="237"/>
                  </a:cxn>
                  <a:cxn ang="0">
                    <a:pos x="45" y="230"/>
                  </a:cxn>
                  <a:cxn ang="0">
                    <a:pos x="49" y="216"/>
                  </a:cxn>
                  <a:cxn ang="0">
                    <a:pos x="53" y="165"/>
                  </a:cxn>
                  <a:cxn ang="0">
                    <a:pos x="53" y="119"/>
                  </a:cxn>
                  <a:cxn ang="0">
                    <a:pos x="56" y="68"/>
                  </a:cxn>
                  <a:cxn ang="0">
                    <a:pos x="60" y="144"/>
                  </a:cxn>
                  <a:cxn ang="0">
                    <a:pos x="53" y="205"/>
                  </a:cxn>
                  <a:cxn ang="0">
                    <a:pos x="53" y="219"/>
                  </a:cxn>
                  <a:cxn ang="0">
                    <a:pos x="49" y="244"/>
                  </a:cxn>
                  <a:cxn ang="0">
                    <a:pos x="94" y="237"/>
                  </a:cxn>
                  <a:cxn ang="0">
                    <a:pos x="94" y="230"/>
                  </a:cxn>
                  <a:cxn ang="0">
                    <a:pos x="97" y="205"/>
                  </a:cxn>
                  <a:cxn ang="0">
                    <a:pos x="97" y="180"/>
                  </a:cxn>
                  <a:cxn ang="0">
                    <a:pos x="97" y="151"/>
                  </a:cxn>
                  <a:cxn ang="0">
                    <a:pos x="101" y="129"/>
                  </a:cxn>
                  <a:cxn ang="0">
                    <a:pos x="101" y="104"/>
                  </a:cxn>
                  <a:cxn ang="0">
                    <a:pos x="97" y="83"/>
                  </a:cxn>
                  <a:cxn ang="0">
                    <a:pos x="97" y="83"/>
                  </a:cxn>
                </a:cxnLst>
                <a:rect l="txL" t="txT" r="txR" b="txB"/>
                <a:pathLst>
                  <a:path w="102" h="260">
                    <a:moveTo>
                      <a:pt x="97" y="83"/>
                    </a:moveTo>
                    <a:lnTo>
                      <a:pt x="94" y="50"/>
                    </a:lnTo>
                    <a:lnTo>
                      <a:pt x="90" y="18"/>
                    </a:lnTo>
                    <a:lnTo>
                      <a:pt x="86" y="15"/>
                    </a:lnTo>
                    <a:lnTo>
                      <a:pt x="90" y="7"/>
                    </a:lnTo>
                    <a:lnTo>
                      <a:pt x="86" y="0"/>
                    </a:lnTo>
                    <a:lnTo>
                      <a:pt x="56" y="7"/>
                    </a:lnTo>
                    <a:lnTo>
                      <a:pt x="27" y="11"/>
                    </a:lnTo>
                    <a:lnTo>
                      <a:pt x="8" y="11"/>
                    </a:lnTo>
                    <a:lnTo>
                      <a:pt x="4" y="18"/>
                    </a:lnTo>
                    <a:lnTo>
                      <a:pt x="8" y="25"/>
                    </a:lnTo>
                    <a:lnTo>
                      <a:pt x="4" y="36"/>
                    </a:lnTo>
                    <a:lnTo>
                      <a:pt x="4" y="54"/>
                    </a:lnTo>
                    <a:lnTo>
                      <a:pt x="4" y="65"/>
                    </a:lnTo>
                    <a:lnTo>
                      <a:pt x="8" y="76"/>
                    </a:lnTo>
                    <a:lnTo>
                      <a:pt x="8" y="83"/>
                    </a:lnTo>
                    <a:lnTo>
                      <a:pt x="8" y="90"/>
                    </a:lnTo>
                    <a:lnTo>
                      <a:pt x="12" y="119"/>
                    </a:lnTo>
                    <a:lnTo>
                      <a:pt x="12" y="151"/>
                    </a:lnTo>
                    <a:lnTo>
                      <a:pt x="8" y="198"/>
                    </a:lnTo>
                    <a:lnTo>
                      <a:pt x="0" y="248"/>
                    </a:lnTo>
                    <a:lnTo>
                      <a:pt x="8" y="248"/>
                    </a:lnTo>
                    <a:lnTo>
                      <a:pt x="27" y="251"/>
                    </a:lnTo>
                    <a:lnTo>
                      <a:pt x="45" y="259"/>
                    </a:lnTo>
                    <a:lnTo>
                      <a:pt x="45" y="248"/>
                    </a:lnTo>
                    <a:lnTo>
                      <a:pt x="45" y="237"/>
                    </a:lnTo>
                    <a:lnTo>
                      <a:pt x="45" y="230"/>
                    </a:lnTo>
                    <a:lnTo>
                      <a:pt x="49" y="216"/>
                    </a:lnTo>
                    <a:lnTo>
                      <a:pt x="53" y="165"/>
                    </a:lnTo>
                    <a:lnTo>
                      <a:pt x="53" y="119"/>
                    </a:lnTo>
                    <a:lnTo>
                      <a:pt x="56" y="68"/>
                    </a:lnTo>
                    <a:lnTo>
                      <a:pt x="60" y="144"/>
                    </a:lnTo>
                    <a:lnTo>
                      <a:pt x="53" y="205"/>
                    </a:lnTo>
                    <a:lnTo>
                      <a:pt x="53" y="219"/>
                    </a:lnTo>
                    <a:lnTo>
                      <a:pt x="49" y="244"/>
                    </a:lnTo>
                    <a:lnTo>
                      <a:pt x="94" y="237"/>
                    </a:lnTo>
                    <a:lnTo>
                      <a:pt x="94" y="230"/>
                    </a:lnTo>
                    <a:lnTo>
                      <a:pt x="97" y="205"/>
                    </a:lnTo>
                    <a:lnTo>
                      <a:pt x="97" y="180"/>
                    </a:lnTo>
                    <a:lnTo>
                      <a:pt x="97" y="151"/>
                    </a:lnTo>
                    <a:lnTo>
                      <a:pt x="101" y="129"/>
                    </a:lnTo>
                    <a:lnTo>
                      <a:pt x="101" y="104"/>
                    </a:lnTo>
                    <a:lnTo>
                      <a:pt x="97" y="83"/>
                    </a:ln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36" name="Freeform 7"/>
              <p:cNvSpPr/>
              <p:nvPr/>
            </p:nvSpPr>
            <p:spPr>
              <a:xfrm>
                <a:off x="2839" y="2944"/>
                <a:ext cx="139" cy="147"/>
              </a:xfrm>
              <a:custGeom>
                <a:avLst/>
                <a:gdLst>
                  <a:gd name="txL" fmla="*/ 0 w 232"/>
                  <a:gd name="txT" fmla="*/ 0 h 188"/>
                  <a:gd name="txR" fmla="*/ 232 w 232"/>
                  <a:gd name="txB" fmla="*/ 188 h 188"/>
                </a:gdLst>
                <a:ahLst/>
                <a:cxnLst>
                  <a:cxn ang="0">
                    <a:pos x="116" y="43"/>
                  </a:cxn>
                  <a:cxn ang="0">
                    <a:pos x="116" y="54"/>
                  </a:cxn>
                  <a:cxn ang="0">
                    <a:pos x="112" y="69"/>
                  </a:cxn>
                  <a:cxn ang="0">
                    <a:pos x="108" y="58"/>
                  </a:cxn>
                  <a:cxn ang="0">
                    <a:pos x="104" y="65"/>
                  </a:cxn>
                  <a:cxn ang="0">
                    <a:pos x="116" y="148"/>
                  </a:cxn>
                  <a:cxn ang="0">
                    <a:pos x="108" y="173"/>
                  </a:cxn>
                  <a:cxn ang="0">
                    <a:pos x="97" y="151"/>
                  </a:cxn>
                  <a:cxn ang="0">
                    <a:pos x="101" y="65"/>
                  </a:cxn>
                  <a:cxn ang="0">
                    <a:pos x="97" y="61"/>
                  </a:cxn>
                  <a:cxn ang="0">
                    <a:pos x="93" y="69"/>
                  </a:cxn>
                  <a:cxn ang="0">
                    <a:pos x="75" y="51"/>
                  </a:cxn>
                  <a:cxn ang="0">
                    <a:pos x="71" y="54"/>
                  </a:cxn>
                  <a:cxn ang="0">
                    <a:pos x="49" y="69"/>
                  </a:cxn>
                  <a:cxn ang="0">
                    <a:pos x="37" y="79"/>
                  </a:cxn>
                  <a:cxn ang="0">
                    <a:pos x="34" y="94"/>
                  </a:cxn>
                  <a:cxn ang="0">
                    <a:pos x="0" y="122"/>
                  </a:cxn>
                  <a:cxn ang="0">
                    <a:pos x="0" y="126"/>
                  </a:cxn>
                  <a:cxn ang="0">
                    <a:pos x="4" y="133"/>
                  </a:cxn>
                  <a:cxn ang="0">
                    <a:pos x="8" y="144"/>
                  </a:cxn>
                  <a:cxn ang="0">
                    <a:pos x="11" y="151"/>
                  </a:cxn>
                  <a:cxn ang="0">
                    <a:pos x="52" y="133"/>
                  </a:cxn>
                  <a:cxn ang="0">
                    <a:pos x="52" y="130"/>
                  </a:cxn>
                  <a:cxn ang="0">
                    <a:pos x="63" y="162"/>
                  </a:cxn>
                  <a:cxn ang="0">
                    <a:pos x="71" y="187"/>
                  </a:cxn>
                  <a:cxn ang="0">
                    <a:pos x="108" y="187"/>
                  </a:cxn>
                  <a:cxn ang="0">
                    <a:pos x="149" y="176"/>
                  </a:cxn>
                  <a:cxn ang="0">
                    <a:pos x="149" y="148"/>
                  </a:cxn>
                  <a:cxn ang="0">
                    <a:pos x="149" y="119"/>
                  </a:cxn>
                  <a:cxn ang="0">
                    <a:pos x="145" y="94"/>
                  </a:cxn>
                  <a:cxn ang="0">
                    <a:pos x="145" y="87"/>
                  </a:cxn>
                  <a:cxn ang="0">
                    <a:pos x="153" y="76"/>
                  </a:cxn>
                  <a:cxn ang="0">
                    <a:pos x="164" y="72"/>
                  </a:cxn>
                  <a:cxn ang="0">
                    <a:pos x="171" y="69"/>
                  </a:cxn>
                  <a:cxn ang="0">
                    <a:pos x="175" y="61"/>
                  </a:cxn>
                  <a:cxn ang="0">
                    <a:pos x="194" y="51"/>
                  </a:cxn>
                  <a:cxn ang="0">
                    <a:pos x="209" y="36"/>
                  </a:cxn>
                  <a:cxn ang="0">
                    <a:pos x="212" y="33"/>
                  </a:cxn>
                  <a:cxn ang="0">
                    <a:pos x="231" y="18"/>
                  </a:cxn>
                  <a:cxn ang="0">
                    <a:pos x="220" y="0"/>
                  </a:cxn>
                  <a:cxn ang="0">
                    <a:pos x="216" y="0"/>
                  </a:cxn>
                  <a:cxn ang="0">
                    <a:pos x="198" y="11"/>
                  </a:cxn>
                  <a:cxn ang="0">
                    <a:pos x="179" y="18"/>
                  </a:cxn>
                  <a:cxn ang="0">
                    <a:pos x="175" y="25"/>
                  </a:cxn>
                  <a:cxn ang="0">
                    <a:pos x="164" y="29"/>
                  </a:cxn>
                  <a:cxn ang="0">
                    <a:pos x="157" y="33"/>
                  </a:cxn>
                  <a:cxn ang="0">
                    <a:pos x="149" y="33"/>
                  </a:cxn>
                  <a:cxn ang="0">
                    <a:pos x="134" y="40"/>
                  </a:cxn>
                  <a:cxn ang="0">
                    <a:pos x="116" y="43"/>
                  </a:cxn>
                  <a:cxn ang="0">
                    <a:pos x="116" y="43"/>
                  </a:cxn>
                  <a:cxn ang="0">
                    <a:pos x="116" y="43"/>
                  </a:cxn>
                </a:cxnLst>
                <a:rect l="txL" t="txT" r="txR" b="txB"/>
                <a:pathLst>
                  <a:path w="232" h="188">
                    <a:moveTo>
                      <a:pt x="116" y="43"/>
                    </a:moveTo>
                    <a:lnTo>
                      <a:pt x="116" y="54"/>
                    </a:lnTo>
                    <a:lnTo>
                      <a:pt x="112" y="69"/>
                    </a:lnTo>
                    <a:lnTo>
                      <a:pt x="108" y="58"/>
                    </a:lnTo>
                    <a:lnTo>
                      <a:pt x="104" y="65"/>
                    </a:lnTo>
                    <a:lnTo>
                      <a:pt x="116" y="148"/>
                    </a:lnTo>
                    <a:lnTo>
                      <a:pt x="108" y="173"/>
                    </a:lnTo>
                    <a:lnTo>
                      <a:pt x="97" y="151"/>
                    </a:lnTo>
                    <a:lnTo>
                      <a:pt x="101" y="65"/>
                    </a:lnTo>
                    <a:lnTo>
                      <a:pt x="97" y="61"/>
                    </a:lnTo>
                    <a:lnTo>
                      <a:pt x="93" y="69"/>
                    </a:lnTo>
                    <a:lnTo>
                      <a:pt x="75" y="51"/>
                    </a:lnTo>
                    <a:lnTo>
                      <a:pt x="71" y="54"/>
                    </a:lnTo>
                    <a:lnTo>
                      <a:pt x="49" y="69"/>
                    </a:lnTo>
                    <a:lnTo>
                      <a:pt x="37" y="79"/>
                    </a:lnTo>
                    <a:lnTo>
                      <a:pt x="34" y="94"/>
                    </a:lnTo>
                    <a:lnTo>
                      <a:pt x="0" y="122"/>
                    </a:lnTo>
                    <a:lnTo>
                      <a:pt x="0" y="126"/>
                    </a:lnTo>
                    <a:lnTo>
                      <a:pt x="4" y="133"/>
                    </a:lnTo>
                    <a:lnTo>
                      <a:pt x="8" y="144"/>
                    </a:lnTo>
                    <a:lnTo>
                      <a:pt x="11" y="151"/>
                    </a:lnTo>
                    <a:lnTo>
                      <a:pt x="52" y="133"/>
                    </a:lnTo>
                    <a:lnTo>
                      <a:pt x="52" y="130"/>
                    </a:lnTo>
                    <a:lnTo>
                      <a:pt x="63" y="162"/>
                    </a:lnTo>
                    <a:lnTo>
                      <a:pt x="71" y="187"/>
                    </a:lnTo>
                    <a:lnTo>
                      <a:pt x="108" y="187"/>
                    </a:lnTo>
                    <a:lnTo>
                      <a:pt x="149" y="176"/>
                    </a:lnTo>
                    <a:lnTo>
                      <a:pt x="149" y="148"/>
                    </a:lnTo>
                    <a:lnTo>
                      <a:pt x="149" y="119"/>
                    </a:lnTo>
                    <a:lnTo>
                      <a:pt x="145" y="94"/>
                    </a:lnTo>
                    <a:lnTo>
                      <a:pt x="145" y="87"/>
                    </a:lnTo>
                    <a:lnTo>
                      <a:pt x="153" y="76"/>
                    </a:lnTo>
                    <a:lnTo>
                      <a:pt x="164" y="72"/>
                    </a:lnTo>
                    <a:lnTo>
                      <a:pt x="171" y="69"/>
                    </a:lnTo>
                    <a:lnTo>
                      <a:pt x="175" y="61"/>
                    </a:lnTo>
                    <a:lnTo>
                      <a:pt x="194" y="51"/>
                    </a:lnTo>
                    <a:lnTo>
                      <a:pt x="209" y="36"/>
                    </a:lnTo>
                    <a:lnTo>
                      <a:pt x="212" y="33"/>
                    </a:lnTo>
                    <a:lnTo>
                      <a:pt x="231" y="18"/>
                    </a:lnTo>
                    <a:lnTo>
                      <a:pt x="220" y="0"/>
                    </a:lnTo>
                    <a:lnTo>
                      <a:pt x="216" y="0"/>
                    </a:lnTo>
                    <a:lnTo>
                      <a:pt x="198" y="11"/>
                    </a:lnTo>
                    <a:lnTo>
                      <a:pt x="179" y="18"/>
                    </a:lnTo>
                    <a:lnTo>
                      <a:pt x="175" y="25"/>
                    </a:lnTo>
                    <a:lnTo>
                      <a:pt x="164" y="29"/>
                    </a:lnTo>
                    <a:lnTo>
                      <a:pt x="157" y="33"/>
                    </a:lnTo>
                    <a:lnTo>
                      <a:pt x="149" y="33"/>
                    </a:lnTo>
                    <a:lnTo>
                      <a:pt x="134" y="40"/>
                    </a:lnTo>
                    <a:lnTo>
                      <a:pt x="116" y="43"/>
                    </a:lnTo>
                    <a:close/>
                  </a:path>
                </a:pathLst>
              </a:custGeom>
              <a:solidFill>
                <a:srgbClr val="444444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37" name="Freeform 8"/>
              <p:cNvSpPr/>
              <p:nvPr/>
            </p:nvSpPr>
            <p:spPr>
              <a:xfrm>
                <a:off x="3070" y="2787"/>
                <a:ext cx="139" cy="147"/>
              </a:xfrm>
              <a:custGeom>
                <a:avLst/>
                <a:gdLst>
                  <a:gd name="txL" fmla="*/ 0 w 90"/>
                  <a:gd name="txT" fmla="*/ 0 h 223"/>
                  <a:gd name="txR" fmla="*/ 90 w 90"/>
                  <a:gd name="txB" fmla="*/ 223 h 223"/>
                </a:gdLst>
                <a:ahLst/>
                <a:cxnLst>
                  <a:cxn ang="0">
                    <a:pos x="8" y="222"/>
                  </a:cxn>
                  <a:cxn ang="0">
                    <a:pos x="89" y="0"/>
                  </a:cxn>
                  <a:cxn ang="0">
                    <a:pos x="86" y="0"/>
                  </a:cxn>
                  <a:cxn ang="0">
                    <a:pos x="0" y="218"/>
                  </a:cxn>
                  <a:cxn ang="0">
                    <a:pos x="8" y="222"/>
                  </a:cxn>
                  <a:cxn ang="0">
                    <a:pos x="8" y="222"/>
                  </a:cxn>
                </a:cxnLst>
                <a:rect l="txL" t="txT" r="txR" b="txB"/>
                <a:pathLst>
                  <a:path w="90" h="223">
                    <a:moveTo>
                      <a:pt x="8" y="222"/>
                    </a:moveTo>
                    <a:lnTo>
                      <a:pt x="89" y="0"/>
                    </a:lnTo>
                    <a:lnTo>
                      <a:pt x="86" y="0"/>
                    </a:lnTo>
                    <a:lnTo>
                      <a:pt x="0" y="218"/>
                    </a:lnTo>
                    <a:lnTo>
                      <a:pt x="8" y="222"/>
                    </a:lnTo>
                    <a:close/>
                  </a:path>
                </a:pathLst>
              </a:custGeom>
              <a:solidFill>
                <a:srgbClr val="000000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38" name="Freeform 9"/>
              <p:cNvSpPr/>
              <p:nvPr/>
            </p:nvSpPr>
            <p:spPr>
              <a:xfrm>
                <a:off x="2936" y="2964"/>
                <a:ext cx="139" cy="147"/>
              </a:xfrm>
              <a:custGeom>
                <a:avLst/>
                <a:gdLst>
                  <a:gd name="txL" fmla="*/ 0 w 20"/>
                  <a:gd name="txT" fmla="*/ 0 h 120"/>
                  <a:gd name="txR" fmla="*/ 20 w 20"/>
                  <a:gd name="txB" fmla="*/ 120 h 120"/>
                </a:gdLst>
                <a:ahLst/>
                <a:cxnLst>
                  <a:cxn ang="0">
                    <a:pos x="4" y="0"/>
                  </a:cxn>
                  <a:cxn ang="0">
                    <a:pos x="0" y="7"/>
                  </a:cxn>
                  <a:cxn ang="0">
                    <a:pos x="4" y="11"/>
                  </a:cxn>
                  <a:cxn ang="0">
                    <a:pos x="0" y="97"/>
                  </a:cxn>
                  <a:cxn ang="0">
                    <a:pos x="11" y="119"/>
                  </a:cxn>
                  <a:cxn ang="0">
                    <a:pos x="19" y="94"/>
                  </a:cxn>
                  <a:cxn ang="0">
                    <a:pos x="7" y="11"/>
                  </a:cxn>
                  <a:cxn ang="0">
                    <a:pos x="11" y="4"/>
                  </a:cxn>
                  <a:cxn ang="0">
                    <a:pos x="4" y="0"/>
                  </a:cxn>
                  <a:cxn ang="0">
                    <a:pos x="4" y="0"/>
                  </a:cxn>
                </a:cxnLst>
                <a:rect l="txL" t="txT" r="txR" b="txB"/>
                <a:pathLst>
                  <a:path w="20" h="120">
                    <a:moveTo>
                      <a:pt x="4" y="0"/>
                    </a:moveTo>
                    <a:lnTo>
                      <a:pt x="0" y="7"/>
                    </a:lnTo>
                    <a:lnTo>
                      <a:pt x="4" y="11"/>
                    </a:lnTo>
                    <a:lnTo>
                      <a:pt x="0" y="97"/>
                    </a:lnTo>
                    <a:lnTo>
                      <a:pt x="11" y="119"/>
                    </a:lnTo>
                    <a:lnTo>
                      <a:pt x="19" y="94"/>
                    </a:lnTo>
                    <a:lnTo>
                      <a:pt x="7" y="11"/>
                    </a:lnTo>
                    <a:lnTo>
                      <a:pt x="11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39" name="Freeform 10"/>
              <p:cNvSpPr/>
              <p:nvPr/>
            </p:nvSpPr>
            <p:spPr>
              <a:xfrm>
                <a:off x="2914" y="2871"/>
                <a:ext cx="139" cy="147"/>
              </a:xfrm>
              <a:custGeom>
                <a:avLst/>
                <a:gdLst>
                  <a:gd name="txL" fmla="*/ 0 w 53"/>
                  <a:gd name="txT" fmla="*/ 0 h 69"/>
                  <a:gd name="txR" fmla="*/ 53 w 53"/>
                  <a:gd name="txB" fmla="*/ 69 h 69"/>
                </a:gdLst>
                <a:ahLst/>
                <a:cxnLst>
                  <a:cxn ang="0">
                    <a:pos x="41" y="50"/>
                  </a:cxn>
                  <a:cxn ang="0">
                    <a:pos x="41" y="47"/>
                  </a:cxn>
                  <a:cxn ang="0">
                    <a:pos x="52" y="39"/>
                  </a:cxn>
                  <a:cxn ang="0">
                    <a:pos x="48" y="32"/>
                  </a:cxn>
                  <a:cxn ang="0">
                    <a:pos x="44" y="25"/>
                  </a:cxn>
                  <a:cxn ang="0">
                    <a:pos x="48" y="22"/>
                  </a:cxn>
                  <a:cxn ang="0">
                    <a:pos x="48" y="22"/>
                  </a:cxn>
                  <a:cxn ang="0">
                    <a:pos x="41" y="14"/>
                  </a:cxn>
                  <a:cxn ang="0">
                    <a:pos x="41" y="11"/>
                  </a:cxn>
                  <a:cxn ang="0">
                    <a:pos x="29" y="0"/>
                  </a:cxn>
                  <a:cxn ang="0">
                    <a:pos x="22" y="4"/>
                  </a:cxn>
                  <a:cxn ang="0">
                    <a:pos x="15" y="11"/>
                  </a:cxn>
                  <a:cxn ang="0">
                    <a:pos x="15" y="22"/>
                  </a:cxn>
                  <a:cxn ang="0">
                    <a:pos x="11" y="18"/>
                  </a:cxn>
                  <a:cxn ang="0">
                    <a:pos x="7" y="29"/>
                  </a:cxn>
                  <a:cxn ang="0">
                    <a:pos x="15" y="32"/>
                  </a:cxn>
                  <a:cxn ang="0">
                    <a:pos x="15" y="39"/>
                  </a:cxn>
                  <a:cxn ang="0">
                    <a:pos x="11" y="43"/>
                  </a:cxn>
                  <a:cxn ang="0">
                    <a:pos x="7" y="47"/>
                  </a:cxn>
                  <a:cxn ang="0">
                    <a:pos x="0" y="54"/>
                  </a:cxn>
                  <a:cxn ang="0">
                    <a:pos x="3" y="61"/>
                  </a:cxn>
                  <a:cxn ang="0">
                    <a:pos x="26" y="68"/>
                  </a:cxn>
                  <a:cxn ang="0">
                    <a:pos x="41" y="50"/>
                  </a:cxn>
                  <a:cxn ang="0">
                    <a:pos x="41" y="50"/>
                  </a:cxn>
                </a:cxnLst>
                <a:rect l="txL" t="txT" r="txR" b="txB"/>
                <a:pathLst>
                  <a:path w="53" h="69">
                    <a:moveTo>
                      <a:pt x="41" y="50"/>
                    </a:moveTo>
                    <a:lnTo>
                      <a:pt x="41" y="47"/>
                    </a:lnTo>
                    <a:lnTo>
                      <a:pt x="52" y="39"/>
                    </a:lnTo>
                    <a:lnTo>
                      <a:pt x="48" y="32"/>
                    </a:lnTo>
                    <a:lnTo>
                      <a:pt x="44" y="25"/>
                    </a:lnTo>
                    <a:lnTo>
                      <a:pt x="48" y="22"/>
                    </a:lnTo>
                    <a:lnTo>
                      <a:pt x="41" y="14"/>
                    </a:lnTo>
                    <a:lnTo>
                      <a:pt x="41" y="11"/>
                    </a:lnTo>
                    <a:lnTo>
                      <a:pt x="29" y="0"/>
                    </a:lnTo>
                    <a:lnTo>
                      <a:pt x="22" y="4"/>
                    </a:lnTo>
                    <a:lnTo>
                      <a:pt x="15" y="11"/>
                    </a:lnTo>
                    <a:lnTo>
                      <a:pt x="15" y="22"/>
                    </a:lnTo>
                    <a:lnTo>
                      <a:pt x="11" y="18"/>
                    </a:lnTo>
                    <a:lnTo>
                      <a:pt x="7" y="29"/>
                    </a:lnTo>
                    <a:lnTo>
                      <a:pt x="15" y="32"/>
                    </a:lnTo>
                    <a:lnTo>
                      <a:pt x="15" y="39"/>
                    </a:lnTo>
                    <a:lnTo>
                      <a:pt x="11" y="43"/>
                    </a:lnTo>
                    <a:lnTo>
                      <a:pt x="7" y="47"/>
                    </a:lnTo>
                    <a:lnTo>
                      <a:pt x="0" y="54"/>
                    </a:lnTo>
                    <a:lnTo>
                      <a:pt x="3" y="61"/>
                    </a:lnTo>
                    <a:lnTo>
                      <a:pt x="26" y="68"/>
                    </a:lnTo>
                    <a:lnTo>
                      <a:pt x="41" y="5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40" name="Freeform 11"/>
              <p:cNvSpPr/>
              <p:nvPr/>
            </p:nvSpPr>
            <p:spPr>
              <a:xfrm>
                <a:off x="2951" y="3278"/>
                <a:ext cx="139" cy="147"/>
              </a:xfrm>
              <a:custGeom>
                <a:avLst/>
                <a:gdLst>
                  <a:gd name="txL" fmla="*/ 0 w 72"/>
                  <a:gd name="txT" fmla="*/ 0 h 30"/>
                  <a:gd name="txR" fmla="*/ 72 w 72"/>
                  <a:gd name="txB" fmla="*/ 30 h 30"/>
                </a:gdLst>
                <a:ahLst/>
                <a:cxnLst>
                  <a:cxn ang="0">
                    <a:pos x="0" y="7"/>
                  </a:cxn>
                  <a:cxn ang="0">
                    <a:pos x="4" y="7"/>
                  </a:cxn>
                  <a:cxn ang="0">
                    <a:pos x="4" y="14"/>
                  </a:cxn>
                  <a:cxn ang="0">
                    <a:pos x="4" y="18"/>
                  </a:cxn>
                  <a:cxn ang="0">
                    <a:pos x="7" y="22"/>
                  </a:cxn>
                  <a:cxn ang="0">
                    <a:pos x="15" y="25"/>
                  </a:cxn>
                  <a:cxn ang="0">
                    <a:pos x="19" y="25"/>
                  </a:cxn>
                  <a:cxn ang="0">
                    <a:pos x="22" y="25"/>
                  </a:cxn>
                  <a:cxn ang="0">
                    <a:pos x="30" y="25"/>
                  </a:cxn>
                  <a:cxn ang="0">
                    <a:pos x="37" y="25"/>
                  </a:cxn>
                  <a:cxn ang="0">
                    <a:pos x="45" y="29"/>
                  </a:cxn>
                  <a:cxn ang="0">
                    <a:pos x="48" y="29"/>
                  </a:cxn>
                  <a:cxn ang="0">
                    <a:pos x="59" y="29"/>
                  </a:cxn>
                  <a:cxn ang="0">
                    <a:pos x="71" y="25"/>
                  </a:cxn>
                  <a:cxn ang="0">
                    <a:pos x="71" y="22"/>
                  </a:cxn>
                  <a:cxn ang="0">
                    <a:pos x="71" y="18"/>
                  </a:cxn>
                  <a:cxn ang="0">
                    <a:pos x="59" y="14"/>
                  </a:cxn>
                  <a:cxn ang="0">
                    <a:pos x="52" y="11"/>
                  </a:cxn>
                  <a:cxn ang="0">
                    <a:pos x="48" y="7"/>
                  </a:cxn>
                  <a:cxn ang="0">
                    <a:pos x="45" y="0"/>
                  </a:cxn>
                  <a:cxn ang="0">
                    <a:pos x="0" y="7"/>
                  </a:cxn>
                  <a:cxn ang="0">
                    <a:pos x="0" y="7"/>
                  </a:cxn>
                </a:cxnLst>
                <a:rect l="txL" t="txT" r="txR" b="txB"/>
                <a:pathLst>
                  <a:path w="72" h="30">
                    <a:moveTo>
                      <a:pt x="0" y="7"/>
                    </a:moveTo>
                    <a:lnTo>
                      <a:pt x="4" y="7"/>
                    </a:lnTo>
                    <a:lnTo>
                      <a:pt x="4" y="14"/>
                    </a:lnTo>
                    <a:lnTo>
                      <a:pt x="4" y="18"/>
                    </a:lnTo>
                    <a:lnTo>
                      <a:pt x="7" y="22"/>
                    </a:lnTo>
                    <a:lnTo>
                      <a:pt x="15" y="25"/>
                    </a:lnTo>
                    <a:lnTo>
                      <a:pt x="19" y="25"/>
                    </a:lnTo>
                    <a:lnTo>
                      <a:pt x="22" y="25"/>
                    </a:lnTo>
                    <a:lnTo>
                      <a:pt x="30" y="25"/>
                    </a:lnTo>
                    <a:lnTo>
                      <a:pt x="37" y="25"/>
                    </a:lnTo>
                    <a:lnTo>
                      <a:pt x="45" y="29"/>
                    </a:lnTo>
                    <a:lnTo>
                      <a:pt x="48" y="29"/>
                    </a:lnTo>
                    <a:lnTo>
                      <a:pt x="59" y="29"/>
                    </a:lnTo>
                    <a:lnTo>
                      <a:pt x="71" y="25"/>
                    </a:lnTo>
                    <a:lnTo>
                      <a:pt x="71" y="22"/>
                    </a:lnTo>
                    <a:lnTo>
                      <a:pt x="71" y="18"/>
                    </a:lnTo>
                    <a:lnTo>
                      <a:pt x="59" y="14"/>
                    </a:lnTo>
                    <a:lnTo>
                      <a:pt x="52" y="11"/>
                    </a:lnTo>
                    <a:lnTo>
                      <a:pt x="48" y="7"/>
                    </a:lnTo>
                    <a:lnTo>
                      <a:pt x="45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222222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41" name="Freeform 12"/>
              <p:cNvSpPr/>
              <p:nvPr/>
            </p:nvSpPr>
            <p:spPr>
              <a:xfrm>
                <a:off x="2895" y="2856"/>
                <a:ext cx="139" cy="157"/>
              </a:xfrm>
              <a:custGeom>
                <a:avLst/>
                <a:gdLst>
                  <a:gd name="txL" fmla="*/ 0 w 49"/>
                  <a:gd name="txT" fmla="*/ 0 h 62"/>
                  <a:gd name="txR" fmla="*/ 49 w 49"/>
                  <a:gd name="txB" fmla="*/ 62 h 62"/>
                </a:gdLst>
                <a:ahLst/>
                <a:cxnLst>
                  <a:cxn ang="0">
                    <a:pos x="48" y="7"/>
                  </a:cxn>
                  <a:cxn ang="0">
                    <a:pos x="48" y="7"/>
                  </a:cxn>
                  <a:cxn ang="0">
                    <a:pos x="48" y="3"/>
                  </a:cxn>
                  <a:cxn ang="0">
                    <a:pos x="48" y="0"/>
                  </a:cxn>
                  <a:cxn ang="0">
                    <a:pos x="48" y="0"/>
                  </a:cxn>
                  <a:cxn ang="0">
                    <a:pos x="41" y="0"/>
                  </a:cxn>
                  <a:cxn ang="0">
                    <a:pos x="34" y="0"/>
                  </a:cxn>
                  <a:cxn ang="0">
                    <a:pos x="30" y="3"/>
                  </a:cxn>
                  <a:cxn ang="0">
                    <a:pos x="26" y="3"/>
                  </a:cxn>
                  <a:cxn ang="0">
                    <a:pos x="11" y="7"/>
                  </a:cxn>
                  <a:cxn ang="0">
                    <a:pos x="4" y="18"/>
                  </a:cxn>
                  <a:cxn ang="0">
                    <a:pos x="4" y="21"/>
                  </a:cxn>
                  <a:cxn ang="0">
                    <a:pos x="0" y="21"/>
                  </a:cxn>
                  <a:cxn ang="0">
                    <a:pos x="0" y="25"/>
                  </a:cxn>
                  <a:cxn ang="0">
                    <a:pos x="0" y="25"/>
                  </a:cxn>
                  <a:cxn ang="0">
                    <a:pos x="0" y="29"/>
                  </a:cxn>
                  <a:cxn ang="0">
                    <a:pos x="0" y="36"/>
                  </a:cxn>
                  <a:cxn ang="0">
                    <a:pos x="0" y="39"/>
                  </a:cxn>
                  <a:cxn ang="0">
                    <a:pos x="7" y="50"/>
                  </a:cxn>
                  <a:cxn ang="0">
                    <a:pos x="19" y="61"/>
                  </a:cxn>
                  <a:cxn ang="0">
                    <a:pos x="26" y="54"/>
                  </a:cxn>
                  <a:cxn ang="0">
                    <a:pos x="30" y="50"/>
                  </a:cxn>
                  <a:cxn ang="0">
                    <a:pos x="34" y="46"/>
                  </a:cxn>
                  <a:cxn ang="0">
                    <a:pos x="34" y="39"/>
                  </a:cxn>
                  <a:cxn ang="0">
                    <a:pos x="26" y="36"/>
                  </a:cxn>
                  <a:cxn ang="0">
                    <a:pos x="26" y="36"/>
                  </a:cxn>
                  <a:cxn ang="0">
                    <a:pos x="30" y="25"/>
                  </a:cxn>
                  <a:cxn ang="0">
                    <a:pos x="34" y="29"/>
                  </a:cxn>
                  <a:cxn ang="0">
                    <a:pos x="34" y="25"/>
                  </a:cxn>
                  <a:cxn ang="0">
                    <a:pos x="34" y="25"/>
                  </a:cxn>
                  <a:cxn ang="0">
                    <a:pos x="41" y="11"/>
                  </a:cxn>
                  <a:cxn ang="0">
                    <a:pos x="48" y="7"/>
                  </a:cxn>
                  <a:cxn ang="0">
                    <a:pos x="48" y="7"/>
                  </a:cxn>
                </a:cxnLst>
                <a:rect l="txL" t="txT" r="txR" b="txB"/>
                <a:pathLst>
                  <a:path w="49" h="62">
                    <a:moveTo>
                      <a:pt x="48" y="7"/>
                    </a:moveTo>
                    <a:lnTo>
                      <a:pt x="48" y="7"/>
                    </a:lnTo>
                    <a:lnTo>
                      <a:pt x="48" y="3"/>
                    </a:lnTo>
                    <a:lnTo>
                      <a:pt x="48" y="0"/>
                    </a:lnTo>
                    <a:lnTo>
                      <a:pt x="41" y="0"/>
                    </a:lnTo>
                    <a:lnTo>
                      <a:pt x="34" y="0"/>
                    </a:lnTo>
                    <a:lnTo>
                      <a:pt x="30" y="3"/>
                    </a:lnTo>
                    <a:lnTo>
                      <a:pt x="26" y="3"/>
                    </a:lnTo>
                    <a:lnTo>
                      <a:pt x="11" y="7"/>
                    </a:lnTo>
                    <a:lnTo>
                      <a:pt x="4" y="18"/>
                    </a:lnTo>
                    <a:lnTo>
                      <a:pt x="4" y="21"/>
                    </a:lnTo>
                    <a:lnTo>
                      <a:pt x="0" y="21"/>
                    </a:lnTo>
                    <a:lnTo>
                      <a:pt x="0" y="25"/>
                    </a:lnTo>
                    <a:lnTo>
                      <a:pt x="0" y="29"/>
                    </a:lnTo>
                    <a:lnTo>
                      <a:pt x="0" y="36"/>
                    </a:lnTo>
                    <a:lnTo>
                      <a:pt x="0" y="39"/>
                    </a:lnTo>
                    <a:lnTo>
                      <a:pt x="7" y="50"/>
                    </a:lnTo>
                    <a:lnTo>
                      <a:pt x="19" y="61"/>
                    </a:lnTo>
                    <a:lnTo>
                      <a:pt x="26" y="54"/>
                    </a:lnTo>
                    <a:lnTo>
                      <a:pt x="30" y="50"/>
                    </a:lnTo>
                    <a:lnTo>
                      <a:pt x="34" y="46"/>
                    </a:lnTo>
                    <a:lnTo>
                      <a:pt x="34" y="39"/>
                    </a:lnTo>
                    <a:lnTo>
                      <a:pt x="26" y="36"/>
                    </a:lnTo>
                    <a:lnTo>
                      <a:pt x="30" y="25"/>
                    </a:lnTo>
                    <a:lnTo>
                      <a:pt x="34" y="29"/>
                    </a:lnTo>
                    <a:lnTo>
                      <a:pt x="34" y="25"/>
                    </a:lnTo>
                    <a:lnTo>
                      <a:pt x="41" y="11"/>
                    </a:lnTo>
                    <a:lnTo>
                      <a:pt x="48" y="7"/>
                    </a:lnTo>
                    <a:close/>
                  </a:path>
                </a:pathLst>
              </a:custGeom>
              <a:solidFill>
                <a:srgbClr val="000000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42" name="Freeform 13"/>
              <p:cNvSpPr/>
              <p:nvPr/>
            </p:nvSpPr>
            <p:spPr>
              <a:xfrm>
                <a:off x="2906" y="3290"/>
                <a:ext cx="139" cy="157"/>
              </a:xfrm>
              <a:custGeom>
                <a:avLst/>
                <a:gdLst>
                  <a:gd name="txL" fmla="*/ 0 w 61"/>
                  <a:gd name="txT" fmla="*/ 0 h 40"/>
                  <a:gd name="txR" fmla="*/ 61 w 61"/>
                  <a:gd name="txB" fmla="*/ 40 h 40"/>
                </a:gdLst>
                <a:ahLst/>
                <a:cxnLst>
                  <a:cxn ang="0">
                    <a:pos x="4" y="0"/>
                  </a:cxn>
                  <a:cxn ang="0">
                    <a:pos x="0" y="3"/>
                  </a:cxn>
                  <a:cxn ang="0">
                    <a:pos x="0" y="7"/>
                  </a:cxn>
                  <a:cxn ang="0">
                    <a:pos x="0" y="11"/>
                  </a:cxn>
                  <a:cxn ang="0">
                    <a:pos x="0" y="14"/>
                  </a:cxn>
                  <a:cxn ang="0">
                    <a:pos x="8" y="21"/>
                  </a:cxn>
                  <a:cxn ang="0">
                    <a:pos x="15" y="29"/>
                  </a:cxn>
                  <a:cxn ang="0">
                    <a:pos x="34" y="39"/>
                  </a:cxn>
                  <a:cxn ang="0">
                    <a:pos x="56" y="39"/>
                  </a:cxn>
                  <a:cxn ang="0">
                    <a:pos x="56" y="39"/>
                  </a:cxn>
                  <a:cxn ang="0">
                    <a:pos x="60" y="36"/>
                  </a:cxn>
                  <a:cxn ang="0">
                    <a:pos x="52" y="25"/>
                  </a:cxn>
                  <a:cxn ang="0">
                    <a:pos x="49" y="21"/>
                  </a:cxn>
                  <a:cxn ang="0">
                    <a:pos x="30" y="3"/>
                  </a:cxn>
                  <a:cxn ang="0">
                    <a:pos x="4" y="0"/>
                  </a:cxn>
                  <a:cxn ang="0">
                    <a:pos x="4" y="0"/>
                  </a:cxn>
                </a:cxnLst>
                <a:rect l="txL" t="txT" r="txR" b="txB"/>
                <a:pathLst>
                  <a:path w="61" h="40">
                    <a:moveTo>
                      <a:pt x="4" y="0"/>
                    </a:moveTo>
                    <a:lnTo>
                      <a:pt x="0" y="3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8" y="21"/>
                    </a:lnTo>
                    <a:lnTo>
                      <a:pt x="15" y="29"/>
                    </a:lnTo>
                    <a:lnTo>
                      <a:pt x="34" y="39"/>
                    </a:lnTo>
                    <a:lnTo>
                      <a:pt x="56" y="39"/>
                    </a:lnTo>
                    <a:lnTo>
                      <a:pt x="60" y="36"/>
                    </a:lnTo>
                    <a:lnTo>
                      <a:pt x="52" y="25"/>
                    </a:lnTo>
                    <a:lnTo>
                      <a:pt x="49" y="21"/>
                    </a:lnTo>
                    <a:lnTo>
                      <a:pt x="30" y="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222222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43" name="Freeform 14"/>
              <p:cNvSpPr/>
              <p:nvPr/>
            </p:nvSpPr>
            <p:spPr>
              <a:xfrm>
                <a:off x="3070" y="2837"/>
                <a:ext cx="139" cy="162"/>
              </a:xfrm>
              <a:custGeom>
                <a:avLst/>
                <a:gdLst>
                  <a:gd name="txL" fmla="*/ 0 w 38"/>
                  <a:gd name="txT" fmla="*/ 0 h 37"/>
                  <a:gd name="txR" fmla="*/ 38 w 38"/>
                  <a:gd name="txB" fmla="*/ 37 h 37"/>
                </a:gdLst>
                <a:ahLst/>
                <a:cxnLst>
                  <a:cxn ang="0">
                    <a:pos x="11" y="36"/>
                  </a:cxn>
                  <a:cxn ang="0">
                    <a:pos x="15" y="36"/>
                  </a:cxn>
                  <a:cxn ang="0">
                    <a:pos x="22" y="33"/>
                  </a:cxn>
                  <a:cxn ang="0">
                    <a:pos x="26" y="25"/>
                  </a:cxn>
                  <a:cxn ang="0">
                    <a:pos x="30" y="22"/>
                  </a:cxn>
                  <a:cxn ang="0">
                    <a:pos x="34" y="15"/>
                  </a:cxn>
                  <a:cxn ang="0">
                    <a:pos x="34" y="15"/>
                  </a:cxn>
                  <a:cxn ang="0">
                    <a:pos x="37" y="11"/>
                  </a:cxn>
                  <a:cxn ang="0">
                    <a:pos x="37" y="4"/>
                  </a:cxn>
                  <a:cxn ang="0">
                    <a:pos x="34" y="0"/>
                  </a:cxn>
                  <a:cxn ang="0">
                    <a:pos x="22" y="0"/>
                  </a:cxn>
                  <a:cxn ang="0">
                    <a:pos x="11" y="7"/>
                  </a:cxn>
                  <a:cxn ang="0">
                    <a:pos x="8" y="18"/>
                  </a:cxn>
                  <a:cxn ang="0">
                    <a:pos x="0" y="22"/>
                  </a:cxn>
                  <a:cxn ang="0">
                    <a:pos x="11" y="36"/>
                  </a:cxn>
                  <a:cxn ang="0">
                    <a:pos x="11" y="36"/>
                  </a:cxn>
                </a:cxnLst>
                <a:rect l="txL" t="txT" r="txR" b="txB"/>
                <a:pathLst>
                  <a:path w="38" h="37">
                    <a:moveTo>
                      <a:pt x="11" y="36"/>
                    </a:moveTo>
                    <a:lnTo>
                      <a:pt x="15" y="36"/>
                    </a:lnTo>
                    <a:lnTo>
                      <a:pt x="22" y="33"/>
                    </a:lnTo>
                    <a:lnTo>
                      <a:pt x="26" y="25"/>
                    </a:lnTo>
                    <a:lnTo>
                      <a:pt x="30" y="22"/>
                    </a:lnTo>
                    <a:lnTo>
                      <a:pt x="34" y="15"/>
                    </a:lnTo>
                    <a:lnTo>
                      <a:pt x="37" y="11"/>
                    </a:lnTo>
                    <a:lnTo>
                      <a:pt x="37" y="4"/>
                    </a:lnTo>
                    <a:lnTo>
                      <a:pt x="34" y="0"/>
                    </a:lnTo>
                    <a:lnTo>
                      <a:pt x="22" y="0"/>
                    </a:lnTo>
                    <a:lnTo>
                      <a:pt x="11" y="7"/>
                    </a:lnTo>
                    <a:lnTo>
                      <a:pt x="8" y="18"/>
                    </a:lnTo>
                    <a:lnTo>
                      <a:pt x="0" y="22"/>
                    </a:lnTo>
                    <a:lnTo>
                      <a:pt x="11" y="36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44" name="Freeform 15"/>
              <p:cNvSpPr/>
              <p:nvPr/>
            </p:nvSpPr>
            <p:spPr>
              <a:xfrm>
                <a:off x="2940" y="2896"/>
                <a:ext cx="139" cy="162"/>
              </a:xfrm>
              <a:custGeom>
                <a:avLst/>
                <a:gdLst>
                  <a:gd name="txL" fmla="*/ 0 w 16"/>
                  <a:gd name="txT" fmla="*/ 0 h 34"/>
                  <a:gd name="txR" fmla="*/ 16 w 16"/>
                  <a:gd name="txB" fmla="*/ 34 h 34"/>
                </a:gdLst>
                <a:ahLst/>
                <a:cxnLst>
                  <a:cxn ang="0">
                    <a:pos x="15" y="7"/>
                  </a:cxn>
                  <a:cxn ang="0">
                    <a:pos x="15" y="0"/>
                  </a:cxn>
                  <a:cxn ang="0">
                    <a:pos x="0" y="18"/>
                  </a:cxn>
                  <a:cxn ang="0">
                    <a:pos x="7" y="22"/>
                  </a:cxn>
                  <a:cxn ang="0">
                    <a:pos x="11" y="33"/>
                  </a:cxn>
                  <a:cxn ang="0">
                    <a:pos x="15" y="18"/>
                  </a:cxn>
                  <a:cxn ang="0">
                    <a:pos x="15" y="7"/>
                  </a:cxn>
                  <a:cxn ang="0">
                    <a:pos x="15" y="7"/>
                  </a:cxn>
                </a:cxnLst>
                <a:rect l="txL" t="txT" r="txR" b="txB"/>
                <a:pathLst>
                  <a:path w="16" h="34">
                    <a:moveTo>
                      <a:pt x="15" y="7"/>
                    </a:moveTo>
                    <a:lnTo>
                      <a:pt x="15" y="0"/>
                    </a:lnTo>
                    <a:lnTo>
                      <a:pt x="0" y="18"/>
                    </a:lnTo>
                    <a:lnTo>
                      <a:pt x="7" y="22"/>
                    </a:lnTo>
                    <a:lnTo>
                      <a:pt x="11" y="33"/>
                    </a:lnTo>
                    <a:lnTo>
                      <a:pt x="15" y="18"/>
                    </a:ln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444444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45" name="Freeform 16"/>
              <p:cNvSpPr/>
              <p:nvPr/>
            </p:nvSpPr>
            <p:spPr>
              <a:xfrm>
                <a:off x="2914" y="2902"/>
                <a:ext cx="139" cy="162"/>
              </a:xfrm>
              <a:custGeom>
                <a:avLst/>
                <a:gdLst>
                  <a:gd name="txL" fmla="*/ 0 w 23"/>
                  <a:gd name="txT" fmla="*/ 0 h 23"/>
                  <a:gd name="txR" fmla="*/ 23 w 23"/>
                  <a:gd name="txB" fmla="*/ 23 h 23"/>
                </a:gdLst>
                <a:ahLst/>
                <a:cxnLst>
                  <a:cxn ang="0">
                    <a:pos x="3" y="0"/>
                  </a:cxn>
                  <a:cxn ang="0">
                    <a:pos x="0" y="4"/>
                  </a:cxn>
                  <a:cxn ang="0">
                    <a:pos x="16" y="22"/>
                  </a:cxn>
                  <a:cxn ang="0">
                    <a:pos x="19" y="14"/>
                  </a:cxn>
                  <a:cxn ang="0">
                    <a:pos x="22" y="7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txL" t="txT" r="txR" b="txB"/>
                <a:pathLst>
                  <a:path w="23" h="23">
                    <a:moveTo>
                      <a:pt x="3" y="0"/>
                    </a:moveTo>
                    <a:lnTo>
                      <a:pt x="0" y="4"/>
                    </a:lnTo>
                    <a:lnTo>
                      <a:pt x="16" y="22"/>
                    </a:lnTo>
                    <a:lnTo>
                      <a:pt x="19" y="14"/>
                    </a:lnTo>
                    <a:lnTo>
                      <a:pt x="22" y="7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444444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46" name="Freeform 17"/>
              <p:cNvSpPr/>
              <p:nvPr/>
            </p:nvSpPr>
            <p:spPr>
              <a:xfrm>
                <a:off x="3059" y="2851"/>
                <a:ext cx="139" cy="162"/>
              </a:xfrm>
              <a:custGeom>
                <a:avLst/>
                <a:gdLst>
                  <a:gd name="txL" fmla="*/ 0 w 23"/>
                  <a:gd name="txT" fmla="*/ 0 h 22"/>
                  <a:gd name="txR" fmla="*/ 23 w 23"/>
                  <a:gd name="txB" fmla="*/ 22 h 22"/>
                </a:gdLst>
                <a:ahLst/>
                <a:cxnLst>
                  <a:cxn ang="0">
                    <a:pos x="11" y="21"/>
                  </a:cxn>
                  <a:cxn ang="0">
                    <a:pos x="22" y="14"/>
                  </a:cxn>
                  <a:cxn ang="0">
                    <a:pos x="11" y="0"/>
                  </a:cxn>
                  <a:cxn ang="0">
                    <a:pos x="0" y="3"/>
                  </a:cxn>
                  <a:cxn ang="0">
                    <a:pos x="11" y="21"/>
                  </a:cxn>
                  <a:cxn ang="0">
                    <a:pos x="11" y="21"/>
                  </a:cxn>
                </a:cxnLst>
                <a:rect l="txL" t="txT" r="txR" b="txB"/>
                <a:pathLst>
                  <a:path w="23" h="22">
                    <a:moveTo>
                      <a:pt x="11" y="21"/>
                    </a:moveTo>
                    <a:lnTo>
                      <a:pt x="22" y="14"/>
                    </a:lnTo>
                    <a:lnTo>
                      <a:pt x="11" y="0"/>
                    </a:lnTo>
                    <a:lnTo>
                      <a:pt x="0" y="3"/>
                    </a:lnTo>
                    <a:lnTo>
                      <a:pt x="11" y="21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5376" name="Group 18"/>
            <p:cNvGrpSpPr/>
            <p:nvPr/>
          </p:nvGrpSpPr>
          <p:grpSpPr>
            <a:xfrm>
              <a:off x="2750" y="2916"/>
              <a:ext cx="265" cy="606"/>
              <a:chOff x="2750" y="2916"/>
              <a:chExt cx="265" cy="606"/>
            </a:xfrm>
          </p:grpSpPr>
          <p:sp>
            <p:nvSpPr>
              <p:cNvPr id="13323" name="Freeform 19"/>
              <p:cNvSpPr/>
              <p:nvPr/>
            </p:nvSpPr>
            <p:spPr>
              <a:xfrm>
                <a:off x="2817" y="3316"/>
                <a:ext cx="139" cy="147"/>
              </a:xfrm>
              <a:custGeom>
                <a:avLst/>
                <a:gdLst>
                  <a:gd name="txL" fmla="*/ 0 w 42"/>
                  <a:gd name="txT" fmla="*/ 0 h 77"/>
                  <a:gd name="txR" fmla="*/ 42 w 42"/>
                  <a:gd name="txB" fmla="*/ 77 h 77"/>
                </a:gdLst>
                <a:ahLst/>
                <a:cxnLst>
                  <a:cxn ang="0">
                    <a:pos x="41" y="72"/>
                  </a:cxn>
                  <a:cxn ang="0">
                    <a:pos x="30" y="61"/>
                  </a:cxn>
                  <a:cxn ang="0">
                    <a:pos x="18" y="51"/>
                  </a:cxn>
                  <a:cxn ang="0">
                    <a:pos x="15" y="26"/>
                  </a:cxn>
                  <a:cxn ang="0">
                    <a:pos x="15" y="0"/>
                  </a:cxn>
                  <a:cxn ang="0">
                    <a:pos x="0" y="0"/>
                  </a:cxn>
                  <a:cxn ang="0">
                    <a:pos x="0" y="33"/>
                  </a:cxn>
                  <a:cxn ang="0">
                    <a:pos x="7" y="58"/>
                  </a:cxn>
                  <a:cxn ang="0">
                    <a:pos x="11" y="65"/>
                  </a:cxn>
                  <a:cxn ang="0">
                    <a:pos x="33" y="76"/>
                  </a:cxn>
                  <a:cxn ang="0">
                    <a:pos x="41" y="72"/>
                  </a:cxn>
                  <a:cxn ang="0">
                    <a:pos x="41" y="72"/>
                  </a:cxn>
                </a:cxnLst>
                <a:rect l="txL" t="txT" r="txR" b="txB"/>
                <a:pathLst>
                  <a:path w="42" h="77">
                    <a:moveTo>
                      <a:pt x="41" y="72"/>
                    </a:moveTo>
                    <a:lnTo>
                      <a:pt x="30" y="61"/>
                    </a:lnTo>
                    <a:lnTo>
                      <a:pt x="18" y="51"/>
                    </a:lnTo>
                    <a:lnTo>
                      <a:pt x="15" y="26"/>
                    </a:lnTo>
                    <a:lnTo>
                      <a:pt x="15" y="0"/>
                    </a:lnTo>
                    <a:lnTo>
                      <a:pt x="0" y="0"/>
                    </a:lnTo>
                    <a:lnTo>
                      <a:pt x="0" y="33"/>
                    </a:lnTo>
                    <a:lnTo>
                      <a:pt x="7" y="58"/>
                    </a:lnTo>
                    <a:lnTo>
                      <a:pt x="11" y="65"/>
                    </a:lnTo>
                    <a:lnTo>
                      <a:pt x="33" y="76"/>
                    </a:lnTo>
                    <a:lnTo>
                      <a:pt x="41" y="72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24" name="Freeform 20"/>
              <p:cNvSpPr/>
              <p:nvPr/>
            </p:nvSpPr>
            <p:spPr>
              <a:xfrm>
                <a:off x="2828" y="3352"/>
                <a:ext cx="187" cy="147"/>
              </a:xfrm>
              <a:custGeom>
                <a:avLst/>
                <a:gdLst>
                  <a:gd name="txL" fmla="*/ 0 w 46"/>
                  <a:gd name="txT" fmla="*/ 0 h 19"/>
                  <a:gd name="txR" fmla="*/ 46 w 46"/>
                  <a:gd name="txB" fmla="*/ 19 h 19"/>
                </a:gdLst>
                <a:ahLst/>
                <a:cxnLst>
                  <a:cxn ang="0">
                    <a:pos x="7" y="11"/>
                  </a:cxn>
                  <a:cxn ang="0">
                    <a:pos x="22" y="18"/>
                  </a:cxn>
                  <a:cxn ang="0">
                    <a:pos x="45" y="18"/>
                  </a:cxn>
                  <a:cxn ang="0">
                    <a:pos x="45" y="14"/>
                  </a:cxn>
                  <a:cxn ang="0">
                    <a:pos x="30" y="7"/>
                  </a:cxn>
                  <a:cxn ang="0">
                    <a:pos x="22" y="11"/>
                  </a:cxn>
                  <a:cxn ang="0">
                    <a:pos x="15" y="7"/>
                  </a:cxn>
                  <a:cxn ang="0">
                    <a:pos x="7" y="4"/>
                  </a:cxn>
                  <a:cxn ang="0">
                    <a:pos x="0" y="0"/>
                  </a:cxn>
                  <a:cxn ang="0">
                    <a:pos x="7" y="11"/>
                  </a:cxn>
                  <a:cxn ang="0">
                    <a:pos x="7" y="11"/>
                  </a:cxn>
                </a:cxnLst>
                <a:rect l="txL" t="txT" r="txR" b="txB"/>
                <a:pathLst>
                  <a:path w="46" h="19">
                    <a:moveTo>
                      <a:pt x="7" y="11"/>
                    </a:moveTo>
                    <a:lnTo>
                      <a:pt x="22" y="18"/>
                    </a:lnTo>
                    <a:lnTo>
                      <a:pt x="45" y="18"/>
                    </a:lnTo>
                    <a:lnTo>
                      <a:pt x="45" y="14"/>
                    </a:lnTo>
                    <a:lnTo>
                      <a:pt x="30" y="7"/>
                    </a:lnTo>
                    <a:lnTo>
                      <a:pt x="22" y="11"/>
                    </a:lnTo>
                    <a:lnTo>
                      <a:pt x="15" y="7"/>
                    </a:lnTo>
                    <a:lnTo>
                      <a:pt x="7" y="4"/>
                    </a:lnTo>
                    <a:lnTo>
                      <a:pt x="0" y="0"/>
                    </a:lnTo>
                    <a:lnTo>
                      <a:pt x="7" y="11"/>
                    </a:lnTo>
                    <a:close/>
                  </a:path>
                </a:pathLst>
              </a:custGeom>
              <a:solidFill>
                <a:srgbClr val="000000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25" name="Freeform 21"/>
              <p:cNvSpPr/>
              <p:nvPr/>
            </p:nvSpPr>
            <p:spPr>
              <a:xfrm>
                <a:off x="2776" y="3050"/>
                <a:ext cx="139" cy="147"/>
              </a:xfrm>
              <a:custGeom>
                <a:avLst/>
                <a:gdLst>
                  <a:gd name="txL" fmla="*/ 0 w 101"/>
                  <a:gd name="txT" fmla="*/ 0 h 176"/>
                  <a:gd name="txR" fmla="*/ 101 w 101"/>
                  <a:gd name="txB" fmla="*/ 176 h 176"/>
                </a:gdLst>
                <a:ahLst/>
                <a:cxnLst>
                  <a:cxn ang="0">
                    <a:pos x="11" y="147"/>
                  </a:cxn>
                  <a:cxn ang="0">
                    <a:pos x="7" y="158"/>
                  </a:cxn>
                  <a:cxn ang="0">
                    <a:pos x="4" y="168"/>
                  </a:cxn>
                  <a:cxn ang="0">
                    <a:pos x="0" y="175"/>
                  </a:cxn>
                  <a:cxn ang="0">
                    <a:pos x="48" y="175"/>
                  </a:cxn>
                  <a:cxn ang="0">
                    <a:pos x="59" y="172"/>
                  </a:cxn>
                  <a:cxn ang="0">
                    <a:pos x="74" y="165"/>
                  </a:cxn>
                  <a:cxn ang="0">
                    <a:pos x="97" y="150"/>
                  </a:cxn>
                  <a:cxn ang="0">
                    <a:pos x="100" y="143"/>
                  </a:cxn>
                  <a:cxn ang="0">
                    <a:pos x="89" y="129"/>
                  </a:cxn>
                  <a:cxn ang="0">
                    <a:pos x="86" y="118"/>
                  </a:cxn>
                  <a:cxn ang="0">
                    <a:pos x="82" y="107"/>
                  </a:cxn>
                  <a:cxn ang="0">
                    <a:pos x="56" y="129"/>
                  </a:cxn>
                  <a:cxn ang="0">
                    <a:pos x="41" y="129"/>
                  </a:cxn>
                  <a:cxn ang="0">
                    <a:pos x="37" y="122"/>
                  </a:cxn>
                  <a:cxn ang="0">
                    <a:pos x="26" y="75"/>
                  </a:cxn>
                  <a:cxn ang="0">
                    <a:pos x="15" y="25"/>
                  </a:cxn>
                  <a:cxn ang="0">
                    <a:pos x="18" y="18"/>
                  </a:cxn>
                  <a:cxn ang="0">
                    <a:pos x="30" y="14"/>
                  </a:cxn>
                  <a:cxn ang="0">
                    <a:pos x="41" y="18"/>
                  </a:cxn>
                  <a:cxn ang="0">
                    <a:pos x="48" y="18"/>
                  </a:cxn>
                  <a:cxn ang="0">
                    <a:pos x="52" y="39"/>
                  </a:cxn>
                  <a:cxn ang="0">
                    <a:pos x="52" y="57"/>
                  </a:cxn>
                  <a:cxn ang="0">
                    <a:pos x="56" y="93"/>
                  </a:cxn>
                  <a:cxn ang="0">
                    <a:pos x="78" y="86"/>
                  </a:cxn>
                  <a:cxn ang="0">
                    <a:pos x="78" y="79"/>
                  </a:cxn>
                  <a:cxn ang="0">
                    <a:pos x="86" y="71"/>
                  </a:cxn>
                  <a:cxn ang="0">
                    <a:pos x="86" y="64"/>
                  </a:cxn>
                  <a:cxn ang="0">
                    <a:pos x="86" y="57"/>
                  </a:cxn>
                  <a:cxn ang="0">
                    <a:pos x="82" y="50"/>
                  </a:cxn>
                  <a:cxn ang="0">
                    <a:pos x="78" y="43"/>
                  </a:cxn>
                  <a:cxn ang="0">
                    <a:pos x="63" y="10"/>
                  </a:cxn>
                  <a:cxn ang="0">
                    <a:pos x="63" y="18"/>
                  </a:cxn>
                  <a:cxn ang="0">
                    <a:pos x="45" y="7"/>
                  </a:cxn>
                  <a:cxn ang="0">
                    <a:pos x="11" y="0"/>
                  </a:cxn>
                  <a:cxn ang="0">
                    <a:pos x="11" y="3"/>
                  </a:cxn>
                  <a:cxn ang="0">
                    <a:pos x="4" y="28"/>
                  </a:cxn>
                  <a:cxn ang="0">
                    <a:pos x="4" y="50"/>
                  </a:cxn>
                  <a:cxn ang="0">
                    <a:pos x="4" y="64"/>
                  </a:cxn>
                  <a:cxn ang="0">
                    <a:pos x="7" y="79"/>
                  </a:cxn>
                  <a:cxn ang="0">
                    <a:pos x="15" y="100"/>
                  </a:cxn>
                  <a:cxn ang="0">
                    <a:pos x="18" y="125"/>
                  </a:cxn>
                  <a:cxn ang="0">
                    <a:pos x="18" y="132"/>
                  </a:cxn>
                  <a:cxn ang="0">
                    <a:pos x="11" y="147"/>
                  </a:cxn>
                  <a:cxn ang="0">
                    <a:pos x="11" y="147"/>
                  </a:cxn>
                </a:cxnLst>
                <a:rect l="txL" t="txT" r="txR" b="txB"/>
                <a:pathLst>
                  <a:path w="101" h="176">
                    <a:moveTo>
                      <a:pt x="11" y="147"/>
                    </a:moveTo>
                    <a:lnTo>
                      <a:pt x="7" y="158"/>
                    </a:lnTo>
                    <a:lnTo>
                      <a:pt x="4" y="168"/>
                    </a:lnTo>
                    <a:lnTo>
                      <a:pt x="0" y="175"/>
                    </a:lnTo>
                    <a:lnTo>
                      <a:pt x="48" y="175"/>
                    </a:lnTo>
                    <a:lnTo>
                      <a:pt x="59" y="172"/>
                    </a:lnTo>
                    <a:lnTo>
                      <a:pt x="74" y="165"/>
                    </a:lnTo>
                    <a:lnTo>
                      <a:pt x="97" y="150"/>
                    </a:lnTo>
                    <a:lnTo>
                      <a:pt x="100" y="143"/>
                    </a:lnTo>
                    <a:lnTo>
                      <a:pt x="89" y="129"/>
                    </a:lnTo>
                    <a:lnTo>
                      <a:pt x="86" y="118"/>
                    </a:lnTo>
                    <a:lnTo>
                      <a:pt x="82" y="107"/>
                    </a:lnTo>
                    <a:lnTo>
                      <a:pt x="56" y="129"/>
                    </a:lnTo>
                    <a:lnTo>
                      <a:pt x="41" y="129"/>
                    </a:lnTo>
                    <a:lnTo>
                      <a:pt x="37" y="122"/>
                    </a:lnTo>
                    <a:lnTo>
                      <a:pt x="26" y="75"/>
                    </a:lnTo>
                    <a:lnTo>
                      <a:pt x="15" y="25"/>
                    </a:lnTo>
                    <a:lnTo>
                      <a:pt x="18" y="18"/>
                    </a:lnTo>
                    <a:lnTo>
                      <a:pt x="30" y="14"/>
                    </a:lnTo>
                    <a:lnTo>
                      <a:pt x="41" y="18"/>
                    </a:lnTo>
                    <a:lnTo>
                      <a:pt x="48" y="18"/>
                    </a:lnTo>
                    <a:lnTo>
                      <a:pt x="52" y="39"/>
                    </a:lnTo>
                    <a:lnTo>
                      <a:pt x="52" y="57"/>
                    </a:lnTo>
                    <a:lnTo>
                      <a:pt x="56" y="93"/>
                    </a:lnTo>
                    <a:lnTo>
                      <a:pt x="78" y="86"/>
                    </a:lnTo>
                    <a:lnTo>
                      <a:pt x="78" y="79"/>
                    </a:lnTo>
                    <a:lnTo>
                      <a:pt x="86" y="71"/>
                    </a:lnTo>
                    <a:lnTo>
                      <a:pt x="86" y="64"/>
                    </a:lnTo>
                    <a:lnTo>
                      <a:pt x="86" y="57"/>
                    </a:lnTo>
                    <a:lnTo>
                      <a:pt x="82" y="50"/>
                    </a:lnTo>
                    <a:lnTo>
                      <a:pt x="78" y="43"/>
                    </a:lnTo>
                    <a:lnTo>
                      <a:pt x="63" y="10"/>
                    </a:lnTo>
                    <a:lnTo>
                      <a:pt x="63" y="18"/>
                    </a:lnTo>
                    <a:lnTo>
                      <a:pt x="45" y="7"/>
                    </a:lnTo>
                    <a:lnTo>
                      <a:pt x="11" y="0"/>
                    </a:lnTo>
                    <a:lnTo>
                      <a:pt x="11" y="3"/>
                    </a:lnTo>
                    <a:lnTo>
                      <a:pt x="4" y="28"/>
                    </a:lnTo>
                    <a:lnTo>
                      <a:pt x="4" y="50"/>
                    </a:lnTo>
                    <a:lnTo>
                      <a:pt x="4" y="64"/>
                    </a:lnTo>
                    <a:lnTo>
                      <a:pt x="7" y="79"/>
                    </a:lnTo>
                    <a:lnTo>
                      <a:pt x="15" y="100"/>
                    </a:lnTo>
                    <a:lnTo>
                      <a:pt x="18" y="125"/>
                    </a:lnTo>
                    <a:lnTo>
                      <a:pt x="18" y="132"/>
                    </a:lnTo>
                    <a:lnTo>
                      <a:pt x="11" y="147"/>
                    </a:lnTo>
                    <a:close/>
                  </a:path>
                </a:pathLst>
              </a:custGeom>
              <a:solidFill>
                <a:srgbClr val="888888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26" name="Freeform 22"/>
              <p:cNvSpPr/>
              <p:nvPr/>
            </p:nvSpPr>
            <p:spPr>
              <a:xfrm>
                <a:off x="2776" y="3197"/>
                <a:ext cx="139" cy="147"/>
              </a:xfrm>
              <a:custGeom>
                <a:avLst/>
                <a:gdLst>
                  <a:gd name="txL" fmla="*/ 0 w 109"/>
                  <a:gd name="txT" fmla="*/ 0 h 162"/>
                  <a:gd name="txR" fmla="*/ 109 w 109"/>
                  <a:gd name="txB" fmla="*/ 162 h 162"/>
                </a:gdLst>
                <a:ahLst/>
                <a:cxnLst>
                  <a:cxn ang="0">
                    <a:pos x="7" y="21"/>
                  </a:cxn>
                  <a:cxn ang="0">
                    <a:pos x="7" y="36"/>
                  </a:cxn>
                  <a:cxn ang="0">
                    <a:pos x="11" y="50"/>
                  </a:cxn>
                  <a:cxn ang="0">
                    <a:pos x="11" y="61"/>
                  </a:cxn>
                  <a:cxn ang="0">
                    <a:pos x="11" y="93"/>
                  </a:cxn>
                  <a:cxn ang="0">
                    <a:pos x="11" y="129"/>
                  </a:cxn>
                  <a:cxn ang="0">
                    <a:pos x="7" y="147"/>
                  </a:cxn>
                  <a:cxn ang="0">
                    <a:pos x="0" y="161"/>
                  </a:cxn>
                  <a:cxn ang="0">
                    <a:pos x="11" y="161"/>
                  </a:cxn>
                  <a:cxn ang="0">
                    <a:pos x="15" y="161"/>
                  </a:cxn>
                  <a:cxn ang="0">
                    <a:pos x="48" y="161"/>
                  </a:cxn>
                  <a:cxn ang="0">
                    <a:pos x="82" y="161"/>
                  </a:cxn>
                  <a:cxn ang="0">
                    <a:pos x="97" y="158"/>
                  </a:cxn>
                  <a:cxn ang="0">
                    <a:pos x="108" y="151"/>
                  </a:cxn>
                  <a:cxn ang="0">
                    <a:pos x="97" y="129"/>
                  </a:cxn>
                  <a:cxn ang="0">
                    <a:pos x="93" y="72"/>
                  </a:cxn>
                  <a:cxn ang="0">
                    <a:pos x="89" y="14"/>
                  </a:cxn>
                  <a:cxn ang="0">
                    <a:pos x="86" y="0"/>
                  </a:cxn>
                  <a:cxn ang="0">
                    <a:pos x="78" y="7"/>
                  </a:cxn>
                  <a:cxn ang="0">
                    <a:pos x="45" y="21"/>
                  </a:cxn>
                  <a:cxn ang="0">
                    <a:pos x="7" y="21"/>
                  </a:cxn>
                  <a:cxn ang="0">
                    <a:pos x="7" y="21"/>
                  </a:cxn>
                </a:cxnLst>
                <a:rect l="txL" t="txT" r="txR" b="txB"/>
                <a:pathLst>
                  <a:path w="109" h="162">
                    <a:moveTo>
                      <a:pt x="7" y="21"/>
                    </a:moveTo>
                    <a:lnTo>
                      <a:pt x="7" y="36"/>
                    </a:lnTo>
                    <a:lnTo>
                      <a:pt x="11" y="50"/>
                    </a:lnTo>
                    <a:lnTo>
                      <a:pt x="11" y="61"/>
                    </a:lnTo>
                    <a:lnTo>
                      <a:pt x="11" y="93"/>
                    </a:lnTo>
                    <a:lnTo>
                      <a:pt x="11" y="129"/>
                    </a:lnTo>
                    <a:lnTo>
                      <a:pt x="7" y="147"/>
                    </a:lnTo>
                    <a:lnTo>
                      <a:pt x="0" y="161"/>
                    </a:lnTo>
                    <a:lnTo>
                      <a:pt x="11" y="161"/>
                    </a:lnTo>
                    <a:lnTo>
                      <a:pt x="15" y="161"/>
                    </a:lnTo>
                    <a:lnTo>
                      <a:pt x="48" y="161"/>
                    </a:lnTo>
                    <a:lnTo>
                      <a:pt x="82" y="161"/>
                    </a:lnTo>
                    <a:lnTo>
                      <a:pt x="97" y="158"/>
                    </a:lnTo>
                    <a:lnTo>
                      <a:pt x="108" y="151"/>
                    </a:lnTo>
                    <a:lnTo>
                      <a:pt x="97" y="129"/>
                    </a:lnTo>
                    <a:lnTo>
                      <a:pt x="93" y="72"/>
                    </a:lnTo>
                    <a:lnTo>
                      <a:pt x="89" y="14"/>
                    </a:lnTo>
                    <a:lnTo>
                      <a:pt x="86" y="0"/>
                    </a:lnTo>
                    <a:lnTo>
                      <a:pt x="78" y="7"/>
                    </a:lnTo>
                    <a:lnTo>
                      <a:pt x="45" y="21"/>
                    </a:lnTo>
                    <a:lnTo>
                      <a:pt x="7" y="21"/>
                    </a:lnTo>
                    <a:close/>
                  </a:path>
                </a:pathLst>
              </a:custGeom>
              <a:solidFill>
                <a:srgbClr val="BBBBBB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27" name="Freeform 23"/>
              <p:cNvSpPr/>
              <p:nvPr/>
            </p:nvSpPr>
            <p:spPr>
              <a:xfrm>
                <a:off x="2791" y="3034"/>
                <a:ext cx="139" cy="147"/>
              </a:xfrm>
              <a:custGeom>
                <a:avLst/>
                <a:gdLst>
                  <a:gd name="txL" fmla="*/ 0 w 79"/>
                  <a:gd name="txT" fmla="*/ 0 h 116"/>
                  <a:gd name="txR" fmla="*/ 79 w 79"/>
                  <a:gd name="txB" fmla="*/ 116 h 116"/>
                </a:gdLst>
                <a:ahLst/>
                <a:cxnLst>
                  <a:cxn ang="0">
                    <a:pos x="71" y="90"/>
                  </a:cxn>
                  <a:cxn ang="0">
                    <a:pos x="78" y="83"/>
                  </a:cxn>
                  <a:cxn ang="0">
                    <a:pos x="78" y="79"/>
                  </a:cxn>
                  <a:cxn ang="0">
                    <a:pos x="78" y="75"/>
                  </a:cxn>
                  <a:cxn ang="0">
                    <a:pos x="74" y="72"/>
                  </a:cxn>
                  <a:cxn ang="0">
                    <a:pos x="74" y="65"/>
                  </a:cxn>
                  <a:cxn ang="0">
                    <a:pos x="71" y="68"/>
                  </a:cxn>
                  <a:cxn ang="0">
                    <a:pos x="41" y="79"/>
                  </a:cxn>
                  <a:cxn ang="0">
                    <a:pos x="37" y="43"/>
                  </a:cxn>
                  <a:cxn ang="0">
                    <a:pos x="37" y="25"/>
                  </a:cxn>
                  <a:cxn ang="0">
                    <a:pos x="33" y="4"/>
                  </a:cxn>
                  <a:cxn ang="0">
                    <a:pos x="26" y="4"/>
                  </a:cxn>
                  <a:cxn ang="0">
                    <a:pos x="15" y="0"/>
                  </a:cxn>
                  <a:cxn ang="0">
                    <a:pos x="3" y="4"/>
                  </a:cxn>
                  <a:cxn ang="0">
                    <a:pos x="0" y="11"/>
                  </a:cxn>
                  <a:cxn ang="0">
                    <a:pos x="7" y="50"/>
                  </a:cxn>
                  <a:cxn ang="0">
                    <a:pos x="22" y="108"/>
                  </a:cxn>
                  <a:cxn ang="0">
                    <a:pos x="26" y="115"/>
                  </a:cxn>
                  <a:cxn ang="0">
                    <a:pos x="41" y="115"/>
                  </a:cxn>
                  <a:cxn ang="0">
                    <a:pos x="56" y="104"/>
                  </a:cxn>
                  <a:cxn ang="0">
                    <a:pos x="71" y="90"/>
                  </a:cxn>
                  <a:cxn ang="0">
                    <a:pos x="71" y="90"/>
                  </a:cxn>
                </a:cxnLst>
                <a:rect l="txL" t="txT" r="txR" b="txB"/>
                <a:pathLst>
                  <a:path w="79" h="116">
                    <a:moveTo>
                      <a:pt x="71" y="90"/>
                    </a:moveTo>
                    <a:lnTo>
                      <a:pt x="78" y="83"/>
                    </a:lnTo>
                    <a:lnTo>
                      <a:pt x="78" y="79"/>
                    </a:lnTo>
                    <a:lnTo>
                      <a:pt x="78" y="75"/>
                    </a:lnTo>
                    <a:lnTo>
                      <a:pt x="74" y="72"/>
                    </a:lnTo>
                    <a:lnTo>
                      <a:pt x="74" y="65"/>
                    </a:lnTo>
                    <a:lnTo>
                      <a:pt x="71" y="68"/>
                    </a:lnTo>
                    <a:lnTo>
                      <a:pt x="41" y="79"/>
                    </a:lnTo>
                    <a:lnTo>
                      <a:pt x="37" y="43"/>
                    </a:lnTo>
                    <a:lnTo>
                      <a:pt x="37" y="25"/>
                    </a:lnTo>
                    <a:lnTo>
                      <a:pt x="33" y="4"/>
                    </a:lnTo>
                    <a:lnTo>
                      <a:pt x="26" y="4"/>
                    </a:lnTo>
                    <a:lnTo>
                      <a:pt x="15" y="0"/>
                    </a:lnTo>
                    <a:lnTo>
                      <a:pt x="3" y="4"/>
                    </a:lnTo>
                    <a:lnTo>
                      <a:pt x="0" y="11"/>
                    </a:lnTo>
                    <a:lnTo>
                      <a:pt x="7" y="50"/>
                    </a:lnTo>
                    <a:lnTo>
                      <a:pt x="22" y="108"/>
                    </a:lnTo>
                    <a:lnTo>
                      <a:pt x="26" y="115"/>
                    </a:lnTo>
                    <a:lnTo>
                      <a:pt x="41" y="115"/>
                    </a:lnTo>
                    <a:lnTo>
                      <a:pt x="56" y="104"/>
                    </a:lnTo>
                    <a:lnTo>
                      <a:pt x="71" y="90"/>
                    </a:lnTo>
                    <a:close/>
                  </a:path>
                </a:pathLst>
              </a:custGeom>
              <a:solidFill>
                <a:srgbClr val="888888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28" name="Freeform 24"/>
              <p:cNvSpPr/>
              <p:nvPr/>
            </p:nvSpPr>
            <p:spPr>
              <a:xfrm>
                <a:off x="2791" y="3328"/>
                <a:ext cx="139" cy="147"/>
              </a:xfrm>
              <a:custGeom>
                <a:avLst/>
                <a:gdLst>
                  <a:gd name="txL" fmla="*/ 0 w 68"/>
                  <a:gd name="txT" fmla="*/ 0 h 102"/>
                  <a:gd name="txR" fmla="*/ 68 w 68"/>
                  <a:gd name="txB" fmla="*/ 102 h 102"/>
                </a:gdLst>
                <a:ahLst/>
                <a:cxnLst>
                  <a:cxn ang="0">
                    <a:pos x="0" y="0"/>
                  </a:cxn>
                  <a:cxn ang="0">
                    <a:pos x="0" y="15"/>
                  </a:cxn>
                  <a:cxn ang="0">
                    <a:pos x="7" y="40"/>
                  </a:cxn>
                  <a:cxn ang="0">
                    <a:pos x="15" y="54"/>
                  </a:cxn>
                  <a:cxn ang="0">
                    <a:pos x="18" y="65"/>
                  </a:cxn>
                  <a:cxn ang="0">
                    <a:pos x="18" y="72"/>
                  </a:cxn>
                  <a:cxn ang="0">
                    <a:pos x="18" y="72"/>
                  </a:cxn>
                  <a:cxn ang="0">
                    <a:pos x="18" y="76"/>
                  </a:cxn>
                  <a:cxn ang="0">
                    <a:pos x="22" y="83"/>
                  </a:cxn>
                  <a:cxn ang="0">
                    <a:pos x="33" y="94"/>
                  </a:cxn>
                  <a:cxn ang="0">
                    <a:pos x="41" y="97"/>
                  </a:cxn>
                  <a:cxn ang="0">
                    <a:pos x="52" y="101"/>
                  </a:cxn>
                  <a:cxn ang="0">
                    <a:pos x="59" y="101"/>
                  </a:cxn>
                  <a:cxn ang="0">
                    <a:pos x="67" y="97"/>
                  </a:cxn>
                  <a:cxn ang="0">
                    <a:pos x="56" y="90"/>
                  </a:cxn>
                  <a:cxn ang="0">
                    <a:pos x="48" y="79"/>
                  </a:cxn>
                  <a:cxn ang="0">
                    <a:pos x="37" y="65"/>
                  </a:cxn>
                  <a:cxn ang="0">
                    <a:pos x="33" y="58"/>
                  </a:cxn>
                  <a:cxn ang="0">
                    <a:pos x="30" y="33"/>
                  </a:cxn>
                  <a:cxn ang="0">
                    <a:pos x="30" y="4"/>
                  </a:cxn>
                  <a:cxn ang="0">
                    <a:pos x="30" y="4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68" h="102">
                    <a:moveTo>
                      <a:pt x="0" y="0"/>
                    </a:moveTo>
                    <a:lnTo>
                      <a:pt x="0" y="15"/>
                    </a:lnTo>
                    <a:lnTo>
                      <a:pt x="7" y="40"/>
                    </a:lnTo>
                    <a:lnTo>
                      <a:pt x="15" y="54"/>
                    </a:lnTo>
                    <a:lnTo>
                      <a:pt x="18" y="65"/>
                    </a:lnTo>
                    <a:lnTo>
                      <a:pt x="18" y="72"/>
                    </a:lnTo>
                    <a:lnTo>
                      <a:pt x="18" y="76"/>
                    </a:lnTo>
                    <a:lnTo>
                      <a:pt x="22" y="83"/>
                    </a:lnTo>
                    <a:lnTo>
                      <a:pt x="33" y="94"/>
                    </a:lnTo>
                    <a:lnTo>
                      <a:pt x="41" y="97"/>
                    </a:lnTo>
                    <a:lnTo>
                      <a:pt x="52" y="101"/>
                    </a:lnTo>
                    <a:lnTo>
                      <a:pt x="59" y="101"/>
                    </a:lnTo>
                    <a:lnTo>
                      <a:pt x="67" y="97"/>
                    </a:lnTo>
                    <a:lnTo>
                      <a:pt x="56" y="90"/>
                    </a:lnTo>
                    <a:lnTo>
                      <a:pt x="48" y="79"/>
                    </a:lnTo>
                    <a:lnTo>
                      <a:pt x="37" y="65"/>
                    </a:lnTo>
                    <a:lnTo>
                      <a:pt x="33" y="58"/>
                    </a:lnTo>
                    <a:lnTo>
                      <a:pt x="30" y="33"/>
                    </a:lnTo>
                    <a:lnTo>
                      <a:pt x="30" y="4"/>
                    </a:lnTo>
                    <a:lnTo>
                      <a:pt x="3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29" name="Freeform 25"/>
              <p:cNvSpPr/>
              <p:nvPr/>
            </p:nvSpPr>
            <p:spPr>
              <a:xfrm>
                <a:off x="2750" y="2916"/>
                <a:ext cx="139" cy="147"/>
              </a:xfrm>
              <a:custGeom>
                <a:avLst/>
                <a:gdLst>
                  <a:gd name="txL" fmla="*/ 0 w 83"/>
                  <a:gd name="txT" fmla="*/ 0 h 95"/>
                  <a:gd name="txR" fmla="*/ 83 w 83"/>
                  <a:gd name="txB" fmla="*/ 95 h 95"/>
                </a:gdLst>
                <a:ahLst/>
                <a:cxnLst>
                  <a:cxn ang="0">
                    <a:pos x="74" y="22"/>
                  </a:cxn>
                  <a:cxn ang="0">
                    <a:pos x="78" y="18"/>
                  </a:cxn>
                  <a:cxn ang="0">
                    <a:pos x="82" y="22"/>
                  </a:cxn>
                  <a:cxn ang="0">
                    <a:pos x="82" y="15"/>
                  </a:cxn>
                  <a:cxn ang="0">
                    <a:pos x="78" y="7"/>
                  </a:cxn>
                  <a:cxn ang="0">
                    <a:pos x="67" y="0"/>
                  </a:cxn>
                  <a:cxn ang="0">
                    <a:pos x="52" y="4"/>
                  </a:cxn>
                  <a:cxn ang="0">
                    <a:pos x="41" y="11"/>
                  </a:cxn>
                  <a:cxn ang="0">
                    <a:pos x="33" y="22"/>
                  </a:cxn>
                  <a:cxn ang="0">
                    <a:pos x="22" y="25"/>
                  </a:cxn>
                  <a:cxn ang="0">
                    <a:pos x="15" y="33"/>
                  </a:cxn>
                  <a:cxn ang="0">
                    <a:pos x="11" y="40"/>
                  </a:cxn>
                  <a:cxn ang="0">
                    <a:pos x="11" y="47"/>
                  </a:cxn>
                  <a:cxn ang="0">
                    <a:pos x="15" y="51"/>
                  </a:cxn>
                  <a:cxn ang="0">
                    <a:pos x="11" y="51"/>
                  </a:cxn>
                  <a:cxn ang="0">
                    <a:pos x="4" y="51"/>
                  </a:cxn>
                  <a:cxn ang="0">
                    <a:pos x="0" y="54"/>
                  </a:cxn>
                  <a:cxn ang="0">
                    <a:pos x="0" y="58"/>
                  </a:cxn>
                  <a:cxn ang="0">
                    <a:pos x="0" y="65"/>
                  </a:cxn>
                  <a:cxn ang="0">
                    <a:pos x="0" y="69"/>
                  </a:cxn>
                  <a:cxn ang="0">
                    <a:pos x="4" y="72"/>
                  </a:cxn>
                  <a:cxn ang="0">
                    <a:pos x="11" y="83"/>
                  </a:cxn>
                  <a:cxn ang="0">
                    <a:pos x="18" y="94"/>
                  </a:cxn>
                  <a:cxn ang="0">
                    <a:pos x="18" y="83"/>
                  </a:cxn>
                  <a:cxn ang="0">
                    <a:pos x="18" y="76"/>
                  </a:cxn>
                  <a:cxn ang="0">
                    <a:pos x="22" y="79"/>
                  </a:cxn>
                  <a:cxn ang="0">
                    <a:pos x="30" y="86"/>
                  </a:cxn>
                  <a:cxn ang="0">
                    <a:pos x="41" y="83"/>
                  </a:cxn>
                  <a:cxn ang="0">
                    <a:pos x="52" y="79"/>
                  </a:cxn>
                  <a:cxn ang="0">
                    <a:pos x="56" y="72"/>
                  </a:cxn>
                  <a:cxn ang="0">
                    <a:pos x="56" y="65"/>
                  </a:cxn>
                  <a:cxn ang="0">
                    <a:pos x="52" y="58"/>
                  </a:cxn>
                  <a:cxn ang="0">
                    <a:pos x="48" y="54"/>
                  </a:cxn>
                  <a:cxn ang="0">
                    <a:pos x="48" y="51"/>
                  </a:cxn>
                  <a:cxn ang="0">
                    <a:pos x="52" y="47"/>
                  </a:cxn>
                  <a:cxn ang="0">
                    <a:pos x="56" y="47"/>
                  </a:cxn>
                  <a:cxn ang="0">
                    <a:pos x="63" y="47"/>
                  </a:cxn>
                  <a:cxn ang="0">
                    <a:pos x="59" y="33"/>
                  </a:cxn>
                  <a:cxn ang="0">
                    <a:pos x="67" y="29"/>
                  </a:cxn>
                  <a:cxn ang="0">
                    <a:pos x="71" y="25"/>
                  </a:cxn>
                  <a:cxn ang="0">
                    <a:pos x="74" y="22"/>
                  </a:cxn>
                  <a:cxn ang="0">
                    <a:pos x="74" y="22"/>
                  </a:cxn>
                </a:cxnLst>
                <a:rect l="txL" t="txT" r="txR" b="txB"/>
                <a:pathLst>
                  <a:path w="83" h="95">
                    <a:moveTo>
                      <a:pt x="74" y="22"/>
                    </a:moveTo>
                    <a:lnTo>
                      <a:pt x="78" y="18"/>
                    </a:lnTo>
                    <a:lnTo>
                      <a:pt x="82" y="22"/>
                    </a:lnTo>
                    <a:lnTo>
                      <a:pt x="82" y="15"/>
                    </a:lnTo>
                    <a:lnTo>
                      <a:pt x="78" y="7"/>
                    </a:lnTo>
                    <a:lnTo>
                      <a:pt x="67" y="0"/>
                    </a:lnTo>
                    <a:lnTo>
                      <a:pt x="52" y="4"/>
                    </a:lnTo>
                    <a:lnTo>
                      <a:pt x="41" y="11"/>
                    </a:lnTo>
                    <a:lnTo>
                      <a:pt x="33" y="22"/>
                    </a:lnTo>
                    <a:lnTo>
                      <a:pt x="22" y="25"/>
                    </a:lnTo>
                    <a:lnTo>
                      <a:pt x="15" y="33"/>
                    </a:lnTo>
                    <a:lnTo>
                      <a:pt x="11" y="40"/>
                    </a:lnTo>
                    <a:lnTo>
                      <a:pt x="11" y="47"/>
                    </a:lnTo>
                    <a:lnTo>
                      <a:pt x="15" y="51"/>
                    </a:lnTo>
                    <a:lnTo>
                      <a:pt x="11" y="51"/>
                    </a:lnTo>
                    <a:lnTo>
                      <a:pt x="4" y="51"/>
                    </a:lnTo>
                    <a:lnTo>
                      <a:pt x="0" y="54"/>
                    </a:lnTo>
                    <a:lnTo>
                      <a:pt x="0" y="58"/>
                    </a:lnTo>
                    <a:lnTo>
                      <a:pt x="0" y="65"/>
                    </a:lnTo>
                    <a:lnTo>
                      <a:pt x="0" y="69"/>
                    </a:lnTo>
                    <a:lnTo>
                      <a:pt x="4" y="72"/>
                    </a:lnTo>
                    <a:lnTo>
                      <a:pt x="11" y="83"/>
                    </a:lnTo>
                    <a:lnTo>
                      <a:pt x="18" y="94"/>
                    </a:lnTo>
                    <a:lnTo>
                      <a:pt x="18" y="83"/>
                    </a:lnTo>
                    <a:lnTo>
                      <a:pt x="18" y="76"/>
                    </a:lnTo>
                    <a:lnTo>
                      <a:pt x="22" y="79"/>
                    </a:lnTo>
                    <a:lnTo>
                      <a:pt x="30" y="86"/>
                    </a:lnTo>
                    <a:lnTo>
                      <a:pt x="41" y="83"/>
                    </a:lnTo>
                    <a:lnTo>
                      <a:pt x="52" y="79"/>
                    </a:lnTo>
                    <a:lnTo>
                      <a:pt x="56" y="72"/>
                    </a:lnTo>
                    <a:lnTo>
                      <a:pt x="56" y="65"/>
                    </a:lnTo>
                    <a:lnTo>
                      <a:pt x="52" y="58"/>
                    </a:lnTo>
                    <a:lnTo>
                      <a:pt x="48" y="54"/>
                    </a:lnTo>
                    <a:lnTo>
                      <a:pt x="48" y="51"/>
                    </a:lnTo>
                    <a:lnTo>
                      <a:pt x="52" y="47"/>
                    </a:lnTo>
                    <a:lnTo>
                      <a:pt x="56" y="47"/>
                    </a:lnTo>
                    <a:lnTo>
                      <a:pt x="63" y="47"/>
                    </a:lnTo>
                    <a:lnTo>
                      <a:pt x="59" y="33"/>
                    </a:lnTo>
                    <a:lnTo>
                      <a:pt x="67" y="29"/>
                    </a:lnTo>
                    <a:lnTo>
                      <a:pt x="71" y="25"/>
                    </a:lnTo>
                    <a:lnTo>
                      <a:pt x="74" y="22"/>
                    </a:ln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30" name="Freeform 26"/>
              <p:cNvSpPr/>
              <p:nvPr/>
            </p:nvSpPr>
            <p:spPr>
              <a:xfrm>
                <a:off x="2780" y="2921"/>
                <a:ext cx="139" cy="154"/>
              </a:xfrm>
              <a:custGeom>
                <a:avLst/>
                <a:gdLst>
                  <a:gd name="txL" fmla="*/ 0 w 68"/>
                  <a:gd name="txT" fmla="*/ 0 h 69"/>
                  <a:gd name="txR" fmla="*/ 68 w 68"/>
                  <a:gd name="txB" fmla="*/ 69 h 69"/>
                </a:gdLst>
                <a:ahLst/>
                <a:cxnLst>
                  <a:cxn ang="0">
                    <a:pos x="52" y="11"/>
                  </a:cxn>
                  <a:cxn ang="0">
                    <a:pos x="48" y="3"/>
                  </a:cxn>
                  <a:cxn ang="0">
                    <a:pos x="44" y="0"/>
                  </a:cxn>
                  <a:cxn ang="0">
                    <a:pos x="41" y="3"/>
                  </a:cxn>
                  <a:cxn ang="0">
                    <a:pos x="29" y="11"/>
                  </a:cxn>
                  <a:cxn ang="0">
                    <a:pos x="33" y="21"/>
                  </a:cxn>
                  <a:cxn ang="0">
                    <a:pos x="22" y="25"/>
                  </a:cxn>
                  <a:cxn ang="0">
                    <a:pos x="18" y="29"/>
                  </a:cxn>
                  <a:cxn ang="0">
                    <a:pos x="18" y="32"/>
                  </a:cxn>
                  <a:cxn ang="0">
                    <a:pos x="22" y="39"/>
                  </a:cxn>
                  <a:cxn ang="0">
                    <a:pos x="26" y="43"/>
                  </a:cxn>
                  <a:cxn ang="0">
                    <a:pos x="26" y="50"/>
                  </a:cxn>
                  <a:cxn ang="0">
                    <a:pos x="22" y="57"/>
                  </a:cxn>
                  <a:cxn ang="0">
                    <a:pos x="11" y="61"/>
                  </a:cxn>
                  <a:cxn ang="0">
                    <a:pos x="0" y="64"/>
                  </a:cxn>
                  <a:cxn ang="0">
                    <a:pos x="41" y="68"/>
                  </a:cxn>
                  <a:cxn ang="0">
                    <a:pos x="44" y="61"/>
                  </a:cxn>
                  <a:cxn ang="0">
                    <a:pos x="44" y="54"/>
                  </a:cxn>
                  <a:cxn ang="0">
                    <a:pos x="52" y="50"/>
                  </a:cxn>
                  <a:cxn ang="0">
                    <a:pos x="63" y="47"/>
                  </a:cxn>
                  <a:cxn ang="0">
                    <a:pos x="67" y="39"/>
                  </a:cxn>
                  <a:cxn ang="0">
                    <a:pos x="67" y="39"/>
                  </a:cxn>
                  <a:cxn ang="0">
                    <a:pos x="63" y="36"/>
                  </a:cxn>
                  <a:cxn ang="0">
                    <a:pos x="59" y="32"/>
                  </a:cxn>
                  <a:cxn ang="0">
                    <a:pos x="63" y="29"/>
                  </a:cxn>
                  <a:cxn ang="0">
                    <a:pos x="63" y="29"/>
                  </a:cxn>
                  <a:cxn ang="0">
                    <a:pos x="59" y="25"/>
                  </a:cxn>
                  <a:cxn ang="0">
                    <a:pos x="63" y="21"/>
                  </a:cxn>
                  <a:cxn ang="0">
                    <a:pos x="63" y="18"/>
                  </a:cxn>
                  <a:cxn ang="0">
                    <a:pos x="52" y="14"/>
                  </a:cxn>
                  <a:cxn ang="0">
                    <a:pos x="52" y="11"/>
                  </a:cxn>
                  <a:cxn ang="0">
                    <a:pos x="52" y="11"/>
                  </a:cxn>
                </a:cxnLst>
                <a:rect l="txL" t="txT" r="txR" b="txB"/>
                <a:pathLst>
                  <a:path w="68" h="69">
                    <a:moveTo>
                      <a:pt x="52" y="11"/>
                    </a:moveTo>
                    <a:lnTo>
                      <a:pt x="48" y="3"/>
                    </a:lnTo>
                    <a:lnTo>
                      <a:pt x="44" y="0"/>
                    </a:lnTo>
                    <a:lnTo>
                      <a:pt x="41" y="3"/>
                    </a:lnTo>
                    <a:lnTo>
                      <a:pt x="29" y="11"/>
                    </a:lnTo>
                    <a:lnTo>
                      <a:pt x="33" y="21"/>
                    </a:lnTo>
                    <a:lnTo>
                      <a:pt x="22" y="25"/>
                    </a:lnTo>
                    <a:lnTo>
                      <a:pt x="18" y="29"/>
                    </a:lnTo>
                    <a:lnTo>
                      <a:pt x="18" y="32"/>
                    </a:lnTo>
                    <a:lnTo>
                      <a:pt x="22" y="39"/>
                    </a:lnTo>
                    <a:lnTo>
                      <a:pt x="26" y="43"/>
                    </a:lnTo>
                    <a:lnTo>
                      <a:pt x="26" y="50"/>
                    </a:lnTo>
                    <a:lnTo>
                      <a:pt x="22" y="57"/>
                    </a:lnTo>
                    <a:lnTo>
                      <a:pt x="11" y="61"/>
                    </a:lnTo>
                    <a:lnTo>
                      <a:pt x="0" y="64"/>
                    </a:lnTo>
                    <a:lnTo>
                      <a:pt x="41" y="68"/>
                    </a:lnTo>
                    <a:lnTo>
                      <a:pt x="44" y="61"/>
                    </a:lnTo>
                    <a:lnTo>
                      <a:pt x="44" y="54"/>
                    </a:lnTo>
                    <a:lnTo>
                      <a:pt x="52" y="50"/>
                    </a:lnTo>
                    <a:lnTo>
                      <a:pt x="63" y="47"/>
                    </a:lnTo>
                    <a:lnTo>
                      <a:pt x="67" y="39"/>
                    </a:lnTo>
                    <a:lnTo>
                      <a:pt x="63" y="36"/>
                    </a:lnTo>
                    <a:lnTo>
                      <a:pt x="59" y="32"/>
                    </a:lnTo>
                    <a:lnTo>
                      <a:pt x="63" y="29"/>
                    </a:lnTo>
                    <a:lnTo>
                      <a:pt x="59" y="25"/>
                    </a:lnTo>
                    <a:lnTo>
                      <a:pt x="63" y="21"/>
                    </a:lnTo>
                    <a:lnTo>
                      <a:pt x="63" y="18"/>
                    </a:lnTo>
                    <a:lnTo>
                      <a:pt x="52" y="14"/>
                    </a:lnTo>
                    <a:lnTo>
                      <a:pt x="52" y="11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31" name="Freeform 27"/>
              <p:cNvSpPr/>
              <p:nvPr/>
            </p:nvSpPr>
            <p:spPr>
              <a:xfrm>
                <a:off x="2809" y="3368"/>
                <a:ext cx="139" cy="154"/>
              </a:xfrm>
              <a:custGeom>
                <a:avLst/>
                <a:gdLst>
                  <a:gd name="txL" fmla="*/ 0 w 65"/>
                  <a:gd name="txT" fmla="*/ 0 h 37"/>
                  <a:gd name="txR" fmla="*/ 65 w 65"/>
                  <a:gd name="txB" fmla="*/ 37 h 37"/>
                </a:gdLst>
                <a:ahLst/>
                <a:cxnLst>
                  <a:cxn ang="0">
                    <a:pos x="0" y="0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11"/>
                  </a:cxn>
                  <a:cxn ang="0">
                    <a:pos x="0" y="18"/>
                  </a:cxn>
                  <a:cxn ang="0">
                    <a:pos x="4" y="36"/>
                  </a:cxn>
                  <a:cxn ang="0">
                    <a:pos x="8" y="36"/>
                  </a:cxn>
                  <a:cxn ang="0">
                    <a:pos x="8" y="21"/>
                  </a:cxn>
                  <a:cxn ang="0">
                    <a:pos x="12" y="21"/>
                  </a:cxn>
                  <a:cxn ang="0">
                    <a:pos x="15" y="21"/>
                  </a:cxn>
                  <a:cxn ang="0">
                    <a:pos x="34" y="36"/>
                  </a:cxn>
                  <a:cxn ang="0">
                    <a:pos x="60" y="32"/>
                  </a:cxn>
                  <a:cxn ang="0">
                    <a:pos x="64" y="32"/>
                  </a:cxn>
                  <a:cxn ang="0">
                    <a:pos x="64" y="29"/>
                  </a:cxn>
                  <a:cxn ang="0">
                    <a:pos x="56" y="25"/>
                  </a:cxn>
                  <a:cxn ang="0">
                    <a:pos x="49" y="21"/>
                  </a:cxn>
                  <a:cxn ang="0">
                    <a:pos x="41" y="25"/>
                  </a:cxn>
                  <a:cxn ang="0">
                    <a:pos x="34" y="25"/>
                  </a:cxn>
                  <a:cxn ang="0">
                    <a:pos x="15" y="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65" h="37">
                    <a:moveTo>
                      <a:pt x="0" y="0"/>
                    </a:moveTo>
                    <a:lnTo>
                      <a:pt x="0" y="3"/>
                    </a:lnTo>
                    <a:lnTo>
                      <a:pt x="0" y="11"/>
                    </a:lnTo>
                    <a:lnTo>
                      <a:pt x="0" y="18"/>
                    </a:lnTo>
                    <a:lnTo>
                      <a:pt x="4" y="36"/>
                    </a:lnTo>
                    <a:lnTo>
                      <a:pt x="8" y="36"/>
                    </a:lnTo>
                    <a:lnTo>
                      <a:pt x="8" y="21"/>
                    </a:lnTo>
                    <a:lnTo>
                      <a:pt x="12" y="21"/>
                    </a:lnTo>
                    <a:lnTo>
                      <a:pt x="15" y="21"/>
                    </a:lnTo>
                    <a:lnTo>
                      <a:pt x="34" y="36"/>
                    </a:lnTo>
                    <a:lnTo>
                      <a:pt x="60" y="32"/>
                    </a:lnTo>
                    <a:lnTo>
                      <a:pt x="64" y="32"/>
                    </a:lnTo>
                    <a:lnTo>
                      <a:pt x="64" y="29"/>
                    </a:lnTo>
                    <a:lnTo>
                      <a:pt x="56" y="25"/>
                    </a:lnTo>
                    <a:lnTo>
                      <a:pt x="49" y="21"/>
                    </a:lnTo>
                    <a:lnTo>
                      <a:pt x="41" y="25"/>
                    </a:lnTo>
                    <a:lnTo>
                      <a:pt x="34" y="25"/>
                    </a:lnTo>
                    <a:lnTo>
                      <a:pt x="15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32" name="Freeform 28"/>
              <p:cNvSpPr/>
              <p:nvPr/>
            </p:nvSpPr>
            <p:spPr>
              <a:xfrm>
                <a:off x="2780" y="2968"/>
                <a:ext cx="139" cy="147"/>
              </a:xfrm>
              <a:custGeom>
                <a:avLst/>
                <a:gdLst>
                  <a:gd name="txL" fmla="*/ 0 w 60"/>
                  <a:gd name="txT" fmla="*/ 0 h 27"/>
                  <a:gd name="txR" fmla="*/ 60 w 60"/>
                  <a:gd name="txB" fmla="*/ 27 h 27"/>
                </a:gdLst>
                <a:ahLst/>
                <a:cxnLst>
                  <a:cxn ang="0">
                    <a:pos x="41" y="4"/>
                  </a:cxn>
                  <a:cxn ang="0">
                    <a:pos x="0" y="0"/>
                  </a:cxn>
                  <a:cxn ang="0">
                    <a:pos x="7" y="8"/>
                  </a:cxn>
                  <a:cxn ang="0">
                    <a:pos x="22" y="11"/>
                  </a:cxn>
                  <a:cxn ang="0">
                    <a:pos x="41" y="15"/>
                  </a:cxn>
                  <a:cxn ang="0">
                    <a:pos x="48" y="22"/>
                  </a:cxn>
                  <a:cxn ang="0">
                    <a:pos x="59" y="26"/>
                  </a:cxn>
                  <a:cxn ang="0">
                    <a:pos x="59" y="18"/>
                  </a:cxn>
                  <a:cxn ang="0">
                    <a:pos x="41" y="4"/>
                  </a:cxn>
                  <a:cxn ang="0">
                    <a:pos x="41" y="4"/>
                  </a:cxn>
                </a:cxnLst>
                <a:rect l="txL" t="txT" r="txR" b="txB"/>
                <a:pathLst>
                  <a:path w="60" h="27">
                    <a:moveTo>
                      <a:pt x="41" y="4"/>
                    </a:moveTo>
                    <a:lnTo>
                      <a:pt x="0" y="0"/>
                    </a:lnTo>
                    <a:lnTo>
                      <a:pt x="7" y="8"/>
                    </a:lnTo>
                    <a:lnTo>
                      <a:pt x="22" y="11"/>
                    </a:lnTo>
                    <a:lnTo>
                      <a:pt x="41" y="15"/>
                    </a:lnTo>
                    <a:lnTo>
                      <a:pt x="48" y="22"/>
                    </a:lnTo>
                    <a:lnTo>
                      <a:pt x="59" y="26"/>
                    </a:lnTo>
                    <a:lnTo>
                      <a:pt x="59" y="18"/>
                    </a:lnTo>
                    <a:lnTo>
                      <a:pt x="41" y="4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33" name="Freeform 29"/>
              <p:cNvSpPr/>
              <p:nvPr/>
            </p:nvSpPr>
            <p:spPr>
              <a:xfrm>
                <a:off x="2865" y="3045"/>
                <a:ext cx="139" cy="147"/>
              </a:xfrm>
              <a:custGeom>
                <a:avLst/>
                <a:gdLst>
                  <a:gd name="txL" fmla="*/ 0 w 38"/>
                  <a:gd name="txT" fmla="*/ 0 h 23"/>
                  <a:gd name="txR" fmla="*/ 38 w 38"/>
                  <a:gd name="txB" fmla="*/ 23 h 23"/>
                </a:gdLst>
                <a:ahLst/>
                <a:cxnLst>
                  <a:cxn ang="0">
                    <a:pos x="4" y="22"/>
                  </a:cxn>
                  <a:cxn ang="0">
                    <a:pos x="11" y="18"/>
                  </a:cxn>
                  <a:cxn ang="0">
                    <a:pos x="19" y="22"/>
                  </a:cxn>
                  <a:cxn ang="0">
                    <a:pos x="26" y="15"/>
                  </a:cxn>
                  <a:cxn ang="0">
                    <a:pos x="37" y="8"/>
                  </a:cxn>
                  <a:cxn ang="0">
                    <a:pos x="37" y="0"/>
                  </a:cxn>
                  <a:cxn ang="0">
                    <a:pos x="34" y="0"/>
                  </a:cxn>
                  <a:cxn ang="0">
                    <a:pos x="26" y="4"/>
                  </a:cxn>
                  <a:cxn ang="0">
                    <a:pos x="15" y="8"/>
                  </a:cxn>
                  <a:cxn ang="0">
                    <a:pos x="23" y="4"/>
                  </a:cxn>
                  <a:cxn ang="0">
                    <a:pos x="19" y="0"/>
                  </a:cxn>
                  <a:cxn ang="0">
                    <a:pos x="15" y="0"/>
                  </a:cxn>
                  <a:cxn ang="0">
                    <a:pos x="8" y="4"/>
                  </a:cxn>
                  <a:cxn ang="0">
                    <a:pos x="8" y="8"/>
                  </a:cxn>
                  <a:cxn ang="0">
                    <a:pos x="0" y="11"/>
                  </a:cxn>
                  <a:cxn ang="0">
                    <a:pos x="4" y="18"/>
                  </a:cxn>
                  <a:cxn ang="0">
                    <a:pos x="4" y="22"/>
                  </a:cxn>
                  <a:cxn ang="0">
                    <a:pos x="4" y="22"/>
                  </a:cxn>
                </a:cxnLst>
                <a:rect l="txL" t="txT" r="txR" b="txB"/>
                <a:pathLst>
                  <a:path w="38" h="23">
                    <a:moveTo>
                      <a:pt x="4" y="22"/>
                    </a:moveTo>
                    <a:lnTo>
                      <a:pt x="11" y="18"/>
                    </a:lnTo>
                    <a:lnTo>
                      <a:pt x="19" y="22"/>
                    </a:lnTo>
                    <a:lnTo>
                      <a:pt x="26" y="15"/>
                    </a:lnTo>
                    <a:lnTo>
                      <a:pt x="37" y="8"/>
                    </a:lnTo>
                    <a:lnTo>
                      <a:pt x="37" y="0"/>
                    </a:lnTo>
                    <a:lnTo>
                      <a:pt x="34" y="0"/>
                    </a:lnTo>
                    <a:lnTo>
                      <a:pt x="26" y="4"/>
                    </a:lnTo>
                    <a:lnTo>
                      <a:pt x="15" y="8"/>
                    </a:lnTo>
                    <a:lnTo>
                      <a:pt x="23" y="4"/>
                    </a:lnTo>
                    <a:lnTo>
                      <a:pt x="19" y="0"/>
                    </a:lnTo>
                    <a:lnTo>
                      <a:pt x="15" y="0"/>
                    </a:lnTo>
                    <a:lnTo>
                      <a:pt x="8" y="4"/>
                    </a:lnTo>
                    <a:lnTo>
                      <a:pt x="8" y="8"/>
                    </a:lnTo>
                    <a:lnTo>
                      <a:pt x="0" y="11"/>
                    </a:lnTo>
                    <a:lnTo>
                      <a:pt x="4" y="18"/>
                    </a:lnTo>
                    <a:lnTo>
                      <a:pt x="4" y="22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34" name="Freeform 30"/>
              <p:cNvSpPr/>
              <p:nvPr/>
            </p:nvSpPr>
            <p:spPr>
              <a:xfrm>
                <a:off x="2839" y="2923"/>
                <a:ext cx="139" cy="147"/>
              </a:xfrm>
              <a:custGeom>
                <a:avLst/>
                <a:gdLst>
                  <a:gd name="txL" fmla="*/ 0 w 5"/>
                  <a:gd name="txT" fmla="*/ 0 h 8"/>
                  <a:gd name="txR" fmla="*/ 5 w 5"/>
                  <a:gd name="txB" fmla="*/ 8 h 8"/>
                </a:gdLst>
                <a:ahLst/>
                <a:cxnLst>
                  <a:cxn ang="0">
                    <a:pos x="4" y="7"/>
                  </a:cxn>
                  <a:cxn ang="0">
                    <a:pos x="4" y="3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3"/>
                  </a:cxn>
                  <a:cxn ang="0">
                    <a:pos x="4" y="7"/>
                  </a:cxn>
                  <a:cxn ang="0">
                    <a:pos x="4" y="7"/>
                  </a:cxn>
                </a:cxnLst>
                <a:rect l="txL" t="txT" r="txR" b="txB"/>
                <a:pathLst>
                  <a:path w="5" h="8">
                    <a:moveTo>
                      <a:pt x="4" y="7"/>
                    </a:moveTo>
                    <a:lnTo>
                      <a:pt x="4" y="3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4" y="7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spAutoFit/>
              </a:bodyPr>
              <a:lstStyle/>
              <a:p>
                <a:pPr lvl="0" eaLnBrk="1" fontAlgn="base" hangingPunct="1"/>
                <a:endParaRPr lang="zh-CN" altLang="en-US" sz="1350" strike="noStrike" noProof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5" name="组合 33"/>
          <p:cNvGrpSpPr/>
          <p:nvPr/>
        </p:nvGrpSpPr>
        <p:grpSpPr>
          <a:xfrm>
            <a:off x="2268538" y="1125538"/>
            <a:ext cx="4286250" cy="2732087"/>
            <a:chOff x="1500166" y="1500174"/>
            <a:chExt cx="5715040" cy="3643338"/>
          </a:xfrm>
        </p:grpSpPr>
        <p:sp>
          <p:nvSpPr>
            <p:cNvPr id="15390" name="Text Box 16"/>
            <p:cNvSpPr txBox="1"/>
            <p:nvPr/>
          </p:nvSpPr>
          <p:spPr>
            <a:xfrm>
              <a:off x="2071670" y="2357430"/>
              <a:ext cx="4714887" cy="182881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它们都有一个共同的地方：这些光都存在发光体</a:t>
              </a:r>
              <a:r>
                <a:rPr lang="en-US" altLang="zh-CN" sz="21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——</a:t>
              </a:r>
              <a:r>
                <a:rPr lang="zh-CN" altLang="en-US" sz="21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光源，并且看起来光都是直线传播的。</a:t>
              </a:r>
              <a:endPara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3" name="云形标注 32"/>
            <p:cNvSpPr/>
            <p:nvPr/>
          </p:nvSpPr>
          <p:spPr>
            <a:xfrm>
              <a:off x="1500166" y="1500174"/>
              <a:ext cx="5715040" cy="3643338"/>
            </a:xfrm>
            <a:prstGeom prst="cloudCallou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5392" name="Group 3"/>
          <p:cNvGrpSpPr/>
          <p:nvPr/>
        </p:nvGrpSpPr>
        <p:grpSpPr>
          <a:xfrm>
            <a:off x="3600450" y="171450"/>
            <a:ext cx="2047875" cy="1028700"/>
            <a:chOff x="3992" y="432"/>
            <a:chExt cx="1720" cy="864"/>
          </a:xfrm>
        </p:grpSpPr>
        <p:pic>
          <p:nvPicPr>
            <p:cNvPr id="15393" name="Picture 4" descr="模板图片副本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032" y="432"/>
              <a:ext cx="1680" cy="86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94" name="Rectangle 2"/>
            <p:cNvSpPr/>
            <p:nvPr/>
          </p:nvSpPr>
          <p:spPr>
            <a:xfrm>
              <a:off x="3992" y="544"/>
              <a:ext cx="1536" cy="38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/>
            <a:lstStyle/>
            <a:p>
              <a:pPr algn="ctr" eaLnBrk="0" hangingPunct="0"/>
              <a:r>
                <a:rPr lang="zh-CN" altLang="en-US" sz="3000" b="1" dirty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新课推进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665163" y="773113"/>
            <a:ext cx="1793875" cy="579438"/>
          </a:xfrm>
          <a:prstGeom prst="roundRect">
            <a:avLst/>
          </a:prstGeom>
          <a:solidFill>
            <a:srgbClr val="0066FF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知识点一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438275" y="3078163"/>
            <a:ext cx="74485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rtl="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66CC"/>
                </a:solidFill>
                <a:latin typeface="+mn-lt"/>
                <a:ea typeface="黑体" panose="02010609060101010101" pitchFamily="2" charset="-122"/>
                <a:cs typeface="+mn-cs"/>
              </a:rPr>
              <a:t>我们把所有这些能够发光的物体都叫做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光源</a:t>
            </a:r>
            <a:r>
              <a:rPr kumimoji="0" lang="en-US" altLang="zh-CN" sz="2800" b="1" kern="1200" cap="none" spc="0" normalizeH="0" baseline="0" noProof="0" dirty="0">
                <a:solidFill>
                  <a:srgbClr val="0066CC"/>
                </a:solidFill>
                <a:latin typeface="+mn-lt"/>
                <a:ea typeface="黑体" panose="02010609060101010101" pitchFamily="2" charset="-122"/>
                <a:cs typeface="+mn-cs"/>
              </a:rPr>
              <a:t>.</a:t>
            </a:r>
            <a:endParaRPr kumimoji="0" lang="zh-CN" altLang="en-US" sz="2800" b="1" kern="1200" cap="none" spc="0" normalizeH="0" baseline="0" noProof="0" dirty="0">
              <a:solidFill>
                <a:srgbClr val="0066CC"/>
              </a:solidFill>
              <a:latin typeface="+mn-lt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459038" y="801688"/>
            <a:ext cx="1350962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光源</a:t>
            </a:r>
          </a:p>
        </p:txBody>
      </p:sp>
      <p:sp>
        <p:nvSpPr>
          <p:cNvPr id="3" name="矩形 2"/>
          <p:cNvSpPr/>
          <p:nvPr/>
        </p:nvSpPr>
        <p:spPr>
          <a:xfrm>
            <a:off x="1438275" y="1501775"/>
            <a:ext cx="6599238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生活、生产中哪些物体可以发光？</a:t>
            </a:r>
          </a:p>
        </p:txBody>
      </p:sp>
      <p:sp>
        <p:nvSpPr>
          <p:cNvPr id="4" name="矩形 3"/>
          <p:cNvSpPr/>
          <p:nvPr/>
        </p:nvSpPr>
        <p:spPr>
          <a:xfrm>
            <a:off x="706438" y="2057400"/>
            <a:ext cx="7970838" cy="9540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       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太阳、电灯、蜡烛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、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手电筒、火把、油灯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、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霓虹灯、钠灯、汞灯、氖灯、萤火虫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.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38275" y="3687763"/>
            <a:ext cx="5776913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rtl="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66CC"/>
                </a:solidFill>
                <a:latin typeface="+mn-lt"/>
                <a:ea typeface="黑体" panose="02010609060101010101" pitchFamily="2" charset="-122"/>
                <a:cs typeface="+mn-cs"/>
              </a:rPr>
              <a:t>光源可以分为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自然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光源</a:t>
            </a:r>
            <a:r>
              <a:rPr kumimoji="0" lang="zh-CN" altLang="en-US" sz="2800" b="1" kern="1200" cap="none" spc="0" normalizeH="0" baseline="0" noProof="0" dirty="0">
                <a:solidFill>
                  <a:srgbClr val="0066CC"/>
                </a:solidFill>
                <a:latin typeface="+mn-lt"/>
                <a:ea typeface="黑体" panose="02010609060101010101" pitchFamily="2" charset="-122"/>
                <a:cs typeface="+mn-cs"/>
              </a:rPr>
              <a:t>和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人造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光源</a:t>
            </a:r>
            <a:r>
              <a:rPr kumimoji="0" lang="en-US" altLang="zh-CN" sz="2800" b="1" kern="1200" cap="none" spc="0" normalizeH="0" baseline="0" noProof="0" dirty="0">
                <a:solidFill>
                  <a:srgbClr val="0066CC"/>
                </a:solidFill>
                <a:latin typeface="+mn-lt"/>
                <a:ea typeface="黑体" panose="02010609060101010101" pitchFamily="2" charset="-122"/>
                <a:cs typeface="+mn-cs"/>
              </a:rPr>
              <a:t>.</a:t>
            </a:r>
            <a:endParaRPr kumimoji="0" lang="zh-CN" altLang="en-US" sz="2800" b="1" kern="1200" cap="none" spc="0" normalizeH="0" baseline="0" noProof="0" dirty="0">
              <a:solidFill>
                <a:srgbClr val="0066CC"/>
              </a:solidFill>
              <a:latin typeface="+mn-lt"/>
              <a:ea typeface="黑体" panose="02010609060101010101" pitchFamily="2" charset="-122"/>
              <a:cs typeface="+mn-cs"/>
            </a:endParaRPr>
          </a:p>
        </p:txBody>
      </p:sp>
      <p:grpSp>
        <p:nvGrpSpPr>
          <p:cNvPr id="14" name="组合 15"/>
          <p:cNvGrpSpPr/>
          <p:nvPr/>
        </p:nvGrpSpPr>
        <p:grpSpPr bwMode="auto">
          <a:xfrm>
            <a:off x="883639" y="84507"/>
            <a:ext cx="3936011" cy="542628"/>
            <a:chOff x="419929" y="538091"/>
            <a:chExt cx="3114598" cy="54261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" name="TextBox 14"/>
            <p:cNvSpPr txBox="1"/>
            <p:nvPr/>
          </p:nvSpPr>
          <p:spPr>
            <a:xfrm>
              <a:off x="2128828" y="538091"/>
              <a:ext cx="1405699" cy="52320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-10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进行新课</a:t>
              </a:r>
            </a:p>
          </p:txBody>
        </p:sp>
        <p:sp>
          <p:nvSpPr>
            <p:cNvPr id="16" name="直接连接符 5"/>
            <p:cNvSpPr>
              <a:spLocks noChangeShapeType="1"/>
            </p:cNvSpPr>
            <p:nvPr/>
          </p:nvSpPr>
          <p:spPr bwMode="auto">
            <a:xfrm flipV="1">
              <a:off x="2041893" y="1055705"/>
              <a:ext cx="1370242" cy="360"/>
            </a:xfrm>
            <a:prstGeom prst="line">
              <a:avLst/>
            </a:prstGeom>
            <a:noFill/>
            <a:ln w="57150" algn="ctr">
              <a:solidFill>
                <a:srgbClr val="FF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sp>
        <p:sp>
          <p:nvSpPr>
            <p:cNvPr id="17" name="圆角矩形 16"/>
            <p:cNvSpPr>
              <a:spLocks noChangeArrowheads="1"/>
            </p:cNvSpPr>
            <p:nvPr/>
          </p:nvSpPr>
          <p:spPr bwMode="auto">
            <a:xfrm>
              <a:off x="467544" y="547615"/>
              <a:ext cx="1656184" cy="533088"/>
            </a:xfrm>
            <a:prstGeom prst="roundRect">
              <a:avLst>
                <a:gd name="adj" fmla="val 23657"/>
              </a:avLst>
            </a:pr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8" name="TextBox 1"/>
            <p:cNvSpPr txBox="1">
              <a:spLocks noChangeArrowheads="1"/>
            </p:cNvSpPr>
            <p:nvPr/>
          </p:nvSpPr>
          <p:spPr bwMode="auto">
            <a:xfrm>
              <a:off x="419929" y="580123"/>
              <a:ext cx="1750529" cy="461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课堂教学展示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2" grpId="0"/>
      <p:bldP spid="3" grpId="0"/>
      <p:bldP spid="4" grpId="0"/>
      <p:bldP spid="5" grpId="0"/>
    </p:bld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">
      <a:majorFont>
        <a:latin typeface="Times New Roman"/>
        <a:ea typeface="黑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立体地图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875A8"/>
      </a:accent2>
      <a:accent3>
        <a:srgbClr val="FFFFFF"/>
      </a:accent3>
      <a:accent4>
        <a:srgbClr val="000000"/>
      </a:accent4>
      <a:accent5>
        <a:srgbClr val="D9EDEE"/>
      </a:accent5>
      <a:accent6>
        <a:srgbClr val="316896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86FA8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316396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875A8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316896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1144</Words>
  <Application>Microsoft Office PowerPoint</Application>
  <PresentationFormat>全屏显示(16:9)</PresentationFormat>
  <Paragraphs>119</Paragraphs>
  <Slides>31</Slides>
  <Notes>0</Notes>
  <HiddenSlides>0</HiddenSlides>
  <MMClips>2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33" baseType="lpstr">
      <vt:lpstr>1_Office 主题​​</vt:lpstr>
      <vt:lpstr>立体地图</vt:lpstr>
      <vt:lpstr>第1节 光的直线传播</vt:lpstr>
      <vt:lpstr>幻灯片 2</vt:lpstr>
      <vt:lpstr>进行新课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进行新课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第1节 光的直线传播</dc:title>
  <dc:creator/>
  <cp:lastModifiedBy>China</cp:lastModifiedBy>
  <cp:revision>6</cp:revision>
  <dcterms:created xsi:type="dcterms:W3CDTF">2016-11-04T00:25:06Z</dcterms:created>
  <dcterms:modified xsi:type="dcterms:W3CDTF">2018-11-12T03:59:41Z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