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sldIdLst>
    <p:sldId id="310" r:id="rId4"/>
    <p:sldId id="340" r:id="rId5"/>
    <p:sldId id="326" r:id="rId6"/>
    <p:sldId id="258" r:id="rId7"/>
    <p:sldId id="298" r:id="rId8"/>
    <p:sldId id="259" r:id="rId9"/>
    <p:sldId id="276" r:id="rId10"/>
    <p:sldId id="354" r:id="rId11"/>
    <p:sldId id="285" r:id="rId12"/>
    <p:sldId id="297" r:id="rId13"/>
    <p:sldId id="262" r:id="rId14"/>
    <p:sldId id="269" r:id="rId15"/>
    <p:sldId id="284" r:id="rId16"/>
    <p:sldId id="282" r:id="rId17"/>
    <p:sldId id="309" r:id="rId18"/>
    <p:sldId id="296" r:id="rId19"/>
    <p:sldId id="29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39FE"/>
    <a:srgbClr val="F5910B"/>
    <a:srgbClr val="FFFF00"/>
    <a:srgbClr val="010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108"/>
      </p:cViewPr>
      <p:guideLst>
        <p:guide orient="horz" pos="21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59200" y="1219200"/>
            <a:ext cx="82296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9133" y="5105400"/>
            <a:ext cx="5486400" cy="946150"/>
          </a:xfrm>
        </p:spPr>
        <p:txBody>
          <a:bodyPr/>
          <a:lstStyle>
            <a:lvl1pPr marL="0" indent="0">
              <a:buFontTx/>
              <a:buNone/>
              <a:defRPr sz="2800" i="1">
                <a:ea typeface="幼圆" pitchFamily="49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25400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600" y="6400800"/>
            <a:ext cx="57912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400800"/>
            <a:ext cx="25400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371600"/>
            <a:ext cx="5283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94400" y="1371600"/>
            <a:ext cx="5283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85200" y="381000"/>
            <a:ext cx="26924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381000"/>
            <a:ext cx="78740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3200" y="381000"/>
            <a:ext cx="8534400" cy="685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508000" y="1371600"/>
            <a:ext cx="10769600" cy="464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0" y="6248400"/>
            <a:ext cx="1727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1"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864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0400" y="6248400"/>
            <a:ext cx="1727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zh-CN" sz="1200" b="1" dirty="0"/>
            </a:fld>
            <a:endParaRPr lang="zh-CN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华文彩云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4" descr="http://t2.baidu.com/it/u=1769812744,590065026&amp;fm=21&amp;gp=0.jpg"/>
          <p:cNvPicPr preferRelativeResize="0"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19850" y="711835"/>
            <a:ext cx="5413375" cy="54133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651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75" t="13382" r="25849" b="16870"/>
          <a:stretch>
            <a:fillRect/>
          </a:stretch>
        </p:blipFill>
        <p:spPr bwMode="auto">
          <a:xfrm>
            <a:off x="5718810" y="17145"/>
            <a:ext cx="3809365" cy="686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264" y="5776166"/>
            <a:ext cx="15970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5765" y="2175510"/>
            <a:ext cx="493839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510" y="-15875"/>
            <a:ext cx="12192000" cy="6858000"/>
          </a:xfrm>
          <a:prstGeom prst="rect">
            <a:avLst/>
          </a:prstGeom>
          <a:solidFill>
            <a:srgbClr val="2A39FE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graphicFrame>
        <p:nvGraphicFramePr>
          <p:cNvPr id="5" name="表格 4"/>
          <p:cNvGraphicFramePr/>
          <p:nvPr/>
        </p:nvGraphicFramePr>
        <p:xfrm>
          <a:off x="5384165" y="1054735"/>
          <a:ext cx="6706235" cy="3719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680"/>
                <a:gridCol w="1352550"/>
                <a:gridCol w="1638300"/>
                <a:gridCol w="2211705"/>
              </a:tblGrid>
              <a:tr h="11188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宋体" charset="0"/>
                        </a:rPr>
                        <a:t>U</a:t>
                      </a:r>
                      <a:r>
                        <a:rPr lang="en-US" altLang="zh-CN" sz="3600" b="1" dirty="0">
                          <a:solidFill>
                            <a:schemeClr val="bg1"/>
                          </a:solidFill>
                          <a:latin typeface="宋体" charset="0"/>
                          <a:ea typeface="宋体" charset="0"/>
                        </a:rPr>
                        <a:t>/V</a:t>
                      </a: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</a:rPr>
                        <a:t>I</a:t>
                      </a:r>
                      <a:r>
                        <a:rPr lang="en-US" altLang="zh-CN" sz="3600" b="1" dirty="0">
                          <a:solidFill>
                            <a:schemeClr val="bg1"/>
                          </a:solidFill>
                        </a:rPr>
                        <a:t>/A</a:t>
                      </a: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</a:rPr>
                        <a:t>P</a:t>
                      </a:r>
                      <a:r>
                        <a:rPr lang="en-US" altLang="zh-CN" sz="3600" b="1" dirty="0">
                          <a:solidFill>
                            <a:schemeClr val="bg1"/>
                          </a:solidFill>
                        </a:rPr>
                        <a:t>/W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b="1" dirty="0">
                          <a:solidFill>
                            <a:schemeClr val="bg1"/>
                          </a:solidFill>
                        </a:rPr>
                        <a:t>小灯泡的工作情况</a:t>
                      </a:r>
                      <a:endParaRPr lang="en-US" altLang="zh-CN" sz="3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</a:tr>
              <a:tr h="8439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</a:tr>
              <a:tr h="8432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</a:tr>
              <a:tr h="8439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b="1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9FE"/>
                    </a:solidFill>
                  </a:tcPr>
                </a:tc>
              </a:tr>
            </a:tbl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387350" y="199390"/>
            <a:ext cx="4538980" cy="5411470"/>
            <a:chOff x="822" y="1058"/>
            <a:chExt cx="7148" cy="8522"/>
          </a:xfrm>
        </p:grpSpPr>
        <p:grpSp>
          <p:nvGrpSpPr>
            <p:cNvPr id="7" name="组合 6"/>
            <p:cNvGrpSpPr/>
            <p:nvPr/>
          </p:nvGrpSpPr>
          <p:grpSpPr>
            <a:xfrm>
              <a:off x="822" y="1058"/>
              <a:ext cx="7148" cy="8333"/>
              <a:chOff x="2040" y="1800"/>
              <a:chExt cx="3240" cy="3600"/>
            </a:xfrm>
          </p:grpSpPr>
          <p:sp>
            <p:nvSpPr>
              <p:cNvPr id="8" name="直接连接符 7"/>
              <p:cNvSpPr/>
              <p:nvPr/>
            </p:nvSpPr>
            <p:spPr>
              <a:xfrm>
                <a:off x="2040" y="3360"/>
                <a:ext cx="0" cy="156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" name="直接连接符 8"/>
              <p:cNvSpPr/>
              <p:nvPr/>
            </p:nvSpPr>
            <p:spPr>
              <a:xfrm>
                <a:off x="2040" y="4920"/>
                <a:ext cx="48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" name="直接连接符 9"/>
              <p:cNvSpPr/>
              <p:nvPr/>
            </p:nvSpPr>
            <p:spPr>
              <a:xfrm>
                <a:off x="3840" y="4440"/>
                <a:ext cx="0" cy="96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" name="直接连接符 10"/>
              <p:cNvSpPr/>
              <p:nvPr/>
            </p:nvSpPr>
            <p:spPr>
              <a:xfrm>
                <a:off x="4080" y="4680"/>
                <a:ext cx="0" cy="48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" name="直接连接符 11"/>
              <p:cNvSpPr/>
              <p:nvPr/>
            </p:nvSpPr>
            <p:spPr>
              <a:xfrm>
                <a:off x="4080" y="4920"/>
                <a:ext cx="36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" name="直接连接符 12"/>
              <p:cNvSpPr/>
              <p:nvPr/>
            </p:nvSpPr>
            <p:spPr>
              <a:xfrm>
                <a:off x="4800" y="4920"/>
                <a:ext cx="48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" name="直接连接符 13"/>
              <p:cNvSpPr/>
              <p:nvPr/>
            </p:nvSpPr>
            <p:spPr>
              <a:xfrm flipV="1">
                <a:off x="5280" y="2760"/>
                <a:ext cx="0" cy="216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" name="直接连接符 14"/>
              <p:cNvSpPr/>
              <p:nvPr/>
            </p:nvSpPr>
            <p:spPr>
              <a:xfrm>
                <a:off x="2040" y="3360"/>
                <a:ext cx="36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" name="直接连接符 15"/>
              <p:cNvSpPr/>
              <p:nvPr/>
            </p:nvSpPr>
            <p:spPr>
              <a:xfrm>
                <a:off x="2040" y="2160"/>
                <a:ext cx="36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" name="直接连接符 16"/>
              <p:cNvSpPr/>
              <p:nvPr/>
            </p:nvSpPr>
            <p:spPr>
              <a:xfrm>
                <a:off x="3120" y="2160"/>
                <a:ext cx="48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" name="直接连接符 17"/>
              <p:cNvSpPr/>
              <p:nvPr/>
            </p:nvSpPr>
            <p:spPr>
              <a:xfrm flipV="1">
                <a:off x="2040" y="2160"/>
                <a:ext cx="0" cy="120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" name="直接连接符 18"/>
              <p:cNvSpPr/>
              <p:nvPr/>
            </p:nvSpPr>
            <p:spPr>
              <a:xfrm flipV="1">
                <a:off x="3600" y="2160"/>
                <a:ext cx="0" cy="120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400" y="1800"/>
                <a:ext cx="720" cy="600"/>
                <a:chOff x="1056" y="1728"/>
                <a:chExt cx="288" cy="240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056" y="1728"/>
                  <a:ext cx="288" cy="24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2" name="直接连接符 21"/>
                <p:cNvSpPr/>
                <p:nvPr/>
              </p:nvSpPr>
              <p:spPr>
                <a:xfrm>
                  <a:off x="1104" y="1776"/>
                  <a:ext cx="96" cy="192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3" name="直接连接符 22"/>
                <p:cNvSpPr/>
                <p:nvPr/>
              </p:nvSpPr>
              <p:spPr>
                <a:xfrm flipH="1">
                  <a:off x="1200" y="1776"/>
                  <a:ext cx="96" cy="192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2520" y="4560"/>
                <a:ext cx="720" cy="600"/>
                <a:chOff x="2448" y="1968"/>
                <a:chExt cx="288" cy="24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448" y="1968"/>
                  <a:ext cx="288" cy="24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6" name="直接连接符 25"/>
                <p:cNvSpPr/>
                <p:nvPr/>
              </p:nvSpPr>
              <p:spPr>
                <a:xfrm flipH="1">
                  <a:off x="2496" y="1968"/>
                  <a:ext cx="96" cy="192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" name="直接连接符 26"/>
                <p:cNvSpPr/>
                <p:nvPr/>
              </p:nvSpPr>
              <p:spPr>
                <a:xfrm>
                  <a:off x="2592" y="1968"/>
                  <a:ext cx="96" cy="192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8" name="直接连接符 27"/>
                <p:cNvSpPr/>
                <p:nvPr/>
              </p:nvSpPr>
              <p:spPr>
                <a:xfrm>
                  <a:off x="2544" y="2112"/>
                  <a:ext cx="96" cy="0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9" name="直接连接符 28"/>
              <p:cNvSpPr/>
              <p:nvPr/>
            </p:nvSpPr>
            <p:spPr>
              <a:xfrm flipH="1">
                <a:off x="3240" y="4920"/>
                <a:ext cx="60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400" y="3000"/>
                <a:ext cx="720" cy="600"/>
                <a:chOff x="3743" y="1392"/>
                <a:chExt cx="288" cy="240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3743" y="1392"/>
                  <a:ext cx="288" cy="24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2" name="直接连接符 31"/>
                <p:cNvSpPr/>
                <p:nvPr/>
              </p:nvSpPr>
              <p:spPr>
                <a:xfrm flipH="1">
                  <a:off x="3792" y="1440"/>
                  <a:ext cx="192" cy="144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" name="直接连接符 32"/>
                <p:cNvSpPr/>
                <p:nvPr/>
              </p:nvSpPr>
              <p:spPr>
                <a:xfrm>
                  <a:off x="3792" y="1440"/>
                  <a:ext cx="192" cy="144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3960" y="3240"/>
                <a:ext cx="720" cy="240"/>
              </a:xfrm>
              <a:prstGeom prst="rect">
                <a:avLst/>
              </a:prstGeom>
              <a:noFill/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5" name="直接连接符 34"/>
              <p:cNvSpPr/>
              <p:nvPr/>
            </p:nvSpPr>
            <p:spPr>
              <a:xfrm>
                <a:off x="4320" y="2760"/>
                <a:ext cx="0" cy="48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6" name="直接连接符 35"/>
              <p:cNvSpPr/>
              <p:nvPr/>
            </p:nvSpPr>
            <p:spPr>
              <a:xfrm>
                <a:off x="4320" y="2760"/>
                <a:ext cx="96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7" name="直接连接符 36"/>
              <p:cNvSpPr/>
              <p:nvPr/>
            </p:nvSpPr>
            <p:spPr>
              <a:xfrm>
                <a:off x="3120" y="3360"/>
                <a:ext cx="840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" name="直接连接符 37"/>
              <p:cNvSpPr/>
              <p:nvPr/>
            </p:nvSpPr>
            <p:spPr>
              <a:xfrm flipV="1">
                <a:off x="4440" y="4560"/>
                <a:ext cx="240" cy="36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5952" y="3450"/>
              <a:ext cx="136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chemeClr val="bg1"/>
                  </a:solidFill>
                </a:rPr>
                <a:t>P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  <p:sp>
          <p:nvSpPr>
            <p:cNvPr id="40" name="流程图: 联系 39"/>
            <p:cNvSpPr/>
            <p:nvPr/>
          </p:nvSpPr>
          <p:spPr>
            <a:xfrm>
              <a:off x="5951" y="8150"/>
              <a:ext cx="239" cy="23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006" y="8468"/>
              <a:ext cx="98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chemeClr val="bg1"/>
                  </a:solidFill>
                </a:rPr>
                <a:t>S</a:t>
              </a:r>
              <a:endParaRPr lang="en-US" altLang="zh-CN" sz="4000" b="1">
                <a:solidFill>
                  <a:schemeClr val="bg1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957" y="5322"/>
              <a:ext cx="98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solidFill>
                    <a:schemeClr val="bg1"/>
                  </a:solidFill>
                </a:rPr>
                <a:t>L</a:t>
              </a:r>
              <a:endParaRPr lang="en-US" altLang="zh-CN" sz="4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7749"/>
          <a:stretch>
            <a:fillRect/>
          </a:stretch>
        </p:blipFill>
        <p:spPr>
          <a:xfrm>
            <a:off x="2308225" y="24765"/>
            <a:ext cx="7798435" cy="6819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97785" y="3053080"/>
            <a:ext cx="3013075" cy="2291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2A39FE"/>
                </a:solidFill>
              </a:rPr>
              <a:t>型号：</a:t>
            </a:r>
            <a:r>
              <a:rPr lang="en-US" altLang="zh-CN" sz="3600" b="1" dirty="0">
                <a:solidFill>
                  <a:srgbClr val="2A39FE"/>
                </a:solidFill>
              </a:rPr>
              <a:t>HP8212</a:t>
            </a:r>
            <a:endParaRPr lang="en-US" altLang="zh-CN" sz="3600" b="1" dirty="0">
              <a:solidFill>
                <a:srgbClr val="2A39FE"/>
              </a:solidFill>
            </a:endParaRPr>
          </a:p>
          <a:p>
            <a:r>
              <a:rPr lang="zh-CN" altLang="en-US" sz="3600" b="1" dirty="0">
                <a:solidFill>
                  <a:srgbClr val="2A39FE"/>
                </a:solidFill>
              </a:rPr>
              <a:t>频率：</a:t>
            </a:r>
            <a:r>
              <a:rPr lang="en-US" altLang="zh-CN" sz="3600" b="1" dirty="0">
                <a:solidFill>
                  <a:srgbClr val="2A39FE"/>
                </a:solidFill>
              </a:rPr>
              <a:t>50HZ</a:t>
            </a:r>
            <a:endParaRPr lang="en-US" altLang="zh-CN" sz="3600" b="1" dirty="0">
              <a:solidFill>
                <a:srgbClr val="2A39FE"/>
              </a:solidFill>
            </a:endParaRPr>
          </a:p>
          <a:p>
            <a:r>
              <a:rPr lang="zh-CN" altLang="en-US" sz="3600" b="1" dirty="0">
                <a:solidFill>
                  <a:srgbClr val="2A39FE"/>
                </a:solidFill>
              </a:rPr>
              <a:t>电压：</a:t>
            </a:r>
            <a:r>
              <a:rPr lang="en-US" altLang="zh-CN" sz="3600" b="1" dirty="0">
                <a:solidFill>
                  <a:srgbClr val="2A39FE"/>
                </a:solidFill>
              </a:rPr>
              <a:t>220V</a:t>
            </a:r>
            <a:endParaRPr lang="en-US" altLang="zh-CN" sz="3600" b="1" dirty="0">
              <a:solidFill>
                <a:srgbClr val="2A39FE"/>
              </a:solidFill>
            </a:endParaRPr>
          </a:p>
          <a:p>
            <a:r>
              <a:rPr lang="zh-CN" altLang="en-US" sz="3600" b="1" dirty="0">
                <a:solidFill>
                  <a:srgbClr val="2A39FE"/>
                </a:solidFill>
              </a:rPr>
              <a:t>功率：</a:t>
            </a:r>
            <a:r>
              <a:rPr lang="en-US" altLang="zh-CN" sz="3600" b="1" dirty="0">
                <a:solidFill>
                  <a:srgbClr val="2A39FE"/>
                </a:solidFill>
              </a:rPr>
              <a:t>1600W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72488" y="5300663"/>
            <a:ext cx="1600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37" name="Rectangle 5"/>
          <p:cNvSpPr/>
          <p:nvPr/>
        </p:nvSpPr>
        <p:spPr>
          <a:xfrm>
            <a:off x="1252220" y="2494915"/>
            <a:ext cx="9858375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能区分电功率与上节课学习的电功吗？</a:t>
            </a:r>
          </a:p>
        </p:txBody>
      </p:sp>
      <p:sp>
        <p:nvSpPr>
          <p:cNvPr id="16390" name="WordArt 2"/>
          <p:cNvSpPr/>
          <p:nvPr/>
        </p:nvSpPr>
        <p:spPr>
          <a:xfrm>
            <a:off x="3024188" y="214313"/>
            <a:ext cx="5762625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3773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54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charset="0"/>
                <a:ea typeface="宋体" charset="0"/>
              </a:rPr>
              <a:t>这节课你学到了什么？</a:t>
            </a:r>
            <a:endParaRPr sz="5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44939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graphicFrame>
        <p:nvGraphicFramePr>
          <p:cNvPr id="2" name="表格 1"/>
          <p:cNvGraphicFramePr/>
          <p:nvPr/>
        </p:nvGraphicFramePr>
        <p:xfrm>
          <a:off x="64770" y="-46355"/>
          <a:ext cx="12162790" cy="6795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3310"/>
                <a:gridCol w="4535170"/>
                <a:gridCol w="5274310"/>
              </a:tblGrid>
              <a:tr h="6807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>
                          <a:solidFill>
                            <a:srgbClr val="FFFF00"/>
                          </a:solidFill>
                          <a:sym typeface="+mn-ea"/>
                        </a:rPr>
                        <a:t>物理量  </a:t>
                      </a:r>
                      <a:endParaRPr lang="zh-CN" altLang="en-US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dirty="0">
                          <a:solidFill>
                            <a:srgbClr val="FFFF00"/>
                          </a:solidFill>
                          <a:sym typeface="+mn-ea"/>
                        </a:rPr>
                        <a:t>电功</a:t>
                      </a:r>
                      <a:endParaRPr lang="zh-CN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dirty="0">
                          <a:solidFill>
                            <a:srgbClr val="FFFF00"/>
                          </a:solidFill>
                          <a:sym typeface="+mn-ea"/>
                        </a:rPr>
                        <a:t>电功率</a:t>
                      </a:r>
                      <a:endParaRPr lang="zh-CN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8318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9137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solidFill>
                            <a:srgbClr val="FFFF00"/>
                          </a:solidFill>
                          <a:sym typeface="+mn-ea"/>
                        </a:rPr>
                        <a:t>物理意义</a:t>
                      </a:r>
                      <a:endParaRPr lang="zh-CN" altLang="en-US" sz="3200" b="1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16300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solidFill>
                          <a:srgbClr val="010EBF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sz="3200" b="1" dirty="0" smtClean="0">
                          <a:solidFill>
                            <a:srgbClr val="FFFF00"/>
                          </a:solidFill>
                          <a:sym typeface="+mn-ea"/>
                        </a:rPr>
                        <a:t>公式</a:t>
                      </a:r>
                      <a:endParaRPr lang="zh-CN" sz="3200" b="1" dirty="0" smtClean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8274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 dirty="0">
                          <a:solidFill>
                            <a:srgbClr val="FFFF00"/>
                          </a:solidFill>
                          <a:sym typeface="+mn-ea"/>
                        </a:rPr>
                        <a:t>单位</a:t>
                      </a:r>
                      <a:endParaRPr lang="zh-CN" sz="3200" b="1" dirty="0">
                        <a:solidFill>
                          <a:srgbClr val="FFFF00"/>
                        </a:solidFill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9207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solidFill>
                            <a:srgbClr val="FFFF00"/>
                          </a:solidFill>
                          <a:latin typeface="+mn-ea"/>
                          <a:sym typeface="+mn-ea"/>
                        </a:rPr>
                        <a:t>测量方法</a:t>
                      </a:r>
                      <a:endParaRPr lang="zh-CN" altLang="en-US" sz="3200" b="1" dirty="0">
                        <a:solidFill>
                          <a:srgbClr val="FFFF00"/>
                        </a:solidFill>
                        <a:latin typeface="+mn-ea"/>
                        <a:sym typeface="+mn-ea"/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  <a:sym typeface="+mn-ea"/>
                        </a:rPr>
                        <a:t> </a:t>
                      </a:r>
                      <a:endParaRPr lang="zh-CN" altLang="zh-CN" sz="400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</a:tr>
              <a:tr h="9912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 dirty="0">
                          <a:solidFill>
                            <a:srgbClr val="FFFF00"/>
                          </a:solidFill>
                        </a:rPr>
                        <a:t>联系</a:t>
                      </a:r>
                      <a:endParaRPr lang="zh-CN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  <a:p>
                      <a:pPr algn="ctr">
                        <a:buNone/>
                      </a:pPr>
                      <a:endParaRPr sz="4000" dirty="0"/>
                    </a:p>
                  </a:txBody>
                  <a:tcPr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rgbClr val="2A39FE"/>
                    </a:solidFill>
                  </a:tcPr>
                </a:tc>
                <a:tc hMerge="1"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447925" y="2344420"/>
            <a:ext cx="461391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</a:rPr>
              <a:t>W=</a:t>
            </a:r>
            <a:r>
              <a:rPr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UIt</a:t>
            </a:r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由此可以看出，电流做功多少跟电压、电流和通电时间三个因素有关，是由它们三者的乘积决定的 </a:t>
            </a:r>
            <a:r>
              <a:rPr lang="en-US" altLang="zh-CN" sz="2800" dirty="0">
                <a:solidFill>
                  <a:schemeClr val="bg1"/>
                </a:solidFill>
              </a:rPr>
              <a:t>          </a:t>
            </a:r>
            <a:endParaRPr sz="2800"/>
          </a:p>
        </p:txBody>
      </p:sp>
      <p:sp>
        <p:nvSpPr>
          <p:cNvPr id="8" name="文本框 7"/>
          <p:cNvSpPr txBox="1"/>
          <p:nvPr/>
        </p:nvSpPr>
        <p:spPr>
          <a:xfrm>
            <a:off x="7306945" y="3858895"/>
            <a:ext cx="542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31110" y="4229100"/>
            <a:ext cx="4366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ea"/>
                <a:sym typeface="+mn-ea"/>
              </a:rPr>
              <a:t>焦耳（J） 千瓦·时（kW·h)</a:t>
            </a:r>
            <a:r>
              <a:rPr lang="zh-CN" altLang="en-US" sz="2400" b="1" dirty="0">
                <a:latin typeface="+mn-ea"/>
                <a:sym typeface="+mn-ea"/>
              </a:rPr>
              <a:t>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78359" y="4128916"/>
            <a:ext cx="3358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sym typeface="+mn-ea"/>
              </a:rPr>
              <a:t>瓦特（W）  千瓦（kW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3690" y="5850639"/>
            <a:ext cx="5450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利用公式</a:t>
            </a:r>
            <a:r>
              <a:rPr lang="zh-CN" altLang="en-US" sz="3200" b="1" dirty="0">
                <a:solidFill>
                  <a:schemeClr val="bg1"/>
                </a:solidFill>
                <a:latin typeface="Times New Roman" pitchFamily="18" charset="0"/>
                <a:ea typeface="隶书" charset="0"/>
                <a:sym typeface="+mn-ea"/>
              </a:rPr>
              <a:t>P=W/t</a:t>
            </a:r>
            <a:r>
              <a:rPr lang="zh-CN" altLang="en-US" sz="32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可得出</a:t>
            </a:r>
            <a:r>
              <a:rPr lang="zh-CN" altLang="en-US" sz="3200" b="1" dirty="0">
                <a:solidFill>
                  <a:schemeClr val="bg1"/>
                </a:solidFill>
                <a:latin typeface="Times New Roman" pitchFamily="18" charset="0"/>
                <a:ea typeface="隶书" charset="0"/>
                <a:sym typeface="+mn-ea"/>
              </a:rPr>
              <a:t>W=Pt</a:t>
            </a:r>
            <a:r>
              <a:rPr lang="zh-CN" altLang="en-US" sz="3200" b="1" dirty="0">
                <a:latin typeface="隶书" charset="0"/>
                <a:ea typeface="隶书" charset="0"/>
                <a:sym typeface="+mn-ea"/>
              </a:rPr>
              <a:t> </a:t>
            </a:r>
            <a:endParaRPr lang="zh-CN" altLang="en-US" sz="3200" b="1" dirty="0">
              <a:latin typeface="隶书" charset="0"/>
              <a:ea typeface="隶书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26335" y="1682115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描述电流做功多少的物理量</a:t>
            </a:r>
            <a:endParaRPr lang="zh-CN" altLang="en-US" sz="2800" b="1" dirty="0">
              <a:solidFill>
                <a:schemeClr val="bg1"/>
              </a:solidFill>
              <a:latin typeface="隶书" charset="0"/>
              <a:ea typeface="隶书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9300" y="1725895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描述电流做功快慢的物理量</a:t>
            </a:r>
            <a:endParaRPr lang="zh-CN" altLang="en-US" sz="2800" b="1" dirty="0">
              <a:solidFill>
                <a:schemeClr val="bg1"/>
              </a:solidFill>
              <a:latin typeface="隶书" charset="0"/>
              <a:ea typeface="隶书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90239" y="2513887"/>
            <a:ext cx="4867275" cy="1371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itchFamily="18" charset="0"/>
                <a:ea typeface="隶书" charset="0"/>
                <a:sym typeface="+mn-ea"/>
              </a:rPr>
              <a:t>P=UI</a:t>
            </a:r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它表明电功率跟电压、电</a:t>
            </a:r>
            <a:endParaRPr lang="zh-CN" altLang="en-US" sz="2800" b="1" dirty="0">
              <a:solidFill>
                <a:schemeClr val="bg1"/>
              </a:solidFill>
              <a:latin typeface="隶书" charset="0"/>
              <a:ea typeface="隶书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流两个因素有关，其大小由它</a:t>
            </a:r>
            <a:endParaRPr lang="zh-CN" altLang="en-US" sz="2800" b="1" dirty="0">
              <a:solidFill>
                <a:schemeClr val="bg1"/>
              </a:solidFill>
              <a:latin typeface="隶书" charset="0"/>
              <a:ea typeface="隶书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们的乘积决定</a:t>
            </a:r>
            <a:endParaRPr sz="2800"/>
          </a:p>
        </p:txBody>
      </p:sp>
      <p:sp>
        <p:nvSpPr>
          <p:cNvPr id="18" name="文本框 17"/>
          <p:cNvSpPr txBox="1"/>
          <p:nvPr/>
        </p:nvSpPr>
        <p:spPr>
          <a:xfrm>
            <a:off x="3750310" y="6094730"/>
            <a:ext cx="23431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 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953385" y="496062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用电能表直接测量</a:t>
            </a:r>
            <a:endParaRPr lang="zh-CN" altLang="en-US" sz="2800" b="1" dirty="0">
              <a:solidFill>
                <a:schemeClr val="bg1"/>
              </a:solidFill>
              <a:latin typeface="隶书" charset="0"/>
              <a:ea typeface="隶书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31742" y="4892040"/>
            <a:ext cx="49808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测量 用伏安法间接测量，然后利用</a:t>
            </a:r>
            <a:endParaRPr lang="zh-CN" altLang="en-US" sz="2400" b="1" dirty="0">
              <a:solidFill>
                <a:schemeClr val="bg1"/>
              </a:solidFill>
              <a:latin typeface="隶书" charset="0"/>
              <a:ea typeface="隶书" charset="0"/>
              <a:sym typeface="+mn-ea"/>
            </a:endParaRPr>
          </a:p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公式</a:t>
            </a:r>
            <a:r>
              <a:rPr lang="zh-CN" altLang="en-US" sz="2400" b="1" dirty="0">
                <a:solidFill>
                  <a:schemeClr val="bg1"/>
                </a:solidFill>
                <a:latin typeface="Times New Roman" pitchFamily="18" charset="0"/>
                <a:ea typeface="隶书" charset="0"/>
                <a:sym typeface="+mn-ea"/>
              </a:rPr>
              <a:t>P=UI</a:t>
            </a:r>
            <a:r>
              <a:rPr lang="zh-CN" altLang="en-US" sz="2400" b="1" dirty="0">
                <a:solidFill>
                  <a:schemeClr val="bg1"/>
                </a:solidFill>
                <a:latin typeface="隶书" charset="0"/>
                <a:ea typeface="隶书" charset="0"/>
                <a:sym typeface="+mn-ea"/>
              </a:rPr>
              <a:t>求出电功率</a:t>
            </a:r>
            <a:r>
              <a:rPr lang="zh-CN" altLang="en-US" sz="2400" b="1" dirty="0">
                <a:latin typeface="隶书" charset="0"/>
                <a:ea typeface="隶书" charset="0"/>
                <a:sym typeface="+mn-ea"/>
              </a:rPr>
              <a:t> </a:t>
            </a:r>
            <a:endParaRPr lang="zh-CN" altLang="en-US" sz="2400" b="1" dirty="0">
              <a:latin typeface="隶书" charset="0"/>
              <a:ea typeface="隶书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0" y="760730"/>
            <a:ext cx="995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FF00"/>
                </a:solidFill>
              </a:rPr>
              <a:t>定义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9395" y="719455"/>
            <a:ext cx="3027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隶书" charset="0"/>
                <a:ea typeface="隶书" charset="0"/>
              </a:rPr>
              <a:t>消耗电能的多少</a:t>
            </a:r>
            <a:endParaRPr lang="zh-CN" altLang="en-US" sz="3200" b="1">
              <a:solidFill>
                <a:schemeClr val="bg1"/>
              </a:solidFill>
              <a:latin typeface="隶书" charset="0"/>
              <a:ea typeface="隶书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2635" y="769620"/>
            <a:ext cx="46532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隶书" charset="0"/>
                <a:ea typeface="隶书" charset="0"/>
              </a:rPr>
              <a:t>单位时间内所消耗的电能</a:t>
            </a:r>
            <a:endParaRPr lang="zh-CN" altLang="en-US" sz="3200" b="1">
              <a:solidFill>
                <a:schemeClr val="bg1"/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7" grpId="0"/>
      <p:bldP spid="19" grpId="0"/>
      <p:bldP spid="20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72488" y="5300663"/>
            <a:ext cx="1600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37" name="Rectangle 5"/>
          <p:cNvSpPr/>
          <p:nvPr/>
        </p:nvSpPr>
        <p:spPr>
          <a:xfrm>
            <a:off x="1185545" y="2157730"/>
            <a:ext cx="1105535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800" b="1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4800" b="1" dirty="0">
                <a:solidFill>
                  <a:schemeClr val="bg1"/>
                </a:solidFill>
                <a:latin typeface="+mn-ea"/>
              </a:rPr>
              <a:t>能区分电功率与上节课学习的电功吗？</a:t>
            </a:r>
            <a:endParaRPr sz="4800" b="1">
              <a:latin typeface="+mn-ea"/>
            </a:endParaRPr>
          </a:p>
        </p:txBody>
      </p:sp>
      <p:sp>
        <p:nvSpPr>
          <p:cNvPr id="16389" name="Rectangle 7"/>
          <p:cNvSpPr/>
          <p:nvPr/>
        </p:nvSpPr>
        <p:spPr>
          <a:xfrm>
            <a:off x="1214755" y="3834130"/>
            <a:ext cx="10718165" cy="14325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+mn-ea"/>
              </a:rPr>
              <a:t>2.</a:t>
            </a:r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通过学习电功率，为了节约电能你在生活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  实际中应怎样做？</a:t>
            </a:r>
            <a:endParaRPr sz="4400" b="1">
              <a:latin typeface="+mn-ea"/>
            </a:endParaRPr>
          </a:p>
        </p:txBody>
      </p:sp>
      <p:sp>
        <p:nvSpPr>
          <p:cNvPr id="16390" name="WordArt 2"/>
          <p:cNvSpPr/>
          <p:nvPr/>
        </p:nvSpPr>
        <p:spPr>
          <a:xfrm>
            <a:off x="3024188" y="214313"/>
            <a:ext cx="5762625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3773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54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charset="0"/>
                <a:ea typeface="宋体" charset="0"/>
              </a:rPr>
              <a:t>这节课你学到了什么？</a:t>
            </a:r>
            <a:endParaRPr sz="5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87898" y="385894"/>
            <a:ext cx="10153650" cy="5090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作业：</a:t>
            </a:r>
            <a:endParaRPr lang="en-US" altLang="zh-CN" sz="4400" b="1" dirty="0" smtClean="0">
              <a:solidFill>
                <a:schemeClr val="bg1"/>
              </a:solidFill>
            </a:endParaRPr>
          </a:p>
          <a:p>
            <a:r>
              <a:rPr lang="en-US" altLang="zh-CN" sz="4400" b="1" dirty="0" smtClean="0">
                <a:solidFill>
                  <a:schemeClr val="bg1"/>
                </a:solidFill>
              </a:rPr>
              <a:t>        </a:t>
            </a:r>
            <a:endParaRPr lang="en-US" altLang="zh-CN" sz="4400" b="1" dirty="0" smtClean="0">
              <a:solidFill>
                <a:schemeClr val="bg1"/>
              </a:solidFill>
            </a:endParaRPr>
          </a:p>
          <a:p>
            <a:r>
              <a:rPr lang="en-US" altLang="zh-CN" sz="4400" b="1" dirty="0">
                <a:solidFill>
                  <a:schemeClr val="bg1"/>
                </a:solidFill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   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1.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完成学案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r>
              <a:rPr lang="en-US" altLang="zh-CN" sz="4800" b="1" dirty="0" smtClean="0">
                <a:solidFill>
                  <a:schemeClr val="bg1"/>
                </a:solidFill>
              </a:rPr>
              <a:t>        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r>
              <a:rPr lang="en-US" altLang="zh-CN" sz="4800" b="1" dirty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      2.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请调查家里和学校浪费电的现象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r>
              <a:rPr lang="en-US" altLang="zh-CN" sz="4800" b="1" dirty="0" smtClean="0">
                <a:solidFill>
                  <a:schemeClr val="bg1"/>
                </a:solidFill>
              </a:rPr>
              <a:t>        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r>
              <a:rPr lang="en-US" altLang="zh-CN" sz="4800" b="1" dirty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      3.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百度下列图标，了解其物理意义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9219" name="Picture 7" descr="http://www.99inf.com/space/201208/3261334/pic/pic_file_3261334_1346988180.gi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2461895" y="1321435"/>
            <a:ext cx="971994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问题</a:t>
            </a:r>
            <a:r>
              <a:rPr lang="en-US" altLang="zh-CN" sz="4000" b="1">
                <a:solidFill>
                  <a:schemeClr val="bg1"/>
                </a:solidFill>
              </a:rPr>
              <a:t>1.</a:t>
            </a:r>
            <a:r>
              <a:rPr lang="zh-CN" altLang="en-US" sz="4000" b="1">
                <a:solidFill>
                  <a:schemeClr val="bg1"/>
                </a:solidFill>
              </a:rPr>
              <a:t>电能表两次示数的不同反映了什么？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2860" y="-12700"/>
            <a:ext cx="2222500" cy="31349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14625" y="2395855"/>
            <a:ext cx="6278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</a:rPr>
              <a:t>反映了电流做功多少的不同</a:t>
            </a:r>
            <a:endParaRPr lang="zh-CN" altLang="en-US" sz="4000" b="1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7890" y="3876040"/>
            <a:ext cx="870394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问题</a:t>
            </a:r>
            <a:r>
              <a:rPr lang="en-US" altLang="zh-CN" sz="4000" b="1">
                <a:solidFill>
                  <a:schemeClr val="bg1"/>
                </a:solidFill>
              </a:rPr>
              <a:t>2.</a:t>
            </a:r>
            <a:r>
              <a:rPr lang="zh-CN" altLang="en-US" sz="4000" b="1">
                <a:solidFill>
                  <a:schemeClr val="bg1"/>
                </a:solidFill>
              </a:rPr>
              <a:t>转盘转动快慢不同反映了什么？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6145" y="4895215"/>
            <a:ext cx="6278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FF00"/>
                </a:solidFill>
              </a:rPr>
              <a:t>反映了电流做功快慢的不同</a:t>
            </a:r>
            <a:endParaRPr lang="zh-CN" alt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r>
              <a:rPr lang="zh-CN" altLang="en-US" sz="4400" b="1" dirty="0" smtClean="0"/>
              <a:t>北京市</a:t>
            </a:r>
            <a:r>
              <a:rPr lang="zh-CN" altLang="en-US" sz="4400" b="1" dirty="0"/>
              <a:t>第六十六中</a:t>
            </a:r>
            <a:endParaRPr lang="zh-CN" altLang="en-US" sz="4400" b="1" dirty="0"/>
          </a:p>
          <a:p>
            <a:pPr algn="ctr"/>
            <a:endParaRPr lang="en-US" altLang="zh-CN" sz="4400" b="1" dirty="0" smtClean="0"/>
          </a:p>
          <a:p>
            <a:pPr algn="ctr"/>
            <a:r>
              <a:rPr lang="zh-CN" altLang="en-US" sz="4400" b="1" dirty="0" smtClean="0"/>
              <a:t>徐    </a:t>
            </a:r>
            <a:r>
              <a:rPr lang="zh-CN" altLang="en-US" sz="4400" b="1" dirty="0"/>
              <a:t>川</a:t>
            </a:r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4150" y="272509"/>
            <a:ext cx="9144000" cy="2387600"/>
          </a:xfrm>
        </p:spPr>
        <p:txBody>
          <a:bodyPr/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电  功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299335" y="3020060"/>
            <a:ext cx="3234055" cy="149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电压：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2.5v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</a:rPr>
              <a:t>电流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:   0.3A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911" y="0"/>
            <a:ext cx="4373431" cy="6851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2398955" y="1882588"/>
            <a:ext cx="547137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灯泡        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240W</a:t>
            </a:r>
            <a:endParaRPr lang="en-US" altLang="zh-CN" sz="5400" b="1" dirty="0" smtClean="0">
              <a:solidFill>
                <a:schemeClr val="bg1"/>
              </a:solidFill>
            </a:endParaRPr>
          </a:p>
          <a:p>
            <a:endParaRPr lang="en-US" altLang="zh-CN" sz="5400" b="1" dirty="0" smtClean="0">
              <a:solidFill>
                <a:schemeClr val="bg1"/>
              </a:solidFill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</a:rPr>
              <a:t>电吹风机   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1560W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122" y="5564637"/>
            <a:ext cx="1954754" cy="130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593215" y="264795"/>
            <a:ext cx="10140315" cy="5638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/>
              <a:t>           </a:t>
            </a:r>
            <a:r>
              <a:rPr lang="zh-CN" altLang="zh-CN" sz="4000" b="1" dirty="0">
                <a:solidFill>
                  <a:schemeClr val="bg1"/>
                </a:solidFill>
              </a:rPr>
              <a:t>家用电器的电功率</a:t>
            </a:r>
            <a:endParaRPr lang="zh-CN" altLang="zh-CN" sz="4000" b="1" dirty="0">
              <a:solidFill>
                <a:schemeClr val="bg1"/>
              </a:solidFill>
            </a:endParaRPr>
          </a:p>
          <a:p>
            <a:pPr algn="l"/>
            <a:endParaRPr lang="zh-CN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zh-CN" sz="3600" b="1" dirty="0">
                <a:solidFill>
                  <a:schemeClr val="bg1"/>
                </a:solidFill>
              </a:rPr>
              <a:t>空调    约 </a:t>
            </a:r>
            <a:r>
              <a:rPr lang="en-US" altLang="zh-CN" sz="3600" b="1" dirty="0">
                <a:solidFill>
                  <a:schemeClr val="bg1"/>
                </a:solidFill>
              </a:rPr>
              <a:t>1500W 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微波炉    约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1200W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电炉子  约 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1000W            </a:t>
            </a:r>
            <a:r>
              <a:rPr lang="zh-CN" altLang="en-US" sz="3600" b="1" dirty="0">
                <a:solidFill>
                  <a:schemeClr val="bg1"/>
                </a:solidFill>
              </a:rPr>
              <a:t>电热水器  约 </a:t>
            </a:r>
            <a:r>
              <a:rPr lang="en-US" altLang="zh-CN" sz="3600" b="1" dirty="0">
                <a:solidFill>
                  <a:schemeClr val="bg1"/>
                </a:solidFill>
              </a:rPr>
              <a:t>1000W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热吹风机 约 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1200W         </a:t>
            </a:r>
            <a:r>
              <a:rPr lang="zh-CN" altLang="en-US" sz="3600" b="1" dirty="0">
                <a:solidFill>
                  <a:schemeClr val="bg1"/>
                </a:solidFill>
              </a:rPr>
              <a:t>电熨斗  约 </a:t>
            </a:r>
            <a:r>
              <a:rPr lang="en-US" altLang="zh-CN" sz="3600" b="1" dirty="0">
                <a:solidFill>
                  <a:schemeClr val="bg1"/>
                </a:solidFill>
              </a:rPr>
              <a:t>800W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电脑     约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260W                </a:t>
            </a:r>
            <a:r>
              <a:rPr lang="zh-CN" altLang="zh-CN" sz="3600" b="1" dirty="0">
                <a:solidFill>
                  <a:schemeClr val="bg1"/>
                </a:solidFill>
              </a:rPr>
              <a:t>洗衣机   约 </a:t>
            </a:r>
            <a:r>
              <a:rPr lang="en-US" altLang="zh-CN" sz="3600" b="1" dirty="0">
                <a:solidFill>
                  <a:schemeClr val="bg1"/>
                </a:solidFill>
              </a:rPr>
              <a:t>200W        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抽油烟机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200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电冰箱    约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150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</a:t>
            </a:r>
            <a:r>
              <a:rPr lang="en-US" altLang="zh-CN" sz="3600" b="1" dirty="0">
                <a:solidFill>
                  <a:schemeClr val="bg1"/>
                </a:solidFill>
              </a:rPr>
              <a:t> 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电视机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120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电风扇  约 </a:t>
            </a:r>
            <a:r>
              <a:rPr lang="en-US" altLang="zh-CN" sz="3600" b="1" dirty="0">
                <a:solidFill>
                  <a:schemeClr val="bg1"/>
                </a:solidFill>
              </a:rPr>
              <a:t>65</a:t>
            </a:r>
            <a:r>
              <a:rPr lang="zh-CN" altLang="en-US" sz="3600" b="1" dirty="0">
                <a:solidFill>
                  <a:schemeClr val="bg1"/>
                </a:solidFill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</a:rPr>
              <a:t>W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节能灯   约</a:t>
            </a:r>
            <a:r>
              <a:rPr lang="en-US" altLang="zh-CN" sz="3600" b="1" dirty="0">
                <a:solidFill>
                  <a:schemeClr val="bg1"/>
                </a:solidFill>
              </a:rPr>
              <a:t>20W   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手电筒   约 </a:t>
            </a:r>
            <a:r>
              <a:rPr lang="en-US" altLang="zh-CN" sz="3600" b="1" dirty="0">
                <a:solidFill>
                  <a:schemeClr val="bg1"/>
                </a:solidFill>
              </a:rPr>
              <a:t>1W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en-US" altLang="zh-CN" sz="3600" b="1" dirty="0">
                <a:solidFill>
                  <a:schemeClr val="bg1"/>
                </a:solidFill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</a:rPr>
              <a:t>计算器  约</a:t>
            </a:r>
            <a:r>
              <a:rPr lang="en-US" altLang="zh-CN" sz="3600" b="1" dirty="0">
                <a:solidFill>
                  <a:schemeClr val="bg1"/>
                </a:solidFill>
              </a:rPr>
              <a:t>0.5mW            </a:t>
            </a:r>
            <a:r>
              <a:rPr lang="zh-CN" altLang="zh-CN" sz="3600" b="1" dirty="0">
                <a:solidFill>
                  <a:schemeClr val="bg1"/>
                </a:solidFill>
              </a:rPr>
              <a:t>电子表    约</a:t>
            </a:r>
            <a:r>
              <a:rPr lang="en-US" altLang="zh-CN" sz="3600" b="1" dirty="0">
                <a:solidFill>
                  <a:schemeClr val="bg1"/>
                </a:solidFill>
              </a:rPr>
              <a:t>0.01mW </a:t>
            </a:r>
            <a:r>
              <a:rPr lang="en-US" altLang="zh-CN" sz="3600" b="1" dirty="0"/>
              <a:t>        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593215" y="264795"/>
            <a:ext cx="10140315" cy="5638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/>
              <a:t>                  </a:t>
            </a:r>
            <a:r>
              <a:rPr lang="zh-CN" altLang="zh-CN" sz="4000" b="1" dirty="0">
                <a:solidFill>
                  <a:schemeClr val="bg1"/>
                </a:solidFill>
              </a:rPr>
              <a:t>家用电器的电功率</a:t>
            </a:r>
            <a:endParaRPr lang="zh-CN" altLang="zh-CN" sz="4000" b="1" dirty="0">
              <a:solidFill>
                <a:schemeClr val="bg1"/>
              </a:solidFill>
            </a:endParaRPr>
          </a:p>
          <a:p>
            <a:pPr algn="l"/>
            <a:endParaRPr lang="zh-CN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zh-CN" sz="3600" b="1" dirty="0">
                <a:solidFill>
                  <a:srgbClr val="FFFF00"/>
                </a:solidFill>
              </a:rPr>
              <a:t>空调    约 </a:t>
            </a:r>
            <a:r>
              <a:rPr lang="en-US" altLang="zh-CN" sz="3600" b="1" dirty="0">
                <a:solidFill>
                  <a:srgbClr val="FFFF00"/>
                </a:solidFill>
              </a:rPr>
              <a:t>1500W              </a:t>
            </a:r>
            <a:r>
              <a:rPr lang="zh-CN" altLang="en-US" sz="3600" b="1" dirty="0">
                <a:solidFill>
                  <a:srgbClr val="FFFF00"/>
                </a:solidFill>
              </a:rPr>
              <a:t>微波炉    约 </a:t>
            </a:r>
            <a:r>
              <a:rPr lang="en-US" altLang="zh-CN" sz="3600" b="1" dirty="0">
                <a:solidFill>
                  <a:srgbClr val="FFFF00"/>
                </a:solidFill>
              </a:rPr>
              <a:t>1200W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</a:rPr>
              <a:t>电炉子  约 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1000W            </a:t>
            </a:r>
            <a:r>
              <a:rPr lang="zh-CN" altLang="en-US" sz="3600" b="1" dirty="0">
                <a:solidFill>
                  <a:srgbClr val="FFFF00"/>
                </a:solidFill>
              </a:rPr>
              <a:t>电热水器  约 </a:t>
            </a:r>
            <a:r>
              <a:rPr lang="en-US" altLang="zh-CN" sz="3600" b="1" dirty="0">
                <a:solidFill>
                  <a:srgbClr val="FFFF00"/>
                </a:solidFill>
              </a:rPr>
              <a:t>1000W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</a:rPr>
              <a:t>热吹风机 约 </a:t>
            </a:r>
            <a:r>
              <a:rPr lang="en-US" altLang="zh-CN" sz="3600" b="1" dirty="0">
                <a:solidFill>
                  <a:srgbClr val="FFFF00"/>
                </a:solidFill>
              </a:rPr>
              <a:t>1200W           </a:t>
            </a:r>
            <a:r>
              <a:rPr lang="zh-CN" altLang="en-US" sz="3600" b="1" dirty="0">
                <a:solidFill>
                  <a:srgbClr val="FFFF00"/>
                </a:solidFill>
              </a:rPr>
              <a:t>电熨斗  约 </a:t>
            </a:r>
            <a:r>
              <a:rPr lang="en-US" altLang="zh-CN" sz="3600" b="1" dirty="0">
                <a:solidFill>
                  <a:srgbClr val="FFFF00"/>
                </a:solidFill>
              </a:rPr>
              <a:t>800W 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电脑     约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260W                </a:t>
            </a:r>
            <a:r>
              <a:rPr lang="zh-CN" altLang="zh-CN" sz="3600" b="1" dirty="0">
                <a:solidFill>
                  <a:schemeClr val="bg1"/>
                </a:solidFill>
              </a:rPr>
              <a:t>洗衣机   约 </a:t>
            </a:r>
            <a:r>
              <a:rPr lang="en-US" altLang="zh-CN" sz="3600" b="1" dirty="0">
                <a:solidFill>
                  <a:schemeClr val="bg1"/>
                </a:solidFill>
              </a:rPr>
              <a:t>200W        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抽油烟机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200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电冰箱    约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150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</a:t>
            </a:r>
            <a:r>
              <a:rPr lang="en-US" altLang="zh-CN" sz="3600" b="1" dirty="0">
                <a:solidFill>
                  <a:schemeClr val="bg1"/>
                </a:solidFill>
              </a:rPr>
              <a:t> 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电视机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120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电风扇  约 </a:t>
            </a:r>
            <a:r>
              <a:rPr lang="en-US" altLang="zh-CN" sz="3600" b="1" dirty="0">
                <a:solidFill>
                  <a:schemeClr val="bg1"/>
                </a:solidFill>
              </a:rPr>
              <a:t>65</a:t>
            </a:r>
            <a:r>
              <a:rPr lang="zh-CN" altLang="en-US" sz="3600" b="1" dirty="0">
                <a:solidFill>
                  <a:schemeClr val="bg1"/>
                </a:solidFill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</a:rPr>
              <a:t>W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节能灯   约</a:t>
            </a:r>
            <a:r>
              <a:rPr lang="en-US" altLang="zh-CN" sz="3600" b="1" dirty="0">
                <a:solidFill>
                  <a:schemeClr val="bg1"/>
                </a:solidFill>
              </a:rPr>
              <a:t>20W   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手电筒   约 </a:t>
            </a:r>
            <a:r>
              <a:rPr lang="en-US" altLang="zh-CN" sz="3600" b="1" dirty="0">
                <a:solidFill>
                  <a:schemeClr val="bg1"/>
                </a:solidFill>
              </a:rPr>
              <a:t>1W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计算器  约</a:t>
            </a:r>
            <a:r>
              <a:rPr lang="en-US" altLang="zh-CN" sz="3600" b="1" dirty="0">
                <a:solidFill>
                  <a:schemeClr val="bg1"/>
                </a:solidFill>
              </a:rPr>
              <a:t>0.5mW             </a:t>
            </a:r>
            <a:r>
              <a:rPr lang="zh-CN" altLang="zh-CN" sz="3600" b="1" dirty="0">
                <a:solidFill>
                  <a:schemeClr val="bg1"/>
                </a:solidFill>
              </a:rPr>
              <a:t>电子表    约</a:t>
            </a:r>
            <a:r>
              <a:rPr lang="en-US" altLang="zh-CN" sz="3600" b="1" dirty="0">
                <a:solidFill>
                  <a:schemeClr val="bg1"/>
                </a:solidFill>
              </a:rPr>
              <a:t>0.01mW          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593215" y="264795"/>
            <a:ext cx="10140315" cy="5638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/>
              <a:t>                  </a:t>
            </a:r>
            <a:r>
              <a:rPr lang="zh-CN" altLang="zh-CN" sz="4000" b="1" dirty="0">
                <a:solidFill>
                  <a:schemeClr val="bg1"/>
                </a:solidFill>
              </a:rPr>
              <a:t>家用电器的电功率</a:t>
            </a:r>
            <a:endParaRPr lang="zh-CN" altLang="zh-CN" sz="4000" b="1" dirty="0">
              <a:solidFill>
                <a:schemeClr val="bg1"/>
              </a:solidFill>
            </a:endParaRPr>
          </a:p>
          <a:p>
            <a:pPr algn="l"/>
            <a:endParaRPr lang="zh-CN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zh-CN" sz="3600" b="1" dirty="0">
                <a:solidFill>
                  <a:srgbClr val="FFFF00"/>
                </a:solidFill>
              </a:rPr>
              <a:t>空调    约 </a:t>
            </a:r>
            <a:r>
              <a:rPr lang="en-US" altLang="zh-CN" sz="3600" b="1" dirty="0">
                <a:solidFill>
                  <a:srgbClr val="FFFF00"/>
                </a:solidFill>
              </a:rPr>
              <a:t>1500W              </a:t>
            </a:r>
            <a:r>
              <a:rPr lang="zh-CN" altLang="en-US" sz="3600" b="1" dirty="0">
                <a:solidFill>
                  <a:srgbClr val="FFFF00"/>
                </a:solidFill>
              </a:rPr>
              <a:t>微波炉    约 </a:t>
            </a:r>
            <a:r>
              <a:rPr lang="en-US" altLang="zh-CN" sz="3600" b="1" dirty="0">
                <a:solidFill>
                  <a:srgbClr val="FFFF00"/>
                </a:solidFill>
              </a:rPr>
              <a:t>1200W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</a:rPr>
              <a:t>电炉子  约 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1000W            </a:t>
            </a:r>
            <a:r>
              <a:rPr lang="zh-CN" altLang="en-US" sz="3600" b="1" dirty="0">
                <a:solidFill>
                  <a:srgbClr val="FFFF00"/>
                </a:solidFill>
              </a:rPr>
              <a:t>电热水器  约 </a:t>
            </a:r>
            <a:r>
              <a:rPr lang="en-US" altLang="zh-CN" sz="3600" b="1" dirty="0">
                <a:solidFill>
                  <a:srgbClr val="FFFF00"/>
                </a:solidFill>
              </a:rPr>
              <a:t>1000W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</a:rPr>
              <a:t>热吹风机 约 </a:t>
            </a:r>
            <a:r>
              <a:rPr lang="en-US" altLang="zh-CN" sz="3600" b="1" dirty="0">
                <a:solidFill>
                  <a:srgbClr val="FFFF00"/>
                </a:solidFill>
              </a:rPr>
              <a:t>1200W           </a:t>
            </a:r>
            <a:r>
              <a:rPr lang="zh-CN" altLang="en-US" sz="3600" b="1" dirty="0">
                <a:solidFill>
                  <a:srgbClr val="FFFF00"/>
                </a:solidFill>
              </a:rPr>
              <a:t>电熨斗  约 </a:t>
            </a:r>
            <a:r>
              <a:rPr lang="en-US" altLang="zh-CN" sz="3600" b="1" dirty="0">
                <a:solidFill>
                  <a:srgbClr val="FFFF00"/>
                </a:solidFill>
              </a:rPr>
              <a:t>800W 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电脑     约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260W                </a:t>
            </a:r>
            <a:r>
              <a:rPr lang="zh-CN" altLang="zh-CN" sz="3600" b="1" dirty="0">
                <a:solidFill>
                  <a:schemeClr val="bg1"/>
                </a:solidFill>
              </a:rPr>
              <a:t>洗衣机   约 </a:t>
            </a:r>
            <a:r>
              <a:rPr lang="en-US" altLang="zh-CN" sz="3600" b="1" dirty="0">
                <a:solidFill>
                  <a:schemeClr val="bg1"/>
                </a:solidFill>
              </a:rPr>
              <a:t>200W        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抽油烟机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200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电冰箱    约 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150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W         </a:t>
            </a:r>
            <a:r>
              <a:rPr lang="en-US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</a:rPr>
              <a:t>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电视机  约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120</a:t>
            </a:r>
            <a:r>
              <a:rPr lang="zh-CN" altLang="en-US" sz="36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W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电风扇  约 </a:t>
            </a:r>
            <a:r>
              <a:rPr lang="en-US" altLang="zh-CN" sz="3600" b="1" dirty="0">
                <a:solidFill>
                  <a:schemeClr val="bg1"/>
                </a:solidFill>
              </a:rPr>
              <a:t>65</a:t>
            </a:r>
            <a:r>
              <a:rPr lang="zh-CN" altLang="en-US" sz="3600" b="1" dirty="0">
                <a:solidFill>
                  <a:schemeClr val="bg1"/>
                </a:solidFill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</a:rPr>
              <a:t>W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节能灯   约</a:t>
            </a:r>
            <a:r>
              <a:rPr lang="en-US" altLang="zh-CN" sz="3600" b="1" dirty="0">
                <a:solidFill>
                  <a:schemeClr val="bg1"/>
                </a:solidFill>
              </a:rPr>
              <a:t>20W                 </a:t>
            </a:r>
            <a:r>
              <a:rPr lang="zh-CN" altLang="en-US" sz="3600" b="1" dirty="0">
                <a:solidFill>
                  <a:schemeClr val="bg1"/>
                </a:solidFill>
              </a:rPr>
              <a:t>手电筒   约 </a:t>
            </a:r>
            <a:r>
              <a:rPr lang="en-US" altLang="zh-CN" sz="3600" b="1" dirty="0">
                <a:solidFill>
                  <a:schemeClr val="bg1"/>
                </a:solidFill>
              </a:rPr>
              <a:t>1W    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>
                <a:solidFill>
                  <a:schemeClr val="bg1"/>
                </a:solidFill>
              </a:rPr>
              <a:t>计算器  约</a:t>
            </a:r>
            <a:r>
              <a:rPr lang="en-US" altLang="zh-CN" sz="3600" b="1" dirty="0">
                <a:solidFill>
                  <a:schemeClr val="bg1"/>
                </a:solidFill>
              </a:rPr>
              <a:t>0.5mW             </a:t>
            </a:r>
            <a:r>
              <a:rPr lang="zh-CN" altLang="zh-CN" sz="3600" b="1" dirty="0">
                <a:solidFill>
                  <a:schemeClr val="bg1"/>
                </a:solidFill>
              </a:rPr>
              <a:t>电子表    约</a:t>
            </a:r>
            <a:r>
              <a:rPr lang="en-US" altLang="zh-CN" sz="3600" b="1" dirty="0">
                <a:solidFill>
                  <a:schemeClr val="bg1"/>
                </a:solidFill>
              </a:rPr>
              <a:t>0.01mW          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9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/>
          </a:p>
          <a:p>
            <a:pPr algn="ctr"/>
            <a:endParaRPr lang="en-US" altLang="zh-CN" sz="4400" b="1" dirty="0" smtClean="0"/>
          </a:p>
          <a:p>
            <a:pPr algn="ctr"/>
            <a:endParaRPr lang="en-US" altLang="zh-CN" sz="4400" b="1" dirty="0"/>
          </a:p>
          <a:p>
            <a:pPr algn="ctr"/>
            <a:r>
              <a:rPr lang="en-US" altLang="zh-CN" sz="4400" b="1" dirty="0"/>
              <a:t> </a:t>
            </a:r>
            <a:endParaRPr lang="en-US" altLang="zh-CN" sz="4400" b="1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2960"/>
          <a:stretch>
            <a:fillRect/>
          </a:stretch>
        </p:blipFill>
        <p:spPr>
          <a:xfrm>
            <a:off x="1831975" y="54610"/>
            <a:ext cx="5392420" cy="2942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86485" y="3718560"/>
            <a:ext cx="9220200" cy="257429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流程图: 终止 5"/>
          <p:cNvSpPr/>
          <p:nvPr/>
        </p:nvSpPr>
        <p:spPr>
          <a:xfrm>
            <a:off x="2208530" y="1767205"/>
            <a:ext cx="4822825" cy="573405"/>
          </a:xfrm>
          <a:prstGeom prst="flowChartTerminator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终止 6"/>
          <p:cNvSpPr/>
          <p:nvPr/>
        </p:nvSpPr>
        <p:spPr>
          <a:xfrm>
            <a:off x="1247140" y="4363720"/>
            <a:ext cx="2664460" cy="522605"/>
          </a:xfrm>
          <a:prstGeom prst="flowChartTerminator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终止 7"/>
          <p:cNvSpPr/>
          <p:nvPr/>
        </p:nvSpPr>
        <p:spPr>
          <a:xfrm>
            <a:off x="1222375" y="5266690"/>
            <a:ext cx="2664460" cy="522605"/>
          </a:xfrm>
          <a:prstGeom prst="flowChartTerminator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终止 8"/>
          <p:cNvSpPr/>
          <p:nvPr/>
        </p:nvSpPr>
        <p:spPr>
          <a:xfrm>
            <a:off x="6838315" y="4844415"/>
            <a:ext cx="2664460" cy="522605"/>
          </a:xfrm>
          <a:prstGeom prst="flowChartTerminator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终止 9"/>
          <p:cNvSpPr/>
          <p:nvPr/>
        </p:nvSpPr>
        <p:spPr>
          <a:xfrm>
            <a:off x="6837680" y="5688330"/>
            <a:ext cx="2664460" cy="522605"/>
          </a:xfrm>
          <a:prstGeom prst="flowChartTerminator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电学课件主题">
  <a:themeElements>
    <a:clrScheme name="绿色辉光设计模板 9">
      <a:dk1>
        <a:srgbClr val="006600"/>
      </a:dk1>
      <a:lt1>
        <a:srgbClr val="00CC66"/>
      </a:lt1>
      <a:dk2>
        <a:srgbClr val="00B839"/>
      </a:dk2>
      <a:lt2>
        <a:srgbClr val="3E3E5C"/>
      </a:lt2>
      <a:accent1>
        <a:srgbClr val="2EB257"/>
      </a:accent1>
      <a:accent2>
        <a:srgbClr val="6666FF"/>
      </a:accent2>
      <a:accent3>
        <a:srgbClr val="AAE2B8"/>
      </a:accent3>
      <a:accent4>
        <a:srgbClr val="005600"/>
      </a:accent4>
      <a:accent5>
        <a:srgbClr val="ADD5B4"/>
      </a:accent5>
      <a:accent6>
        <a:srgbClr val="5C5CE7"/>
      </a:accent6>
      <a:hlink>
        <a:srgbClr val="E9E400"/>
      </a:hlink>
      <a:folHlink>
        <a:srgbClr val="FFFF99"/>
      </a:folHlink>
    </a:clrScheme>
    <a:fontScheme name="绿色辉光设计模板">
      <a:majorFont>
        <a:latin typeface="华文彩云"/>
        <a:ea typeface="华文彩云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绿色辉光设计模板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2">
        <a:dk1>
          <a:srgbClr val="000000"/>
        </a:dk1>
        <a:lt1>
          <a:srgbClr val="DEF6F1"/>
        </a:lt1>
        <a:dk2>
          <a:srgbClr val="0066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E2"/>
        </a:accent5>
        <a:accent6>
          <a:srgbClr val="7FB3E7"/>
        </a:accent6>
        <a:hlink>
          <a:srgbClr val="00CC66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3">
        <a:dk1>
          <a:srgbClr val="000000"/>
        </a:dk1>
        <a:lt1>
          <a:srgbClr val="FFFFFF"/>
        </a:lt1>
        <a:dk2>
          <a:srgbClr val="027440"/>
        </a:dk2>
        <a:lt2>
          <a:srgbClr val="808080"/>
        </a:lt2>
        <a:accent1>
          <a:srgbClr val="E6F3DD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0F8EB"/>
        </a:accent5>
        <a:accent6>
          <a:srgbClr val="005C8A"/>
        </a:accent6>
        <a:hlink>
          <a:srgbClr val="32CE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4">
        <a:dk1>
          <a:srgbClr val="339966"/>
        </a:dk1>
        <a:lt1>
          <a:srgbClr val="FFFFFF"/>
        </a:lt1>
        <a:dk2>
          <a:srgbClr val="006666"/>
        </a:dk2>
        <a:lt2>
          <a:srgbClr val="808080"/>
        </a:lt2>
        <a:accent1>
          <a:srgbClr val="CCFFCC"/>
        </a:accent1>
        <a:accent2>
          <a:srgbClr val="5DD95D"/>
        </a:accent2>
        <a:accent3>
          <a:srgbClr val="FFFFFF"/>
        </a:accent3>
        <a:accent4>
          <a:srgbClr val="2A8256"/>
        </a:accent4>
        <a:accent5>
          <a:srgbClr val="E2FFE2"/>
        </a:accent5>
        <a:accent6>
          <a:srgbClr val="53C453"/>
        </a:accent6>
        <a:hlink>
          <a:srgbClr val="3333CC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5">
        <a:dk1>
          <a:srgbClr val="5F5F5F"/>
        </a:dk1>
        <a:lt1>
          <a:srgbClr val="FFFFD9"/>
        </a:lt1>
        <a:dk2>
          <a:srgbClr val="4D4D4D"/>
        </a:dk2>
        <a:lt2>
          <a:srgbClr val="777777"/>
        </a:lt2>
        <a:accent1>
          <a:srgbClr val="FFFFF7"/>
        </a:accent1>
        <a:accent2>
          <a:srgbClr val="01CB61"/>
        </a:accent2>
        <a:accent3>
          <a:srgbClr val="FFFFE9"/>
        </a:accent3>
        <a:accent4>
          <a:srgbClr val="505050"/>
        </a:accent4>
        <a:accent5>
          <a:srgbClr val="FFFFFA"/>
        </a:accent5>
        <a:accent6>
          <a:srgbClr val="01B857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6">
        <a:dk1>
          <a:srgbClr val="333300"/>
        </a:dk1>
        <a:lt1>
          <a:srgbClr val="DDDDDD"/>
        </a:lt1>
        <a:dk2>
          <a:srgbClr val="22B45A"/>
        </a:dk2>
        <a:lt2>
          <a:srgbClr val="003366"/>
        </a:lt2>
        <a:accent1>
          <a:srgbClr val="99CCFF"/>
        </a:accent1>
        <a:accent2>
          <a:srgbClr val="00B000"/>
        </a:accent2>
        <a:accent3>
          <a:srgbClr val="EBEBEB"/>
        </a:accent3>
        <a:accent4>
          <a:srgbClr val="2A2A00"/>
        </a:accent4>
        <a:accent5>
          <a:srgbClr val="CAE2FF"/>
        </a:accent5>
        <a:accent6>
          <a:srgbClr val="009F00"/>
        </a:accent6>
        <a:hlink>
          <a:srgbClr val="CCFF99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7">
        <a:dk1>
          <a:srgbClr val="333333"/>
        </a:dk1>
        <a:lt1>
          <a:srgbClr val="EAEAEA"/>
        </a:lt1>
        <a:dk2>
          <a:srgbClr val="1C5845"/>
        </a:dk2>
        <a:lt2>
          <a:srgbClr val="336699"/>
        </a:lt2>
        <a:accent1>
          <a:srgbClr val="3CA263"/>
        </a:accent1>
        <a:accent2>
          <a:srgbClr val="468A4B"/>
        </a:accent2>
        <a:accent3>
          <a:srgbClr val="F3F3F3"/>
        </a:accent3>
        <a:accent4>
          <a:srgbClr val="2A2A2A"/>
        </a:accent4>
        <a:accent5>
          <a:srgbClr val="AFCEB7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8">
        <a:dk1>
          <a:srgbClr val="336600"/>
        </a:dk1>
        <a:lt1>
          <a:srgbClr val="686B5D"/>
        </a:lt1>
        <a:dk2>
          <a:srgbClr val="135947"/>
        </a:dk2>
        <a:lt2>
          <a:srgbClr val="777777"/>
        </a:lt2>
        <a:accent1>
          <a:srgbClr val="A7A79B"/>
        </a:accent1>
        <a:accent2>
          <a:srgbClr val="5FC95F"/>
        </a:accent2>
        <a:accent3>
          <a:srgbClr val="B9BAB6"/>
        </a:accent3>
        <a:accent4>
          <a:srgbClr val="2A5600"/>
        </a:accent4>
        <a:accent5>
          <a:srgbClr val="D0D0CB"/>
        </a:accent5>
        <a:accent6>
          <a:srgbClr val="55B655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9">
        <a:dk1>
          <a:srgbClr val="006600"/>
        </a:dk1>
        <a:lt1>
          <a:srgbClr val="00CC66"/>
        </a:lt1>
        <a:dk2>
          <a:srgbClr val="00B839"/>
        </a:dk2>
        <a:lt2>
          <a:srgbClr val="3E3E5C"/>
        </a:lt2>
        <a:accent1>
          <a:srgbClr val="2EB257"/>
        </a:accent1>
        <a:accent2>
          <a:srgbClr val="6666FF"/>
        </a:accent2>
        <a:accent3>
          <a:srgbClr val="AAE2B8"/>
        </a:accent3>
        <a:accent4>
          <a:srgbClr val="005600"/>
        </a:accent4>
        <a:accent5>
          <a:srgbClr val="ADD5B4"/>
        </a:accent5>
        <a:accent6>
          <a:srgbClr val="5C5CE7"/>
        </a:accent6>
        <a:hlink>
          <a:srgbClr val="E9E4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0">
        <a:dk1>
          <a:srgbClr val="336600"/>
        </a:dk1>
        <a:lt1>
          <a:srgbClr val="AF8553"/>
        </a:lt1>
        <a:dk2>
          <a:srgbClr val="477335"/>
        </a:dk2>
        <a:lt2>
          <a:srgbClr val="2D2015"/>
        </a:lt2>
        <a:accent1>
          <a:srgbClr val="AAAA8C"/>
        </a:accent1>
        <a:accent2>
          <a:srgbClr val="1DA146"/>
        </a:accent2>
        <a:accent3>
          <a:srgbClr val="D4C2B3"/>
        </a:accent3>
        <a:accent4>
          <a:srgbClr val="2A5600"/>
        </a:accent4>
        <a:accent5>
          <a:srgbClr val="D2D2C5"/>
        </a:accent5>
        <a:accent6>
          <a:srgbClr val="19913F"/>
        </a:accent6>
        <a:hlink>
          <a:srgbClr val="FFEA4B"/>
        </a:hlink>
        <a:folHlink>
          <a:srgbClr val="3F4A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1">
        <a:dk1>
          <a:srgbClr val="006600"/>
        </a:dk1>
        <a:lt1>
          <a:srgbClr val="008080"/>
        </a:lt1>
        <a:dk2>
          <a:srgbClr val="019552"/>
        </a:dk2>
        <a:lt2>
          <a:srgbClr val="005A58"/>
        </a:lt2>
        <a:accent1>
          <a:srgbClr val="5FA15D"/>
        </a:accent1>
        <a:accent2>
          <a:srgbClr val="D7D45D"/>
        </a:accent2>
        <a:accent3>
          <a:srgbClr val="AAC0C0"/>
        </a:accent3>
        <a:accent4>
          <a:srgbClr val="005600"/>
        </a:accent4>
        <a:accent5>
          <a:srgbClr val="B6CDB6"/>
        </a:accent5>
        <a:accent6>
          <a:srgbClr val="C3C053"/>
        </a:accent6>
        <a:hlink>
          <a:srgbClr val="A3E57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2">
        <a:dk1>
          <a:srgbClr val="006600"/>
        </a:dk1>
        <a:lt1>
          <a:srgbClr val="FFFFCC"/>
        </a:lt1>
        <a:dk2>
          <a:srgbClr val="3C7C5E"/>
        </a:dk2>
        <a:lt2>
          <a:srgbClr val="5C1F00"/>
        </a:lt2>
        <a:accent1>
          <a:srgbClr val="19B357"/>
        </a:accent1>
        <a:accent2>
          <a:srgbClr val="BE7960"/>
        </a:accent2>
        <a:accent3>
          <a:srgbClr val="FFFFE2"/>
        </a:accent3>
        <a:accent4>
          <a:srgbClr val="005600"/>
        </a:accent4>
        <a:accent5>
          <a:srgbClr val="ABD6B4"/>
        </a:accent5>
        <a:accent6>
          <a:srgbClr val="AC6D56"/>
        </a:accent6>
        <a:hlink>
          <a:srgbClr val="FFFF99"/>
        </a:hlink>
        <a:folHlink>
          <a:srgbClr val="F4E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1749</Words>
  <Application>Kingsoft Office WPP</Application>
  <PresentationFormat>自定义</PresentationFormat>
  <Paragraphs>249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电学课件主题</vt:lpstr>
      <vt:lpstr>PowerPoint 演示文稿</vt:lpstr>
      <vt:lpstr>PowerPoint 演示文稿</vt:lpstr>
      <vt:lpstr>电  功  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CAGS</dc:creator>
  <cp:lastModifiedBy>CAGS</cp:lastModifiedBy>
  <cp:revision>26</cp:revision>
  <dcterms:created xsi:type="dcterms:W3CDTF">2015-11-15T12:13:00Z</dcterms:created>
  <dcterms:modified xsi:type="dcterms:W3CDTF">2015-12-05T04:47:42Z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