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3"/>
    <p:sldId id="257" r:id="rId4"/>
    <p:sldId id="258" r:id="rId5"/>
    <p:sldId id="261" r:id="rId6"/>
    <p:sldId id="263" r:id="rId8"/>
    <p:sldId id="264" r:id="rId9"/>
    <p:sldId id="265" r:id="rId10"/>
    <p:sldId id="281" r:id="rId11"/>
    <p:sldId id="276" r:id="rId12"/>
    <p:sldId id="272" r:id="rId13"/>
    <p:sldId id="271" r:id="rId14"/>
    <p:sldId id="297" r:id="rId15"/>
    <p:sldId id="273" r:id="rId16"/>
    <p:sldId id="280" r:id="rId17"/>
    <p:sldId id="277" r:id="rId18"/>
    <p:sldId id="278" r:id="rId19"/>
    <p:sldId id="275" r:id="rId20"/>
    <p:sldId id="274" r:id="rId21"/>
    <p:sldId id="267" r:id="rId22"/>
    <p:sldId id="268" r:id="rId23"/>
    <p:sldId id="269" r:id="rId24"/>
    <p:sldId id="270" r:id="rId25"/>
    <p:sldId id="298" r:id="rId26"/>
    <p:sldId id="279" r:id="rId2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6802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76803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75779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6802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76803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6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0594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10595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.png"/><Relationship Id="rId3" Type="http://schemas.openxmlformats.org/officeDocument/2006/relationships/slide" Target="slide1.xml"/><Relationship Id="rId2" Type="http://schemas.openxmlformats.org/officeDocument/2006/relationships/image" Target="../media/image7.png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1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br>
              <a:rPr lang="zh-CN" altLang="en-US" b="1" dirty="0">
                <a:solidFill>
                  <a:srgbClr val="FF0000"/>
                </a:solidFill>
                <a:latin typeface="System" charset="0"/>
                <a:ea typeface="黑体" panose="02010609060101010101" pitchFamily="49" charset="-122"/>
                <a:sym typeface="System" charset="0"/>
              </a:rPr>
            </a:br>
            <a:br>
              <a:rPr lang="zh-CN" altLang="en-US" b="1" dirty="0">
                <a:solidFill>
                  <a:srgbClr val="FF0000"/>
                </a:solidFill>
                <a:latin typeface="System" charset="0"/>
                <a:ea typeface="黑体" panose="02010609060101010101" pitchFamily="49" charset="-122"/>
                <a:sym typeface="System" charset="0"/>
              </a:rPr>
            </a:br>
            <a:r>
              <a:rPr lang="zh-CN" altLang="en-US" b="1" dirty="0">
                <a:solidFill>
                  <a:srgbClr val="92D050"/>
                </a:solidFill>
                <a:latin typeface="System" charset="0"/>
                <a:ea typeface="黑体" panose="02010609060101010101" pitchFamily="49" charset="-122"/>
                <a:sym typeface="System" charset="0"/>
              </a:rPr>
              <a:t>中考复习</a:t>
            </a:r>
            <a:br>
              <a:rPr lang="zh-CN" altLang="en-US" b="1" dirty="0">
                <a:solidFill>
                  <a:srgbClr val="FFFF00"/>
                </a:solidFill>
                <a:latin typeface="System" charset="0"/>
                <a:ea typeface="黑体" panose="02010609060101010101" pitchFamily="49" charset="-122"/>
                <a:sym typeface="System" charset="0"/>
              </a:rPr>
            </a:br>
            <a:br>
              <a:rPr lang="zh-CN" altLang="en-US" b="1" dirty="0">
                <a:solidFill>
                  <a:srgbClr val="FF0000"/>
                </a:solidFill>
                <a:latin typeface="System" charset="0"/>
                <a:ea typeface="黑体" panose="02010609060101010101" pitchFamily="49" charset="-122"/>
                <a:sym typeface="System" charset="0"/>
              </a:rPr>
            </a:br>
            <a:r>
              <a:rPr lang="zh-CN" altLang="en-US" b="1" dirty="0">
                <a:solidFill>
                  <a:srgbClr val="FF0000"/>
                </a:solidFill>
                <a:latin typeface="System" charset="0"/>
                <a:ea typeface="黑体" panose="02010609060101010101" pitchFamily="49" charset="-122"/>
                <a:sym typeface="System" charset="0"/>
              </a:rPr>
              <a:t>第十七章  欧姆定律</a:t>
            </a:r>
            <a:br>
              <a:rPr lang="zh-CN" altLang="en-US" b="1" dirty="0">
                <a:solidFill>
                  <a:srgbClr val="FF0000"/>
                </a:solidFill>
                <a:latin typeface="System" charset="0"/>
                <a:ea typeface="黑体" panose="02010609060101010101" pitchFamily="49" charset="-122"/>
                <a:sym typeface="System" charset="0"/>
              </a:rPr>
            </a:br>
            <a:endParaRPr lang="zh-CN" altLang="en-US"/>
          </a:p>
        </p:txBody>
      </p:sp>
      <p:sp>
        <p:nvSpPr>
          <p:cNvPr id="4" name="副标题 3"/>
          <p:cNvSpPr/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64550" name="Text Box 6"/>
          <p:cNvSpPr txBox="1"/>
          <p:nvPr/>
        </p:nvSpPr>
        <p:spPr>
          <a:xfrm>
            <a:off x="1524000" y="460375"/>
            <a:ext cx="9118600" cy="35052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lvl="0"/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3.</a:t>
            </a:r>
            <a:r>
              <a:rPr lang="zh-CN" altLang="en-US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根据欧姆定律，下列说法中正确的是</a:t>
            </a:r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(     )</a:t>
            </a:r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A.</a:t>
            </a:r>
            <a:r>
              <a:rPr lang="zh-CN" altLang="en-US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通过导体的电流越大，这段导体的电阻就越小</a:t>
            </a:r>
            <a:endParaRPr lang="zh-CN" altLang="en-US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B.</a:t>
            </a:r>
            <a:r>
              <a:rPr lang="zh-CN" altLang="en-US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导体两端的电压越大，这段导体的电阻就越大</a:t>
            </a:r>
            <a:endParaRPr lang="zh-CN" altLang="en-US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C.</a:t>
            </a:r>
            <a:r>
              <a:rPr lang="zh-CN" altLang="en-US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通过导体的电流跟这段导体两端的电压成正比，   跟这段导体的电阻成反比</a:t>
            </a:r>
            <a:endParaRPr lang="zh-CN" altLang="en-US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D.</a:t>
            </a:r>
            <a:r>
              <a:rPr lang="zh-CN" altLang="en-US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导体两端的电压为零时，电阻值也为零</a:t>
            </a:r>
            <a:endParaRPr lang="zh-CN" altLang="en-US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7" name="Rectangle 18"/>
          <p:cNvSpPr/>
          <p:nvPr/>
        </p:nvSpPr>
        <p:spPr>
          <a:xfrm>
            <a:off x="8945563" y="485776"/>
            <a:ext cx="3708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C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50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195" name="Text Box 27"/>
          <p:cNvSpPr txBox="1"/>
          <p:nvPr/>
        </p:nvSpPr>
        <p:spPr>
          <a:xfrm>
            <a:off x="1549400" y="1312863"/>
            <a:ext cx="9118600" cy="1558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4.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一个阻值为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20 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Ω的电阻，测得通过它的电流为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5 A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，那么此时加在这个电阻两端的电压是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           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A.4 V    B.10 V    C.0.25 V    D.100 V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0" name="Rectangle 24"/>
          <p:cNvSpPr/>
          <p:nvPr/>
        </p:nvSpPr>
        <p:spPr>
          <a:xfrm flipH="1">
            <a:off x="8941435" y="1831340"/>
            <a:ext cx="7277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D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5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8670" y="1163320"/>
            <a:ext cx="5714365" cy="433324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148715" y="1012825"/>
            <a:ext cx="4095750" cy="3388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/>
              <a:t>5.</a:t>
            </a:r>
            <a:r>
              <a:rPr lang="zh-CN" altLang="en-US" sz="3600"/>
              <a:t>如图是一位同学为测量小灯泡的电阻而连的电路.他的连接有什么错误?应该怎样纠正?</a:t>
            </a:r>
            <a:endParaRPr lang="zh-CN" altLang="en-US" sz="3600"/>
          </a:p>
          <a:p>
            <a:endParaRPr lang="zh-CN" altLang="en-US" sz="3600"/>
          </a:p>
        </p:txBody>
      </p:sp>
      <p:sp>
        <p:nvSpPr>
          <p:cNvPr id="4" name="文本框 3"/>
          <p:cNvSpPr txBox="1"/>
          <p:nvPr/>
        </p:nvSpPr>
        <p:spPr>
          <a:xfrm>
            <a:off x="1148715" y="4241165"/>
            <a:ext cx="3913505" cy="15576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zh-CN" altLang="en-US" sz="2400" b="1">
                <a:solidFill>
                  <a:schemeClr val="bg2">
                    <a:lumMod val="50000"/>
                  </a:schemeClr>
                </a:solidFill>
              </a:rPr>
              <a:t>、滑动变阻器同上连接。</a:t>
            </a:r>
            <a:endParaRPr lang="zh-CN" altLang="en-US" sz="2400" b="1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altLang="zh-CN" sz="2400" b="1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zh-CN" altLang="en-US" sz="2400" b="1">
                <a:solidFill>
                  <a:schemeClr val="bg2">
                    <a:lumMod val="50000"/>
                  </a:schemeClr>
                </a:solidFill>
              </a:rPr>
              <a:t>、电压表正负接线柱接反了。</a:t>
            </a:r>
            <a:endParaRPr lang="zh-CN" altLang="en-US" sz="2400" b="1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altLang="zh-CN" sz="2400" b="1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zh-CN" altLang="en-US" sz="2400" b="1">
                <a:solidFill>
                  <a:schemeClr val="bg2">
                    <a:lumMod val="50000"/>
                  </a:schemeClr>
                </a:solidFill>
              </a:rPr>
              <a:t>、电压表应使用小量程。</a:t>
            </a:r>
            <a:endParaRPr lang="zh-CN" altLang="en-US" sz="2400" b="1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49570" name="Text Box 2"/>
          <p:cNvSpPr txBox="1"/>
          <p:nvPr/>
        </p:nvSpPr>
        <p:spPr>
          <a:xfrm>
            <a:off x="1524000" y="485775"/>
            <a:ext cx="9118600" cy="20466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endParaRPr lang="en-US" altLang="zh-CN" sz="3200" u="none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endParaRPr lang="en-US" altLang="zh-CN" sz="3200" u="none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6.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下列电路中，已知电源电压相等，且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R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＜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R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，则电路中电流表的示数最大的是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         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749572" name="Rectangle 4"/>
          <p:cNvSpPr/>
          <p:nvPr/>
        </p:nvSpPr>
        <p:spPr>
          <a:xfrm>
            <a:off x="7132003" y="2010093"/>
            <a:ext cx="39814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A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6149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850" y="2932430"/>
            <a:ext cx="9144000" cy="19875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100" name="横卷形 9"/>
          <p:cNvGrpSpPr/>
          <p:nvPr/>
        </p:nvGrpSpPr>
        <p:grpSpPr>
          <a:xfrm>
            <a:off x="3978275" y="510540"/>
            <a:ext cx="2974975" cy="827088"/>
            <a:chOff x="0" y="0"/>
            <a:chExt cx="1417" cy="506"/>
          </a:xfrm>
        </p:grpSpPr>
        <p:pic>
          <p:nvPicPr>
            <p:cNvPr id="4102" name="横卷形 9">
              <a:hlinkClick r:id="rId3" action="ppaction://hlinksldjump"/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0" y="0"/>
              <a:ext cx="1417" cy="50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103" name="Text Box 4"/>
            <p:cNvSpPr txBox="1"/>
            <p:nvPr/>
          </p:nvSpPr>
          <p:spPr>
            <a:xfrm>
              <a:off x="115" y="73"/>
              <a:ext cx="1302" cy="3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1"/>
            <a:p>
              <a:pPr lvl="0" algn="ctr"/>
              <a:r>
                <a:rPr lang="zh-CN" altLang="en-US" sz="2800" b="1" u="none" dirty="0">
                  <a:solidFill>
                    <a:srgbClr val="0000FF"/>
                  </a:solidFill>
                  <a:latin typeface="隶书" pitchFamily="49" charset="-122"/>
                  <a:ea typeface="隶书" pitchFamily="49" charset="-122"/>
                </a:rPr>
                <a:t>能力提升</a:t>
              </a:r>
              <a:endParaRPr lang="zh-CN" altLang="en-US" sz="2800" b="1" u="none" dirty="0">
                <a:solidFill>
                  <a:srgbClr val="0000FF"/>
                </a:solidFill>
                <a:latin typeface="隶书" pitchFamily="49" charset="-122"/>
                <a:ea typeface="隶书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49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9570" grpId="0"/>
      <p:bldP spid="74957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87074" name="Text Box 2"/>
          <p:cNvSpPr txBox="1"/>
          <p:nvPr/>
        </p:nvSpPr>
        <p:spPr>
          <a:xfrm>
            <a:off x="1524000" y="403225"/>
            <a:ext cx="9118600" cy="30219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7.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小明同学在“探究通过导体的电流与其两端电压的关系”时，将记录的实验数据通过整理作出了如图所示的图像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根据图像，当导体乙两端加上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1 V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的电压时，通过导体乙的电流为</a:t>
            </a:r>
            <a:r>
              <a:rPr lang="en-US" altLang="zh-CN" sz="3200" u="sng">
                <a:latin typeface="Calibri" panose="020F0502020204030204" charset="0"/>
                <a:ea typeface="宋体" panose="02010600030101010101" pitchFamily="2" charset="-122"/>
              </a:rPr>
              <a:t>       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，若将甲、乙两导体并联后接在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3 V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的电源上，干路中电流为</a:t>
            </a:r>
            <a:endParaRPr lang="en-US" altLang="zh-CN" sz="3200" u="none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sng">
                <a:latin typeface="Calibri" panose="020F0502020204030204" charset="0"/>
                <a:ea typeface="宋体" panose="02010600030101010101" pitchFamily="2" charset="-122"/>
              </a:rPr>
              <a:t>        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A.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87095" name="Rectangle 23"/>
          <p:cNvSpPr/>
          <p:nvPr/>
        </p:nvSpPr>
        <p:spPr>
          <a:xfrm>
            <a:off x="7282815" y="1908493"/>
            <a:ext cx="63881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0.1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87100" name="Rectangle 28"/>
          <p:cNvSpPr/>
          <p:nvPr/>
        </p:nvSpPr>
        <p:spPr>
          <a:xfrm>
            <a:off x="1762443" y="2902903"/>
            <a:ext cx="63881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0.9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13318" name="Picture 12"/>
          <p:cNvPicPr>
            <a:picLocks noChangeAspect="1"/>
          </p:cNvPicPr>
          <p:nvPr/>
        </p:nvPicPr>
        <p:blipFill>
          <a:blip r:embed="rId2"/>
          <a:srcRect b="10690"/>
          <a:stretch>
            <a:fillRect/>
          </a:stretch>
        </p:blipFill>
        <p:spPr>
          <a:xfrm>
            <a:off x="4170680" y="3449955"/>
            <a:ext cx="2857500" cy="238188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7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7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7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7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/>
      <p:bldP spid="387095" grpId="0"/>
      <p:bldP spid="38710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1618" name="Text Box 2"/>
          <p:cNvSpPr txBox="1"/>
          <p:nvPr/>
        </p:nvSpPr>
        <p:spPr>
          <a:xfrm>
            <a:off x="1549400" y="442913"/>
            <a:ext cx="9118600" cy="1558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7.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如图所示的电路中，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R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∶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R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＝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3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∶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5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，那么通过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R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和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R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的电流之比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I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∶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I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＝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 </a:t>
            </a:r>
            <a:r>
              <a:rPr lang="en-US" altLang="zh-CN" sz="3200">
                <a:latin typeface="Calibri" panose="020F0502020204030204" charset="0"/>
                <a:ea typeface="宋体" panose="02010600030101010101" pitchFamily="2" charset="-122"/>
              </a:rPr>
              <a:t>           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，电压表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V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、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V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的示数之比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U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∶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U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＝</a:t>
            </a:r>
            <a:r>
              <a:rPr lang="en-US" altLang="zh-CN" sz="3200">
                <a:latin typeface="Calibri" panose="020F0502020204030204" charset="0"/>
                <a:ea typeface="宋体" panose="02010600030101010101" pitchFamily="2" charset="-122"/>
              </a:rPr>
              <a:t>          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.</a:t>
            </a:r>
            <a:r>
              <a:rPr lang="en-US" altLang="zh-CN" sz="3200" i="1" u="none"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7" name="Rectangle 7"/>
          <p:cNvSpPr/>
          <p:nvPr/>
        </p:nvSpPr>
        <p:spPr>
          <a:xfrm>
            <a:off x="5786438" y="966946"/>
            <a:ext cx="6413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1:1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64050" y="1486059"/>
            <a:ext cx="6413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3:8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11270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8088" y="2127250"/>
            <a:ext cx="2586037" cy="18780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1618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19842" name="Text Box 2"/>
          <p:cNvSpPr txBox="1"/>
          <p:nvPr/>
        </p:nvSpPr>
        <p:spPr>
          <a:xfrm>
            <a:off x="1549400" y="479425"/>
            <a:ext cx="9118600" cy="35096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8.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如图所示，两个灯泡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、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串联，闭合开关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S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发光，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不发光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发生这一现象的原因，不可能的是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         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电源电压较低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B.L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发生了断路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C.L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发生了短路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D.L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实际功率很小</a:t>
            </a:r>
            <a:endParaRPr lang="zh-CN" altLang="en-US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7" name="Rectangle 4"/>
          <p:cNvSpPr/>
          <p:nvPr/>
        </p:nvSpPr>
        <p:spPr>
          <a:xfrm>
            <a:off x="2464118" y="1509078"/>
            <a:ext cx="3708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C</a:t>
            </a:r>
            <a:endParaRPr lang="en-US" altLang="zh-CN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18437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1663" y="1770063"/>
            <a:ext cx="2947987" cy="1771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2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751618" name="Text Box 2"/>
          <p:cNvSpPr txBox="1"/>
          <p:nvPr/>
        </p:nvSpPr>
        <p:spPr>
          <a:xfrm>
            <a:off x="1549400" y="442913"/>
            <a:ext cx="9118600" cy="35096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9.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如图所示电路，电源电压为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3 V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，当开关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S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闭合后，只有一盏灯泡发光且电压表的示数为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3 V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，产生这一现象的原因可能是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         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灯泡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处短路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B.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灯泡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处短路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C.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灯泡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处断路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D.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灯泡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L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处断路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751620" name="Rectangle 4"/>
          <p:cNvSpPr/>
          <p:nvPr/>
        </p:nvSpPr>
        <p:spPr>
          <a:xfrm>
            <a:off x="5523230" y="1467485"/>
            <a:ext cx="39814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A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9221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16700" y="1989138"/>
            <a:ext cx="3046413" cy="18240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16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1618" grpId="0"/>
      <p:bldP spid="7516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82978" name="Text Box 2"/>
          <p:cNvSpPr txBox="1"/>
          <p:nvPr/>
        </p:nvSpPr>
        <p:spPr>
          <a:xfrm>
            <a:off x="1549400" y="531813"/>
            <a:ext cx="9118600" cy="35096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10.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如图所示，电源电压不变，闭合开关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S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，当滑动变阻器的滑片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P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向右滑动时，下列判断正确的是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          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电压表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V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示数不变，电流表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示数变大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B.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电流表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示数变大，电流表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的示数变小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C.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电压表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V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示数与电流表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示数的比值变大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D.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电流表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示数与电流表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A</a:t>
            </a:r>
            <a:r>
              <a:rPr lang="en-US" altLang="zh-CN" sz="3200" u="none" baseline="-25000"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示数的差值变小</a:t>
            </a:r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382997" name="Rectangle 21"/>
          <p:cNvSpPr/>
          <p:nvPr/>
        </p:nvSpPr>
        <p:spPr>
          <a:xfrm>
            <a:off x="2031365" y="1561148"/>
            <a:ext cx="3708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C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8197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1650" y="4211638"/>
            <a:ext cx="2490788" cy="25669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29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8" grpId="0"/>
      <p:bldP spid="38299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12706" name="Text Box 2"/>
          <p:cNvSpPr txBox="1"/>
          <p:nvPr/>
        </p:nvSpPr>
        <p:spPr>
          <a:xfrm>
            <a:off x="1549400" y="485775"/>
            <a:ext cx="9118600" cy="2042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11.</a:t>
            </a:r>
            <a:r>
              <a:rPr lang="zh-CN" altLang="en-US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为了探究电流跟电压的关系，王亮同学设计了图甲所示的电路</a:t>
            </a:r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.</a:t>
            </a:r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(1)</a:t>
            </a:r>
            <a:r>
              <a:rPr lang="zh-CN" altLang="en-US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请根据电路图，用笔画线代替导线将图乙中未连成完整的电路连接起来</a:t>
            </a:r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(</a:t>
            </a:r>
            <a:r>
              <a:rPr lang="zh-CN" altLang="en-US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导线不能交叉</a:t>
            </a:r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).</a:t>
            </a:r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pic>
        <p:nvPicPr>
          <p:cNvPr id="47110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0" y="2990850"/>
            <a:ext cx="3133725" cy="23923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7111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8150" y="2990850"/>
            <a:ext cx="4583113" cy="27479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考点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1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理解欧姆定律，并能进行简单的计算.</a:t>
            </a:r>
            <a:endParaRPr lang="zh-CN" altLang="zh-CN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考点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2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会用伏安法测电阻，了解灯丝电阻的特殊性.</a:t>
            </a:r>
            <a:endParaRPr lang="zh-CN" altLang="zh-CN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考点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3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通过实验探究电流与电压、电阻的关系.</a:t>
            </a:r>
            <a:endParaRPr lang="zh-CN" altLang="zh-CN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zh-CN" altLang="zh-CN" b="1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考点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4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欧姆定律实验的电路图设计，实物图的连接，实验所得数据的分析.</a:t>
            </a:r>
            <a:endParaRPr lang="zh-CN" altLang="zh-CN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endParaRPr lang="zh-CN" altLang="en-US"/>
          </a:p>
        </p:txBody>
      </p:sp>
      <p:sp>
        <p:nvSpPr>
          <p:cNvPr id="4117" name="Text Box 4"/>
          <p:cNvSpPr txBox="1"/>
          <p:nvPr/>
        </p:nvSpPr>
        <p:spPr>
          <a:xfrm>
            <a:off x="1288448" y="801948"/>
            <a:ext cx="2733534" cy="588442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p>
            <a:pPr lvl="0" algn="ctr"/>
            <a:r>
              <a:rPr lang="zh-CN" altLang="en-US" sz="4400" b="1" u="none" dirty="0">
                <a:latin typeface="隶书" pitchFamily="49" charset="-122"/>
                <a:ea typeface="隶书" pitchFamily="49" charset="-122"/>
                <a:hlinkClick r:id="" action="ppaction://noaction"/>
              </a:rPr>
              <a:t>考纲内容</a:t>
            </a:r>
            <a:endParaRPr lang="zh-CN" altLang="en-US" sz="4400" b="1" u="none" dirty="0">
              <a:latin typeface="隶书" pitchFamily="49" charset="-122"/>
              <a:ea typeface="隶书" pitchFamily="49" charset="-122"/>
              <a:hlinkClick r:id="" action="ppaction://noactio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pic>
        <p:nvPicPr>
          <p:cNvPr id="28674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5205" y="1625600"/>
            <a:ext cx="6874510" cy="44265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675" name="Rectangle 8"/>
          <p:cNvSpPr/>
          <p:nvPr/>
        </p:nvSpPr>
        <p:spPr>
          <a:xfrm>
            <a:off x="3544888" y="798671"/>
            <a:ext cx="129921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(1)</a:t>
            </a:r>
            <a:r>
              <a:rPr lang="zh-CN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答案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774146" name="Text Box 2"/>
          <p:cNvSpPr txBox="1"/>
          <p:nvPr/>
        </p:nvSpPr>
        <p:spPr>
          <a:xfrm>
            <a:off x="1524000" y="527050"/>
            <a:ext cx="9118600" cy="35096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(2)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调节滑片位置，改变定值电阻两端的电压，读出其中三组电流表、电压表的示数，如表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一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中所示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①由表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一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中的数据可知实验使用的定值电阻的阻值是</a:t>
            </a:r>
            <a:r>
              <a:rPr lang="en-US" altLang="zh-CN" sz="3200" u="sng">
                <a:latin typeface="Calibri" panose="020F0502020204030204" charset="0"/>
                <a:ea typeface="宋体" panose="02010600030101010101" pitchFamily="2" charset="-122"/>
              </a:rPr>
              <a:t>            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Ω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②由表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一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中的数据进行分析，可归纳出的结论是</a:t>
            </a:r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zh-CN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                            </a:t>
            </a:r>
            <a:r>
              <a:rPr lang="en-US" altLang="zh-CN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endParaRPr lang="zh-CN" altLang="zh-CN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2831148" y="2429828"/>
            <a:ext cx="54356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20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2188845" y="3518218"/>
            <a:ext cx="8047990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电阻一定时，导体中的电流与它两端的电压成正比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29702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75025" y="4298950"/>
            <a:ext cx="3489325" cy="19097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4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4146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778242" name="Text Box 2"/>
          <p:cNvSpPr txBox="1"/>
          <p:nvPr/>
        </p:nvSpPr>
        <p:spPr>
          <a:xfrm>
            <a:off x="1549400" y="484188"/>
            <a:ext cx="9118600" cy="35096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(3)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如果仍用图甲电路研究电流与电阻的关系，实验中当换用不同阻值的定值电阻后，每次应调节滑动变阻器的滑片，保持</a:t>
            </a:r>
            <a:r>
              <a:rPr lang="en-US" altLang="zh-CN" sz="3200" u="sng">
                <a:latin typeface="Calibri" panose="020F0502020204030204" charset="0"/>
                <a:ea typeface="宋体" panose="02010600030101010101" pitchFamily="2" charset="-122"/>
              </a:rPr>
              <a:t>                                     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不变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实验记录数据如表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二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所示，根据表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(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二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数据可得出的结论是</a:t>
            </a:r>
            <a:endParaRPr lang="en-US" altLang="zh-CN" sz="3200" u="none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Calibri" panose="020F0502020204030204" charset="0"/>
                <a:ea typeface="宋体" panose="02010600030101010101" pitchFamily="2" charset="-122"/>
              </a:rPr>
              <a:t>                                                                                      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 .(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实验器材使用正确，量程选用合理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).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778248" name="Rectangle 8"/>
          <p:cNvSpPr/>
          <p:nvPr/>
        </p:nvSpPr>
        <p:spPr>
          <a:xfrm>
            <a:off x="6674485" y="1486377"/>
            <a:ext cx="3042920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定值电阻两端电压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778249" name="Rectangle 9"/>
          <p:cNvSpPr/>
          <p:nvPr/>
        </p:nvSpPr>
        <p:spPr>
          <a:xfrm>
            <a:off x="1549400" y="2873851"/>
            <a:ext cx="8047990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电压一定时，通过导体的电流与导体的电阻成反比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30726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6063" y="4410075"/>
            <a:ext cx="3105150" cy="16287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2" grpId="0"/>
      <p:bldP spid="778248" grpId="0"/>
      <p:bldP spid="77824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680"/>
            <a:ext cx="9144000" cy="1044575"/>
          </a:xfrm>
        </p:spPr>
        <p:txBody>
          <a:bodyPr/>
          <a:p>
            <a:r>
              <a:rPr lang="zh-CN" altLang="en-US"/>
              <a:t>作业布置：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algn="l"/>
            <a:r>
              <a:rPr lang="zh-CN" altLang="en-US" sz="4000"/>
              <a:t>归纳欧姆定律知识点，并把所得所获总结在作业本上。</a:t>
            </a:r>
            <a:endParaRPr lang="zh-CN" altLang="en-US" sz="4000"/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94914" name="WordArt 2"/>
          <p:cNvSpPr>
            <a:spLocks noChangeArrowheads="1" noChangeShapeType="1"/>
          </p:cNvSpPr>
          <p:nvPr/>
        </p:nvSpPr>
        <p:spPr bwMode="auto">
          <a:xfrm>
            <a:off x="3892550" y="1311275"/>
            <a:ext cx="4733925" cy="2709863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4000" b="0" i="0" u="sng" strike="noStrike" kern="10" cap="none" spc="0" normalizeH="0" baseline="0" noProof="0">
                <a:ln w="19050">
                  <a:solidFill>
                    <a:srgbClr val="99CCFF"/>
                  </a:solidFill>
                  <a:rou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谢谢！！</a:t>
            </a:r>
            <a:endParaRPr kumimoji="0" lang="zh-CN" altLang="en-US" sz="4000" b="0" i="0" u="sng" strike="noStrike" kern="10" cap="none" spc="0" normalizeH="0" baseline="0" noProof="0">
              <a:ln w="19050">
                <a:solidFill>
                  <a:srgbClr val="99CCFF"/>
                </a:solidFill>
                <a:rou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800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近年来中考对本章知识的考查主要集中在对欧姆定律的理解和应用、用伏安法测电阻等</a:t>
            </a:r>
            <a:r>
              <a:rPr lang="en-US" altLang="zh-CN" sz="480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r>
              <a:rPr lang="zh-CN" altLang="en-US" sz="4800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题型主要以填空、选择、计算、实验题为主</a:t>
            </a:r>
            <a:r>
              <a:rPr lang="en-US" altLang="zh-CN" sz="480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endParaRPr lang="en-US" altLang="zh-CN" sz="480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6150" name="Text Box 5"/>
          <p:cNvSpPr txBox="1"/>
          <p:nvPr/>
        </p:nvSpPr>
        <p:spPr>
          <a:xfrm>
            <a:off x="996315" y="734060"/>
            <a:ext cx="3368040" cy="588645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p>
            <a:pPr lvl="0" algn="ctr"/>
            <a:r>
              <a:rPr lang="zh-CN" altLang="en-US" sz="4800" b="1" u="none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考情分析</a:t>
            </a:r>
            <a:endParaRPr lang="zh-CN" altLang="en-US" sz="4800" b="1" u="none" dirty="0">
              <a:solidFill>
                <a:srgbClr val="FF0000"/>
              </a:solidFill>
              <a:latin typeface="隶书" pitchFamily="49" charset="-122"/>
              <a:ea typeface="隶书" pitchFamily="49" charset="-122"/>
              <a:hlinkClick r:id="rId2" action="ppaction://hlinksldjump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366595" name="横卷形 9"/>
          <p:cNvGrpSpPr/>
          <p:nvPr/>
        </p:nvGrpSpPr>
        <p:grpSpPr>
          <a:xfrm>
            <a:off x="4397375" y="361950"/>
            <a:ext cx="2974975" cy="827088"/>
            <a:chOff x="0" y="0"/>
            <a:chExt cx="1417" cy="506"/>
          </a:xfrm>
        </p:grpSpPr>
        <p:pic>
          <p:nvPicPr>
            <p:cNvPr id="7183" name="横卷形 9">
              <a:hlinkClick r:id="rId2" action="ppaction://hlinksldjump"/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17" cy="50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84" name="Text Box 5"/>
            <p:cNvSpPr txBox="1"/>
            <p:nvPr/>
          </p:nvSpPr>
          <p:spPr>
            <a:xfrm>
              <a:off x="72" y="73"/>
              <a:ext cx="1302" cy="3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1"/>
            <a:p>
              <a:pPr lvl="0" algn="ctr"/>
              <a:r>
                <a:rPr lang="zh-CN" altLang="en-US" sz="2800" b="1" u="none" dirty="0">
                  <a:latin typeface="隶书" pitchFamily="49" charset="-122"/>
                  <a:ea typeface="隶书" pitchFamily="49" charset="-122"/>
                </a:rPr>
                <a:t>考点梳理</a:t>
              </a:r>
              <a:endParaRPr lang="zh-CN" altLang="en-US" sz="2800" b="1" u="none" dirty="0">
                <a:latin typeface="隶书" pitchFamily="49" charset="-122"/>
                <a:ea typeface="隶书" pitchFamily="49" charset="-122"/>
                <a:hlinkClick r:id="rId2" action="ppaction://hlinksldjump"/>
              </a:endParaRPr>
            </a:p>
          </p:txBody>
        </p:sp>
      </p:grpSp>
      <p:sp>
        <p:nvSpPr>
          <p:cNvPr id="366598" name="Text Box 6"/>
          <p:cNvSpPr txBox="1"/>
          <p:nvPr/>
        </p:nvSpPr>
        <p:spPr>
          <a:xfrm>
            <a:off x="1549400" y="1701800"/>
            <a:ext cx="9118600" cy="49682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1.在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</a:t>
            </a:r>
            <a:r>
              <a:rPr lang="en-US" altLang="en-US" sz="3200" u="none" err="1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一定时，导体中的电流跟这段导体两端的电压成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比.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2.在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</a:t>
            </a:r>
            <a:r>
              <a:rPr lang="en-US" altLang="en-US" sz="3200" u="none" err="1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一定时，导体中的电流跟这段导体的电阻成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比.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b="1" u="none" err="1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二、欧姆定律</a:t>
            </a:r>
            <a:endParaRPr lang="en-US" altLang="en-US" sz="3200" b="1" u="none">
              <a:solidFill>
                <a:schemeClr val="accent2"/>
              </a:solidFill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1.表述：通过导体的电流，跟导体两端的电压成</a:t>
            </a:r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，</a:t>
            </a:r>
            <a:r>
              <a:rPr lang="en-US" altLang="en-US" sz="3200" u="none" err="1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跟导体的电阻成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2.数学表达式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：     </a:t>
            </a:r>
            <a:r>
              <a:rPr lang="en-US" altLang="en-US" sz="3200" u="sng">
                <a:solidFill>
                  <a:schemeClr val="bg2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，变形公式：U=</a:t>
            </a:r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,R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=   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366600" name="Rectangle 8"/>
          <p:cNvSpPr/>
          <p:nvPr/>
        </p:nvSpPr>
        <p:spPr>
          <a:xfrm>
            <a:off x="1685925" y="1162209"/>
            <a:ext cx="5490845" cy="5791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3200" b="1" u="none" dirty="0">
                <a:solidFill>
                  <a:schemeClr val="accent2"/>
                </a:solidFill>
                <a:latin typeface="Calibri" panose="020F0502020204030204" charset="0"/>
                <a:ea typeface="宋体" panose="02010600030101010101" pitchFamily="2" charset="-122"/>
              </a:rPr>
              <a:t>一、电流与电压、电阻的关系</a:t>
            </a:r>
            <a:endParaRPr lang="zh-CN" altLang="en-US" sz="3200" b="1" u="none" dirty="0">
              <a:solidFill>
                <a:schemeClr val="accent2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66601" name="Rectangle 9"/>
          <p:cNvSpPr/>
          <p:nvPr/>
        </p:nvSpPr>
        <p:spPr>
          <a:xfrm>
            <a:off x="3422650" y="1683227"/>
            <a:ext cx="897890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电阻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66609" name="Rectangle 17"/>
          <p:cNvSpPr/>
          <p:nvPr/>
        </p:nvSpPr>
        <p:spPr>
          <a:xfrm>
            <a:off x="3192463" y="2683034"/>
            <a:ext cx="113982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 err="1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电压</a:t>
            </a:r>
            <a:r>
              <a:rPr lang="en-US" altLang="en-US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 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66610" name="Rectangle 18"/>
          <p:cNvSpPr/>
          <p:nvPr/>
        </p:nvSpPr>
        <p:spPr>
          <a:xfrm>
            <a:off x="6456363" y="2164239"/>
            <a:ext cx="540385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正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66616" name="Rectangle 24"/>
          <p:cNvSpPr/>
          <p:nvPr/>
        </p:nvSpPr>
        <p:spPr>
          <a:xfrm>
            <a:off x="5667375" y="3115152"/>
            <a:ext cx="540385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反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66621" name="Rectangle 29"/>
          <p:cNvSpPr/>
          <p:nvPr/>
        </p:nvSpPr>
        <p:spPr>
          <a:xfrm>
            <a:off x="2441575" y="4623277"/>
            <a:ext cx="897890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正比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66622" name="Rectangle 30"/>
          <p:cNvSpPr/>
          <p:nvPr/>
        </p:nvSpPr>
        <p:spPr>
          <a:xfrm>
            <a:off x="7753350" y="4610577"/>
            <a:ext cx="949325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800" b="1" u="none" dirty="0">
                <a:solidFill>
                  <a:schemeClr val="bg2">
                    <a:lumMod val="50000"/>
                  </a:schemeClr>
                </a:solidFill>
                <a:latin typeface="Calibri" panose="020F0502020204030204" charset="0"/>
                <a:ea typeface="宋体" panose="02010600030101010101" pitchFamily="2" charset="-122"/>
              </a:rPr>
              <a:t>反比</a:t>
            </a:r>
            <a:r>
              <a:rPr lang="zh-CN" altLang="en-US" dirty="0"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66623" name="Rectangle 31"/>
          <p:cNvSpPr/>
          <p:nvPr/>
        </p:nvSpPr>
        <p:spPr>
          <a:xfrm>
            <a:off x="2792413" y="5642134"/>
            <a:ext cx="47752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IR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66624" name="Rectangle 32"/>
          <p:cNvSpPr/>
          <p:nvPr/>
        </p:nvSpPr>
        <p:spPr>
          <a:xfrm>
            <a:off x="5856288" y="5629434"/>
            <a:ext cx="6629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U/I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66625" name="Rectangle 33"/>
          <p:cNvSpPr/>
          <p:nvPr/>
        </p:nvSpPr>
        <p:spPr>
          <a:xfrm>
            <a:off x="5414963" y="5092859"/>
            <a:ext cx="10401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chemeClr val="bg2">
                    <a:lumMod val="50000"/>
                  </a:schemeClr>
                </a:solidFill>
                <a:latin typeface="Calibri" panose="020F0502020204030204" charset="0"/>
                <a:ea typeface="宋体" panose="02010600030101010101" pitchFamily="2" charset="-122"/>
              </a:rPr>
              <a:t>I=U/R</a:t>
            </a:r>
            <a:endParaRPr lang="en-US" altLang="zh-CN" sz="2800" b="1" u="none" dirty="0">
              <a:solidFill>
                <a:schemeClr val="bg2">
                  <a:lumMod val="50000"/>
                </a:schemeClr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6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6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6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6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6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6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6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6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6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6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6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6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6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6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6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6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6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6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6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6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6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6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8" grpId="0"/>
      <p:bldP spid="366600" grpId="0"/>
      <p:bldP spid="366601" grpId="0"/>
      <p:bldP spid="366609" grpId="0"/>
      <p:bldP spid="366610" grpId="0"/>
      <p:bldP spid="366616" grpId="0"/>
      <p:bldP spid="366621" grpId="0"/>
      <p:bldP spid="366622" grpId="0"/>
      <p:bldP spid="366623" grpId="0"/>
      <p:bldP spid="366624" grpId="0"/>
      <p:bldP spid="3666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70698" name="Rectangle 10"/>
          <p:cNvSpPr/>
          <p:nvPr/>
        </p:nvSpPr>
        <p:spPr>
          <a:xfrm>
            <a:off x="1524000" y="801846"/>
            <a:ext cx="4674235" cy="5791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3200" b="1" u="none" dirty="0">
                <a:solidFill>
                  <a:schemeClr val="accent2"/>
                </a:solidFill>
                <a:latin typeface="Calibri" panose="020F0502020204030204" charset="0"/>
                <a:ea typeface="宋体" panose="02010600030101010101" pitchFamily="2" charset="-122"/>
              </a:rPr>
              <a:t>二、串、并联电路的规律</a:t>
            </a:r>
            <a:endParaRPr lang="zh-CN" altLang="en-US" sz="3200" b="1" u="none" dirty="0">
              <a:solidFill>
                <a:schemeClr val="accent2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8196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013" y="1698625"/>
            <a:ext cx="8751887" cy="20335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0721" name="Rectangle 33"/>
          <p:cNvSpPr/>
          <p:nvPr/>
        </p:nvSpPr>
        <p:spPr>
          <a:xfrm>
            <a:off x="1739900" y="3733959"/>
            <a:ext cx="999490" cy="5791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3200" b="1" u="none" dirty="0">
                <a:solidFill>
                  <a:schemeClr val="accent2"/>
                </a:solidFill>
                <a:latin typeface="Calibri" panose="020F0502020204030204" charset="0"/>
                <a:ea typeface="宋体" panose="02010600030101010101" pitchFamily="2" charset="-122"/>
              </a:rPr>
              <a:t>答案</a:t>
            </a:r>
            <a:endParaRPr lang="zh-CN" altLang="en-US" sz="3200" b="1" u="none" dirty="0">
              <a:solidFill>
                <a:schemeClr val="accent2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8198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3400" y="4359275"/>
            <a:ext cx="8689975" cy="17859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27042" name="Text Box 2"/>
          <p:cNvSpPr txBox="1"/>
          <p:nvPr/>
        </p:nvSpPr>
        <p:spPr>
          <a:xfrm>
            <a:off x="1549400" y="906463"/>
            <a:ext cx="9118600" cy="54559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3200" b="1" u="none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三</a:t>
            </a:r>
            <a:r>
              <a:rPr lang="en-US" altLang="zh-CN" sz="3200" b="1" u="none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r>
              <a:rPr lang="zh-CN" altLang="en-US" sz="3200" b="1" u="none">
                <a:solidFill>
                  <a:schemeClr val="accent2"/>
                </a:solidFill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串、并联电路电阻规律：</a:t>
            </a:r>
            <a:endParaRPr lang="zh-CN" altLang="en-US" sz="3200" b="1" u="none">
              <a:solidFill>
                <a:schemeClr val="accent2"/>
              </a:solidFill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1.串联电路的电阻特点：串联电路的总电阻等于各部分电阻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；</a:t>
            </a:r>
            <a:r>
              <a:rPr lang="en-US" altLang="en-US" sz="3200" u="none" err="1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串联一个分电阻，总电阻变大，而且大于其中任何一个分电阻的阻值.原因是串联后相当于增加了导体的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2.并联电路的电阻特点：并联一个分电阻，总电阻就会变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，</a:t>
            </a:r>
            <a:r>
              <a:rPr lang="en-US" altLang="en-US" sz="3200" u="none" err="1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而且总电阻比其中任何一个分电阻都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，</a:t>
            </a:r>
            <a:r>
              <a:rPr lang="en-US" altLang="en-US" sz="3200" u="none" err="1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这相当于增大了导体的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727044" name="Rectangle 4"/>
          <p:cNvSpPr/>
          <p:nvPr/>
        </p:nvSpPr>
        <p:spPr>
          <a:xfrm>
            <a:off x="4114165" y="1828642"/>
            <a:ext cx="897890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之和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727045" name="Rectangle 5"/>
          <p:cNvSpPr/>
          <p:nvPr/>
        </p:nvSpPr>
        <p:spPr>
          <a:xfrm>
            <a:off x="4211638" y="3796507"/>
            <a:ext cx="70167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小 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727046" name="Rectangle 6"/>
          <p:cNvSpPr/>
          <p:nvPr/>
        </p:nvSpPr>
        <p:spPr>
          <a:xfrm>
            <a:off x="8128635" y="2804002"/>
            <a:ext cx="97853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 err="1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长度</a:t>
            </a:r>
            <a:r>
              <a:rPr lang="en-US" altLang="en-US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727051" name="Rectangle 11"/>
          <p:cNvSpPr/>
          <p:nvPr/>
        </p:nvSpPr>
        <p:spPr>
          <a:xfrm>
            <a:off x="5543233" y="4318477"/>
            <a:ext cx="70167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小 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727052" name="Rectangle 12"/>
          <p:cNvSpPr/>
          <p:nvPr/>
        </p:nvSpPr>
        <p:spPr>
          <a:xfrm>
            <a:off x="3899535" y="4745514"/>
            <a:ext cx="185483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 err="1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横截面积</a:t>
            </a:r>
            <a:r>
              <a:rPr lang="en-US" altLang="en-US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 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0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7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7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2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7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7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7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7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42" grpId="0"/>
      <p:bldP spid="727044" grpId="0"/>
      <p:bldP spid="727045" grpId="0"/>
      <p:bldP spid="727046" grpId="0"/>
      <p:bldP spid="727051" grpId="0"/>
      <p:bldP spid="7270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749570" name="Text Box 2"/>
          <p:cNvSpPr txBox="1"/>
          <p:nvPr/>
        </p:nvSpPr>
        <p:spPr>
          <a:xfrm>
            <a:off x="1549400" y="1404938"/>
            <a:ext cx="9118600" cy="3992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3.若n个相同的电阻串联，总电阻等于各分电阻的n倍，R</a:t>
            </a:r>
            <a:r>
              <a:rPr lang="en-US" altLang="en-US" sz="3200" u="none" baseline="-2500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串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=    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；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u="none" err="1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若n个相同的电阻并联，总电阻等于各分电阻的n分之一，R</a:t>
            </a:r>
            <a:r>
              <a:rPr lang="en-US" altLang="en-US" sz="3200" u="none" baseline="-25000" err="1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并</a:t>
            </a:r>
            <a:r>
              <a:rPr lang="en-US" altLang="en-US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=</a:t>
            </a:r>
            <a:r>
              <a:rPr lang="en-US" altLang="zh-CN" sz="3200" u="sng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</a:t>
            </a:r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 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en-US" altLang="en-US" sz="3200" u="none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4.无论是串联电路还是并联电路，任何一个分电阻增大，电路的总电阻都会增大.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endParaRPr lang="en-US" altLang="zh-CN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749572" name="Rectangle 4"/>
          <p:cNvSpPr/>
          <p:nvPr/>
        </p:nvSpPr>
        <p:spPr>
          <a:xfrm>
            <a:off x="4395788" y="1819434"/>
            <a:ext cx="5740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 err="1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nR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749574" name="Rectangle 6"/>
          <p:cNvSpPr/>
          <p:nvPr/>
        </p:nvSpPr>
        <p:spPr>
          <a:xfrm>
            <a:off x="4535488" y="2857659"/>
            <a:ext cx="72707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R</a:t>
            </a:r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/</a:t>
            </a:r>
            <a:r>
              <a:rPr lang="en-US" altLang="en-US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n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95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49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49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49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9570" grpId="0"/>
      <p:bldP spid="749572" grpId="0"/>
      <p:bldP spid="7495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3023" name="Text Box 4"/>
          <p:cNvSpPr txBox="1"/>
          <p:nvPr/>
        </p:nvSpPr>
        <p:spPr>
          <a:xfrm>
            <a:off x="4008755" y="485775"/>
            <a:ext cx="2733675" cy="588645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p>
            <a:pPr lvl="0" algn="ctr"/>
            <a:endParaRPr lang="zh-CN" altLang="en-US" sz="2800" b="1" u="none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581637" name="Text Box 5"/>
          <p:cNvSpPr txBox="1"/>
          <p:nvPr/>
        </p:nvSpPr>
        <p:spPr>
          <a:xfrm>
            <a:off x="1549400" y="2020888"/>
            <a:ext cx="9118600" cy="44805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1.实验原理</a:t>
            </a:r>
            <a:r>
              <a:rPr lang="zh-CN" altLang="zh-CN" sz="3200" u="sng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：              </a:t>
            </a:r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endParaRPr lang="zh-CN" altLang="zh-CN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2.实验电路如图1</a:t>
            </a:r>
            <a:r>
              <a:rPr lang="en-US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9</a:t>
            </a:r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所示.</a:t>
            </a:r>
            <a:endParaRPr lang="zh-CN" altLang="zh-CN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3.实验器材： 学生电源、开关</a:t>
            </a:r>
            <a:r>
              <a:rPr lang="zh-CN" altLang="zh-CN" sz="3200" u="sng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、     、     </a:t>
            </a:r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、</a:t>
            </a:r>
            <a:endParaRPr lang="zh-CN" altLang="en-US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zh-CN" altLang="zh-CN" sz="3200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</a:t>
            </a:r>
            <a:r>
              <a:rPr lang="zh-CN" altLang="zh-CN" sz="3200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</a:t>
            </a:r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、待测电阻各一个，导线若干.</a:t>
            </a:r>
            <a:endParaRPr lang="zh-CN" altLang="zh-CN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4.滑动变阻器的作用： 一是</a:t>
            </a:r>
            <a:r>
              <a:rPr lang="zh-CN" altLang="zh-CN" sz="3200" u="sng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 </a:t>
            </a:r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；二是改变</a:t>
            </a:r>
            <a:r>
              <a:rPr lang="zh-CN" altLang="en-US" sz="3200" u="sng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  </a:t>
            </a:r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，从而改变电路中的电流，多测几组电压和电流值，求出电阻的平均值以减小</a:t>
            </a:r>
            <a:r>
              <a:rPr lang="zh-CN" altLang="zh-CN" sz="3200" u="sng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              </a:t>
            </a:r>
            <a:r>
              <a:rPr lang="zh-CN" altLang="zh-CN" sz="3200" u="none" dirty="0">
                <a:latin typeface="宋体" panose="02010600030101010101" pitchFamily="2" charset="-122"/>
                <a:ea typeface="宋体" panose="02010600030101010101" pitchFamily="2" charset="-122"/>
                <a:sym typeface="System" charset="0"/>
              </a:rPr>
              <a:t>.</a:t>
            </a:r>
            <a:endParaRPr lang="zh-CN" altLang="zh-CN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  <a:p>
            <a:pPr lvl="0"/>
            <a:endParaRPr lang="en-US" altLang="en-US" sz="3200" u="none" dirty="0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581639" name="Rectangle 7"/>
          <p:cNvSpPr/>
          <p:nvPr/>
        </p:nvSpPr>
        <p:spPr>
          <a:xfrm>
            <a:off x="1736725" y="1389222"/>
            <a:ext cx="4430713" cy="57912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lvl="0"/>
            <a:r>
              <a:rPr lang="zh-CN" altLang="en-US" sz="3200" b="1" u="none" dirty="0">
                <a:solidFill>
                  <a:schemeClr val="accent2"/>
                </a:solidFill>
                <a:latin typeface="Calibri" panose="020F0502020204030204" charset="0"/>
                <a:ea typeface="宋体" panose="02010600030101010101" pitchFamily="2" charset="-122"/>
              </a:rPr>
              <a:t>四、伏安法测电阻：</a:t>
            </a:r>
            <a:endParaRPr lang="zh-CN" altLang="en-US" sz="3200" b="1" u="none" dirty="0">
              <a:solidFill>
                <a:schemeClr val="accent2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581640" name="Rectangle 8"/>
          <p:cNvSpPr/>
          <p:nvPr/>
        </p:nvSpPr>
        <p:spPr>
          <a:xfrm>
            <a:off x="4527550" y="2046447"/>
            <a:ext cx="128206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R=U</a:t>
            </a:r>
            <a:r>
              <a:rPr lang="en-US" altLang="zh-CN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/</a:t>
            </a:r>
            <a:r>
              <a:rPr lang="en-US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I  </a:t>
            </a:r>
            <a:r>
              <a:rPr lang="en-US" altLang="zh-CN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581656" name="Rectangle 24"/>
          <p:cNvSpPr/>
          <p:nvPr/>
        </p:nvSpPr>
        <p:spPr>
          <a:xfrm>
            <a:off x="7317105" y="2970372"/>
            <a:ext cx="141668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电压表 </a:t>
            </a:r>
            <a:r>
              <a:rPr lang="en-US" altLang="zh-CN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581658" name="Rectangle 26"/>
          <p:cNvSpPr/>
          <p:nvPr/>
        </p:nvSpPr>
        <p:spPr>
          <a:xfrm>
            <a:off x="8733473" y="2970689"/>
            <a:ext cx="14973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电流表 </a:t>
            </a:r>
            <a:r>
              <a:rPr lang="en-US" altLang="zh-CN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581659" name="Rectangle 27"/>
          <p:cNvSpPr/>
          <p:nvPr/>
        </p:nvSpPr>
        <p:spPr>
          <a:xfrm>
            <a:off x="1736725" y="3492500"/>
            <a:ext cx="21615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pPr lvl="0"/>
            <a:r>
              <a:rPr lang="en-US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滑动变阻器  </a:t>
            </a:r>
            <a:r>
              <a:rPr lang="en-US" altLang="zh-CN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581660" name="Rectangle 28"/>
          <p:cNvSpPr/>
          <p:nvPr/>
        </p:nvSpPr>
        <p:spPr>
          <a:xfrm>
            <a:off x="7316788" y="3946684"/>
            <a:ext cx="177419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保护电路 </a:t>
            </a:r>
            <a:r>
              <a:rPr lang="en-US" altLang="zh-CN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581661" name="Rectangle 29"/>
          <p:cNvSpPr/>
          <p:nvPr/>
        </p:nvSpPr>
        <p:spPr>
          <a:xfrm>
            <a:off x="3375025" y="4468495"/>
            <a:ext cx="34499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pPr lvl="0"/>
            <a:r>
              <a:rPr lang="en-US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待测电阻两端的电压</a:t>
            </a:r>
            <a:r>
              <a:rPr lang="en-US" altLang="zh-CN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581662" name="Rectangle 30"/>
          <p:cNvSpPr/>
          <p:nvPr/>
        </p:nvSpPr>
        <p:spPr>
          <a:xfrm>
            <a:off x="4008438" y="5454809"/>
            <a:ext cx="10591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误差 </a:t>
            </a:r>
            <a:r>
              <a:rPr lang="en-US" altLang="zh-CN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43021" name="Picture 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64450" y="687388"/>
            <a:ext cx="2576513" cy="19827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25" name="矩形 43024"/>
          <p:cNvSpPr/>
          <p:nvPr/>
        </p:nvSpPr>
        <p:spPr>
          <a:xfrm>
            <a:off x="1524000" y="6305550"/>
            <a:ext cx="1371600" cy="3508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 lnSpcReduction="10000"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endParaRPr lang="zh-CN" altLang="en-US" sz="1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1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1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1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1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1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1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1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1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1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1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1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1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1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1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81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81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7" grpId="0"/>
      <p:bldP spid="581639" grpId="0"/>
      <p:bldP spid="581640" grpId="0"/>
      <p:bldP spid="581656" grpId="0"/>
      <p:bldP spid="581658" grpId="0"/>
      <p:bldP spid="581659" grpId="0"/>
      <p:bldP spid="581660" grpId="0"/>
      <p:bldP spid="581661" grpId="0"/>
      <p:bldP spid="5816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3666" name="Text Box 2"/>
          <p:cNvSpPr txBox="1"/>
          <p:nvPr/>
        </p:nvSpPr>
        <p:spPr>
          <a:xfrm>
            <a:off x="1524000" y="485775"/>
            <a:ext cx="9118600" cy="49726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endParaRPr lang="en-US" altLang="zh-CN" sz="3200" u="none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endParaRPr lang="en-US" altLang="zh-CN" sz="3200" u="none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1.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德国物理学家</a:t>
            </a:r>
            <a:r>
              <a:rPr lang="en-US" altLang="zh-CN" sz="3200" u="sng">
                <a:latin typeface="Calibri" panose="020F0502020204030204" charset="0"/>
                <a:ea typeface="宋体" panose="02010600030101010101" pitchFamily="2" charset="-122"/>
              </a:rPr>
              <a:t>           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经过十年不懈的努力，通过实验归纳出一段导体中电流跟电压和电阻之间的定量关系，概括为数学表达式：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I</a:t>
            </a:r>
            <a:r>
              <a:rPr lang="en-US" altLang="zh-CN" sz="3200" u="sng">
                <a:latin typeface="Calibri" panose="020F0502020204030204" charset="0"/>
                <a:ea typeface="宋体" panose="02010600030101010101" pitchFamily="2" charset="-122"/>
              </a:rPr>
              <a:t>=        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为了纪念他的杰出贡献，人们将他的名字命名为</a:t>
            </a:r>
            <a:r>
              <a:rPr lang="en-US" altLang="zh-CN" sz="3200" i="1" u="none">
                <a:latin typeface="Calibri" panose="020F0502020204030204" charset="0"/>
                <a:ea typeface="宋体" panose="02010600030101010101" pitchFamily="2" charset="-122"/>
              </a:rPr>
              <a:t> </a:t>
            </a:r>
            <a:r>
              <a:rPr lang="en-US" altLang="zh-CN" sz="3200" i="1" u="sng">
                <a:latin typeface="Calibri" panose="020F0502020204030204" charset="0"/>
                <a:ea typeface="宋体" panose="02010600030101010101" pitchFamily="2" charset="-122"/>
              </a:rPr>
              <a:t>       </a:t>
            </a:r>
            <a:r>
              <a:rPr lang="en-US" altLang="zh-CN" sz="3200">
                <a:latin typeface="Calibri" panose="020F0502020204030204" charset="0"/>
                <a:ea typeface="宋体" panose="02010600030101010101" pitchFamily="2" charset="-122"/>
              </a:rPr>
              <a:t>  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的单位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</a:t>
            </a:r>
            <a:endParaRPr lang="zh-CN" altLang="zh-CN" sz="3200" u="none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2.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某电阻两端的电压为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3 V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时，通过的电流为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0.5 A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，则该电阻的阻值是</a:t>
            </a:r>
            <a:r>
              <a:rPr lang="zh-CN" altLang="zh-CN" sz="3200" u="sng" dirty="0">
                <a:latin typeface="Calibri" panose="020F0502020204030204" charset="0"/>
                <a:ea typeface="宋体" panose="02010600030101010101" pitchFamily="2" charset="-122"/>
              </a:rPr>
              <a:t>      </a:t>
            </a:r>
            <a:r>
              <a:rPr lang="en-US" altLang="zh-CN" sz="3200">
                <a:latin typeface="Calibri" panose="020F0502020204030204" charset="0"/>
                <a:ea typeface="宋体" panose="02010600030101010101" pitchFamily="2" charset="-122"/>
              </a:rPr>
              <a:t>      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Ω，若该电阻两端电压为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0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，其阻值是</a:t>
            </a:r>
            <a:r>
              <a:rPr lang="en-US" altLang="zh-CN" sz="3200" u="sng">
                <a:latin typeface="Calibri" panose="020F0502020204030204" charset="0"/>
                <a:ea typeface="宋体" panose="02010600030101010101" pitchFamily="2" charset="-122"/>
              </a:rPr>
              <a:t>         </a:t>
            </a:r>
            <a:r>
              <a:rPr lang="en-US" altLang="zh-CN" sz="3200" i="1" u="sng">
                <a:latin typeface="Calibri" panose="020F0502020204030204" charset="0"/>
                <a:ea typeface="宋体" panose="02010600030101010101" pitchFamily="2" charset="-122"/>
              </a:rPr>
              <a:t> </a:t>
            </a:r>
            <a:r>
              <a:rPr lang="zh-CN" altLang="zh-CN" sz="3200" u="none" dirty="0">
                <a:latin typeface="Calibri" panose="020F0502020204030204" charset="0"/>
                <a:ea typeface="宋体" panose="02010600030101010101" pitchFamily="2" charset="-122"/>
              </a:rPr>
              <a:t>Ω</a:t>
            </a:r>
            <a:r>
              <a:rPr lang="en-US" altLang="zh-CN" sz="3200" u="none">
                <a:latin typeface="Calibri" panose="020F0502020204030204" charset="0"/>
                <a:ea typeface="宋体" panose="02010600030101010101" pitchFamily="2" charset="-122"/>
              </a:rPr>
              <a:t>.</a:t>
            </a:r>
            <a:endParaRPr lang="en-US" altLang="en-US" sz="3200" u="none">
              <a:latin typeface="宋体" panose="02010600030101010101" pitchFamily="2" charset="-122"/>
              <a:ea typeface="宋体" panose="02010600030101010101" pitchFamily="2" charset="-122"/>
              <a:sym typeface="System" charset="0"/>
            </a:endParaRPr>
          </a:p>
        </p:txBody>
      </p:sp>
      <p:sp>
        <p:nvSpPr>
          <p:cNvPr id="753668" name="Rectangle 4"/>
          <p:cNvSpPr/>
          <p:nvPr/>
        </p:nvSpPr>
        <p:spPr>
          <a:xfrm>
            <a:off x="4325620" y="1436847"/>
            <a:ext cx="79502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4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欧姆</a:t>
            </a:r>
            <a:endParaRPr lang="zh-CN" altLang="en-US" sz="24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753669" name="Rectangle 5"/>
          <p:cNvSpPr/>
          <p:nvPr/>
        </p:nvSpPr>
        <p:spPr>
          <a:xfrm>
            <a:off x="7661275" y="2378393"/>
            <a:ext cx="7683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U/R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8" name="Rectangle 5"/>
          <p:cNvSpPr/>
          <p:nvPr/>
        </p:nvSpPr>
        <p:spPr>
          <a:xfrm>
            <a:off x="8157845" y="3027681"/>
            <a:ext cx="897890" cy="518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zh-CN" altLang="en-US" sz="2800" b="1" u="none" dirty="0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电阻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9" name="Rectangle 5"/>
          <p:cNvSpPr/>
          <p:nvPr/>
        </p:nvSpPr>
        <p:spPr>
          <a:xfrm>
            <a:off x="5034598" y="4425792"/>
            <a:ext cx="36322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6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0" name="Rectangle 5"/>
          <p:cNvSpPr/>
          <p:nvPr/>
        </p:nvSpPr>
        <p:spPr>
          <a:xfrm>
            <a:off x="3978275" y="4936332"/>
            <a:ext cx="36322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r>
              <a:rPr lang="en-US" altLang="zh-CN" sz="2800" b="1" u="none">
                <a:solidFill>
                  <a:srgbClr val="FF3300"/>
                </a:solidFill>
                <a:latin typeface="Calibri" panose="020F0502020204030204" charset="0"/>
                <a:ea typeface="宋体" panose="02010600030101010101" pitchFamily="2" charset="-122"/>
              </a:rPr>
              <a:t>6</a:t>
            </a:r>
            <a:endParaRPr lang="zh-CN" altLang="en-US" sz="2800" b="1" u="none" dirty="0">
              <a:solidFill>
                <a:srgbClr val="FF33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grpSp>
        <p:nvGrpSpPr>
          <p:cNvPr id="4100" name="横卷形 9"/>
          <p:cNvGrpSpPr/>
          <p:nvPr/>
        </p:nvGrpSpPr>
        <p:grpSpPr>
          <a:xfrm>
            <a:off x="3978275" y="510540"/>
            <a:ext cx="2974975" cy="827088"/>
            <a:chOff x="0" y="0"/>
            <a:chExt cx="1417" cy="506"/>
          </a:xfrm>
        </p:grpSpPr>
        <p:pic>
          <p:nvPicPr>
            <p:cNvPr id="4102" name="横卷形 9">
              <a:hlinkClick r:id="rId2" action="ppaction://hlinksldjump"/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17" cy="50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103" name="Text Box 4"/>
            <p:cNvSpPr txBox="1"/>
            <p:nvPr/>
          </p:nvSpPr>
          <p:spPr>
            <a:xfrm>
              <a:off x="79" y="73"/>
              <a:ext cx="1302" cy="3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1"/>
            <a:p>
              <a:pPr lvl="0" algn="ctr"/>
              <a:r>
                <a:rPr lang="zh-CN" altLang="en-US" sz="2800" b="1" u="none" dirty="0">
                  <a:solidFill>
                    <a:srgbClr val="0000FF"/>
                  </a:solidFill>
                  <a:latin typeface="隶书" pitchFamily="49" charset="-122"/>
                  <a:ea typeface="隶书" pitchFamily="49" charset="-122"/>
                  <a:hlinkClick r:id="rId2" action="ppaction://hlinksldjump"/>
                </a:rPr>
                <a:t>基础巩固</a:t>
              </a:r>
              <a:endParaRPr lang="zh-CN" altLang="en-US" sz="2800" b="1" u="none" dirty="0">
                <a:solidFill>
                  <a:srgbClr val="0000FF"/>
                </a:solidFill>
                <a:latin typeface="隶书" pitchFamily="49" charset="-122"/>
                <a:ea typeface="隶书" pitchFamily="49" charset="-122"/>
                <a:hlinkClick r:id="rId2" action="ppaction://hlinksldjump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36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3666" grpId="0"/>
      <p:bldP spid="753668" grpId="0"/>
      <p:bldP spid="753669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主题">
  <a:themeElements>
    <a:clrScheme name="Calligraphy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2769</Words>
  <Application>WPS 演示</Application>
  <PresentationFormat>宽屏</PresentationFormat>
  <Paragraphs>206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6" baseType="lpstr">
      <vt:lpstr>Arial</vt:lpstr>
      <vt:lpstr>宋体</vt:lpstr>
      <vt:lpstr>Wingdings</vt:lpstr>
      <vt:lpstr>System</vt:lpstr>
      <vt:lpstr>黑体</vt:lpstr>
      <vt:lpstr>隶书</vt:lpstr>
      <vt:lpstr>Calibri</vt:lpstr>
      <vt:lpstr>Segoe Print</vt:lpstr>
      <vt:lpstr>Calibri Light</vt:lpstr>
      <vt:lpstr>微软雅黑</vt:lpstr>
      <vt:lpstr>Arial Unicode MS</vt:lpstr>
      <vt:lpstr>Office 主题</vt:lpstr>
      <vt:lpstr>  中考复习  第十七章  欧姆定律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作业布置：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似水年华</cp:lastModifiedBy>
  <cp:revision>28</cp:revision>
  <dcterms:created xsi:type="dcterms:W3CDTF">2017-05-10T08:00:00Z</dcterms:created>
  <dcterms:modified xsi:type="dcterms:W3CDTF">2018-11-25T23:07:45Z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2052-10.1.0.7668</vt:lpwstr>
  </property>
</Properties>
</file>