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5" r:id="rId6"/>
    <p:sldId id="283" r:id="rId7"/>
    <p:sldId id="292" r:id="rId8"/>
    <p:sldId id="293" r:id="rId9"/>
    <p:sldId id="294" r:id="rId10"/>
    <p:sldId id="261" r:id="rId11"/>
    <p:sldId id="291" r:id="rId12"/>
    <p:sldId id="275" r:id="rId13"/>
    <p:sldId id="277" r:id="rId14"/>
    <p:sldId id="296" r:id="rId15"/>
    <p:sldId id="297" r:id="rId16"/>
    <p:sldId id="298" r:id="rId17"/>
    <p:sldId id="299" r:id="rId18"/>
    <p:sldId id="262" r:id="rId19"/>
    <p:sldId id="263" r:id="rId20"/>
    <p:sldId id="268" r:id="rId21"/>
    <p:sldId id="300" r:id="rId22"/>
    <p:sldId id="301" r:id="rId23"/>
    <p:sldId id="302" r:id="rId24"/>
    <p:sldId id="309" r:id="rId25"/>
    <p:sldId id="304" r:id="rId26"/>
    <p:sldId id="305" r:id="rId27"/>
    <p:sldId id="306" r:id="rId28"/>
    <p:sldId id="307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AF00"/>
    <a:srgbClr val="C71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0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1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9.xml"/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17&#31179;&#20154;&#25945;&#20061;&#19979;&#29289;&#29702;&#23398;&#32451;&#32771;PPT\8wx12.EPS" TargetMode="External"/><Relationship Id="rId1" Type="http://schemas.openxmlformats.org/officeDocument/2006/relationships/image" Target="../media/image1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17&#31179;&#20154;&#25945;&#20061;&#19979;&#29289;&#29702;&#23398;&#32451;&#32771;PPT\8wx13.EPS" TargetMode="External"/><Relationship Id="rId1" Type="http://schemas.openxmlformats.org/officeDocument/2006/relationships/image" Target="../media/image13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&#20154;&#25945;&#20061;&#19979;&#23398;&#32451;&#32771;&#20570;&#35838;&#20214;word\pj4.EPS" TargetMode="External"/><Relationship Id="rId1" Type="http://schemas.openxmlformats.org/officeDocument/2006/relationships/image" Target="../media/image14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24.EPS" TargetMode="External"/><Relationship Id="rId2" Type="http://schemas.openxmlformats.org/officeDocument/2006/relationships/image" Target="../media/image7.wmf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25.EPS" TargetMode="External"/><Relationship Id="rId1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77224" y="2383663"/>
            <a:ext cx="76211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第十八章  电功率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1508" y="2336483"/>
            <a:ext cx="379412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41205" y="1797517"/>
            <a:ext cx="10518498" cy="1198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误区警示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比较电功率的大小时，必须从电功和时间两个方面考虑，切不可仅由一个因素来比较电功率的大小。</a:t>
            </a:r>
            <a:endParaRPr lang="zh-CN" altLang="en-US" sz="2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652145" y="1046798"/>
            <a:ext cx="3278462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类型二　电功率的估测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568411" y="1767016"/>
            <a:ext cx="10836875" cy="4028303"/>
            <a:chOff x="568411" y="1767016"/>
            <a:chExt cx="10836875" cy="4028303"/>
          </a:xfrm>
        </p:grpSpPr>
        <p:sp>
          <p:nvSpPr>
            <p:cNvPr id="11266" name="Rectangle 2"/>
            <p:cNvSpPr>
              <a:spLocks noChangeArrowheads="1"/>
            </p:cNvSpPr>
            <p:nvPr/>
          </p:nvSpPr>
          <p:spPr bwMode="auto">
            <a:xfrm>
              <a:off x="568411" y="1767016"/>
              <a:ext cx="10836875" cy="136915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18-2-7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所示的几种用电器，它们的额定功率最接近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1000 W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的是（　　）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65" name="图片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23319" y="3323967"/>
              <a:ext cx="8614924" cy="2471352"/>
            </a:xfrm>
            <a:prstGeom prst="rect">
              <a:avLst/>
            </a:prstGeom>
            <a:noFill/>
          </p:spPr>
        </p:pic>
      </p:grp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180975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60"/>
          <p:cNvSpPr>
            <a:spLocks noChangeArrowheads="1"/>
          </p:cNvSpPr>
          <p:nvPr/>
        </p:nvSpPr>
        <p:spPr bwMode="auto">
          <a:xfrm>
            <a:off x="3143451" y="2524647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3278462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类型三　电功率的计算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16692" y="1791730"/>
            <a:ext cx="10725665" cy="35548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福州闽江两岸灯光夜景改造工程完工，使江滨夜景更加美丽，又节能环保。其中有一座大桥换上了约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3000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盏新型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灯，灯的功率由原来的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28 W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变成了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 W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，若这些夜景灯每天工作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h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，则一个月（按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天计算）可节省电能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kW·h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，节省下的电能可使额定功率为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1000 W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的电热水壶正常工作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______h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3049" y="3961025"/>
            <a:ext cx="806631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4050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45287" y="4665361"/>
            <a:ext cx="806631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4050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217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5134739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类型四　串、并联电路电功率的计算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54908" y="2248930"/>
            <a:ext cx="10552670" cy="216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一只“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 V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 W”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的小灯泡，如果接在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36 V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的电源上，为使其正常发光，需串联一个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的电阻，该电阻的功率是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 W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4342" y="308369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48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5844" y="377567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169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671513" y="1898650"/>
          <a:ext cx="11029950" cy="216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11071225" imgH="2181225" progId="Word.Document.12">
                  <p:embed/>
                </p:oleObj>
              </mc:Choice>
              <mc:Fallback>
                <p:oleObj name="文档" r:id="rId1" imgW="11071225" imgH="218122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1513" y="1898650"/>
                        <a:ext cx="11029950" cy="21637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4673074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类型五　根据</a:t>
            </a:r>
            <a:r>
              <a:rPr lang="en-US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I-U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图像计算电功率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172994" y="1433384"/>
            <a:ext cx="11553568" cy="5202194"/>
            <a:chOff x="172994" y="1433384"/>
            <a:chExt cx="11553568" cy="5202194"/>
          </a:xfrm>
        </p:grpSpPr>
        <p:sp>
          <p:nvSpPr>
            <p:cNvPr id="5122" name="Rectangle 2"/>
            <p:cNvSpPr>
              <a:spLocks noChangeArrowheads="1"/>
            </p:cNvSpPr>
            <p:nvPr/>
          </p:nvSpPr>
          <p:spPr bwMode="auto">
            <a:xfrm>
              <a:off x="172994" y="1433384"/>
              <a:ext cx="11553568" cy="493981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3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典例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5 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[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眉山中考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] 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如图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18-2-9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甲所示是某同学探究电流与电压关系的电路图，开关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S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闭合后，将滑动变阻器的滑片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P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从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a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端移至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b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端，电流表和电压表的示数变化关系如图乙所示，则由图像可知（　　）</a:t>
              </a:r>
              <a:endPara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A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． 电阻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两端电压与通过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的电流成正比</a:t>
              </a:r>
              <a:endPara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B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． 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</a:t>
              </a:r>
              <a:r>
                <a:rPr kumimoji="0" lang="en-US" altLang="zh-CN" sz="30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的阻值是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10 Ω</a:t>
              </a:r>
              <a:endPara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C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． 滑动变阻器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R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的最大阻值为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25 Ω</a:t>
              </a:r>
              <a:endPara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D</a:t>
              </a:r>
              <a:r>
                <a:rPr kumimoji="0" lang="zh-CN" altLang="en-US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． 该电路最小功率为</a:t>
              </a:r>
              <a:r>
                <a:rPr kumimoji="0" lang="en-US" altLang="zh-CN" sz="3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0.05 W</a:t>
              </a:r>
              <a:endPara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5121" name="图片 1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734431" y="4114799"/>
              <a:ext cx="4824457" cy="2520779"/>
            </a:xfrm>
            <a:prstGeom prst="rect">
              <a:avLst/>
            </a:prstGeom>
            <a:noFill/>
          </p:spPr>
        </p:pic>
      </p:grpSp>
      <p:sp>
        <p:nvSpPr>
          <p:cNvPr id="8" name="Rectangle 59"/>
          <p:cNvSpPr>
            <a:spLocks noChangeArrowheads="1"/>
          </p:cNvSpPr>
          <p:nvPr/>
        </p:nvSpPr>
        <p:spPr bwMode="auto">
          <a:xfrm>
            <a:off x="10427900" y="2994203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84826" y="1617555"/>
            <a:ext cx="10518498" cy="2376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名师讲评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en-US" sz="2800" dirty="0" smtClean="0"/>
              <a:t> 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图像题是初中电学的常见题型。解答此类题的关键是理解电路的特点，能灵活应用欧姆定律、电功率的计算公式，能从图像中得出相关的信息，特别是根据图像上、下两个端点对应的电流值和电压值确定电路的连接情况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10" y="962660"/>
            <a:ext cx="2917190" cy="676910"/>
            <a:chOff x="375" y="1632"/>
            <a:chExt cx="4594" cy="1066"/>
          </a:xfrm>
        </p:grpSpPr>
        <p:pic>
          <p:nvPicPr>
            <p:cNvPr id="9" name="图片 8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40" name="Text Box 103"/>
          <p:cNvSpPr txBox="1">
            <a:spLocks noChangeArrowheads="1"/>
          </p:cNvSpPr>
          <p:nvPr/>
        </p:nvSpPr>
        <p:spPr bwMode="auto">
          <a:xfrm>
            <a:off x="2345373" y="1888744"/>
            <a:ext cx="2116899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电流做功快慢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Line 104"/>
          <p:cNvSpPr>
            <a:spLocks noChangeShapeType="1"/>
          </p:cNvSpPr>
          <p:nvPr/>
        </p:nvSpPr>
        <p:spPr bwMode="auto">
          <a:xfrm>
            <a:off x="3342577" y="2366264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2" name="Text Box 107"/>
          <p:cNvSpPr txBox="1">
            <a:spLocks noChangeArrowheads="1"/>
          </p:cNvSpPr>
          <p:nvPr/>
        </p:nvSpPr>
        <p:spPr bwMode="auto">
          <a:xfrm>
            <a:off x="2623439" y="3094609"/>
            <a:ext cx="1162177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电功率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3" name="Group 108"/>
          <p:cNvGrpSpPr/>
          <p:nvPr/>
        </p:nvGrpSpPr>
        <p:grpSpPr bwMode="auto">
          <a:xfrm>
            <a:off x="3885819" y="2728468"/>
            <a:ext cx="1008063" cy="1223963"/>
            <a:chOff x="2154" y="2024"/>
            <a:chExt cx="635" cy="771"/>
          </a:xfrm>
        </p:grpSpPr>
        <p:sp>
          <p:nvSpPr>
            <p:cNvPr id="44" name="Line 109"/>
            <p:cNvSpPr>
              <a:spLocks noChangeShapeType="1"/>
            </p:cNvSpPr>
            <p:nvPr/>
          </p:nvSpPr>
          <p:spPr bwMode="auto">
            <a:xfrm flipH="1">
              <a:off x="2472" y="2024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5" name="Line 110"/>
            <p:cNvSpPr>
              <a:spLocks noChangeShapeType="1"/>
            </p:cNvSpPr>
            <p:nvPr/>
          </p:nvSpPr>
          <p:spPr bwMode="auto">
            <a:xfrm>
              <a:off x="2472" y="2024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6" name="Line 111"/>
            <p:cNvSpPr>
              <a:spLocks noChangeShapeType="1"/>
            </p:cNvSpPr>
            <p:nvPr/>
          </p:nvSpPr>
          <p:spPr bwMode="auto">
            <a:xfrm>
              <a:off x="2472" y="2795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7" name="Line 112"/>
            <p:cNvSpPr>
              <a:spLocks noChangeShapeType="1"/>
            </p:cNvSpPr>
            <p:nvPr/>
          </p:nvSpPr>
          <p:spPr bwMode="auto">
            <a:xfrm flipH="1">
              <a:off x="2154" y="2432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8" name="Text Box 115"/>
          <p:cNvSpPr txBox="1">
            <a:spLocks noChangeArrowheads="1"/>
          </p:cNvSpPr>
          <p:nvPr/>
        </p:nvSpPr>
        <p:spPr bwMode="auto">
          <a:xfrm>
            <a:off x="5122482" y="2512568"/>
            <a:ext cx="3372294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大小：电功与时间之比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Text Box 118"/>
          <p:cNvSpPr txBox="1">
            <a:spLocks noChangeArrowheads="1"/>
          </p:cNvSpPr>
          <p:nvPr/>
        </p:nvSpPr>
        <p:spPr bwMode="auto">
          <a:xfrm>
            <a:off x="5232210" y="3105468"/>
            <a:ext cx="2814510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公式：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P=W/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t,P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=UI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Text Box 121"/>
          <p:cNvSpPr txBox="1">
            <a:spLocks noChangeArrowheads="1"/>
          </p:cNvSpPr>
          <p:nvPr/>
        </p:nvSpPr>
        <p:spPr bwMode="auto">
          <a:xfrm>
            <a:off x="5296091" y="3701669"/>
            <a:ext cx="4128506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单位：瓦（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）、千瓦（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kW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Line 122"/>
          <p:cNvSpPr>
            <a:spLocks noChangeShapeType="1"/>
          </p:cNvSpPr>
          <p:nvPr/>
        </p:nvSpPr>
        <p:spPr bwMode="auto">
          <a:xfrm flipH="1">
            <a:off x="1926463" y="3674364"/>
            <a:ext cx="1008063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1088708" y="4774629"/>
            <a:ext cx="1425892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实际电压实际功率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Line 129"/>
          <p:cNvSpPr>
            <a:spLocks noChangeShapeType="1"/>
          </p:cNvSpPr>
          <p:nvPr/>
        </p:nvSpPr>
        <p:spPr bwMode="auto">
          <a:xfrm>
            <a:off x="3598482" y="3592068"/>
            <a:ext cx="792162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4" name="Text Box 132"/>
          <p:cNvSpPr txBox="1">
            <a:spLocks noChangeArrowheads="1"/>
          </p:cNvSpPr>
          <p:nvPr/>
        </p:nvSpPr>
        <p:spPr bwMode="auto">
          <a:xfrm>
            <a:off x="4068572" y="4826889"/>
            <a:ext cx="1490980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额定电压额定功率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Line 133"/>
          <p:cNvSpPr>
            <a:spLocks noChangeShapeType="1"/>
          </p:cNvSpPr>
          <p:nvPr/>
        </p:nvSpPr>
        <p:spPr bwMode="auto">
          <a:xfrm>
            <a:off x="2652459" y="5187252"/>
            <a:ext cx="1150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6" name="Text Box 134"/>
          <p:cNvSpPr txBox="1">
            <a:spLocks noChangeArrowheads="1"/>
          </p:cNvSpPr>
          <p:nvPr/>
        </p:nvSpPr>
        <p:spPr bwMode="auto">
          <a:xfrm>
            <a:off x="2811907" y="4737164"/>
            <a:ext cx="863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929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反馈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654780" y="2173116"/>
            <a:ext cx="10861717" cy="286232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在物理学中，用电功率表示电流做功的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，其大小等于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的比值，电功率的单位是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。电功率大表示用电器消耗电能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，电功率小表示用电器消耗电能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7697102" y="232410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快慢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1481310" y="300033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3472293" y="302504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8866917" y="3072756"/>
            <a:ext cx="1269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瓦特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(W)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5936306" y="371633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2349630" y="436502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慢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699700" y="1688757"/>
            <a:ext cx="7140096" cy="355481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．下列说法中正确的是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．电流做功越多，电功率就越大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．电流做功时间越长，电功率就越大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．电流做功越快，电功率就越大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．电功率越大的用电器做的功一定越多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286202" y="185051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2301265" y="1289142"/>
            <a:ext cx="6040435" cy="110799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3445" y="2559050"/>
            <a:ext cx="4866640" cy="1035050"/>
            <a:chOff x="5407" y="4680"/>
            <a:chExt cx="7664" cy="1630"/>
          </a:xfrm>
        </p:grpSpPr>
        <p:pic>
          <p:nvPicPr>
            <p:cNvPr id="7" name="图片 6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55315" y="3583305"/>
            <a:ext cx="5027930" cy="1007110"/>
            <a:chOff x="5242" y="6930"/>
            <a:chExt cx="7918" cy="1586"/>
          </a:xfrm>
        </p:grpSpPr>
        <p:pic>
          <p:nvPicPr>
            <p:cNvPr id="9" name="图片 8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1081088" y="110491"/>
            <a:ext cx="359104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第十八章  电功率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57805" y="4471670"/>
            <a:ext cx="4866640" cy="1035050"/>
            <a:chOff x="5407" y="4680"/>
            <a:chExt cx="7664" cy="1630"/>
          </a:xfrm>
        </p:grpSpPr>
        <p:pic>
          <p:nvPicPr>
            <p:cNvPr id="10" name="图片 9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11" name="文本框 10">
              <a:hlinkClick r:id="rId5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72690" y="5408930"/>
            <a:ext cx="5028565" cy="1007745"/>
            <a:chOff x="5242" y="6930"/>
            <a:chExt cx="7919" cy="1587"/>
          </a:xfrm>
        </p:grpSpPr>
        <p:pic>
          <p:nvPicPr>
            <p:cNvPr id="13" name="图片 12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14" name="文本框 13">
              <a:hlinkClick r:id="rId6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605910" y="951857"/>
            <a:ext cx="10910588" cy="563231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．某吸尘器的电功率是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0.8 kW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，表示的物理意义是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．两个灯泡的电功率分别为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，它们都消耗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 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的电能，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的灯泡用的时间为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的灯泡用的时间为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。即消耗相同的电能，功率大的灯泡所用时间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选填“长”或“短”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，功率小的灯泡所用时间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选填“长”或“短”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，所以说电功率是表示电流做功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的物理量。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7077932" y="1101253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798079" y="1643149"/>
            <a:ext cx="3903633" cy="532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s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内该吸尘器做功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800 J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5609752" y="3194908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 s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1173290" y="3831239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 s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1172390" y="457367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990427" y="512633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988797" y="5764385"/>
            <a:ext cx="803425" cy="532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快慢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630067" y="1535756"/>
            <a:ext cx="10763249" cy="4389438"/>
            <a:chOff x="249" y="940"/>
            <a:chExt cx="6780" cy="2765"/>
          </a:xfrm>
        </p:grpSpPr>
        <p:sp>
          <p:nvSpPr>
            <p:cNvPr id="4" name="Rectangle 25"/>
            <p:cNvSpPr>
              <a:spLocks noChangeArrowheads="1"/>
            </p:cNvSpPr>
            <p:nvPr/>
          </p:nvSpPr>
          <p:spPr bwMode="auto">
            <a:xfrm>
              <a:off x="249" y="940"/>
              <a:ext cx="6780" cy="180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．某用电器在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25 h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内消耗的电能为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r>
                <a:rPr lang="en-US" altLang="zh-CN" sz="3000" b="1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kW·h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，则该用电器的电功率为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__________kW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，合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________W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所示，手电筒中的电流为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0.5 A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，电源为两节新干电池，则该手电筒小灯泡的功率为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24" descr="J:\17秋人教九下物理学练考PPT\8wx12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389" y="2751"/>
              <a:ext cx="1451" cy="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2682" y="3279"/>
              <a:ext cx="970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30"/>
          <p:cNvSpPr>
            <a:spLocks noChangeArrowheads="1"/>
          </p:cNvSpPr>
          <p:nvPr/>
        </p:nvSpPr>
        <p:spPr bwMode="auto">
          <a:xfrm>
            <a:off x="2411413" y="2313545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0.04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5419553" y="236567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6698007" y="3667597"/>
            <a:ext cx="962123" cy="532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 W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796153" y="1252238"/>
            <a:ext cx="10510838" cy="3657602"/>
            <a:chOff x="268" y="890"/>
            <a:chExt cx="6621" cy="2304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68" y="890"/>
              <a:ext cx="6621" cy="223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所示电路，电源电压为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V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，闭合开关，电阻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两端的电压为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V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，电路中的电流为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0.2 A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。求：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电阻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的电功率。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灯泡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的电功率。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(3)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电路中的总功率。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3" descr="J:\17秋人教九下物理学练考PPT\8wx13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4216" y="1834"/>
              <a:ext cx="104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118" y="2768"/>
              <a:ext cx="970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900543" y="5077813"/>
            <a:ext cx="6237605" cy="6924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en-US" altLang="zh-CN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1)0.2 W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(2)0.4 W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(3)0.6 W </a:t>
            </a:r>
            <a:endParaRPr lang="en-US" altLang="zh-CN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886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反馈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10072" y="1500703"/>
            <a:ext cx="10486296" cy="493981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一只标有“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36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 W”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字样的灯泡，其额定电压为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，额定功率为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，正常工作时灯泡的电阻为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。将灯泡接入某电路时，测得灯泡两端电压是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，则此时灯泡的实际功率是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。将灯泡接入另一电路时，测得通过灯泡的电流为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，则灯泡两端的实际电压是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，实际功率是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忽略温度对灯丝电阻的影响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366279" y="2293551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272516" y="2305908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534083" y="2981025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32.4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649222" y="3659960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446426" y="5073093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32.4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435471" y="5068587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32.4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90048" y="1329510"/>
            <a:ext cx="10851163" cy="42473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．决定灯泡的亮暗程度的是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．通过灯丝的电流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．灯泡自身电阻的大小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．灯泡的额定功率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．灯泡的实际功率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．现有甲、乙两盏电灯，分别标有“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220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36 W”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36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36 W”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字样，如果它们都能正常发光，则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．甲灯亮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．乙灯亮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．一样亮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．无法确定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000879" y="150520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8143617" y="423180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92997" y="1892300"/>
            <a:ext cx="10565154" cy="21698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．一只标有“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 W”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字样的灯泡接入电路中，测得通过它的电流是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0.4 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，则灯泡的实际功率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．等于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 W  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．小于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 W  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．大于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 W  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．无法判断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7419847" y="270445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7"/>
          <p:cNvGrpSpPr/>
          <p:nvPr/>
        </p:nvGrpSpPr>
        <p:grpSpPr bwMode="auto">
          <a:xfrm>
            <a:off x="592997" y="1108418"/>
            <a:ext cx="10799763" cy="4387850"/>
            <a:chOff x="158" y="933"/>
            <a:chExt cx="6803" cy="2764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58" y="933"/>
              <a:ext cx="6803" cy="180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5.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所示为一只“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 V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1.5 W”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小灯泡的电流随电压变化的关系图象，若把这样的三只灯泡串联起来，接在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12 V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的电源两端，则此时每只灯泡的电阻为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________Ω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，实际功率为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________W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7" descr="J:\人教九下学练考做课件word\pj4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881" y="2327"/>
              <a:ext cx="1043" cy="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2913" y="3271"/>
              <a:ext cx="84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1089883" y="3326112"/>
            <a:ext cx="651140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6939307" y="2631689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26278" y="1103956"/>
            <a:ext cx="11212641" cy="355481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．某灯泡标有“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220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 W”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字样，该灯泡正常发光时，问：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通过灯丝的电流是多大？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结果保留两位小数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灯丝的电阻是多少？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如果通过灯泡的电流为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0.1 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，此灯泡的电功率为多少？灯泡还能正常发光吗？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忽略温度对灯丝电阻的影响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660615" y="4784382"/>
            <a:ext cx="7914346" cy="6924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en-US" altLang="zh-CN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1)0.18 A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(2)1210 Ω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(3)12.1 W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　不能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790" y="953770"/>
            <a:ext cx="2917190" cy="676910"/>
            <a:chOff x="375" y="1632"/>
            <a:chExt cx="4594" cy="1066"/>
          </a:xfrm>
        </p:grpSpPr>
        <p:pic>
          <p:nvPicPr>
            <p:cNvPr id="3" name="图片 2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33730" y="1785280"/>
            <a:ext cx="2351926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电功率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178592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504322" y="2293796"/>
            <a:ext cx="10948312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实验：分别把一只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24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的节能灯和一只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500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的电吹风机接入家庭电路示教板，分别数出在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min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内电能表转盘转了多少转。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505610" y="3725391"/>
            <a:ext cx="11109985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min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内，把谁接入电路时电能表转盘转过的圈数多？为什么会出现这种现象？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577741" y="5058985"/>
            <a:ext cx="10748144" cy="119885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500 W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的电吹风机接入电路时电能表转盘转过的圈数多；这说明电吹风机消耗电能快。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666892" y="1718917"/>
            <a:ext cx="7726795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：你知道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24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500 W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的物理意义吗？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666892" y="2511079"/>
            <a:ext cx="7733207" cy="6924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24 W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500 W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是这两种用电器的额定功率。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3898824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“千瓦时”的来历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40329" y="1835622"/>
            <a:ext cx="11102016" cy="7848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：家庭电路中计量电能的单位是什么？它的学名是什么？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789303" y="3023969"/>
            <a:ext cx="3203121" cy="6924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度　千瓦时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775534" y="3744096"/>
            <a:ext cx="6175088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度电的物理意义是什么？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622615" y="4636931"/>
            <a:ext cx="10658003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度电即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600" b="1" dirty="0" err="1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kW·h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的电能，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600" b="1" dirty="0" err="1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kW·h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是功率为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 kW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的用电器正常工作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 h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所消耗的电能。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4826962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额定功率、电功率的测量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4"/>
          <p:cNvGrpSpPr/>
          <p:nvPr/>
        </p:nvGrpSpPr>
        <p:grpSpPr bwMode="auto">
          <a:xfrm>
            <a:off x="305554" y="1673478"/>
            <a:ext cx="11029950" cy="4699000"/>
            <a:chOff x="-144" y="1225"/>
            <a:chExt cx="6948" cy="296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-144" y="1225"/>
              <a:ext cx="6948" cy="136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探究：影响白炽灯亮度的因素有哪些。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所示是两个普通白炽灯的铭牌，让它们同时在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220 V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的电压下工作，比较其亮度。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 descr="\\Chubanshi007\同步方正转word文件\15春\物理\人教版物理九下新教案二校\4XGO24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1351" y="2529"/>
              <a:ext cx="3416" cy="1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97" y="3759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40721" y="1158388"/>
            <a:ext cx="10829925" cy="4537075"/>
            <a:chOff x="204" y="935"/>
            <a:chExt cx="6822" cy="2858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04" y="935"/>
              <a:ext cx="6822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所示，将其中一个灯泡接在调压器两端，在调节电压的同时观察灯泡亮度的变化。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4XGO25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402" y="1910"/>
              <a:ext cx="2112" cy="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587" y="3367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22614" y="1186538"/>
            <a:ext cx="10730432" cy="7848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：图中所示的两个白炽灯有哪些相同点和不同点？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76523" y="2015905"/>
            <a:ext cx="8137525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这两个白炽灯的额定电压相等，而额定功率不等。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39319" y="2752756"/>
            <a:ext cx="8685391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：灯泡正常发光时的亮度取决于什么因素？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84175" y="3503864"/>
            <a:ext cx="3203121" cy="6924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额定功率。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67077" y="4139288"/>
            <a:ext cx="829906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：灯泡实际消耗的功率跟什么因素有关？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57014" y="4998047"/>
            <a:ext cx="7893508" cy="6924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灯泡实际消耗的功率跟它两端的电压有关。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电功率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1670"/>
            <a:chOff x="878" y="1593"/>
            <a:chExt cx="4778" cy="1042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4" name="Rectangle 9"/>
          <p:cNvSpPr/>
          <p:nvPr/>
        </p:nvSpPr>
        <p:spPr>
          <a:xfrm>
            <a:off x="746443" y="1901825"/>
            <a:ext cx="3278462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类型一　电功率的理解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203644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66119" y="2582562"/>
            <a:ext cx="10230686" cy="35548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下列关于电功和电功率的说法中，正确的是（　　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．电流做功越多，电功率越大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．电功率越大，电流做功越快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．电流做功时间越短，电功率越大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．电流做同样的功，用的时间越长，电功率越大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9865807" y="2744366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313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3185</Words>
  <Application>WPS 演示</Application>
  <PresentationFormat>自定义</PresentationFormat>
  <Paragraphs>284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华文新魏</vt:lpstr>
      <vt:lpstr>Times New Roman</vt:lpstr>
      <vt:lpstr>黑体</vt:lpstr>
      <vt:lpstr>仿宋</vt:lpstr>
      <vt:lpstr>Arial Unicode MS</vt:lpstr>
      <vt:lpstr>Calibri Light</vt:lpstr>
      <vt:lpstr>Calibri</vt:lpstr>
      <vt:lpstr>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</cp:lastModifiedBy>
  <cp:revision>42</cp:revision>
  <dcterms:created xsi:type="dcterms:W3CDTF">2018-02-07T04:46:00Z</dcterms:created>
  <dcterms:modified xsi:type="dcterms:W3CDTF">2018-11-04T00:24:08Z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