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63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94" autoAdjust="0"/>
  </p:normalViewPr>
  <p:slideViewPr>
    <p:cSldViewPr showGuides="1">
      <p:cViewPr varScale="1">
        <p:scale>
          <a:sx n="72" d="100"/>
          <a:sy n="72" d="100"/>
        </p:scale>
        <p:origin x="-1326" y="-90"/>
      </p:cViewPr>
      <p:guideLst>
        <p:guide orient="horz" pos="663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68BE0-36C4-42E4-AA59-8607795A9726}" type="datetimeFigureOut">
              <a:rPr lang="zh-CN" altLang="en-US" smtClean="0"/>
              <a:t>2017-12-27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50508-4322-4B81-A6D5-059AB7F0F8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08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9996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3758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0003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3918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770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367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508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7531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369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542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4491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8844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50508-4322-4B81-A6D5-059AB7F0F8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619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325530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单元知识概览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中考考点全解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核心能力培养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教材习题答案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7" name="圆角矩形 6">
            <a:hlinkClick r:id="rId12" action="ppaction://hlinksldjump"/>
          </p:cNvPr>
          <p:cNvSpPr/>
          <p:nvPr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中考考点全解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圆角矩形 7">
            <a:hlinkClick r:id="rId13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核心能力培养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" action="ppaction://noaction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教材习题答案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12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.docx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12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slide" Target="slide12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slide" Target="slide16.xml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9.emf"/><Relationship Id="rId5" Type="http://schemas.openxmlformats.org/officeDocument/2006/relationships/slide" Target="slide21.xml"/><Relationship Id="rId10" Type="http://schemas.openxmlformats.org/officeDocument/2006/relationships/package" Target="../embeddings/Microsoft_Word___9.docx"/><Relationship Id="rId4" Type="http://schemas.openxmlformats.org/officeDocument/2006/relationships/slide" Target="slide18.xml"/><Relationship Id="rId9" Type="http://schemas.openxmlformats.org/officeDocument/2006/relationships/oleObject" Target="../embeddings/oleObject9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16.xml"/><Relationship Id="rId7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.bin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16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3.emf"/><Relationship Id="rId5" Type="http://schemas.openxmlformats.org/officeDocument/2006/relationships/slide" Target="slide21.xml"/><Relationship Id="rId10" Type="http://schemas.openxmlformats.org/officeDocument/2006/relationships/package" Target="../embeddings/Microsoft_Word___12.docx"/><Relationship Id="rId4" Type="http://schemas.openxmlformats.org/officeDocument/2006/relationships/slide" Target="slide18.xml"/><Relationship Id="rId9" Type="http://schemas.openxmlformats.org/officeDocument/2006/relationships/oleObject" Target="../embeddings/oleObject1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16.xml"/><Relationship Id="rId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3.bin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slide" Target="slide16.xml"/><Relationship Id="rId7" Type="http://schemas.openxmlformats.org/officeDocument/2006/relationships/package" Target="../embeddings/Microsoft_Word___14.docx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17.emf"/><Relationship Id="rId5" Type="http://schemas.openxmlformats.org/officeDocument/2006/relationships/slide" Target="slide21.xml"/><Relationship Id="rId10" Type="http://schemas.openxmlformats.org/officeDocument/2006/relationships/package" Target="../embeddings/Microsoft_Word___15.docx"/><Relationship Id="rId4" Type="http://schemas.openxmlformats.org/officeDocument/2006/relationships/slide" Target="slide18.xml"/><Relationship Id="rId9" Type="http://schemas.openxmlformats.org/officeDocument/2006/relationships/oleObject" Target="../embeddings/oleObject15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9.emf"/><Relationship Id="rId4" Type="http://schemas.openxmlformats.org/officeDocument/2006/relationships/package" Target="../embeddings/Microsoft_Word___16.docx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oleObject" Target="../embeddings/oleObject17.bin"/><Relationship Id="rId7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20.emf"/><Relationship Id="rId4" Type="http://schemas.openxmlformats.org/officeDocument/2006/relationships/package" Target="../embeddings/Microsoft_Word___17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.docx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slide" Target="slide12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12.xml"/><Relationship Id="rId11" Type="http://schemas.openxmlformats.org/officeDocument/2006/relationships/package" Target="../embeddings/Microsoft_Word___3.docx"/><Relationship Id="rId5" Type="http://schemas.openxmlformats.org/officeDocument/2006/relationships/slide" Target="slide6.xml"/><Relationship Id="rId10" Type="http://schemas.openxmlformats.org/officeDocument/2006/relationships/oleObject" Target="../embeddings/oleObject3.bin"/><Relationship Id="rId4" Type="http://schemas.openxmlformats.org/officeDocument/2006/relationships/slide" Target="slide3.xml"/><Relationship Id="rId9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.docx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12.xml"/><Relationship Id="rId5" Type="http://schemas.openxmlformats.org/officeDocument/2006/relationships/slide" Target="slide6.xml"/><Relationship Id="rId4" Type="http://schemas.openxmlformats.org/officeDocument/2006/relationships/slide" Target="slide3.xml"/><Relationship Id="rId9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第十二章</a:t>
            </a:r>
            <a:r>
              <a:rPr lang="en-US" altLang="zh-CN" dirty="0"/>
              <a:t>  </a:t>
            </a:r>
            <a:r>
              <a:rPr lang="zh-CN" altLang="zh-CN" dirty="0"/>
              <a:t>简单机械</a:t>
            </a:r>
          </a:p>
        </p:txBody>
      </p:sp>
    </p:spTree>
    <p:extLst>
      <p:ext uri="{BB962C8B-B14F-4D97-AF65-F5344CB8AC3E}">
        <p14:creationId xmlns:p14="http://schemas.microsoft.com/office/powerpoint/2010/main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8" name="流程图: 可选过程 7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9" name="流程图: 可选过程 8">
            <a:hlinkClick r:id="rId6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4797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在探究杠杆的平衡条件实验中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为使杠杆在水平位置平衡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应将右端的平衡螺母向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侧调节。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杠杆恰好处于水平平衡状态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处下方再挂一个钩码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处所挂钩码须向右移动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可使杠杆在水平位置再次平衡。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665862"/>
              </p:ext>
            </p:extLst>
          </p:nvPr>
        </p:nvGraphicFramePr>
        <p:xfrm>
          <a:off x="508000" y="1773916"/>
          <a:ext cx="8128000" cy="18420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文档" r:id="rId8" imgW="3839157" imgH="870635" progId="Word.Document.12">
                  <p:embed/>
                </p:oleObj>
              </mc:Choice>
              <mc:Fallback>
                <p:oleObj name="文档" r:id="rId8" imgW="3839157" imgH="8706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773916"/>
                        <a:ext cx="8128000" cy="18420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659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6557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杠杆处于图甲所示位置时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小李同学就在杠杆上挂钩码进行实验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小明认为这样操作会对实验产生以下影响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可能不便于测量力臂或出现力臂测量错误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无法得出杠杆平衡条件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你认为正确的是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杠杆的右端上翘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所以平衡螺母向上翘的右端移动。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设一个钩码为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一格的长度为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根据杠杆的平衡条件得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G×nl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故应将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处所挂钩码向右移动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杠杆处于图甲所示位置时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杠杆不在水平位置平衡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不便于测量力臂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不便于得出杠杆的平衡条件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但可以得出杠杆的平衡条件。故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46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6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06312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生活中的杠杆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判断杠杆的种类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可结合生活经验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根据杠杆的动力臂和阻力臂大小关系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若动力臂大于阻力臂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则是省力杠杆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若动力臂小于阻力臂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则是费力杠杆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若动力臂等于阻力臂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则是等臂杠杆。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849360"/>
              </p:ext>
            </p:extLst>
          </p:nvPr>
        </p:nvGraphicFramePr>
        <p:xfrm>
          <a:off x="508000" y="2766874"/>
          <a:ext cx="8128000" cy="4108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文档" r:id="rId8" imgW="3948631" imgH="1996196" progId="Word.Document.12">
                  <p:embed/>
                </p:oleObj>
              </mc:Choice>
              <mc:Fallback>
                <p:oleObj name="文档" r:id="rId8" imgW="3948631" imgH="19961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766874"/>
                        <a:ext cx="8128000" cy="41081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070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拓展归纳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生活中需要使用怎样的杠杆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要根据工作目的来确定。若克服的阻力较大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徒手不能完成时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往往需要用省力杠杆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如用钳子剪断铁丝、用起子开瓶盖、用核桃夹夹开核桃等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若克服的阻力较小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为了使工作快捷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需要用费力杠杆达到省距离的目的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如用镊子夹取棉球、用钓鱼竿钓鱼、用船桨划龙舟等。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54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6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2719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如图所示的工具中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在使用时属于费力杠杆的是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3824391"/>
              </p:ext>
            </p:extLst>
          </p:nvPr>
        </p:nvGraphicFramePr>
        <p:xfrm>
          <a:off x="508000" y="2299151"/>
          <a:ext cx="8128000" cy="3526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文档" r:id="rId8" imgW="3839157" imgH="1666017" progId="Word.Document.12">
                  <p:embed/>
                </p:oleObj>
              </mc:Choice>
              <mc:Fallback>
                <p:oleObj name="文档" r:id="rId8" imgW="3839157" imgH="16660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299151"/>
                        <a:ext cx="8128000" cy="35261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758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羊角锤、核桃夹子、撬棒在使用时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动力臂大于阻力臂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属于省力杠杆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食品夹子在使用时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动力臂小于阻力臂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属于费力杠杆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12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5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7418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考点一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杠杆上最小的力的画法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下图是一轻质杠杆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是支点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为了使杠杆在此位置平衡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点所施加的最小动力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根据杠杆的平衡条件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动力臂越长越省力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由支点到力的作用点的距离是最长的力臂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此时对应的动力最小。连接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是最长的力臂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的垂线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物体对杠杆的力使杠杆向逆时针方向转动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应使其向顺时针方向转动。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8140719"/>
              </p:ext>
            </p:extLst>
          </p:nvPr>
        </p:nvGraphicFramePr>
        <p:xfrm>
          <a:off x="508000" y="2388893"/>
          <a:ext cx="8128000" cy="9680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name="文档" r:id="rId7" imgW="3839157" imgH="457282" progId="Word.Document.12">
                  <p:embed/>
                </p:oleObj>
              </mc:Choice>
              <mc:Fallback>
                <p:oleObj name="文档" r:id="rId7" imgW="3839157" imgH="4572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388893"/>
                        <a:ext cx="8128000" cy="9680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839076"/>
              </p:ext>
            </p:extLst>
          </p:nvPr>
        </p:nvGraphicFramePr>
        <p:xfrm>
          <a:off x="508000" y="5149894"/>
          <a:ext cx="8128000" cy="1354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文档" r:id="rId10" imgW="3839157" imgH="639474" progId="Word.Document.12">
                  <p:embed/>
                </p:oleObj>
              </mc:Choice>
              <mc:Fallback>
                <p:oleObj name="文档" r:id="rId10" imgW="3839157" imgH="6394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000" y="5149894"/>
                        <a:ext cx="8128000" cy="13546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050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453800"/>
            <a:ext cx="8128000" cy="420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41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</a:p>
        </p:txBody>
      </p:sp>
      <p:sp>
        <p:nvSpPr>
          <p:cNvPr id="6" name="流程图: 可选过程 5">
            <a:hlinkClick r:id="rId5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8707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考点二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杠杆平衡的判定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四川凉山州中考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杠杆处于平衡状态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如果将物体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同时向靠近支点的方向移动相同的距离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杠杆仍能平衡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杠杆不能平衡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左端下沉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杠杆不能平衡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右端下沉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5558906"/>
              </p:ext>
            </p:extLst>
          </p:nvPr>
        </p:nvGraphicFramePr>
        <p:xfrm>
          <a:off x="508000" y="2701498"/>
          <a:ext cx="8128000" cy="1223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文档" r:id="rId7" imgW="3839157" imgH="577903" progId="Word.Document.12">
                  <p:embed/>
                </p:oleObj>
              </mc:Choice>
              <mc:Fallback>
                <p:oleObj name="文档" r:id="rId7" imgW="3839157" imgH="5779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701498"/>
                        <a:ext cx="8128000" cy="1223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737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</a:p>
        </p:txBody>
      </p:sp>
      <p:sp>
        <p:nvSpPr>
          <p:cNvPr id="6" name="流程图: 可选过程 5">
            <a:hlinkClick r:id="rId5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364888"/>
              </p:ext>
            </p:extLst>
          </p:nvPr>
        </p:nvGraphicFramePr>
        <p:xfrm>
          <a:off x="599682" y="1242035"/>
          <a:ext cx="8128000" cy="309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8" name="文档" r:id="rId7" imgW="3839157" imgH="1462581" progId="Word.Document.12">
                  <p:embed/>
                </p:oleObj>
              </mc:Choice>
              <mc:Fallback>
                <p:oleObj name="文档" r:id="rId7" imgW="3839157" imgH="14625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9682" y="1242035"/>
                        <a:ext cx="8128000" cy="309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9886636"/>
              </p:ext>
            </p:extLst>
          </p:nvPr>
        </p:nvGraphicFramePr>
        <p:xfrm>
          <a:off x="508000" y="4410953"/>
          <a:ext cx="8128000" cy="1223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文档" r:id="rId10" imgW="3839157" imgH="577903" progId="Word.Document.12">
                  <p:embed/>
                </p:oleObj>
              </mc:Choice>
              <mc:Fallback>
                <p:oleObj name="文档" r:id="rId10" imgW="3839157" imgH="5779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000" y="4410953"/>
                        <a:ext cx="8128000" cy="1223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5707541"/>
            <a:ext cx="135485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62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/>
              <a:t>节　杠杆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467952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>
            <a:hlinkClick r:id="rId2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185967"/>
            <a:ext cx="8128000" cy="4740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28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231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考点三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杠杆平衡条件的计算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在图中轻质均匀硬杆长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能绕支点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端用细绳竖直悬于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有一所受重力为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的物块挂在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此时细绳对硬杆的拉力大小。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若细绳能承受的最大拉力为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 N,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移动重物到某一位置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细绳恰好断裂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求重物悬挂点到支点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3673738"/>
              </p:ext>
            </p:extLst>
          </p:nvPr>
        </p:nvGraphicFramePr>
        <p:xfrm>
          <a:off x="508000" y="4067027"/>
          <a:ext cx="8128000" cy="13781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2" name="文档" r:id="rId7" imgW="3839157" imgH="650276" progId="Word.Document.12">
                  <p:embed/>
                </p:oleObj>
              </mc:Choice>
              <mc:Fallback>
                <p:oleObj name="文档" r:id="rId7" imgW="3839157" imgH="6502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4067027"/>
                        <a:ext cx="8128000" cy="13781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93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452758"/>
              </p:ext>
            </p:extLst>
          </p:nvPr>
        </p:nvGraphicFramePr>
        <p:xfrm>
          <a:off x="313137" y="1412776"/>
          <a:ext cx="8128000" cy="396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6" name="文档" r:id="rId7" imgW="3839157" imgH="187954" progId="Word.Document.12">
                  <p:embed/>
                </p:oleObj>
              </mc:Choice>
              <mc:Fallback>
                <p:oleObj name="文档" r:id="rId7" imgW="3839157" imgH="1879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3137" y="1412776"/>
                        <a:ext cx="8128000" cy="396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80942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设重物悬挂点到支点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的距离为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细绳恰好断裂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根据杠杆的平衡条件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321869"/>
              </p:ext>
            </p:extLst>
          </p:nvPr>
        </p:nvGraphicFramePr>
        <p:xfrm>
          <a:off x="313137" y="2682017"/>
          <a:ext cx="8128000" cy="396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文档" r:id="rId10" imgW="3839157" imgH="187954" progId="Word.Document.12">
                  <p:embed/>
                </p:oleObj>
              </mc:Choice>
              <mc:Fallback>
                <p:oleObj name="文档" r:id="rId10" imgW="3839157" imgH="1879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3137" y="2682017"/>
                        <a:ext cx="8128000" cy="396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085252"/>
            <a:ext cx="34499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(1)60 N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8000" y="3583850"/>
            <a:ext cx="8128000" cy="1997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99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7597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动手动脑学物理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左边和右边两把剪刀是省力的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中间的一把剪刀是费力的。剪断铁片应该使用最左边的剪刀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因为它的动力臂与阻力臂的比值最大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最省力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同时它制作结实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使用较大力时不致损坏。剪纸时应使用中间的剪刀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因为它的动力臂小于阻力臂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费力但省距离。修剪树枝时应使用最右边的剪刀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因为它的动力臂大于阻力臂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007283"/>
              </p:ext>
            </p:extLst>
          </p:nvPr>
        </p:nvGraphicFramePr>
        <p:xfrm>
          <a:off x="508000" y="4184957"/>
          <a:ext cx="8128000" cy="14555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0" name="文档" r:id="rId4" imgW="3839157" imgH="686643" progId="Word.Document.12">
                  <p:embed/>
                </p:oleObj>
              </mc:Choice>
              <mc:Fallback>
                <p:oleObj name="文档" r:id="rId4" imgW="3839157" imgH="6866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4184957"/>
                        <a:ext cx="8128000" cy="14555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6312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指甲剪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在使用过程中有三个杠杆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点为支点的有两个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DCO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指甲对刀口上下两边的阻力为两个杠杆的阻力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点对两杠杆的力为动力。由力臂的概念可判断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这两个杠杆的动力臂均小于阻力臂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属于费力杠杆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而杠杆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中人的用力为动力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向下的力为阻力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由力臂的概念可判断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此杠杆的动力臂大于阻力臂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属于省力杠杆。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254405"/>
              </p:ext>
            </p:extLst>
          </p:nvPr>
        </p:nvGraphicFramePr>
        <p:xfrm>
          <a:off x="508000" y="3668536"/>
          <a:ext cx="8128000" cy="994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4" name="文档" r:id="rId4" imgW="3839157" imgH="469524" progId="Word.Document.12">
                  <p:embed/>
                </p:oleObj>
              </mc:Choice>
              <mc:Fallback>
                <p:oleObj name="文档" r:id="rId4" imgW="3839157" imgH="4695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3668536"/>
                        <a:ext cx="8128000" cy="994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041940"/>
              </p:ext>
            </p:extLst>
          </p:nvPr>
        </p:nvGraphicFramePr>
        <p:xfrm>
          <a:off x="599682" y="4817934"/>
          <a:ext cx="8128000" cy="890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文档" r:id="rId7" imgW="3839157" imgH="420555" progId="Word.Document.12">
                  <p:embed/>
                </p:oleObj>
              </mc:Choice>
              <mc:Fallback>
                <p:oleObj name="文档" r:id="rId7" imgW="3839157" imgH="4205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9682" y="4817934"/>
                        <a:ext cx="8128000" cy="890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897393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6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06312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在力的作用下能绕着固定点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转动的硬棒就是杠杆。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杠杆的五个要素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杠杆绕着转动的固定点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为达到目的而使杠杆转动的力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阻碍杠杆转动的力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从支点到动力作用线的距离叫动力臂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从支点到阻力作用线的距离叫阻力臂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8267613"/>
              </p:ext>
            </p:extLst>
          </p:nvPr>
        </p:nvGraphicFramePr>
        <p:xfrm>
          <a:off x="508000" y="2328098"/>
          <a:ext cx="8128000" cy="1946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文档" r:id="rId8" imgW="3839157" imgH="918884" progId="Word.Document.12">
                  <p:embed/>
                </p:oleObj>
              </mc:Choice>
              <mc:Fallback>
                <p:oleObj name="文档" r:id="rId8" imgW="3839157" imgH="9188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328098"/>
                        <a:ext cx="8128000" cy="1946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888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拓展归纳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一根硬棒能成为杠杆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不仅要有力的作用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而且必须能绕某固定点转动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缺少任何一个条件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硬棒就不能成为杠杆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例如酒瓶起子在没有使用时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就不能称为杠杆。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动力和阻力是相对的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不论是动力还是阻力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受力物体都是杠杆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作用于杠杆的物体都是施力物体。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力臂的关键性概念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支点到力的作用线的垂直距离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千万不能理解为支点到力的作用点的长度。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力臂不一定在杠杆上。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力的作用线通过支点时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力对杠杆不会产生影响。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力臂三要素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长度标注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如大括号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箭头等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、字母、垂直符号。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68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6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63127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江苏徐州中考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用绳子将电线杆竖起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请画出此时拉力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力臂是支点到力的作用线的垂直距离。本题中支点为电线杆与地面的接触点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从支点向力的作用线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作垂线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支点到垂足的距离就是力臂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090388"/>
              </p:ext>
            </p:extLst>
          </p:nvPr>
        </p:nvGraphicFramePr>
        <p:xfrm>
          <a:off x="508000" y="2087864"/>
          <a:ext cx="8128000" cy="1173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文档" r:id="rId8" imgW="3839157" imgH="554499" progId="Word.Document.12">
                  <p:embed/>
                </p:oleObj>
              </mc:Choice>
              <mc:Fallback>
                <p:oleObj name="文档" r:id="rId8" imgW="3839157" imgH="5544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087864"/>
                        <a:ext cx="8128000" cy="11731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410361"/>
              </p:ext>
            </p:extLst>
          </p:nvPr>
        </p:nvGraphicFramePr>
        <p:xfrm>
          <a:off x="508000" y="5071165"/>
          <a:ext cx="8128000" cy="1361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11" imgW="3839157" imgH="643435" progId="Word.Document.12">
                  <p:embed/>
                </p:oleObj>
              </mc:Choice>
              <mc:Fallback>
                <p:oleObj name="文档" r:id="rId11" imgW="3839157" imgH="6434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8000" y="5071165"/>
                        <a:ext cx="8128000" cy="13613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914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8" name="流程图: 可选过程 7">
            <a:hlinkClick r:id="rId5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9" name="流程图: 可选过程 8">
            <a:hlinkClick r:id="rId6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15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杠杆的平衡条件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通过实验了解杠杆的平衡条件。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实验器材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杠杆、钩码一套、弹簧测力计、细线、刻度尺。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调节杠杆两端的平衡螺母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使杠杆在水平位置平衡。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2880052"/>
              </p:ext>
            </p:extLst>
          </p:nvPr>
        </p:nvGraphicFramePr>
        <p:xfrm>
          <a:off x="508000" y="3610540"/>
          <a:ext cx="8128000" cy="2205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文档" r:id="rId8" imgW="3839157" imgH="1041666" progId="Word.Document.12">
                  <p:embed/>
                </p:oleObj>
              </mc:Choice>
              <mc:Fallback>
                <p:oleObj name="文档" r:id="rId8" imgW="3839157" imgH="10416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3610540"/>
                        <a:ext cx="8128000" cy="2205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797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在杠杆的左右两端分别用细线依次悬挂个数不同的钩码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每一个钩码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g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kg,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N),(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假设左端砝码的重力产生的拉力为阻力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右端钩码的重力产生的拉力为动力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先固定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大小和动力臂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再选择适当的阻力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然后移动阻力作用点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改变阻力臂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直至杠杆再次在水平位置平衡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分别记录下此时动力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、动力臂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、阻力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和阻力臂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的数值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并将实验数据记录在表格中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8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改变动力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和动力臂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相应调节阻力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和阻力臂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再做几次实验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将实验数据记录在表格中。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实验结论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杠杆平衡的条件为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应用平衡条件进行计算时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单位要统一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即力的单位统一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力臂的单位统一。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12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467544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1537573" y="774366"/>
            <a:ext cx="1019744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2607602" y="774366"/>
            <a:ext cx="1019744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知识点三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拓展归纳探究杠杆平衡条件的注意事项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实验前要调节杠杆两端的平衡螺母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使杠杆在水平位置平衡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目的是让杠杆的重力方向通过支点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以消除杠杆的重力对平衡的影响。实验中要调节钩码的位置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使杠杆再次在水平位置平衡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目的是使力臂刚好等于悬点与支点的距离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便于直接读出力臂。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平衡螺母的调节方向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杠杆哪端高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就向哪端调节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不论哪端螺母都一样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实验过程中在调节钩码位置使杠杆平衡时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平衡螺母就不能再调节了。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为了得到一个普遍的规律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避免偶然性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要进行多次实验。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4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初中全优、共用模板14(1)">
  <a:themeElements>
    <a:clrScheme name="自定义 1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初中全优、共用模板14(1)</Template>
  <TotalTime>70</TotalTime>
  <Words>1731</Words>
  <Application>Microsoft Office PowerPoint</Application>
  <PresentationFormat>全屏显示(4:3)</PresentationFormat>
  <Paragraphs>168</Paragraphs>
  <Slides>24</Slides>
  <Notes>13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初中全优、共用模板14(1)</vt:lpstr>
      <vt:lpstr>文档</vt:lpstr>
      <vt:lpstr>第十二章  简单机械</vt:lpstr>
      <vt:lpstr>第1节　杠杆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微软用户</dc:creator>
  <cp:lastModifiedBy>User</cp:lastModifiedBy>
  <cp:revision>36</cp:revision>
  <dcterms:created xsi:type="dcterms:W3CDTF">2014-05-15T01:15:59Z</dcterms:created>
  <dcterms:modified xsi:type="dcterms:W3CDTF">2017-12-27T05:34:53Z</dcterms:modified>
</cp:coreProperties>
</file>