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1" r:id="rId4"/>
  </p:sldMasterIdLst>
  <p:notesMasterIdLst>
    <p:notesMasterId r:id="rId9"/>
  </p:notesMasterIdLst>
  <p:sldIdLst>
    <p:sldId id="411" r:id="rId5"/>
    <p:sldId id="298" r:id="rId6"/>
    <p:sldId id="258" r:id="rId7"/>
    <p:sldId id="259" r:id="rId8"/>
    <p:sldId id="301" r:id="rId10"/>
    <p:sldId id="302" r:id="rId11"/>
    <p:sldId id="371" r:id="rId12"/>
    <p:sldId id="272" r:id="rId13"/>
    <p:sldId id="304" r:id="rId14"/>
    <p:sldId id="367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407" r:id="rId26"/>
    <p:sldId id="292" r:id="rId27"/>
    <p:sldId id="408" r:id="rId28"/>
    <p:sldId id="346" r:id="rId2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246" y="-96"/>
      </p:cViewPr>
      <p:guideLst>
        <p:guide orient="horz" pos="2136"/>
        <p:guide pos="37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14400" y="3197225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/>
          <a:p>
            <a:pPr algn="ctr" eaLnBrk="1" fontAlgn="base" hangingPunct="1"/>
            <a:fld id="{9A0DB2DC-4C9A-4742-B13C-FB6460FD3503}" type="slidenum">
              <a:rPr lang="zh-CN" altLang="en-US" sz="1100" noProof="1" dirty="0">
                <a:solidFill>
                  <a:srgbClr val="636363"/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noProof="1">
              <a:solidFill>
                <a:srgbClr val="63636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/>
          <a:p>
            <a:pPr algn="ctr" eaLnBrk="1" fontAlgn="base" hangingPunct="1"/>
            <a:fld id="{9A0DB2DC-4C9A-4742-B13C-FB6460FD3503}" type="slidenum">
              <a:rPr lang="zh-CN" altLang="en-US" sz="1100" noProof="1" dirty="0">
                <a:solidFill>
                  <a:srgbClr val="636363"/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noProof="1">
              <a:solidFill>
                <a:srgbClr val="63636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fontAlgn="base" hangingPunct="1"/>
            <a:fld id="{9A0DB2DC-4C9A-4742-B13C-FB6460FD3503}" type="slidenum">
              <a:rPr lang="zh-CN" altLang="en-US" sz="1100" strike="noStrike" noProof="1" dirty="0">
                <a:solidFill>
                  <a:srgbClr val="636363"/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strike="noStrike" noProof="1">
              <a:solidFill>
                <a:srgbClr val="63636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2"/>
          <a:srcRect l="2322" r="2138"/>
          <a:stretch>
            <a:fillRect/>
          </a:stretch>
        </p:blipFill>
        <p:spPr>
          <a:xfrm>
            <a:off x="0" y="2700338"/>
            <a:ext cx="12192000" cy="3662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3304996" y="2469774"/>
            <a:ext cx="5548255" cy="46721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718488" y="1192251"/>
            <a:ext cx="8721271" cy="1107368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82EB9DD2-D89B-453F-88F0-14E4BC8F6A1C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/>
            <a:fld id="{CA51C9E2-F45A-418E-B551-D5C967ECE549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54151" y="863500"/>
            <a:ext cx="10283700" cy="725458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954151" y="1828800"/>
            <a:ext cx="10283700" cy="4038600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AFAFAF"/>
                </a:solidFill>
              </a:defRPr>
            </a:lvl1pPr>
            <a:lvl2pPr algn="l">
              <a:defRPr sz="2000">
                <a:solidFill>
                  <a:srgbClr val="AFAFAF"/>
                </a:solidFill>
              </a:defRPr>
            </a:lvl2pPr>
            <a:lvl3pPr>
              <a:defRPr>
                <a:solidFill>
                  <a:schemeClr val="bg2">
                    <a:lumMod val="65000"/>
                  </a:schemeClr>
                </a:solidFill>
              </a:defRPr>
            </a:lvl3pPr>
            <a:lvl4pPr>
              <a:defRPr>
                <a:solidFill>
                  <a:schemeClr val="bg2">
                    <a:lumMod val="65000"/>
                  </a:schemeClr>
                </a:solidFill>
              </a:defRPr>
            </a:lvl4pPr>
            <a:lvl5pPr>
              <a:defRPr>
                <a:solidFill>
                  <a:schemeClr val="bg2">
                    <a:lumMod val="65000"/>
                  </a:schemeClr>
                </a:solidFill>
              </a:defRPr>
            </a:lvl5pPr>
          </a:lstStyle>
          <a:p>
            <a:pPr lvl="0" fontAlgn="auto"/>
            <a:r>
              <a:rPr lang="zh-CN" altLang="zh-CN" strike="noStrike" noProof="1" smtClean="0"/>
              <a:t>单击此处编辑母版文本样式</a:t>
            </a:r>
            <a:endParaRPr lang="zh-CN" altLang="zh-CN" strike="noStrike" noProof="1" smtClean="0"/>
          </a:p>
          <a:p>
            <a:pPr lvl="1" fontAlgn="auto"/>
            <a:r>
              <a:rPr lang="zh-CN" altLang="zh-CN" strike="noStrike" noProof="1" smtClean="0"/>
              <a:t>第二级</a:t>
            </a:r>
            <a:endParaRPr lang="zh-CN" altLang="zh-CN" strike="noStrike" noProof="1" smtClean="0"/>
          </a:p>
          <a:p>
            <a:pPr lvl="2" fontAlgn="auto"/>
            <a:r>
              <a:rPr lang="zh-CN" altLang="zh-CN" strike="noStrike" noProof="1" smtClean="0"/>
              <a:t>第三级</a:t>
            </a:r>
            <a:endParaRPr lang="zh-CN" altLang="zh-CN" strike="noStrike" noProof="1" smtClean="0"/>
          </a:p>
          <a:p>
            <a:pPr lvl="3" fontAlgn="auto"/>
            <a:r>
              <a:rPr lang="zh-CN" altLang="zh-CN" strike="noStrike" noProof="1" smtClean="0"/>
              <a:t>第四级</a:t>
            </a:r>
            <a:endParaRPr lang="zh-CN" altLang="zh-CN" strike="noStrike" noProof="1" smtClean="0"/>
          </a:p>
          <a:p>
            <a:pPr lvl="4" fontAlgn="auto"/>
            <a:r>
              <a:rPr lang="zh-CN" altLang="zh-CN" strike="noStrike" noProof="1" smtClean="0"/>
              <a:t>第五级</a:t>
            </a:r>
            <a:endParaRPr lang="zh-CN" altLang="zh-CN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EB9DD2-D89B-453F-88F0-14E4BC8F6A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CA51C9E2-F45A-418E-B551-D5C967ECE54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 bwMode="auto">
          <a:xfrm>
            <a:off x="4260851" y="2894013"/>
            <a:ext cx="283633" cy="21272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 strike="noStrike" kern="0" noProof="1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33033" y="2771775"/>
            <a:ext cx="1011767" cy="76041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375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200" strike="noStrike" kern="0" noProof="1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959100" y="2619375"/>
            <a:ext cx="431800" cy="3254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 strike="noStrike" kern="0" noProof="1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 flipV="1">
            <a:off x="3780367" y="3117850"/>
            <a:ext cx="2032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250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 strike="noStrike" kern="0" noProof="1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4780611" y="2678099"/>
            <a:ext cx="6993600" cy="753078"/>
          </a:xfr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altLang="zh-CN" strike="noStrike" noProof="1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82EB9DD2-D89B-453F-88F0-14E4BC8F6A1C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CA51C9E2-F45A-418E-B551-D5C967ECE549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23200" y="1101600"/>
            <a:ext cx="7449600" cy="699594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2054400" y="2336400"/>
            <a:ext cx="6864000" cy="1450800"/>
          </a:xfrm>
        </p:spPr>
        <p:txBody>
          <a:bodyPr>
            <a:normAutofit/>
          </a:bodyPr>
          <a:lstStyle>
            <a:lvl1pPr algn="l">
              <a:defRPr sz="1800">
                <a:solidFill>
                  <a:srgbClr val="AFAFAF"/>
                </a:solidFill>
              </a:defRPr>
            </a:lvl1pPr>
            <a:lvl2pPr marL="0" indent="0" algn="l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2pPr>
            <a:lvl3pPr>
              <a:defRPr>
                <a:solidFill>
                  <a:schemeClr val="bg2">
                    <a:lumMod val="65000"/>
                  </a:schemeClr>
                </a:solidFill>
              </a:defRPr>
            </a:lvl3pPr>
            <a:lvl4pPr>
              <a:defRPr>
                <a:solidFill>
                  <a:schemeClr val="bg2">
                    <a:lumMod val="65000"/>
                  </a:schemeClr>
                </a:solidFill>
              </a:defRPr>
            </a:lvl4pPr>
            <a:lvl5pPr>
              <a:defRPr>
                <a:solidFill>
                  <a:schemeClr val="bg2">
                    <a:lumMod val="65000"/>
                  </a:schemeClr>
                </a:solidFill>
              </a:defRPr>
            </a:lvl5pPr>
          </a:lstStyle>
          <a:p>
            <a:pPr lvl="0" fontAlgn="auto"/>
            <a:r>
              <a:rPr lang="zh-CN" altLang="zh-CN" strike="noStrike" noProof="1" smtClean="0"/>
              <a:t>单击此处编辑母版文本样式</a:t>
            </a:r>
            <a:endParaRPr lang="zh-CN" altLang="zh-CN" strike="noStrike" noProof="1" smtClean="0"/>
          </a:p>
          <a:p>
            <a:pPr lvl="1" fontAlgn="auto"/>
            <a:r>
              <a:rPr lang="zh-CN" altLang="zh-CN" strike="noStrike" noProof="1" smtClean="0"/>
              <a:t>第二级</a:t>
            </a:r>
            <a:endParaRPr lang="zh-CN" altLang="zh-CN" strike="noStrike" noProof="1" smtClean="0"/>
          </a:p>
          <a:p>
            <a:pPr lvl="2" fontAlgn="auto"/>
            <a:r>
              <a:rPr lang="zh-CN" altLang="zh-CN" strike="noStrike" noProof="1" smtClean="0"/>
              <a:t>第三级</a:t>
            </a:r>
            <a:endParaRPr lang="zh-CN" altLang="zh-CN" strike="noStrike" noProof="1" smtClean="0"/>
          </a:p>
          <a:p>
            <a:pPr lvl="3" fontAlgn="auto"/>
            <a:r>
              <a:rPr lang="zh-CN" altLang="zh-CN" strike="noStrike" noProof="1" smtClean="0"/>
              <a:t>第四级</a:t>
            </a:r>
            <a:endParaRPr lang="zh-CN" altLang="zh-CN" strike="noStrike" noProof="1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084800" y="4096800"/>
            <a:ext cx="6864000" cy="1450800"/>
          </a:xfrm>
        </p:spPr>
        <p:txBody>
          <a:bodyPr>
            <a:normAutofit/>
          </a:bodyPr>
          <a:lstStyle>
            <a:lvl1pPr algn="l">
              <a:defRPr sz="1800">
                <a:solidFill>
                  <a:srgbClr val="AFAFAF"/>
                </a:solidFill>
              </a:defRPr>
            </a:lvl1pPr>
            <a:lvl2pPr algn="l">
              <a:defRPr sz="1800">
                <a:solidFill>
                  <a:schemeClr val="bg2">
                    <a:lumMod val="65000"/>
                  </a:schemeClr>
                </a:solidFill>
              </a:defRPr>
            </a:lvl2pPr>
            <a:lvl3pPr>
              <a:defRPr>
                <a:solidFill>
                  <a:schemeClr val="bg2">
                    <a:lumMod val="65000"/>
                  </a:schemeClr>
                </a:solidFill>
              </a:defRPr>
            </a:lvl3pPr>
            <a:lvl4pPr>
              <a:defRPr>
                <a:solidFill>
                  <a:schemeClr val="bg2">
                    <a:lumMod val="65000"/>
                  </a:schemeClr>
                </a:solidFill>
              </a:defRPr>
            </a:lvl4pPr>
            <a:lvl5pPr>
              <a:defRPr>
                <a:solidFill>
                  <a:schemeClr val="bg2">
                    <a:lumMod val="65000"/>
                  </a:schemeClr>
                </a:solidFill>
              </a:defRPr>
            </a:lvl5pPr>
          </a:lstStyle>
          <a:p>
            <a:pPr lvl="0" fontAlgn="auto"/>
            <a:r>
              <a:rPr lang="zh-CN" altLang="zh-CN" strike="noStrike" noProof="1" smtClean="0"/>
              <a:t>单击此处编辑母版文本样式</a:t>
            </a:r>
            <a:endParaRPr lang="zh-CN" altLang="zh-CN" strike="noStrike" noProof="1" smtClean="0"/>
          </a:p>
          <a:p>
            <a:pPr lvl="1" fontAlgn="auto"/>
            <a:r>
              <a:rPr lang="zh-CN" altLang="zh-CN" strike="noStrike" noProof="1" smtClean="0"/>
              <a:t>第二级</a:t>
            </a:r>
            <a:endParaRPr lang="zh-CN" altLang="zh-CN" strike="noStrike" noProof="1" smtClean="0"/>
          </a:p>
          <a:p>
            <a:pPr lvl="2" fontAlgn="auto"/>
            <a:r>
              <a:rPr lang="zh-CN" altLang="zh-CN" strike="noStrike" noProof="1" smtClean="0"/>
              <a:t>第三级</a:t>
            </a:r>
            <a:endParaRPr lang="zh-CN" altLang="zh-CN" strike="noStrike" noProof="1" smtClean="0"/>
          </a:p>
          <a:p>
            <a:pPr lvl="3" fontAlgn="auto"/>
            <a:r>
              <a:rPr lang="zh-CN" altLang="zh-CN" strike="noStrike" noProof="1" smtClean="0"/>
              <a:t>第四级</a:t>
            </a:r>
            <a:endParaRPr lang="zh-CN" altLang="zh-CN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EB9DD2-D89B-453F-88F0-14E4BC8F6A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CA51C9E2-F45A-418E-B551-D5C967ECE54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099435" y="273280"/>
            <a:ext cx="10515599" cy="71702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5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5" y="2200274"/>
            <a:ext cx="5183188" cy="3684588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EB9DD2-D89B-453F-88F0-14E4BC8F6A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CA51C9E2-F45A-418E-B551-D5C967ECE54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774017" y="1138238"/>
            <a:ext cx="4792133" cy="3595688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556000" y="1189038"/>
            <a:ext cx="4692651" cy="351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strike="noStrike" noProof="1">
              <a:latin typeface="Broadway BT" pitchFamily="82" charset="0"/>
              <a:ea typeface="汉仪丫丫体简" pitchFamily="2" charset="-122"/>
              <a:cs typeface="Verdana" panose="020B060403050404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265833" y="2219325"/>
            <a:ext cx="675217" cy="5064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409517" y="1481138"/>
            <a:ext cx="309033" cy="231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432051" y="4270375"/>
            <a:ext cx="675217" cy="5064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817533" y="4946650"/>
            <a:ext cx="311151" cy="2333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55512" y="1189771"/>
            <a:ext cx="4597888" cy="3517900"/>
          </a:xfrm>
        </p:spPr>
        <p:txBody>
          <a:bodyPr anchor="ctr" anchorCtr="0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CDA69A76-3A02-423B-9097-23FEE9A6EFB0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005853CC-2545-4C5B-8B75-C96A768C608C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82EB9DD2-D89B-453F-88F0-14E4BC8F6A1C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/>
            <a:fld id="{CA51C9E2-F45A-418E-B551-D5C967ECE549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711200"/>
            <a:ext cx="4262400" cy="160020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52521" y="733425"/>
            <a:ext cx="59712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311400"/>
            <a:ext cx="42624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EB9DD2-D89B-453F-88F0-14E4BC8F6A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CA51C9E2-F45A-418E-B551-D5C967ECE54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97367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07767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/>
          <a:p>
            <a:pPr algn="ctr" eaLnBrk="1" fontAlgn="base" hangingPunct="1"/>
            <a:fld id="{9A0DB2DC-4C9A-4742-B13C-FB6460FD3503}" type="slidenum">
              <a:rPr lang="zh-CN" altLang="en-US" sz="1100" noProof="1" dirty="0">
                <a:solidFill>
                  <a:srgbClr val="636363"/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noProof="1">
              <a:solidFill>
                <a:srgbClr val="63636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89" y="365125"/>
            <a:ext cx="1182511" cy="5811838"/>
          </a:xfrm>
        </p:spPr>
        <p:txBody>
          <a:bodyPr vert="eaVert" anchor="ctr" anchorCtr="1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208911" cy="5811838"/>
          </a:xfrm>
        </p:spPr>
        <p:txBody>
          <a:bodyPr vert="eaVert"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82EB9DD2-D89B-453F-88F0-14E4BC8F6A1C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/>
            <a:fld id="{CA51C9E2-F45A-418E-B551-D5C967ECE549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40000" y="410400"/>
            <a:ext cx="10516800" cy="58104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/>
            <a:fld id="{82EB9DD2-D89B-453F-88F0-14E4BC8F6A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/>
            <a:fld id="{CA51C9E2-F45A-418E-B551-D5C967ECE54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DA8D7-D5E8-4275-B3A8-87103099529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3A46B-7B1D-4E02-AC59-937B7A26AD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79A7-B618-4EFA-9B26-1AB9FC46676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F0C0-831D-4D0E-8BE4-EDFFAF43F9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7356C-D9C1-43DA-8F66-7414C4D2116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94F5-4A3D-436A-90CC-2CC716457B3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AF57E-622F-4F6B-AE47-CDEE253E0B1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054D-2AFD-4A3E-BCE9-E4F33828D95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E64D8-E837-449F-956F-9740254395C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1B8B-7B02-438A-A142-F844B499067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2B2E-B9FE-4704-8680-4CEE56E7159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B8812-25CA-4C5E-A39D-1A67A2523B0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9B286-B15B-44A9-A1D7-9633318BAB1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F73F-2593-41AD-A091-C677130675A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69FB-E613-4B99-946F-F81B34BA614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0EF9-2EFC-4650-B0C2-56B2DFD5C7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14400" y="3143250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8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1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/>
          <a:p>
            <a:pPr algn="ctr" eaLnBrk="1" fontAlgn="base" hangingPunct="1"/>
            <a:fld id="{9A0DB2DC-4C9A-4742-B13C-FB6460FD3503}" type="slidenum">
              <a:rPr lang="zh-CN" altLang="en-US" sz="1100" noProof="1" dirty="0">
                <a:solidFill>
                  <a:srgbClr val="636363"/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noProof="1">
              <a:solidFill>
                <a:srgbClr val="636363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B2B4D-23CE-4924-9783-99BF2684AEB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E602-E4AF-40DF-9CD5-3D83C5B044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F3BC-A8B2-435A-BDAF-F2353E47BD7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BA84C-0324-459C-B214-052E809C84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6E15D-2D25-49B9-8FD1-37AB69DE4F5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9A19B-9246-4D92-85A5-8C315E678B7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/>
          <a:p>
            <a:pPr algn="ctr" eaLnBrk="1" fontAlgn="base" hangingPunct="1"/>
            <a:fld id="{9A0DB2DC-4C9A-4742-B13C-FB6460FD3503}" type="slidenum">
              <a:rPr lang="zh-CN" altLang="en-US" sz="1100" noProof="1" dirty="0">
                <a:solidFill>
                  <a:srgbClr val="636363"/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noProof="1">
              <a:solidFill>
                <a:srgbClr val="63636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/>
          <a:p>
            <a:pPr algn="ctr" eaLnBrk="1" fontAlgn="base" hangingPunct="1"/>
            <a:fld id="{9A0DB2DC-4C9A-4742-B13C-FB6460FD3503}" type="slidenum">
              <a:rPr lang="zh-CN" altLang="en-US" sz="1100" noProof="1" dirty="0">
                <a:solidFill>
                  <a:srgbClr val="636363"/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noProof="1">
              <a:solidFill>
                <a:srgbClr val="63636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/>
          <a:p>
            <a:pPr algn="ctr" eaLnBrk="1" fontAlgn="base" hangingPunct="1"/>
            <a:fld id="{9A0DB2DC-4C9A-4742-B13C-FB6460FD3503}" type="slidenum">
              <a:rPr lang="zh-CN" altLang="en-US" sz="1100" noProof="1" dirty="0">
                <a:solidFill>
                  <a:srgbClr val="636363"/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noProof="1">
              <a:solidFill>
                <a:srgbClr val="63636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/>
          <a:p>
            <a:pPr algn="ctr" eaLnBrk="1" fontAlgn="base" hangingPunct="1"/>
            <a:fld id="{9A0DB2DC-4C9A-4742-B13C-FB6460FD3503}" type="slidenum">
              <a:rPr lang="zh-CN" altLang="en-US" sz="1100" noProof="1" dirty="0">
                <a:solidFill>
                  <a:srgbClr val="636363"/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noProof="1">
              <a:solidFill>
                <a:srgbClr val="636363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14751" y="1054100"/>
            <a:ext cx="7871884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/>
          <a:p>
            <a:pPr algn="ctr" eaLnBrk="1" fontAlgn="base" hangingPunct="1"/>
            <a:fld id="{9A0DB2DC-4C9A-4742-B13C-FB6460FD3503}" type="slidenum">
              <a:rPr lang="zh-CN" altLang="en-US" sz="1100" noProof="1" dirty="0">
                <a:solidFill>
                  <a:srgbClr val="636363"/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noProof="1">
              <a:solidFill>
                <a:srgbClr val="63636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/>
          <a:lstStyle>
            <a:lvl1pPr algn="l">
              <a:defRPr sz="24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indent="0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/>
          <a:p>
            <a:pPr algn="ctr" eaLnBrk="1" fontAlgn="base" hangingPunct="1"/>
            <a:fld id="{9A0DB2DC-4C9A-4742-B13C-FB6460FD3503}" type="slidenum">
              <a:rPr lang="zh-CN" altLang="en-US" sz="1100" noProof="1" dirty="0">
                <a:solidFill>
                  <a:srgbClr val="636363"/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noProof="1">
              <a:solidFill>
                <a:srgbClr val="636363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613"/>
            <a:ext cx="12192000" cy="179388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6863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/>
          <a:p>
            <a:pPr lvl="0" algn="ctr" eaLnBrk="1" fontAlgn="base" hangingPunct="1"/>
            <a:fld id="{9A0DB2DC-4C9A-4742-B13C-FB6460FD3503}" type="slidenum">
              <a:rPr lang="zh-CN" altLang="en-US" sz="1100" strike="noStrike" noProof="1" dirty="0">
                <a:solidFill>
                  <a:srgbClr val="636363"/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100" strike="noStrike" noProof="1">
              <a:solidFill>
                <a:srgbClr val="636363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356350"/>
            <a:ext cx="12194117" cy="50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18"/>
          <p:cNvPicPr>
            <a:picLocks noChangeAspect="1"/>
          </p:cNvPicPr>
          <p:nvPr/>
        </p:nvPicPr>
        <p:blipFill>
          <a:blip r:embed="rId12"/>
          <a:srcRect l="1923" t="84435" r="1384" b="-8276"/>
          <a:stretch>
            <a:fillRect/>
          </a:stretch>
        </p:blipFill>
        <p:spPr>
          <a:xfrm>
            <a:off x="0" y="-1587"/>
            <a:ext cx="12192000" cy="452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KSO_BT1"/>
          <p:cNvSpPr>
            <a:spLocks noGrp="1"/>
          </p:cNvSpPr>
          <p:nvPr>
            <p:ph type="title"/>
          </p:nvPr>
        </p:nvSpPr>
        <p:spPr>
          <a:xfrm>
            <a:off x="548217" y="293688"/>
            <a:ext cx="11055349" cy="7000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58800" y="1139825"/>
            <a:ext cx="11055351" cy="519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zh-CN" strike="noStrike" noProof="1" smtClean="0"/>
              <a:t>单击此处编辑母版文本样式</a:t>
            </a:r>
            <a:endParaRPr lang="en-US" altLang="zh-CN" strike="noStrike" noProof="1" smtClean="0"/>
          </a:p>
          <a:p>
            <a:pPr lvl="1" fontAlgn="auto"/>
            <a:r>
              <a:rPr lang="zh-CN" altLang="zh-CN" strike="noStrike" noProof="1" smtClean="0"/>
              <a:t>第二级</a:t>
            </a:r>
            <a:endParaRPr lang="zh-CN" altLang="zh-CN" strike="noStrike" noProof="1" smtClean="0"/>
          </a:p>
          <a:p>
            <a:pPr lvl="2" fontAlgn="auto"/>
            <a:r>
              <a:rPr lang="zh-CN" altLang="zh-CN" strike="noStrike" noProof="1" smtClean="0"/>
              <a:t>第三级</a:t>
            </a:r>
            <a:endParaRPr lang="zh-CN" altLang="zh-CN" strike="noStrike" noProof="1" smtClean="0"/>
          </a:p>
          <a:p>
            <a:pPr lvl="3" fontAlgn="auto"/>
            <a:r>
              <a:rPr lang="zh-CN" altLang="zh-CN" strike="noStrike" noProof="1" smtClean="0"/>
              <a:t>第四级</a:t>
            </a:r>
            <a:endParaRPr lang="zh-CN" altLang="zh-CN" strike="noStrike" noProof="1" smtClean="0"/>
          </a:p>
          <a:p>
            <a:pPr lvl="4" fontAlgn="auto"/>
            <a:r>
              <a:rPr lang="zh-CN" altLang="zh-CN" strike="noStrike" noProof="1" smtClean="0"/>
              <a:t>第五级</a:t>
            </a:r>
            <a:endParaRPr lang="zh-CN" altLang="zh-CN" strike="noStrike" noProof="1" smtClean="0"/>
          </a:p>
          <a:p>
            <a:pPr lvl="0" fontAlgn="auto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82EB9DD2-D89B-453F-88F0-14E4BC8F6A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CA51C9E2-F45A-418E-B551-D5C967ECE54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75000"/>
            </a:schemeClr>
          </a:solidFill>
          <a:effectLst/>
          <a:latin typeface="Arial" panose="020B0604020202020204" pitchFamily="34" charset="0"/>
          <a:ea typeface="+mj-ea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1"/>
        </a:buClr>
        <a:buSzPct val="90000"/>
        <a:buFontTx/>
        <a:buBlip>
          <a:blip r:embed="rId13"/>
        </a:buBlip>
        <a:defRPr sz="2400" kern="1200" baseline="0">
          <a:solidFill>
            <a:schemeClr val="accent4">
              <a:lumMod val="75000"/>
            </a:schemeClr>
          </a:solidFill>
          <a:latin typeface="Arial" panose="020B0604020202020204" pitchFamily="34" charset="0"/>
          <a:ea typeface="+mj-ea"/>
          <a:cs typeface="+mn-cs"/>
        </a:defRPr>
      </a:lvl1pPr>
      <a:lvl2pPr marL="569595" indent="-342900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4">
            <a:lumMod val="75000"/>
          </a:schemeClr>
        </a:buClr>
        <a:buFont typeface="Arial" panose="020B0604020202020204" pitchFamily="34" charset="0"/>
        <a:buChar char="•"/>
        <a:defRPr sz="2000" kern="1200" baseline="0">
          <a:solidFill>
            <a:srgbClr val="7D7D7D"/>
          </a:solidFill>
          <a:latin typeface="Arial" panose="020B0604020202020204" pitchFamily="34" charset="0"/>
          <a:ea typeface="+mj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4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72BD637-B318-4110-BE39-52B0C24E361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ED4356-12CC-4D53-B84B-417599F4DF7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457200" indent="-456565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0365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165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165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165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wmf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8.jpe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2.wav"/><Relationship Id="rId3" Type="http://schemas.openxmlformats.org/officeDocument/2006/relationships/image" Target="../media/image18.jpeg"/><Relationship Id="rId2" Type="http://schemas.openxmlformats.org/officeDocument/2006/relationships/image" Target="../media/image23.png"/><Relationship Id="rId1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29.jpeg"/><Relationship Id="rId1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oleObject" Target="../embeddings/oleObject3.bin"/><Relationship Id="rId3" Type="http://schemas.openxmlformats.org/officeDocument/2006/relationships/image" Target="../media/image35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6" Type="http://schemas.openxmlformats.org/officeDocument/2006/relationships/image" Target="../media/image41.wmf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slide" Target="slide21.xml"/><Relationship Id="rId2" Type="http://schemas.openxmlformats.org/officeDocument/2006/relationships/image" Target="../media/image11.png"/><Relationship Id="rId1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8.jpeg"/><Relationship Id="rId3" Type="http://schemas.openxmlformats.org/officeDocument/2006/relationships/image" Target="../media/image17.png"/><Relationship Id="rId2" Type="http://schemas.microsoft.com/office/2007/relationships/media" Target="file:///E:\abc\&#25991;&#20214;\&#35838;&#20214;&#21346;&#23376;&#33391;\powerp\&#28062;&#27700;&#21439;&#31532;&#20108;&#20013;&#23398;&#21346;&#23376;&#33391;&#29289;&#29702;&#35838;&#20214;\&#31616;&#21333;&#26426;&#26800;&#26464;&#26438;&#21346;&#23376;&#33391;\ganggan.mp3" TargetMode="External"/><Relationship Id="rId1" Type="http://schemas.openxmlformats.org/officeDocument/2006/relationships/audio" Target="file:///E:\abc\&#25991;&#20214;\&#35838;&#20214;&#21346;&#23376;&#33391;\powerp\&#28062;&#27700;&#21439;&#31532;&#20108;&#20013;&#23398;&#21346;&#23376;&#33391;&#29289;&#29702;&#35838;&#20214;\&#31616;&#21333;&#26426;&#26800;&#26464;&#26438;&#21346;&#23376;&#33391;\ganggan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wmf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-1297517" y="1989667"/>
            <a:ext cx="14113935" cy="432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735">
                <a:solidFill>
                  <a:schemeClr val="bg1"/>
                </a:solidFill>
                <a:ea typeface="楷体" panose="02010609060101010101" pitchFamily="49" charset="-122"/>
              </a:rPr>
              <a:t>     初中物理八年级</a:t>
            </a:r>
            <a:r>
              <a:rPr lang="zh-CN" altLang="en-US" sz="2400">
                <a:solidFill>
                  <a:schemeClr val="bg1"/>
                </a:solidFill>
              </a:rPr>
              <a:t> </a:t>
            </a:r>
            <a:endParaRPr lang="zh-CN" altLang="en-US" sz="2400">
              <a:solidFill>
                <a:schemeClr val="bg1"/>
              </a:solidFill>
            </a:endParaRPr>
          </a:p>
          <a:p>
            <a:pPr algn="ctr"/>
            <a:r>
              <a:rPr lang="zh-CN" altLang="en-US" sz="2400">
                <a:solidFill>
                  <a:schemeClr val="bg1"/>
                </a:solidFill>
              </a:rPr>
              <a:t> </a:t>
            </a:r>
            <a:endParaRPr lang="zh-CN" altLang="en-US" sz="2400">
              <a:solidFill>
                <a:schemeClr val="bg1"/>
              </a:solidFill>
            </a:endParaRPr>
          </a:p>
          <a:p>
            <a:pPr algn="ctr"/>
            <a:r>
              <a:rPr lang="zh-CN" altLang="en-US" sz="3735">
                <a:solidFill>
                  <a:schemeClr val="bg1"/>
                </a:solidFill>
                <a:ea typeface="楷体" panose="02010609060101010101" pitchFamily="49" charset="-122"/>
              </a:rPr>
              <a:t>         八年级下册第十二章第一节</a:t>
            </a:r>
            <a:r>
              <a:rPr lang="en-US" altLang="zh-CN" sz="3735">
                <a:solidFill>
                  <a:schemeClr val="bg1"/>
                </a:solidFill>
                <a:ea typeface="楷体" panose="02010609060101010101" pitchFamily="49" charset="-122"/>
              </a:rPr>
              <a:t>《</a:t>
            </a:r>
            <a:r>
              <a:rPr lang="zh-CN" altLang="en-US" sz="3735">
                <a:solidFill>
                  <a:schemeClr val="bg1"/>
                </a:solidFill>
                <a:ea typeface="楷体" panose="02010609060101010101" pitchFamily="49" charset="-122"/>
              </a:rPr>
              <a:t>杠杆</a:t>
            </a:r>
            <a:r>
              <a:rPr lang="en-US" altLang="zh-CN" sz="3735">
                <a:solidFill>
                  <a:schemeClr val="bg1"/>
                </a:solidFill>
                <a:ea typeface="楷体" panose="02010609060101010101" pitchFamily="49" charset="-122"/>
              </a:rPr>
              <a:t>》</a:t>
            </a:r>
            <a:endParaRPr lang="zh-CN" altLang="en-US" sz="3735">
              <a:solidFill>
                <a:schemeClr val="bg1"/>
              </a:solidFill>
              <a:ea typeface="楷体" panose="02010609060101010101" pitchFamily="49" charset="-122"/>
            </a:endParaRPr>
          </a:p>
          <a:p>
            <a:pPr algn="ctr"/>
            <a:endParaRPr lang="zh-CN" altLang="en-US" sz="3735">
              <a:solidFill>
                <a:schemeClr val="bg1"/>
              </a:solidFill>
              <a:ea typeface="楷体" panose="02010609060101010101" pitchFamily="49" charset="-122"/>
            </a:endParaRPr>
          </a:p>
          <a:p>
            <a:pPr algn="ctr"/>
            <a:endParaRPr lang="en-US" altLang="zh-CN" sz="3735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sz="3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sz="3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735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zh-CN" altLang="en-US" sz="3735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015839275315z3uhv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" y="1369060"/>
            <a:ext cx="5462905" cy="5189220"/>
          </a:xfrm>
          <a:prstGeom prst="rect">
            <a:avLst/>
          </a:prstGeom>
        </p:spPr>
      </p:pic>
      <p:sp>
        <p:nvSpPr>
          <p:cNvPr id="26627" name="WordArt 5"/>
          <p:cNvSpPr>
            <a:spLocks noTextEdit="1"/>
          </p:cNvSpPr>
          <p:nvPr/>
        </p:nvSpPr>
        <p:spPr>
          <a:xfrm>
            <a:off x="11430" y="214630"/>
            <a:ext cx="5593080" cy="1095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zh-CN" sz="3600">
                <a:ln w="19050" cap="flat" cmpd="sng">
                  <a:solidFill>
                    <a:srgbClr val="99CCFF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我能行</a:t>
            </a:r>
            <a:endParaRPr lang="zh-CN" altLang="zh-CN" sz="3600">
              <a:ln w="19050" cap="flat" cmpd="sng">
                <a:solidFill>
                  <a:srgbClr val="99CCFF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965" y="2742565"/>
            <a:ext cx="6031865" cy="24428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135" y="1314450"/>
            <a:ext cx="5685155" cy="44265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030" descr="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035" y="1333500"/>
            <a:ext cx="3276600" cy="4191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WordArt 5"/>
          <p:cNvSpPr>
            <a:spLocks noTextEdit="1"/>
          </p:cNvSpPr>
          <p:nvPr/>
        </p:nvSpPr>
        <p:spPr>
          <a:xfrm>
            <a:off x="11430" y="214630"/>
            <a:ext cx="5593080" cy="1095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任务三：</a:t>
            </a:r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微软雅黑" panose="020B0503020204020204" charset="-122"/>
                <a:sym typeface="+mn-ea"/>
              </a:rPr>
              <a:t>杠杆平衡</a:t>
            </a:r>
            <a:endParaRPr lang="zh-CN" alt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宋体" panose="02010600030101010101" pitchFamily="2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8013" y="512763"/>
            <a:ext cx="7772400" cy="533400"/>
          </a:xfrm>
          <a:ln>
            <a:miter/>
          </a:ln>
        </p:spPr>
        <p:txBody>
          <a:bodyPr vert="horz" wrap="square" lIns="91440" tIns="45720" rIns="91440" bIns="45720" numCol="1" rtlCol="0" anchor="b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二   杠杆的平衡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5720" name="Text Box 8"/>
          <p:cNvSpPr txBox="1"/>
          <p:nvPr/>
        </p:nvSpPr>
        <p:spPr>
          <a:xfrm>
            <a:off x="2667000" y="3121025"/>
            <a:ext cx="4549775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5400" b="1" dirty="0">
                <a:solidFill>
                  <a:srgbClr val="3144C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杠杆的平衡：</a:t>
            </a:r>
            <a:endParaRPr lang="zh-CN" altLang="en-US" sz="5400" b="1" dirty="0">
              <a:solidFill>
                <a:srgbClr val="3144C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5721" name="Text Box 9"/>
          <p:cNvSpPr txBox="1"/>
          <p:nvPr/>
        </p:nvSpPr>
        <p:spPr>
          <a:xfrm>
            <a:off x="1624330" y="4127500"/>
            <a:ext cx="10278110" cy="23374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隶书" pitchFamily="49" charset="-122"/>
              </a:rPr>
              <a:t>      </a:t>
            </a:r>
            <a:r>
              <a:rPr lang="zh-CN" altLang="en-US" sz="4800" dirty="0">
                <a:solidFill>
                  <a:srgbClr val="FF0000"/>
                </a:solidFill>
                <a:latin typeface="Arial" panose="020B0604020202020204" pitchFamily="34" charset="0"/>
                <a:ea typeface="隶书" pitchFamily="49" charset="-122"/>
              </a:rPr>
              <a:t> 当杠杆在动力和阻力的作用下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隶书" pitchFamily="49" charset="-122"/>
            </a:endParaRPr>
          </a:p>
          <a:p>
            <a:pPr lvl="0"/>
            <a:r>
              <a:rPr lang="zh-CN" altLang="en-US" sz="4800" dirty="0">
                <a:solidFill>
                  <a:srgbClr val="FF0000"/>
                </a:solidFill>
                <a:latin typeface="Arial" panose="020B0604020202020204" pitchFamily="34" charset="0"/>
                <a:ea typeface="隶书" pitchFamily="49" charset="-122"/>
              </a:rPr>
              <a:t>静止时，或作缓慢地匀速转动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隶书" pitchFamily="49" charset="-122"/>
            </a:endParaRPr>
          </a:p>
          <a:p>
            <a:pPr lvl="0"/>
            <a:r>
              <a:rPr lang="zh-CN" altLang="en-US" sz="4800" dirty="0">
                <a:solidFill>
                  <a:srgbClr val="FF0000"/>
                </a:solidFill>
                <a:latin typeface="Arial" panose="020B0604020202020204" pitchFamily="34" charset="0"/>
                <a:ea typeface="隶书" pitchFamily="49" charset="-122"/>
              </a:rPr>
              <a:t>时，我们说杠杆平衡了。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  <p:pic>
        <p:nvPicPr>
          <p:cNvPr id="43012" name="Picture 10" descr="7[6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96400" y="5334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723" name="Line 11"/>
          <p:cNvSpPr/>
          <p:nvPr/>
        </p:nvSpPr>
        <p:spPr>
          <a:xfrm>
            <a:off x="1905000" y="4038600"/>
            <a:ext cx="8229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455" y="195580"/>
            <a:ext cx="4112895" cy="3202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030" descr="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" y="139700"/>
            <a:ext cx="2571115" cy="3289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/>
          <p:nvPr/>
        </p:nvSpPr>
        <p:spPr>
          <a:xfrm>
            <a:off x="2590800" y="762000"/>
            <a:ext cx="7772400" cy="9144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sz="4400" dirty="0">
                <a:solidFill>
                  <a:srgbClr val="FF0000"/>
                </a:solidFill>
                <a:latin typeface="Tahoma" panose="020B0604030504040204" pitchFamily="34" charset="0"/>
                <a:ea typeface="隶书" pitchFamily="49" charset="-122"/>
              </a:rPr>
              <a:t>实验探究：杠杆的平衡条件</a:t>
            </a:r>
            <a:endParaRPr lang="zh-CN" altLang="en-US" sz="4400" dirty="0">
              <a:solidFill>
                <a:srgbClr val="FF0000"/>
              </a:solidFill>
              <a:latin typeface="Tahoma" panose="020B0604030504040204" pitchFamily="34" charset="0"/>
              <a:ea typeface="隶书" pitchFamily="49" charset="-122"/>
            </a:endParaRPr>
          </a:p>
        </p:txBody>
      </p:sp>
      <p:sp>
        <p:nvSpPr>
          <p:cNvPr id="116740" name="Text Box 4"/>
          <p:cNvSpPr txBox="1"/>
          <p:nvPr/>
        </p:nvSpPr>
        <p:spPr>
          <a:xfrm>
            <a:off x="838200" y="1874203"/>
            <a:ext cx="2274570" cy="5486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1 提出问题：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741" name="Text Box 5"/>
          <p:cNvSpPr txBox="1"/>
          <p:nvPr/>
        </p:nvSpPr>
        <p:spPr>
          <a:xfrm>
            <a:off x="3566160" y="1676400"/>
            <a:ext cx="8045450" cy="11887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3600" dirty="0">
                <a:solidFill>
                  <a:srgbClr val="00B050"/>
                </a:solidFill>
                <a:latin typeface="Arial" panose="020B0604020202020204" pitchFamily="34" charset="0"/>
                <a:ea typeface="华文新魏" pitchFamily="2" charset="-122"/>
              </a:rPr>
              <a:t>杠杆平衡时，动力、动力臂、阻力、</a:t>
            </a:r>
            <a:endParaRPr lang="zh-CN" altLang="en-US" sz="3600" dirty="0">
              <a:solidFill>
                <a:srgbClr val="00B050"/>
              </a:solidFill>
              <a:latin typeface="Arial" panose="020B0604020202020204" pitchFamily="34" charset="0"/>
              <a:ea typeface="华文新魏" pitchFamily="2" charset="-122"/>
            </a:endParaRPr>
          </a:p>
          <a:p>
            <a:pPr lvl="0"/>
            <a:r>
              <a:rPr lang="zh-CN" altLang="en-US" sz="3600" dirty="0">
                <a:solidFill>
                  <a:srgbClr val="00B050"/>
                </a:solidFill>
                <a:latin typeface="Arial" panose="020B0604020202020204" pitchFamily="34" charset="0"/>
                <a:ea typeface="华文新魏" pitchFamily="2" charset="-122"/>
              </a:rPr>
              <a:t>阻力臂之间存在着怎样的关系？</a:t>
            </a:r>
            <a:endParaRPr lang="zh-CN" altLang="en-US" sz="3600" dirty="0">
              <a:solidFill>
                <a:srgbClr val="00B050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116742" name="Text Box 6"/>
          <p:cNvSpPr txBox="1"/>
          <p:nvPr/>
        </p:nvSpPr>
        <p:spPr>
          <a:xfrm>
            <a:off x="837883" y="2994343"/>
            <a:ext cx="2622550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2 </a:t>
            </a:r>
            <a:r>
              <a:rPr lang="zh-CN" altLang="en-US" sz="2800" b="1" dirty="0">
                <a:latin typeface="Arial" panose="020B0604020202020204" pitchFamily="34" charset="0"/>
                <a:ea typeface="华文新魏" pitchFamily="2" charset="-122"/>
              </a:rPr>
              <a:t>猜想与假设</a:t>
            </a:r>
            <a:r>
              <a:rPr lang="zh-CN" altLang="en-US" sz="2800" dirty="0">
                <a:latin typeface="Arial" panose="020B0604020202020204" pitchFamily="34" charset="0"/>
                <a:ea typeface="华文新魏" pitchFamily="2" charset="-122"/>
              </a:rPr>
              <a:t>：</a:t>
            </a:r>
            <a:endParaRPr lang="zh-CN" altLang="en-US" sz="2800" dirty="0"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3699510"/>
            <a:ext cx="2313305" cy="5194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2800" b="1" dirty="0">
                <a:latin typeface="Tahoma" panose="020B060403050404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Tahoma" panose="020B060403050404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latin typeface="Arial" panose="020B0604020202020204" pitchFamily="34" charset="0"/>
                <a:ea typeface="华文新魏" pitchFamily="2" charset="-122"/>
              </a:rPr>
              <a:t>实验器材</a:t>
            </a:r>
            <a:r>
              <a:rPr lang="zh-CN" altLang="en-US" sz="2800" dirty="0">
                <a:latin typeface="Arial" panose="020B0604020202020204" pitchFamily="34" charset="0"/>
                <a:ea typeface="华文新魏" pitchFamily="2" charset="-122"/>
              </a:rPr>
              <a:t>：</a:t>
            </a:r>
            <a:endParaRPr lang="zh-CN" altLang="en-US" sz="2800" dirty="0"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1105" y="3700780"/>
            <a:ext cx="919163" cy="518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杠杆、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4580" y="3700780"/>
            <a:ext cx="1109980" cy="548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钩码、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8555" y="3716020"/>
            <a:ext cx="1273175" cy="518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铁架台、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3170" y="3716020"/>
            <a:ext cx="2169160" cy="548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弹簧测力计、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2013" y="3716020"/>
            <a:ext cx="1309687" cy="5486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刻度尺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/>
      <p:bldP spid="3" grpId="0"/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/>
          </p:cNvSpPr>
          <p:nvPr>
            <p:ph idx="1"/>
          </p:nvPr>
        </p:nvSpPr>
        <p:spPr>
          <a:xfrm>
            <a:off x="116205" y="1600200"/>
            <a:ext cx="4434840" cy="4686300"/>
          </a:xfrm>
        </p:spPr>
        <p:txBody>
          <a:bodyPr wrap="square" lIns="91440" tIns="45720" rIns="91440" bIns="45720" anchor="t"/>
          <a:lstStyle/>
          <a:p>
            <a:pPr eaLnBrk="1" hangingPunct="1"/>
            <a:r>
              <a:rPr lang="zh-CN" altLang="en-US" dirty="0">
                <a:ea typeface="黑体" panose="02010609060101010101" pitchFamily="49" charset="-122"/>
              </a:rPr>
              <a:t>讨论：</a:t>
            </a:r>
            <a:endParaRPr lang="en-US" altLang="zh-CN" dirty="0">
              <a:ea typeface="黑体" panose="02010609060101010101" pitchFamily="49" charset="-122"/>
            </a:endParaRPr>
          </a:p>
          <a:p>
            <a:pPr marL="0" indent="0" eaLnBrk="1" hangingPunct="1">
              <a:buNone/>
            </a:pPr>
            <a:r>
              <a:rPr lang="zh-CN" altLang="en-US" sz="3600" dirty="0">
                <a:solidFill>
                  <a:srgbClr val="00B050"/>
                </a:solidFill>
                <a:ea typeface="黑体" panose="02010609060101010101" pitchFamily="49" charset="-122"/>
              </a:rPr>
              <a:t>（</a:t>
            </a:r>
            <a:r>
              <a:rPr lang="en-US" altLang="zh-CN" sz="3600" dirty="0">
                <a:solidFill>
                  <a:srgbClr val="00B050"/>
                </a:solidFill>
                <a:ea typeface="黑体" panose="02010609060101010101" pitchFamily="49" charset="-122"/>
              </a:rPr>
              <a:t>1</a:t>
            </a:r>
            <a:r>
              <a:rPr lang="zh-CN" altLang="en-US" sz="3600" dirty="0">
                <a:solidFill>
                  <a:srgbClr val="00B050"/>
                </a:solidFill>
                <a:ea typeface="黑体" panose="02010609060101010101" pitchFamily="49" charset="-122"/>
              </a:rPr>
              <a:t>）、我们调节杠杆在什么位置平衡最好？为什么？</a:t>
            </a:r>
            <a:endParaRPr lang="zh-CN" altLang="en-US" sz="3600" dirty="0">
              <a:solidFill>
                <a:srgbClr val="00B050"/>
              </a:solidFill>
              <a:ea typeface="黑体" panose="02010609060101010101" pitchFamily="49" charset="-122"/>
            </a:endParaRPr>
          </a:p>
          <a:p>
            <a:pPr eaLnBrk="1" hangingPunct="1"/>
            <a:endParaRPr lang="en-US" altLang="zh-CN" sz="3600" dirty="0">
              <a:ea typeface="黑体" panose="02010609060101010101" pitchFamily="49" charset="-122"/>
            </a:endParaRPr>
          </a:p>
          <a:p>
            <a:pPr marL="0" indent="0" eaLnBrk="1" hangingPunct="1">
              <a:buNone/>
            </a:pPr>
            <a:r>
              <a:rPr lang="zh-CN" altLang="en-US" sz="3600" dirty="0">
                <a:solidFill>
                  <a:srgbClr val="00B050"/>
                </a:solidFill>
                <a:ea typeface="黑体" panose="02010609060101010101" pitchFamily="49" charset="-122"/>
              </a:rPr>
              <a:t>（2）、如何调节呢？</a:t>
            </a:r>
            <a:endParaRPr lang="en-US" altLang="zh-CN" sz="2400" dirty="0">
              <a:ea typeface="黑体" panose="02010609060101010101" pitchFamily="49" charset="-122"/>
            </a:endParaRPr>
          </a:p>
          <a:p>
            <a:pPr eaLnBrk="1" hangingPunct="1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33795" name="WordArt 4"/>
          <p:cNvSpPr/>
          <p:nvPr/>
        </p:nvSpPr>
        <p:spPr>
          <a:xfrm rot="58507">
            <a:off x="3502025" y="400050"/>
            <a:ext cx="6770688" cy="11985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16140000" scaled="1"/>
                  <a:tileRect/>
                </a:gradFill>
                <a:effectLst>
                  <a:outerShdw dist="53882" dir="2699999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制定计划与设计实验</a:t>
            </a:r>
            <a:endParaRPr lang="zh-CN" altLang="en-US" sz="3600">
              <a:ln w="9525" cap="flat" cmpd="sng">
                <a:solidFill>
                  <a:srgbClr val="CC99FF"/>
                </a:solidFill>
                <a:prstDash val="solid"/>
                <a:miter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16140000" scaled="1"/>
                <a:tileRect/>
              </a:gradFill>
              <a:effectLst>
                <a:outerShdw dist="53882" dir="2699999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835" y="1656080"/>
            <a:ext cx="6655435" cy="3049905"/>
          </a:xfrm>
          <a:prstGeom prst="rect">
            <a:avLst/>
          </a:prstGeom>
        </p:spPr>
      </p:pic>
      <p:pic>
        <p:nvPicPr>
          <p:cNvPr id="3" name="图片 2" descr="BY]T@M}HYFW5SFLE0(0DHU6"/>
          <p:cNvPicPr>
            <a:picLocks noChangeAspect="1"/>
          </p:cNvPicPr>
          <p:nvPr/>
        </p:nvPicPr>
        <p:blipFill>
          <a:blip r:embed="rId2">
            <a:grayscl/>
            <a:lum bright="12000"/>
          </a:blip>
          <a:stretch>
            <a:fillRect/>
          </a:stretch>
        </p:blipFill>
        <p:spPr>
          <a:xfrm rot="5400000">
            <a:off x="4150360" y="2007870"/>
            <a:ext cx="4582160" cy="3974465"/>
          </a:xfrm>
          <a:prstGeom prst="rect">
            <a:avLst/>
          </a:prstGeom>
        </p:spPr>
      </p:pic>
      <p:pic>
        <p:nvPicPr>
          <p:cNvPr id="4" name="图片 3" descr="K@_WD@6M}CR]J[OGIC9@LOJ"/>
          <p:cNvPicPr>
            <a:picLocks noChangeAspect="1"/>
          </p:cNvPicPr>
          <p:nvPr/>
        </p:nvPicPr>
        <p:blipFill>
          <a:blip r:embed="rId3">
            <a:grayscl/>
            <a:lum bright="6000"/>
          </a:blip>
          <a:stretch>
            <a:fillRect/>
          </a:stretch>
        </p:blipFill>
        <p:spPr>
          <a:xfrm rot="5400000">
            <a:off x="8010525" y="2074545"/>
            <a:ext cx="4581525" cy="374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4"/>
          <p:cNvSpPr/>
          <p:nvPr/>
        </p:nvSpPr>
        <p:spPr>
          <a:xfrm rot="58507">
            <a:off x="3432175" y="549275"/>
            <a:ext cx="6877050" cy="11985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16140000" scaled="1"/>
                  <a:tileRect/>
                </a:gradFill>
                <a:effectLst>
                  <a:outerShdw dist="53882" dir="2699999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制定计划与设计实验</a:t>
            </a:r>
            <a:endParaRPr lang="zh-CN" altLang="en-US" sz="3600">
              <a:ln w="9525" cap="flat" cmpd="sng">
                <a:solidFill>
                  <a:srgbClr val="CC99FF"/>
                </a:solidFill>
                <a:prstDash val="solid"/>
                <a:miter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16140000" scaled="1"/>
                <a:tileRect/>
              </a:gradFill>
              <a:effectLst>
                <a:outerShdw dist="53882" dir="2699999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2346960"/>
            <a:ext cx="2571115" cy="2431415"/>
          </a:xfrm>
          <a:prstGeom prst="rect">
            <a:avLst/>
          </a:prstGeom>
        </p:spPr>
      </p:pic>
      <p:pic>
        <p:nvPicPr>
          <p:cNvPr id="3" name="图片 2" descr="u=2974712425,474773492&amp;fm=23&amp;gp=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045" y="2347595"/>
            <a:ext cx="2518410" cy="2430780"/>
          </a:xfrm>
          <a:prstGeom prst="rect">
            <a:avLst/>
          </a:prstGeom>
        </p:spPr>
      </p:pic>
      <p:graphicFrame>
        <p:nvGraphicFramePr>
          <p:cNvPr id="6" name="对象 5"/>
          <p:cNvGraphicFramePr/>
          <p:nvPr/>
        </p:nvGraphicFramePr>
        <p:xfrm>
          <a:off x="6257290" y="2346960"/>
          <a:ext cx="5403850" cy="2430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3962400" imgH="1009650" progId="Paint.Picture">
                  <p:embed/>
                </p:oleObj>
              </mc:Choice>
              <mc:Fallback>
                <p:oleObj name="" r:id="rId3" imgW="3962400" imgH="100965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</p:blipFill>
                    <p:spPr>
                      <a:xfrm>
                        <a:off x="6257290" y="2346960"/>
                        <a:ext cx="5403850" cy="2430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26"/>
          <p:cNvSpPr/>
          <p:nvPr/>
        </p:nvSpPr>
        <p:spPr>
          <a:xfrm>
            <a:off x="3200400" y="381000"/>
            <a:ext cx="5410200" cy="762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sz="4400" dirty="0">
                <a:solidFill>
                  <a:schemeClr val="hlink"/>
                </a:solidFill>
                <a:latin typeface="Tahoma" panose="020B0604030504040204" pitchFamily="34" charset="0"/>
                <a:ea typeface="隶书" pitchFamily="49" charset="-122"/>
              </a:rPr>
              <a:t>进行实验与收集证据</a:t>
            </a:r>
            <a:endParaRPr lang="zh-CN" altLang="en-US" sz="4400" dirty="0">
              <a:solidFill>
                <a:schemeClr val="hlink"/>
              </a:solidFill>
              <a:latin typeface="Tahoma" panose="020B0604030504040204" pitchFamily="34" charset="0"/>
              <a:ea typeface="隶书" pitchFamily="49" charset="-122"/>
            </a:endParaRPr>
          </a:p>
        </p:txBody>
      </p:sp>
      <p:graphicFrame>
        <p:nvGraphicFramePr>
          <p:cNvPr id="122883" name="Group 1027"/>
          <p:cNvGraphicFramePr>
            <a:graphicFrameLocks noGrp="1"/>
          </p:cNvGraphicFramePr>
          <p:nvPr/>
        </p:nvGraphicFramePr>
        <p:xfrm>
          <a:off x="2701925" y="1828800"/>
          <a:ext cx="6417945" cy="2819496"/>
        </p:xfrm>
        <a:graphic>
          <a:graphicData uri="http://schemas.openxmlformats.org/drawingml/2006/table">
            <a:tbl>
              <a:tblPr/>
              <a:tblGrid>
                <a:gridCol w="1676400"/>
                <a:gridCol w="1143000"/>
                <a:gridCol w="1294130"/>
                <a:gridCol w="915035"/>
                <a:gridCol w="1389380"/>
              </a:tblGrid>
              <a:tr h="944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实验次数</a:t>
                      </a: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动力</a:t>
                      </a: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F</a:t>
                      </a: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/N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动力臂</a:t>
                      </a: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L</a:t>
                      </a: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/m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阻力</a:t>
                      </a: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F</a:t>
                      </a: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/N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阻力臂</a:t>
                      </a: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L</a:t>
                      </a: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/m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91445" marR="9144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5" name="WordArt 1055"/>
          <p:cNvSpPr>
            <a:spLocks noTextEdit="1"/>
          </p:cNvSpPr>
          <p:nvPr/>
        </p:nvSpPr>
        <p:spPr>
          <a:xfrm rot="5400000">
            <a:off x="1343025" y="1600200"/>
            <a:ext cx="1828800" cy="4572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i="1">
                <a:ln w="9525" cap="flat" cmpd="sng">
                  <a:solidFill>
                    <a:srgbClr val="8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实验表格</a:t>
            </a:r>
            <a:endParaRPr lang="zh-CN" altLang="en-US" sz="3600" i="1">
              <a:ln w="9525" cap="flat" cmpd="sng">
                <a:solidFill>
                  <a:srgbClr val="800000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35921" dir="2699999" algn="ctr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13" name="Text Box 1057"/>
          <p:cNvSpPr txBox="1"/>
          <p:nvPr/>
        </p:nvSpPr>
        <p:spPr>
          <a:xfrm>
            <a:off x="3310890" y="5179060"/>
            <a:ext cx="4378960" cy="579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请同学们开始做实验</a:t>
            </a:r>
            <a:endParaRPr lang="zh-CN" alt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122914" name="Picture 1058" descr="HM00363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85643" y="3124200"/>
            <a:ext cx="2465387" cy="3468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9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/>
          <p:nvPr/>
        </p:nvSpPr>
        <p:spPr>
          <a:xfrm>
            <a:off x="2895600" y="1905000"/>
            <a:ext cx="3655695" cy="6419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600" b="1" i="1" dirty="0">
                <a:solidFill>
                  <a:schemeClr val="folHlink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你的结论是什么?</a:t>
            </a:r>
            <a:endParaRPr lang="zh-CN" altLang="en-US" sz="3600" b="1" i="1" dirty="0">
              <a:solidFill>
                <a:schemeClr val="folHlink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20836" name="Text Box 4"/>
          <p:cNvSpPr txBox="1"/>
          <p:nvPr/>
        </p:nvSpPr>
        <p:spPr>
          <a:xfrm>
            <a:off x="3063875" y="2727325"/>
            <a:ext cx="5385435" cy="7435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40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总之,杠杆的平衡条件是</a:t>
            </a:r>
            <a:endParaRPr lang="zh-CN" altLang="en-US" sz="40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6869" name="WordArt 5"/>
          <p:cNvSpPr>
            <a:spLocks noTextEdit="1"/>
          </p:cNvSpPr>
          <p:nvPr/>
        </p:nvSpPr>
        <p:spPr>
          <a:xfrm rot="328462">
            <a:off x="4114800" y="533400"/>
            <a:ext cx="32004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  <a:tileRect/>
                </a:gradFill>
                <a:effectLst>
                  <a:outerShdw dist="53882" dir="2699999" algn="ctr" rotWithShape="0">
                    <a:srgbClr val="9999FF"/>
                  </a:outerShdw>
                </a:effectLst>
                <a:latin typeface="华文行楷" charset="0"/>
                <a:ea typeface="华文行楷" charset="0"/>
              </a:rPr>
              <a:t>交流与合作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miter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040000" scaled="1"/>
                <a:tileRect/>
              </a:gradFill>
              <a:effectLst>
                <a:outerShdw dist="53882" dir="2699999" algn="ctr" rotWithShape="0">
                  <a:srgbClr val="9999FF"/>
                </a:outerShdw>
              </a:effectLst>
              <a:latin typeface="华文行楷" charset="0"/>
              <a:ea typeface="华文行楷" charset="0"/>
            </a:endParaRPr>
          </a:p>
        </p:txBody>
      </p:sp>
      <p:pic>
        <p:nvPicPr>
          <p:cNvPr id="48133" name="Picture 6" descr="BD06517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533400"/>
            <a:ext cx="1803400" cy="1189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0839" name="Text Box 7"/>
          <p:cNvSpPr txBox="1"/>
          <p:nvPr/>
        </p:nvSpPr>
        <p:spPr>
          <a:xfrm>
            <a:off x="3416300" y="4168775"/>
            <a:ext cx="5034280" cy="10058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60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44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54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5400" b="1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r>
              <a:rPr lang="en-US" altLang="zh-CN" sz="54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60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44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60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=F</a:t>
            </a:r>
            <a:r>
              <a:rPr lang="en-US" altLang="zh-CN" sz="44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48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5400" b="1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r>
              <a:rPr lang="en-US" altLang="zh-CN" sz="54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60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44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en-US" altLang="zh-CN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8135" name="Picture 8" descr="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788" y="5084763"/>
            <a:ext cx="1676400" cy="1058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6" name="Picture 9" descr="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688" y="1052513"/>
            <a:ext cx="1143000" cy="754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59050" y="3473450"/>
            <a:ext cx="8162290" cy="702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4000" b="1" dirty="0">
                <a:latin typeface="Tahoma" panose="020B0604030504040204" pitchFamily="34" charset="0"/>
                <a:ea typeface="宋体" panose="02010600030101010101" pitchFamily="2" charset="-122"/>
              </a:rPr>
              <a:t>动力</a:t>
            </a:r>
            <a:r>
              <a:rPr lang="el-GR" altLang="zh-CN" sz="4000" b="1" dirty="0">
                <a:latin typeface="Tahoma" panose="020B0604030504040204" pitchFamily="34" charset="0"/>
                <a:ea typeface="宋体" panose="02010600030101010101" pitchFamily="2" charset="-122"/>
              </a:rPr>
              <a:t>Χ</a:t>
            </a:r>
            <a:r>
              <a:rPr lang="zh-CN" altLang="en-US" sz="4000" b="1" dirty="0">
                <a:latin typeface="Tahoma" panose="020B0604030504040204" pitchFamily="34" charset="0"/>
                <a:ea typeface="宋体" panose="02010600030101010101" pitchFamily="2" charset="-122"/>
              </a:rPr>
              <a:t>动力臂</a:t>
            </a:r>
            <a:r>
              <a:rPr lang="en-US" altLang="zh-CN" sz="4000" b="1" dirty="0">
                <a:latin typeface="Tahoma" panose="020B0604030504040204" pitchFamily="34" charset="0"/>
                <a:ea typeface="宋体" panose="02010600030101010101" pitchFamily="2" charset="-122"/>
              </a:rPr>
              <a:t>=</a:t>
            </a:r>
            <a:r>
              <a:rPr lang="zh-CN" altLang="en-US" sz="4000" b="1" dirty="0">
                <a:latin typeface="Tahoma" panose="020B0604030504040204" pitchFamily="34" charset="0"/>
                <a:ea typeface="宋体" panose="02010600030101010101" pitchFamily="2" charset="-122"/>
              </a:rPr>
              <a:t>阻力</a:t>
            </a:r>
            <a:r>
              <a:rPr lang="el-GR" altLang="zh-CN" sz="4000" b="1" dirty="0">
                <a:latin typeface="Tahoma" panose="020B0604030504040204" pitchFamily="34" charset="0"/>
                <a:ea typeface="宋体" panose="02010600030101010101" pitchFamily="2" charset="-122"/>
              </a:rPr>
              <a:t>Χ</a:t>
            </a:r>
            <a:r>
              <a:rPr lang="zh-CN" altLang="en-US" sz="4000" b="1" dirty="0">
                <a:latin typeface="Tahoma" panose="020B0604030504040204" pitchFamily="34" charset="0"/>
                <a:ea typeface="宋体" panose="02010600030101010101" pitchFamily="2" charset="-122"/>
              </a:rPr>
              <a:t>阻力臂</a:t>
            </a:r>
            <a:endParaRPr lang="zh-CN" altLang="en-US" sz="4000" b="1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75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  <p:bldP spid="12083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4927600" y="214630"/>
            <a:ext cx="7924800" cy="11430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>
                <a:solidFill>
                  <a:srgbClr val="FF0000"/>
                </a:solidFill>
                <a:ea typeface="微软雅黑" panose="020B0503020204020204" charset="-122"/>
              </a:rPr>
              <a:t>杠杆的种类一、等臂杠杆</a:t>
            </a:r>
            <a:endParaRPr lang="zh-CN" altLang="en-US" dirty="0">
              <a:solidFill>
                <a:srgbClr val="FF0000"/>
              </a:solidFill>
              <a:ea typeface="微软雅黑" panose="020B0503020204020204" charset="-122"/>
            </a:endParaRPr>
          </a:p>
        </p:txBody>
      </p:sp>
      <p:pic>
        <p:nvPicPr>
          <p:cNvPr id="26629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7438" y="1412875"/>
            <a:ext cx="4032250" cy="5329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lstStyle/>
          <a:p>
            <a:r>
              <a:rPr lang="zh-CN" altLang="en-US" sz="4400" dirty="0">
                <a:ea typeface="黑体" panose="02010609060101010101" pitchFamily="49" charset="-122"/>
              </a:rPr>
              <a:t>等臂杠杆：</a:t>
            </a:r>
            <a:endParaRPr lang="en-US" altLang="zh-CN" sz="4400" dirty="0">
              <a:ea typeface="黑体" panose="02010609060101010101" pitchFamily="49" charset="-122"/>
            </a:endParaRPr>
          </a:p>
          <a:p>
            <a:r>
              <a:rPr lang="zh-CN" altLang="en-US" sz="4400" dirty="0">
                <a:ea typeface="黑体" panose="02010609060101010101" pitchFamily="49" charset="-122"/>
              </a:rPr>
              <a:t>动力臂</a:t>
            </a:r>
            <a:r>
              <a:rPr lang="en-US" altLang="zh-CN" sz="4400" dirty="0">
                <a:ea typeface="黑体" panose="02010609060101010101" pitchFamily="49" charset="-122"/>
              </a:rPr>
              <a:t>=</a:t>
            </a:r>
            <a:r>
              <a:rPr lang="zh-CN" altLang="en-US" sz="4400" dirty="0">
                <a:ea typeface="黑体" panose="02010609060101010101" pitchFamily="49" charset="-122"/>
              </a:rPr>
              <a:t>阻力臂</a:t>
            </a:r>
            <a:endParaRPr lang="en-US" altLang="zh-CN" sz="4400" dirty="0"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4400" b="1" dirty="0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L1=L2</a:t>
            </a:r>
            <a:endParaRPr lang="en-US" altLang="zh-CN" sz="4400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r>
              <a:rPr lang="zh-CN" altLang="en-US" sz="4400" dirty="0">
                <a:ea typeface="黑体" panose="02010609060101010101" pitchFamily="49" charset="-122"/>
              </a:rPr>
              <a:t>动力等于阻力</a:t>
            </a:r>
            <a:endParaRPr lang="en-US" altLang="zh-CN" sz="4400" dirty="0"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4400" b="1" dirty="0">
                <a:solidFill>
                  <a:schemeClr val="folHlink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F1 =F2</a:t>
            </a:r>
            <a:endParaRPr lang="en-US" altLang="zh-CN" sz="4400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26627" name="WordArt 5"/>
          <p:cNvSpPr>
            <a:spLocks noTextEdit="1"/>
          </p:cNvSpPr>
          <p:nvPr/>
        </p:nvSpPr>
        <p:spPr>
          <a:xfrm>
            <a:off x="11430" y="214630"/>
            <a:ext cx="5593080" cy="1095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任务四：</a:t>
            </a:r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微软雅黑" panose="020B0503020204020204" charset="-122"/>
                <a:sym typeface="+mn-ea"/>
              </a:rPr>
              <a:t>杠杆分类</a:t>
            </a:r>
            <a:endParaRPr lang="zh-CN" alt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宋体" panose="02010600030101010101" pitchFamily="2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609600" y="1600200"/>
          <a:ext cx="5383530" cy="4043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4152900" imgH="2095500" progId="Paint.Picture">
                  <p:embed/>
                </p:oleObj>
              </mc:Choice>
              <mc:Fallback>
                <p:oleObj name="" r:id="rId2" imgW="4152900" imgH="209550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3"/>
                    </p:blipFill>
                    <p:spPr>
                      <a:xfrm>
                        <a:off x="609600" y="1600200"/>
                        <a:ext cx="5383530" cy="4043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6106160" y="1412875"/>
          <a:ext cx="4156075" cy="4231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4" imgW="4152900" imgH="2095500" progId="Paint.Picture">
                  <p:embed/>
                </p:oleObj>
              </mc:Choice>
              <mc:Fallback>
                <p:oleObj name="" r:id="rId4" imgW="4152900" imgH="20955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3"/>
                    </p:blipFill>
                    <p:spPr>
                      <a:xfrm>
                        <a:off x="6106160" y="1412875"/>
                        <a:ext cx="4156075" cy="4231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405890" y="207328"/>
            <a:ext cx="10972800" cy="1143000"/>
          </a:xfrm>
        </p:spPr>
        <p:txBody>
          <a:bodyPr wrap="square" lIns="91440" tIns="45720" rIns="91440" bIns="45720" anchor="ctr"/>
          <a:lstStyle/>
          <a:p>
            <a:r>
              <a:rPr lang="zh-CN" altLang="en-US" dirty="0">
                <a:solidFill>
                  <a:srgbClr val="FF0000"/>
                </a:solidFill>
                <a:ea typeface="微软雅黑" panose="020B0503020204020204" charset="-122"/>
              </a:rPr>
              <a:t>杠杆的种类二 省力杠杆</a:t>
            </a:r>
            <a:endParaRPr lang="zh-CN" altLang="en-US" dirty="0">
              <a:solidFill>
                <a:srgbClr val="FF0000"/>
              </a:solidFill>
              <a:ea typeface="微软雅黑" panose="020B0503020204020204" charset="-122"/>
            </a:endParaRPr>
          </a:p>
        </p:txBody>
      </p:sp>
      <p:pic>
        <p:nvPicPr>
          <p:cNvPr id="6144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7563" y="3986213"/>
            <a:ext cx="2230437" cy="2700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563" y="1439863"/>
            <a:ext cx="2230437" cy="2533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208213" y="1439863"/>
            <a:ext cx="3743325" cy="3139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4000" dirty="0">
                <a:latin typeface="Tahoma" panose="020B0604030504040204" pitchFamily="34" charset="0"/>
                <a:ea typeface="宋体" panose="02010600030101010101" pitchFamily="2" charset="-122"/>
              </a:rPr>
              <a:t>省力杠杆：</a:t>
            </a:r>
            <a:endParaRPr lang="en-US" altLang="zh-CN" sz="4000" dirty="0"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000" dirty="0">
                <a:latin typeface="Tahoma" panose="020B0604030504040204" pitchFamily="34" charset="0"/>
                <a:ea typeface="宋体" panose="02010600030101010101" pitchFamily="2" charset="-122"/>
              </a:rPr>
              <a:t>动力臂</a:t>
            </a:r>
            <a:r>
              <a:rPr lang="en-US" altLang="zh-CN" sz="4000" dirty="0">
                <a:latin typeface="Tahoma" panose="020B0604030504040204" pitchFamily="34" charset="0"/>
                <a:ea typeface="宋体" panose="02010600030101010101" pitchFamily="2" charset="-122"/>
              </a:rPr>
              <a:t>&gt;</a:t>
            </a:r>
            <a:r>
              <a:rPr lang="zh-CN" altLang="en-US" sz="4000" dirty="0">
                <a:latin typeface="Tahoma" panose="020B0604030504040204" pitchFamily="34" charset="0"/>
                <a:ea typeface="宋体" panose="02010600030101010101" pitchFamily="2" charset="-122"/>
              </a:rPr>
              <a:t>阻力臂</a:t>
            </a:r>
            <a:endParaRPr lang="en-US" altLang="zh-CN" sz="4000" dirty="0"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40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28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40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&gt;L</a:t>
            </a:r>
            <a:r>
              <a:rPr lang="en-US" altLang="zh-CN" sz="28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zh-CN" altLang="en-US" sz="4000" dirty="0">
                <a:latin typeface="Tahoma" panose="020B0604030504040204" pitchFamily="34" charset="0"/>
                <a:ea typeface="宋体" panose="02010600030101010101" pitchFamily="2" charset="-122"/>
              </a:rPr>
              <a:t>动力</a:t>
            </a:r>
            <a:r>
              <a:rPr lang="en-US" altLang="zh-CN" sz="4000" dirty="0">
                <a:latin typeface="Tahoma" panose="020B0604030504040204" pitchFamily="34" charset="0"/>
                <a:ea typeface="宋体" panose="02010600030101010101" pitchFamily="2" charset="-122"/>
              </a:rPr>
              <a:t>&lt;</a:t>
            </a:r>
            <a:r>
              <a:rPr lang="zh-CN" altLang="en-US" sz="4000" dirty="0">
                <a:latin typeface="Tahoma" panose="020B0604030504040204" pitchFamily="34" charset="0"/>
                <a:ea typeface="宋体" panose="02010600030101010101" pitchFamily="2" charset="-122"/>
              </a:rPr>
              <a:t>阻力</a:t>
            </a:r>
            <a:endParaRPr lang="en-US" altLang="zh-CN" sz="4000" dirty="0"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40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28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40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&lt;F</a:t>
            </a:r>
            <a:r>
              <a:rPr lang="en-US" altLang="zh-CN" sz="28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995" y="1440180"/>
            <a:ext cx="6205220" cy="5300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880" y="4004945"/>
            <a:ext cx="2230120" cy="26816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880" y="1440180"/>
            <a:ext cx="2070735" cy="25647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395" y="1440180"/>
            <a:ext cx="6306820" cy="536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38100" y="113665"/>
            <a:ext cx="5105400" cy="11430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ea typeface="微软雅黑" panose="020B0503020204020204" charset="-122"/>
              </a:rPr>
              <a:t>生活小帮手</a:t>
            </a:r>
            <a:endParaRPr lang="zh-CN" altLang="en-US" sz="6600" b="1" dirty="0">
              <a:solidFill>
                <a:srgbClr val="FF0000"/>
              </a:solidFill>
              <a:ea typeface="微软雅黑" panose="020B0503020204020204" charset="-122"/>
            </a:endParaRPr>
          </a:p>
        </p:txBody>
      </p:sp>
      <p:pic>
        <p:nvPicPr>
          <p:cNvPr id="13316" name="Picture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37705" y="1428750"/>
            <a:ext cx="3943985" cy="5199380"/>
          </a:xfrm>
        </p:spPr>
      </p:pic>
      <p:pic>
        <p:nvPicPr>
          <p:cNvPr id="2" name="图片 1" descr="u=3722355628,2066052956&amp;fm=23&amp;gp=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" y="1889760"/>
            <a:ext cx="5629910" cy="3761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r>
              <a:rPr lang="zh-CN" altLang="en-US" dirty="0">
                <a:solidFill>
                  <a:srgbClr val="FF0000"/>
                </a:solidFill>
                <a:ea typeface="微软雅黑" panose="020B0503020204020204" charset="-122"/>
              </a:rPr>
              <a:t>杠杆的种类三费力杠杆</a:t>
            </a:r>
            <a:endParaRPr lang="zh-CN" altLang="en-US" dirty="0">
              <a:solidFill>
                <a:srgbClr val="FF0000"/>
              </a:solidFill>
              <a:ea typeface="微软雅黑" panose="020B0503020204020204" charset="-122"/>
            </a:endParaRPr>
          </a:p>
        </p:txBody>
      </p:sp>
      <p:pic>
        <p:nvPicPr>
          <p:cNvPr id="65538" name="Picture 2">
            <a:hlinkClick r:id="rId1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5863" y="1487805"/>
            <a:ext cx="2952750" cy="2466975"/>
          </a:xfrm>
        </p:spPr>
      </p:pic>
      <p:pic>
        <p:nvPicPr>
          <p:cNvPr id="65539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863" y="4184650"/>
            <a:ext cx="3132137" cy="2592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208213" y="1487488"/>
            <a:ext cx="4572000" cy="34442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4400" dirty="0">
                <a:latin typeface="Tahoma" panose="020B0604030504040204" pitchFamily="34" charset="0"/>
                <a:ea typeface="宋体" panose="02010600030101010101" pitchFamily="2" charset="-122"/>
              </a:rPr>
              <a:t>费力杠杆：</a:t>
            </a:r>
            <a:endParaRPr lang="en-US" altLang="zh-CN" sz="4400" dirty="0"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4400" dirty="0">
                <a:latin typeface="Tahoma" panose="020B0604030504040204" pitchFamily="34" charset="0"/>
                <a:ea typeface="宋体" panose="02010600030101010101" pitchFamily="2" charset="-122"/>
              </a:rPr>
              <a:t>动力臂</a:t>
            </a:r>
            <a:r>
              <a:rPr lang="en-US" altLang="zh-CN" sz="4400" dirty="0">
                <a:latin typeface="Tahoma" panose="020B0604030504040204" pitchFamily="34" charset="0"/>
                <a:ea typeface="宋体" panose="02010600030101010101" pitchFamily="2" charset="-122"/>
              </a:rPr>
              <a:t>&lt;</a:t>
            </a:r>
            <a:r>
              <a:rPr lang="zh-CN" altLang="en-US" sz="4400" dirty="0">
                <a:latin typeface="Tahoma" panose="020B0604030504040204" pitchFamily="34" charset="0"/>
                <a:ea typeface="宋体" panose="02010600030101010101" pitchFamily="2" charset="-122"/>
              </a:rPr>
              <a:t>阻力臂</a:t>
            </a:r>
            <a:endParaRPr lang="en-US" altLang="zh-CN" sz="4400" dirty="0"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44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en-US" altLang="zh-CN" sz="32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44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&lt;L</a:t>
            </a:r>
            <a:r>
              <a:rPr lang="en-US" altLang="zh-CN" sz="32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zh-CN" altLang="en-US" sz="4400" dirty="0">
                <a:latin typeface="Tahoma" panose="020B0604030504040204" pitchFamily="34" charset="0"/>
                <a:ea typeface="宋体" panose="02010600030101010101" pitchFamily="2" charset="-122"/>
              </a:rPr>
              <a:t>动力</a:t>
            </a:r>
            <a:r>
              <a:rPr lang="en-US" altLang="zh-CN" sz="4400" dirty="0">
                <a:latin typeface="Tahoma" panose="020B0604030504040204" pitchFamily="34" charset="0"/>
                <a:ea typeface="宋体" panose="02010600030101010101" pitchFamily="2" charset="-122"/>
              </a:rPr>
              <a:t>&gt;</a:t>
            </a:r>
            <a:r>
              <a:rPr lang="zh-CN" altLang="en-US" sz="4400" dirty="0">
                <a:latin typeface="Tahoma" panose="020B0604030504040204" pitchFamily="34" charset="0"/>
                <a:ea typeface="宋体" panose="02010600030101010101" pitchFamily="2" charset="-122"/>
              </a:rPr>
              <a:t>阻力</a:t>
            </a:r>
            <a:endParaRPr lang="en-US" altLang="zh-CN" sz="4400" dirty="0"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44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32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44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&gt;F</a:t>
            </a:r>
            <a:r>
              <a:rPr lang="en-US" altLang="zh-CN" sz="3200" b="1" dirty="0">
                <a:solidFill>
                  <a:schemeClr val="folHlin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 descr="8WJII(XS`6V[E3N3KH}$YO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40" y="1487805"/>
            <a:ext cx="6295390" cy="3444240"/>
          </a:xfrm>
          <a:prstGeom prst="rect">
            <a:avLst/>
          </a:prstGeom>
        </p:spPr>
      </p:pic>
      <p:pic>
        <p:nvPicPr>
          <p:cNvPr id="5" name="图片 4" descr="8WJII(XS`6V[E3N3KH}$YO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615" y="1525905"/>
            <a:ext cx="3103880" cy="23914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40" y="1417955"/>
            <a:ext cx="6295390" cy="3466465"/>
          </a:xfrm>
          <a:prstGeom prst="rect">
            <a:avLst/>
          </a:prstGeom>
        </p:spPr>
      </p:pic>
      <p:graphicFrame>
        <p:nvGraphicFramePr>
          <p:cNvPr id="10" name="对象 9"/>
          <p:cNvGraphicFramePr/>
          <p:nvPr/>
        </p:nvGraphicFramePr>
        <p:xfrm>
          <a:off x="7536180" y="4055110"/>
          <a:ext cx="3207385" cy="2722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7" imgW="6296025" imgH="3467100" progId="Paint.Picture">
                  <p:embed/>
                </p:oleObj>
              </mc:Choice>
              <mc:Fallback>
                <p:oleObj name="" r:id="rId7" imgW="6296025" imgH="346710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6"/>
                    </p:blipFill>
                    <p:spPr>
                      <a:xfrm>
                        <a:off x="7536180" y="4055110"/>
                        <a:ext cx="3207385" cy="2722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5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当堂检测</a:t>
            </a:r>
            <a:endParaRPr lang="zh-CN" altLang="en-US" sz="540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   </a:t>
            </a:r>
            <a:r>
              <a:rPr lang="zh-CN" altLang="en-US"/>
              <a:t>请大家完成当堂检测，</a:t>
            </a:r>
            <a:r>
              <a:rPr lang="zh-CN" altLang="en-US">
                <a:solidFill>
                  <a:schemeClr val="accent2"/>
                </a:solidFill>
              </a:rPr>
              <a:t>满分</a:t>
            </a:r>
            <a:r>
              <a:rPr lang="en-US" altLang="zh-CN">
                <a:solidFill>
                  <a:schemeClr val="accent2"/>
                </a:solidFill>
              </a:rPr>
              <a:t>5</a:t>
            </a:r>
            <a:r>
              <a:rPr lang="zh-CN" altLang="en-US">
                <a:solidFill>
                  <a:schemeClr val="accent2"/>
                </a:solidFill>
              </a:rPr>
              <a:t>分，每题</a:t>
            </a:r>
            <a:r>
              <a:rPr lang="en-US" altLang="zh-CN">
                <a:solidFill>
                  <a:schemeClr val="accent2"/>
                </a:solidFill>
              </a:rPr>
              <a:t>1</a:t>
            </a:r>
            <a:r>
              <a:rPr lang="zh-CN" altLang="en-US">
                <a:solidFill>
                  <a:schemeClr val="accent2"/>
                </a:solidFill>
              </a:rPr>
              <a:t>分。</a:t>
            </a:r>
            <a:endParaRPr lang="zh-CN" altLang="en-US">
              <a:solidFill>
                <a:schemeClr val="accent2"/>
              </a:solidFill>
            </a:endParaRPr>
          </a:p>
          <a:p>
            <a:endParaRPr lang="zh-CN" altLang="en-US">
              <a:solidFill>
                <a:schemeClr val="accent2"/>
              </a:solidFill>
            </a:endParaRPr>
          </a:p>
          <a:p>
            <a:r>
              <a:rPr lang="zh-CN" altLang="en-US">
                <a:solidFill>
                  <a:schemeClr val="accent2"/>
                </a:solidFill>
              </a:rPr>
              <a:t>    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小组均分最高的得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分，第二的得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分，以此类推，最低的得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/>
          <p:nvPr/>
        </p:nvGrpSpPr>
        <p:grpSpPr>
          <a:xfrm>
            <a:off x="1524000" y="3284538"/>
            <a:ext cx="2555875" cy="1223962"/>
            <a:chOff x="0" y="2296"/>
            <a:chExt cx="1723" cy="900"/>
          </a:xfrm>
        </p:grpSpPr>
        <p:sp>
          <p:nvSpPr>
            <p:cNvPr id="53250" name="Line 3"/>
            <p:cNvSpPr/>
            <p:nvPr/>
          </p:nvSpPr>
          <p:spPr>
            <a:xfrm flipV="1">
              <a:off x="1406" y="2342"/>
              <a:ext cx="317" cy="136"/>
            </a:xfrm>
            <a:prstGeom prst="line">
              <a:avLst/>
            </a:prstGeom>
            <a:ln w="3175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3251" name="Group 21"/>
            <p:cNvGrpSpPr/>
            <p:nvPr/>
          </p:nvGrpSpPr>
          <p:grpSpPr>
            <a:xfrm>
              <a:off x="0" y="2296"/>
              <a:ext cx="1587" cy="900"/>
              <a:chOff x="1384" y="1822"/>
              <a:chExt cx="1315" cy="746"/>
            </a:xfrm>
          </p:grpSpPr>
          <p:sp>
            <p:nvSpPr>
              <p:cNvPr id="53252" name="Cloud"/>
              <p:cNvSpPr>
                <a:spLocks noChangeAspect="1" noEditPoints="1"/>
              </p:cNvSpPr>
              <p:nvPr/>
            </p:nvSpPr>
            <p:spPr>
              <a:xfrm>
                <a:off x="1384" y="1822"/>
                <a:ext cx="1315" cy="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5" y="0"/>
                  </a:cxn>
                  <a:cxn ang="0">
                    <a:pos x="2" y="0"/>
                  </a:cxn>
                </a:cxnLst>
                <a:rect l="0" t="0" r="0" b="0"/>
                <a:pathLst>
                  <a:path w="21600" h="2160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66FF33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53" name="Text Box 23"/>
              <p:cNvSpPr txBox="1"/>
              <p:nvPr/>
            </p:nvSpPr>
            <p:spPr>
              <a:xfrm>
                <a:off x="1598" y="2024"/>
                <a:ext cx="964" cy="2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/>
                <a:r>
                  <a:rPr lang="zh-CN" altLang="en-US" b="1" dirty="0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五要素</a:t>
                </a:r>
                <a:endParaRPr lang="en-US" altLang="zh-CN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3315" name="Group 7"/>
          <p:cNvGrpSpPr/>
          <p:nvPr/>
        </p:nvGrpSpPr>
        <p:grpSpPr>
          <a:xfrm>
            <a:off x="4295775" y="2420938"/>
            <a:ext cx="3824288" cy="4049712"/>
            <a:chOff x="1746" y="1525"/>
            <a:chExt cx="2409" cy="2551"/>
          </a:xfrm>
        </p:grpSpPr>
        <p:grpSp>
          <p:nvGrpSpPr>
            <p:cNvPr id="53255" name="组合 10"/>
            <p:cNvGrpSpPr/>
            <p:nvPr/>
          </p:nvGrpSpPr>
          <p:grpSpPr>
            <a:xfrm>
              <a:off x="1746" y="1525"/>
              <a:ext cx="2409" cy="2551"/>
              <a:chOff x="2325700" y="1768462"/>
              <a:chExt cx="4103688" cy="4456141"/>
            </a:xfrm>
          </p:grpSpPr>
          <p:sp>
            <p:nvSpPr>
              <p:cNvPr id="53256" name="Freeform 94"/>
              <p:cNvSpPr/>
              <p:nvPr/>
            </p:nvSpPr>
            <p:spPr>
              <a:xfrm rot="-221666">
                <a:off x="4273321" y="1768462"/>
                <a:ext cx="1439862" cy="1862137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764" h="1210">
                    <a:moveTo>
                      <a:pt x="129" y="0"/>
                    </a:moveTo>
                    <a:cubicBezTo>
                      <a:pt x="64" y="484"/>
                      <a:pt x="0" y="968"/>
                      <a:pt x="83" y="1089"/>
                    </a:cubicBezTo>
                    <a:cubicBezTo>
                      <a:pt x="166" y="1210"/>
                      <a:pt x="514" y="794"/>
                      <a:pt x="628" y="726"/>
                    </a:cubicBezTo>
                    <a:cubicBezTo>
                      <a:pt x="742" y="658"/>
                      <a:pt x="753" y="669"/>
                      <a:pt x="764" y="681"/>
                    </a:cubicBezTo>
                  </a:path>
                </a:pathLst>
              </a:custGeom>
              <a:noFill/>
              <a:ln w="44450" cap="flat" cmpd="sng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57" name="Freeform 73"/>
              <p:cNvSpPr/>
              <p:nvPr/>
            </p:nvSpPr>
            <p:spPr>
              <a:xfrm>
                <a:off x="4257688" y="2625717"/>
                <a:ext cx="2171700" cy="3168650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0" t="0" r="0" b="0"/>
                <a:pathLst>
                  <a:path w="688" h="2041">
                    <a:moveTo>
                      <a:pt x="98" y="2041"/>
                    </a:moveTo>
                    <a:cubicBezTo>
                      <a:pt x="49" y="1712"/>
                      <a:pt x="0" y="1383"/>
                      <a:pt x="98" y="1043"/>
                    </a:cubicBezTo>
                    <a:cubicBezTo>
                      <a:pt x="196" y="703"/>
                      <a:pt x="442" y="351"/>
                      <a:pt x="688" y="0"/>
                    </a:cubicBezTo>
                  </a:path>
                </a:pathLst>
              </a:custGeom>
              <a:noFill/>
              <a:ln w="47625" cap="flat" cmpd="sng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58" name="Freeform 91"/>
              <p:cNvSpPr/>
              <p:nvPr/>
            </p:nvSpPr>
            <p:spPr>
              <a:xfrm>
                <a:off x="2325700" y="2625717"/>
                <a:ext cx="1296988" cy="3241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681" h="2042">
                    <a:moveTo>
                      <a:pt x="0" y="0"/>
                    </a:moveTo>
                    <a:cubicBezTo>
                      <a:pt x="249" y="193"/>
                      <a:pt x="499" y="386"/>
                      <a:pt x="590" y="726"/>
                    </a:cubicBezTo>
                    <a:cubicBezTo>
                      <a:pt x="681" y="1066"/>
                      <a:pt x="552" y="1823"/>
                      <a:pt x="544" y="2042"/>
                    </a:cubicBezTo>
                  </a:path>
                </a:pathLst>
              </a:custGeom>
              <a:noFill/>
              <a:ln w="47625" cap="flat" cmpd="sng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59" name="Freeform 92"/>
              <p:cNvSpPr/>
              <p:nvPr/>
            </p:nvSpPr>
            <p:spPr>
              <a:xfrm rot="-1137402">
                <a:off x="2855925" y="2187567"/>
                <a:ext cx="1538288" cy="14335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0" t="0" r="0" b="0"/>
                <a:pathLst>
                  <a:path w="1088" h="643">
                    <a:moveTo>
                      <a:pt x="0" y="0"/>
                    </a:moveTo>
                    <a:cubicBezTo>
                      <a:pt x="109" y="60"/>
                      <a:pt x="219" y="121"/>
                      <a:pt x="317" y="227"/>
                    </a:cubicBezTo>
                    <a:cubicBezTo>
                      <a:pt x="415" y="333"/>
                      <a:pt x="498" y="627"/>
                      <a:pt x="589" y="635"/>
                    </a:cubicBezTo>
                    <a:cubicBezTo>
                      <a:pt x="680" y="643"/>
                      <a:pt x="778" y="378"/>
                      <a:pt x="861" y="272"/>
                    </a:cubicBezTo>
                    <a:cubicBezTo>
                      <a:pt x="944" y="166"/>
                      <a:pt x="1050" y="45"/>
                      <a:pt x="1088" y="0"/>
                    </a:cubicBezTo>
                  </a:path>
                </a:pathLst>
              </a:custGeom>
              <a:noFill/>
              <a:ln w="38100" cap="flat" cmpd="sng">
                <a:solidFill>
                  <a:srgbClr val="99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60" name="Text Box 93"/>
              <p:cNvSpPr txBox="1"/>
              <p:nvPr/>
            </p:nvSpPr>
            <p:spPr>
              <a:xfrm>
                <a:off x="3605015" y="4009634"/>
                <a:ext cx="654137" cy="22149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anchor="t">
                <a:spAutoFit/>
              </a:bodyPr>
              <a:lstStyle/>
              <a:p>
                <a:pPr lvl="0"/>
                <a:endParaRPr lang="zh-CN" altLang="en-US" sz="28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3261" name="Rectangle 14"/>
            <p:cNvSpPr/>
            <p:nvPr/>
          </p:nvSpPr>
          <p:spPr>
            <a:xfrm>
              <a:off x="2517" y="2523"/>
              <a:ext cx="409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algn="ctr"/>
              <a:r>
                <a:rPr lang="zh-CN" altLang="en-US" sz="60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杠杆</a:t>
              </a:r>
              <a:endPara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3316" name="Group 15"/>
          <p:cNvGrpSpPr/>
          <p:nvPr/>
        </p:nvGrpSpPr>
        <p:grpSpPr>
          <a:xfrm>
            <a:off x="3736975" y="1700213"/>
            <a:ext cx="5168900" cy="1884362"/>
            <a:chOff x="1218" y="1071"/>
            <a:chExt cx="3581" cy="1326"/>
          </a:xfrm>
        </p:grpSpPr>
        <p:grpSp>
          <p:nvGrpSpPr>
            <p:cNvPr id="53263" name="Group 16"/>
            <p:cNvGrpSpPr/>
            <p:nvPr/>
          </p:nvGrpSpPr>
          <p:grpSpPr>
            <a:xfrm>
              <a:off x="1218" y="1677"/>
              <a:ext cx="1304" cy="720"/>
              <a:chOff x="907" y="2446"/>
              <a:chExt cx="1304" cy="720"/>
            </a:xfrm>
          </p:grpSpPr>
          <p:sp>
            <p:nvSpPr>
              <p:cNvPr id="53264" name="Cloud"/>
              <p:cNvSpPr>
                <a:spLocks noChangeAspect="1" noEditPoints="1"/>
              </p:cNvSpPr>
              <p:nvPr/>
            </p:nvSpPr>
            <p:spPr>
              <a:xfrm>
                <a:off x="907" y="2446"/>
                <a:ext cx="1270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2" y="0"/>
                  </a:cxn>
                </a:cxnLst>
                <a:rect l="0" t="0" r="0" b="0"/>
                <a:pathLst>
                  <a:path w="21600" h="2160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92D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65" name="Rectangle 18"/>
              <p:cNvSpPr/>
              <p:nvPr/>
            </p:nvSpPr>
            <p:spPr>
              <a:xfrm>
                <a:off x="1076" y="2523"/>
                <a:ext cx="1135" cy="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/>
                <a:r>
                  <a:rPr lang="zh-CN" altLang="en-US" sz="3600" dirty="0">
                    <a:latin typeface="Verdana" panose="020B0604030504040204" pitchFamily="34" charset="0"/>
                    <a:ea typeface="宋体" panose="02010600030101010101" pitchFamily="2" charset="-122"/>
                  </a:rPr>
                  <a:t>杠杆</a:t>
                </a:r>
                <a:endParaRPr lang="zh-CN" altLang="en-US" sz="3600" dirty="0"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66" name="Group 19"/>
            <p:cNvGrpSpPr/>
            <p:nvPr/>
          </p:nvGrpSpPr>
          <p:grpSpPr>
            <a:xfrm>
              <a:off x="2200" y="1071"/>
              <a:ext cx="1341" cy="756"/>
              <a:chOff x="2154" y="1706"/>
              <a:chExt cx="1341" cy="756"/>
            </a:xfrm>
          </p:grpSpPr>
          <p:sp>
            <p:nvSpPr>
              <p:cNvPr id="53267" name="Cloud"/>
              <p:cNvSpPr>
                <a:spLocks noChangeAspect="1" noEditPoints="1"/>
              </p:cNvSpPr>
              <p:nvPr/>
            </p:nvSpPr>
            <p:spPr>
              <a:xfrm>
                <a:off x="2154" y="1706"/>
                <a:ext cx="1269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2" y="0"/>
                  </a:cxn>
                </a:cxnLst>
                <a:rect l="0" t="0" r="0" b="0"/>
                <a:pathLst>
                  <a:path w="21600" h="2160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92D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68" name="Rectangle 21"/>
              <p:cNvSpPr/>
              <p:nvPr/>
            </p:nvSpPr>
            <p:spPr>
              <a:xfrm>
                <a:off x="2290" y="1797"/>
                <a:ext cx="1205" cy="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/>
                <a:r>
                  <a:rPr lang="zh-CN" altLang="en-US" sz="2800" b="1" dirty="0">
                    <a:latin typeface="Verdana" panose="020B0604030504040204" pitchFamily="34" charset="0"/>
                    <a:ea typeface="宋体" panose="02010600030101010101" pitchFamily="2" charset="-122"/>
                  </a:rPr>
                  <a:t>杠杆的平衡条件</a:t>
                </a:r>
                <a:endParaRPr lang="zh-CN" altLang="en-US" sz="2800" b="1" dirty="0"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69" name="Group 22"/>
            <p:cNvGrpSpPr/>
            <p:nvPr/>
          </p:nvGrpSpPr>
          <p:grpSpPr>
            <a:xfrm>
              <a:off x="3287" y="1570"/>
              <a:ext cx="1512" cy="768"/>
              <a:chOff x="3378" y="1616"/>
              <a:chExt cx="1512" cy="768"/>
            </a:xfrm>
          </p:grpSpPr>
          <p:sp>
            <p:nvSpPr>
              <p:cNvPr id="53270" name="Cloud"/>
              <p:cNvSpPr>
                <a:spLocks noChangeAspect="1" noEditPoints="1"/>
              </p:cNvSpPr>
              <p:nvPr/>
            </p:nvSpPr>
            <p:spPr>
              <a:xfrm>
                <a:off x="3378" y="1616"/>
                <a:ext cx="1355" cy="7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3" y="0"/>
                  </a:cxn>
                </a:cxnLst>
                <a:rect l="0" t="0" r="0" b="0"/>
                <a:pathLst>
                  <a:path w="21600" h="2160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92D05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1" name="Text Box 24"/>
              <p:cNvSpPr txBox="1"/>
              <p:nvPr/>
            </p:nvSpPr>
            <p:spPr>
              <a:xfrm>
                <a:off x="3378" y="1752"/>
                <a:ext cx="1512" cy="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/>
                <a:r>
                  <a:rPr lang="zh-CN" altLang="en-US" sz="3600" b="1" dirty="0">
                    <a:latin typeface="Verdana" panose="020B0604030504040204" pitchFamily="34" charset="0"/>
                    <a:ea typeface="宋体" panose="02010600030101010101" pitchFamily="2" charset="-122"/>
                  </a:rPr>
                  <a:t>杠杆分类</a:t>
                </a:r>
                <a:endParaRPr lang="zh-CN" altLang="en-US" sz="3600" b="1" dirty="0"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3317" name="Group 25"/>
          <p:cNvGrpSpPr/>
          <p:nvPr/>
        </p:nvGrpSpPr>
        <p:grpSpPr>
          <a:xfrm>
            <a:off x="1524000" y="1989138"/>
            <a:ext cx="2447925" cy="1357312"/>
            <a:chOff x="-431" y="1207"/>
            <a:chExt cx="1724" cy="900"/>
          </a:xfrm>
        </p:grpSpPr>
        <p:grpSp>
          <p:nvGrpSpPr>
            <p:cNvPr id="53273" name="Group 21"/>
            <p:cNvGrpSpPr/>
            <p:nvPr/>
          </p:nvGrpSpPr>
          <p:grpSpPr>
            <a:xfrm>
              <a:off x="-431" y="1207"/>
              <a:ext cx="1587" cy="900"/>
              <a:chOff x="1384" y="1822"/>
              <a:chExt cx="1315" cy="746"/>
            </a:xfrm>
          </p:grpSpPr>
          <p:sp>
            <p:nvSpPr>
              <p:cNvPr id="53274" name="Cloud"/>
              <p:cNvSpPr>
                <a:spLocks noChangeAspect="1" noEditPoints="1"/>
              </p:cNvSpPr>
              <p:nvPr/>
            </p:nvSpPr>
            <p:spPr>
              <a:xfrm>
                <a:off x="1384" y="1822"/>
                <a:ext cx="1315" cy="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5" y="0"/>
                  </a:cxn>
                  <a:cxn ang="0">
                    <a:pos x="2" y="0"/>
                  </a:cxn>
                </a:cxnLst>
                <a:rect l="0" t="0" r="0" b="0"/>
                <a:pathLst>
                  <a:path w="21600" h="2160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66FF33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 Box 23"/>
              <p:cNvSpPr txBox="1">
                <a:spLocks noChangeArrowheads="1"/>
              </p:cNvSpPr>
              <p:nvPr/>
            </p:nvSpPr>
            <p:spPr bwMode="auto">
              <a:xfrm>
                <a:off x="1598" y="2031"/>
                <a:ext cx="963" cy="2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j-ea"/>
                    <a:ea typeface="+mj-ea"/>
                    <a:cs typeface="+mn-cs"/>
                  </a:rPr>
                  <a:t>定义</a:t>
                </a:r>
                <a:endParaRPr kumimoji="1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53276" name="Line 29"/>
            <p:cNvSpPr/>
            <p:nvPr/>
          </p:nvSpPr>
          <p:spPr>
            <a:xfrm>
              <a:off x="975" y="1797"/>
              <a:ext cx="318" cy="91"/>
            </a:xfrm>
            <a:prstGeom prst="line">
              <a:avLst/>
            </a:prstGeom>
            <a:ln w="3175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19" name="Group 35"/>
          <p:cNvGrpSpPr/>
          <p:nvPr/>
        </p:nvGrpSpPr>
        <p:grpSpPr>
          <a:xfrm>
            <a:off x="8328025" y="2852738"/>
            <a:ext cx="2339975" cy="1368425"/>
            <a:chOff x="4422" y="1525"/>
            <a:chExt cx="1678" cy="900"/>
          </a:xfrm>
        </p:grpSpPr>
        <p:grpSp>
          <p:nvGrpSpPr>
            <p:cNvPr id="53278" name="Group 21"/>
            <p:cNvGrpSpPr/>
            <p:nvPr/>
          </p:nvGrpSpPr>
          <p:grpSpPr>
            <a:xfrm>
              <a:off x="4513" y="1525"/>
              <a:ext cx="1587" cy="900"/>
              <a:chOff x="1384" y="1822"/>
              <a:chExt cx="1315" cy="746"/>
            </a:xfrm>
          </p:grpSpPr>
          <p:sp>
            <p:nvSpPr>
              <p:cNvPr id="53279" name="Cloud"/>
              <p:cNvSpPr>
                <a:spLocks noChangeAspect="1" noEditPoints="1"/>
              </p:cNvSpPr>
              <p:nvPr/>
            </p:nvSpPr>
            <p:spPr>
              <a:xfrm>
                <a:off x="1384" y="1822"/>
                <a:ext cx="1315" cy="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5" y="0"/>
                  </a:cxn>
                  <a:cxn ang="0">
                    <a:pos x="2" y="0"/>
                  </a:cxn>
                </a:cxnLst>
                <a:rect l="0" t="0" r="0" b="0"/>
                <a:pathLst>
                  <a:path w="21600" h="2160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66FF33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80" name="Text Box 23"/>
              <p:cNvSpPr txBox="1"/>
              <p:nvPr/>
            </p:nvSpPr>
            <p:spPr>
              <a:xfrm>
                <a:off x="1603" y="2024"/>
                <a:ext cx="964" cy="1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/>
                <a:r>
                  <a:rPr lang="zh-CN" altLang="en-US" b="1" dirty="0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费力杠杆</a:t>
                </a:r>
                <a:endParaRPr lang="zh-CN" altLang="en-US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3281" name="Line 39"/>
            <p:cNvSpPr/>
            <p:nvPr/>
          </p:nvSpPr>
          <p:spPr>
            <a:xfrm>
              <a:off x="4422" y="1752"/>
              <a:ext cx="318" cy="90"/>
            </a:xfrm>
            <a:prstGeom prst="line">
              <a:avLst/>
            </a:prstGeom>
            <a:ln w="3175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20" name="Group 40"/>
          <p:cNvGrpSpPr/>
          <p:nvPr/>
        </p:nvGrpSpPr>
        <p:grpSpPr>
          <a:xfrm>
            <a:off x="7104063" y="3500438"/>
            <a:ext cx="2232025" cy="1441450"/>
            <a:chOff x="3606" y="2296"/>
            <a:chExt cx="1587" cy="991"/>
          </a:xfrm>
        </p:grpSpPr>
        <p:grpSp>
          <p:nvGrpSpPr>
            <p:cNvPr id="53283" name="Group 21"/>
            <p:cNvGrpSpPr/>
            <p:nvPr/>
          </p:nvGrpSpPr>
          <p:grpSpPr>
            <a:xfrm>
              <a:off x="3606" y="2387"/>
              <a:ext cx="1587" cy="900"/>
              <a:chOff x="1384" y="1822"/>
              <a:chExt cx="1315" cy="746"/>
            </a:xfrm>
          </p:grpSpPr>
          <p:sp>
            <p:nvSpPr>
              <p:cNvPr id="53284" name="Cloud"/>
              <p:cNvSpPr>
                <a:spLocks noChangeAspect="1" noEditPoints="1"/>
              </p:cNvSpPr>
              <p:nvPr/>
            </p:nvSpPr>
            <p:spPr>
              <a:xfrm>
                <a:off x="1384" y="1822"/>
                <a:ext cx="1315" cy="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5" y="0"/>
                  </a:cxn>
                  <a:cxn ang="0">
                    <a:pos x="2" y="0"/>
                  </a:cxn>
                </a:cxnLst>
                <a:rect l="0" t="0" r="0" b="0"/>
                <a:pathLst>
                  <a:path w="21600" h="2160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66FF33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85" name="Text Box 23"/>
              <p:cNvSpPr txBox="1"/>
              <p:nvPr/>
            </p:nvSpPr>
            <p:spPr>
              <a:xfrm>
                <a:off x="1598" y="2023"/>
                <a:ext cx="964" cy="2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/>
                <a:r>
                  <a:rPr lang="zh-CN" altLang="en-US" b="1" dirty="0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等臂杠杆</a:t>
                </a:r>
                <a:endParaRPr lang="zh-CN" altLang="en-US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3286" name="Line 44"/>
            <p:cNvSpPr/>
            <p:nvPr/>
          </p:nvSpPr>
          <p:spPr>
            <a:xfrm>
              <a:off x="3969" y="2296"/>
              <a:ext cx="90" cy="227"/>
            </a:xfrm>
            <a:prstGeom prst="line">
              <a:avLst/>
            </a:prstGeom>
            <a:ln w="3175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21" name="Group 45"/>
          <p:cNvGrpSpPr/>
          <p:nvPr/>
        </p:nvGrpSpPr>
        <p:grpSpPr>
          <a:xfrm>
            <a:off x="3748088" y="0"/>
            <a:ext cx="4067175" cy="1792288"/>
            <a:chOff x="1401" y="0"/>
            <a:chExt cx="2562" cy="1129"/>
          </a:xfrm>
        </p:grpSpPr>
        <p:grpSp>
          <p:nvGrpSpPr>
            <p:cNvPr id="53288" name="Group 21"/>
            <p:cNvGrpSpPr/>
            <p:nvPr/>
          </p:nvGrpSpPr>
          <p:grpSpPr>
            <a:xfrm>
              <a:off x="1401" y="0"/>
              <a:ext cx="2562" cy="863"/>
              <a:chOff x="946" y="1822"/>
              <a:chExt cx="2186" cy="746"/>
            </a:xfrm>
          </p:grpSpPr>
          <p:sp>
            <p:nvSpPr>
              <p:cNvPr id="53289" name="Cloud"/>
              <p:cNvSpPr>
                <a:spLocks noChangeAspect="1" noEditPoints="1"/>
              </p:cNvSpPr>
              <p:nvPr/>
            </p:nvSpPr>
            <p:spPr>
              <a:xfrm>
                <a:off x="946" y="1822"/>
                <a:ext cx="2186" cy="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"/>
                  </a:cxn>
                  <a:cxn ang="0">
                    <a:pos x="13" y="0"/>
                  </a:cxn>
                  <a:cxn ang="0">
                    <a:pos x="7" y="0"/>
                  </a:cxn>
                </a:cxnLst>
                <a:rect l="0" t="0" r="0" b="0"/>
                <a:pathLst>
                  <a:path w="21600" h="2160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66FF33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Text Box 23"/>
              <p:cNvSpPr txBox="1">
                <a:spLocks noChangeArrowheads="1"/>
              </p:cNvSpPr>
              <p:nvPr/>
            </p:nvSpPr>
            <p:spPr bwMode="auto">
              <a:xfrm>
                <a:off x="1318" y="2024"/>
                <a:ext cx="1258" cy="4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ea"/>
                    <a:ea typeface="+mn-ea"/>
                    <a:cs typeface="+mn-cs"/>
                  </a:rPr>
                  <a:t>动力</a:t>
                </a:r>
                <a:r>
                  <a:rPr kumimoji="1" lang="el-GR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ea"/>
                    <a:ea typeface="+mn-ea"/>
                    <a:cs typeface="+mn-cs"/>
                  </a:rPr>
                  <a:t>Χ</a:t>
                </a:r>
                <a:r>
                  <a:rPr kumimoji="1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ea"/>
                    <a:ea typeface="+mn-ea"/>
                    <a:cs typeface="+mn-cs"/>
                  </a:rPr>
                  <a:t>动力臂</a:t>
                </a:r>
                <a:r>
                  <a:rPr kumimoji="1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ea"/>
                    <a:ea typeface="+mn-ea"/>
                    <a:cs typeface="+mn-cs"/>
                  </a:rPr>
                  <a:t>=</a:t>
                </a:r>
                <a:r>
                  <a:rPr kumimoji="1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ea"/>
                    <a:ea typeface="+mn-ea"/>
                    <a:cs typeface="+mn-cs"/>
                  </a:rPr>
                  <a:t>阻力</a:t>
                </a:r>
                <a:r>
                  <a:rPr kumimoji="1" lang="el-GR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ea"/>
                    <a:ea typeface="+mn-ea"/>
                    <a:cs typeface="+mn-cs"/>
                  </a:rPr>
                  <a:t>Χ</a:t>
                </a:r>
                <a:r>
                  <a:rPr kumimoji="1" lang="zh-CN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ea"/>
                    <a:ea typeface="+mn-ea"/>
                    <a:cs typeface="+mn-cs"/>
                  </a:rPr>
                  <a:t>阻</a:t>
                </a:r>
                <a:r>
                  <a:rPr kumimoji="1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ea"/>
                    <a:ea typeface="+mn-ea"/>
                    <a:cs typeface="+mn-cs"/>
                  </a:rPr>
                  <a:t>力臂</a:t>
                </a:r>
                <a:endParaRPr kumimoji="1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53291" name="Line 49"/>
            <p:cNvSpPr/>
            <p:nvPr/>
          </p:nvSpPr>
          <p:spPr>
            <a:xfrm flipH="1">
              <a:off x="2699" y="845"/>
              <a:ext cx="0" cy="284"/>
            </a:xfrm>
            <a:prstGeom prst="line">
              <a:avLst/>
            </a:prstGeom>
            <a:ln w="3175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23" name="Group 55"/>
          <p:cNvGrpSpPr/>
          <p:nvPr/>
        </p:nvGrpSpPr>
        <p:grpSpPr>
          <a:xfrm>
            <a:off x="8148638" y="1484313"/>
            <a:ext cx="2519362" cy="1374775"/>
            <a:chOff x="4173" y="935"/>
            <a:chExt cx="1587" cy="866"/>
          </a:xfrm>
        </p:grpSpPr>
        <p:grpSp>
          <p:nvGrpSpPr>
            <p:cNvPr id="53293" name="Group 21"/>
            <p:cNvGrpSpPr/>
            <p:nvPr/>
          </p:nvGrpSpPr>
          <p:grpSpPr>
            <a:xfrm>
              <a:off x="4173" y="935"/>
              <a:ext cx="1587" cy="783"/>
              <a:chOff x="1384" y="1822"/>
              <a:chExt cx="1315" cy="746"/>
            </a:xfrm>
          </p:grpSpPr>
          <p:sp>
            <p:nvSpPr>
              <p:cNvPr id="53294" name="Cloud"/>
              <p:cNvSpPr>
                <a:spLocks noChangeAspect="1" noEditPoints="1"/>
              </p:cNvSpPr>
              <p:nvPr/>
            </p:nvSpPr>
            <p:spPr>
              <a:xfrm>
                <a:off x="1384" y="1822"/>
                <a:ext cx="1315" cy="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5" y="0"/>
                  </a:cxn>
                  <a:cxn ang="0">
                    <a:pos x="2" y="0"/>
                  </a:cxn>
                </a:cxnLst>
                <a:rect l="0" t="0" r="0" b="0"/>
                <a:pathLst>
                  <a:path w="21600" h="2160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66FF33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95" name="Text Box 23"/>
              <p:cNvSpPr txBox="1"/>
              <p:nvPr/>
            </p:nvSpPr>
            <p:spPr>
              <a:xfrm>
                <a:off x="1598" y="2024"/>
                <a:ext cx="964" cy="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/>
                <a:r>
                  <a:rPr lang="zh-CN" altLang="en-US" b="1" dirty="0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省力杠杆</a:t>
                </a:r>
                <a:endParaRPr lang="zh-CN" altLang="en-US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3296" name="Line 59"/>
            <p:cNvSpPr/>
            <p:nvPr/>
          </p:nvSpPr>
          <p:spPr>
            <a:xfrm flipV="1">
              <a:off x="4468" y="1661"/>
              <a:ext cx="182" cy="140"/>
            </a:xfrm>
            <a:prstGeom prst="line">
              <a:avLst/>
            </a:prstGeom>
            <a:ln w="3175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/>
          <p:nvPr/>
        </p:nvSpPr>
        <p:spPr>
          <a:xfrm>
            <a:off x="3276600" y="533400"/>
            <a:ext cx="6172200" cy="1143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sz="4400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</a:rPr>
              <a:t>   思考与讨论</a:t>
            </a:r>
            <a:endParaRPr lang="zh-CN" altLang="en-US" sz="4400" dirty="0">
              <a:solidFill>
                <a:schemeClr val="tx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5477" name="Rectangle 5"/>
          <p:cNvSpPr/>
          <p:nvPr/>
        </p:nvSpPr>
        <p:spPr>
          <a:xfrm>
            <a:off x="1451610" y="2243455"/>
            <a:ext cx="8534400" cy="87757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zh-CN" altLang="en-US" sz="3200" dirty="0">
                <a:latin typeface="华文新魏" pitchFamily="2" charset="-122"/>
                <a:ea typeface="华文新魏" pitchFamily="2" charset="-122"/>
              </a:rPr>
              <a:t>你能说出</a:t>
            </a:r>
            <a:r>
              <a:rPr lang="zh-CN" altLang="en-US" sz="3200" dirty="0">
                <a:latin typeface="Times New Roman" panose="02020603050405020304" pitchFamily="18" charset="0"/>
                <a:ea typeface="华文新魏" pitchFamily="2" charset="-122"/>
              </a:rPr>
              <a:t>“</a:t>
            </a:r>
            <a:r>
              <a:rPr lang="zh-CN" altLang="en-US" sz="3200" dirty="0">
                <a:latin typeface="华文新魏" pitchFamily="2" charset="-122"/>
                <a:ea typeface="华文新魏" pitchFamily="2" charset="-122"/>
              </a:rPr>
              <a:t>小小称砣能压千斤</a:t>
            </a:r>
            <a:r>
              <a:rPr lang="zh-CN" altLang="en-US" sz="3200" dirty="0">
                <a:latin typeface="Times New Roman" panose="02020603050405020304" pitchFamily="18" charset="0"/>
                <a:ea typeface="华文新魏" pitchFamily="2" charset="-122"/>
              </a:rPr>
              <a:t>”</a:t>
            </a:r>
            <a:r>
              <a:rPr lang="zh-CN" altLang="en-US" sz="3200" dirty="0">
                <a:latin typeface="华文新魏" pitchFamily="2" charset="-122"/>
                <a:ea typeface="华文新魏" pitchFamily="2" charset="-122"/>
              </a:rPr>
              <a:t>的道理吗?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451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7853" y="3120708"/>
            <a:ext cx="5561012" cy="2519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build="p"/>
      <p:bldP spid="10547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/>
          <p:nvPr/>
        </p:nvSpPr>
        <p:spPr>
          <a:xfrm>
            <a:off x="2874963" y="762000"/>
            <a:ext cx="7793037" cy="1143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sz="4400" b="1" i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作业</a:t>
            </a:r>
            <a:r>
              <a:rPr lang="zh-CN" altLang="en-US" sz="4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en-US" altLang="zh-CN" sz="5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en-US" altLang="zh-CN" sz="36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193.  </a:t>
            </a:r>
            <a:r>
              <a:rPr lang="zh-CN" altLang="en-US" sz="36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第1、2</a:t>
            </a:r>
            <a:r>
              <a:rPr lang="zh-CN" altLang="en-US" sz="2800" b="1" dirty="0">
                <a:solidFill>
                  <a:schemeClr val="folHlink"/>
                </a:solidFill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zh-CN" altLang="en-US" sz="36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3题</a:t>
            </a:r>
            <a:endParaRPr lang="zh-CN" altLang="en-US" sz="36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6501" name="Picture 5" descr="BS00554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0" y="4191000"/>
            <a:ext cx="2832100" cy="240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8" name="WordArt 9"/>
          <p:cNvSpPr>
            <a:spLocks noTextEdit="1"/>
          </p:cNvSpPr>
          <p:nvPr/>
        </p:nvSpPr>
        <p:spPr>
          <a:xfrm>
            <a:off x="3962400" y="2819400"/>
            <a:ext cx="3352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44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再见</a:t>
            </a:r>
            <a:endParaRPr lang="zh-CN" altLang="en-US" sz="44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en-US" altLang="zh-CN" sz="6600" b="1" dirty="0">
                <a:solidFill>
                  <a:srgbClr val="FF0000"/>
                </a:solidFill>
                <a:ea typeface="微软雅黑" panose="020B0503020204020204" charset="-122"/>
              </a:rPr>
              <a:t>12.1      </a:t>
            </a:r>
            <a:r>
              <a:rPr lang="zh-CN" altLang="en-US" sz="6600" b="1" dirty="0">
                <a:solidFill>
                  <a:srgbClr val="FF0000"/>
                </a:solidFill>
                <a:ea typeface="微软雅黑" panose="020B0503020204020204" charset="-122"/>
              </a:rPr>
              <a:t>杠杆</a:t>
            </a:r>
            <a:endParaRPr lang="zh-CN" altLang="en-US" sz="6600" b="1" dirty="0">
              <a:solidFill>
                <a:srgbClr val="FF0000"/>
              </a:solidFill>
              <a:ea typeface="微软雅黑" panose="020B0503020204020204" charset="-122"/>
            </a:endParaRPr>
          </a:p>
        </p:txBody>
      </p:sp>
      <p:pic>
        <p:nvPicPr>
          <p:cNvPr id="15362" name="Picture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600" y="1417955"/>
            <a:ext cx="4988560" cy="5117465"/>
          </a:xfrm>
        </p:spPr>
      </p:pic>
      <p:sp>
        <p:nvSpPr>
          <p:cNvPr id="2" name="矩形 1"/>
          <p:cNvSpPr/>
          <p:nvPr/>
        </p:nvSpPr>
        <p:spPr>
          <a:xfrm>
            <a:off x="6701790" y="1557655"/>
            <a:ext cx="4881245" cy="42062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latin typeface="Tahoma" panose="020B060403050404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5400" dirty="0">
                <a:solidFill>
                  <a:srgbClr val="00206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一根硬棒在力的作用下能绕某一固定点转动，物理学中叫</a:t>
            </a:r>
            <a:r>
              <a:rPr lang="zh-CN" altLang="en-US" sz="5400" b="1" i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杠杆</a:t>
            </a:r>
            <a:r>
              <a:rPr lang="en-US" altLang="zh-CN" sz="5400" dirty="0">
                <a:solidFill>
                  <a:srgbClr val="00206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.</a:t>
            </a:r>
            <a:endParaRPr lang="en-US" altLang="zh-CN" sz="5400" dirty="0">
              <a:solidFill>
                <a:srgbClr val="00206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1536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328" y="4636453"/>
            <a:ext cx="1384300" cy="2268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2"/>
          <p:cNvGrpSpPr/>
          <p:nvPr/>
        </p:nvGrpSpPr>
        <p:grpSpPr>
          <a:xfrm>
            <a:off x="2147888" y="1281113"/>
            <a:ext cx="7820025" cy="939800"/>
            <a:chOff x="3907569" y="1819519"/>
            <a:chExt cx="3843059" cy="576263"/>
          </a:xfrm>
        </p:grpSpPr>
        <p:sp>
          <p:nvSpPr>
            <p:cNvPr id="39" name="任意多边形 38"/>
            <p:cNvSpPr/>
            <p:nvPr>
              <p:custDataLst>
                <p:tags r:id="rId1"/>
              </p:custDataLst>
            </p:nvPr>
          </p:nvSpPr>
          <p:spPr>
            <a:xfrm>
              <a:off x="3907569" y="1878257"/>
              <a:ext cx="479425" cy="487362"/>
            </a:xfrm>
            <a:custGeom>
              <a:avLst/>
              <a:gdLst>
                <a:gd name="connsiteX0" fmla="*/ 0 w 478971"/>
                <a:gd name="connsiteY0" fmla="*/ 0 h 488627"/>
                <a:gd name="connsiteX1" fmla="*/ 478971 w 478971"/>
                <a:gd name="connsiteY1" fmla="*/ 47991 h 488627"/>
                <a:gd name="connsiteX2" fmla="*/ 478971 w 478971"/>
                <a:gd name="connsiteY2" fmla="*/ 410627 h 488627"/>
                <a:gd name="connsiteX3" fmla="*/ 7620 w 478971"/>
                <a:gd name="connsiteY3" fmla="*/ 488627 h 488627"/>
                <a:gd name="connsiteX4" fmla="*/ 0 w 478971"/>
                <a:gd name="connsiteY4" fmla="*/ 0 h 48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971" h="488627">
                  <a:moveTo>
                    <a:pt x="0" y="0"/>
                  </a:moveTo>
                  <a:lnTo>
                    <a:pt x="478971" y="47991"/>
                  </a:lnTo>
                  <a:lnTo>
                    <a:pt x="478971" y="410627"/>
                  </a:lnTo>
                  <a:lnTo>
                    <a:pt x="7620" y="488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strike="noStrike" noProof="1" smtClean="0">
                  <a:solidFill>
                    <a:srgbClr val="FFFFFF"/>
                  </a:solidFill>
                </a:rPr>
                <a:t>1</a:t>
              </a:r>
              <a:endParaRPr lang="zh-CN" altLang="en-US" sz="2400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40" name="任意多边形 39"/>
            <p:cNvSpPr/>
            <p:nvPr>
              <p:custDataLst>
                <p:tags r:id="rId2"/>
              </p:custDataLst>
            </p:nvPr>
          </p:nvSpPr>
          <p:spPr>
            <a:xfrm>
              <a:off x="4488593" y="1819519"/>
              <a:ext cx="3262035" cy="576263"/>
            </a:xfrm>
            <a:custGeom>
              <a:avLst/>
              <a:gdLst>
                <a:gd name="connsiteX0" fmla="*/ 3008811 w 3008811"/>
                <a:gd name="connsiteY0" fmla="*/ 0 h 576580"/>
                <a:gd name="connsiteX1" fmla="*/ 3008811 w 3008811"/>
                <a:gd name="connsiteY1" fmla="*/ 576580 h 576580"/>
                <a:gd name="connsiteX2" fmla="*/ 0 w 3008811"/>
                <a:gd name="connsiteY2" fmla="*/ 469121 h 576580"/>
                <a:gd name="connsiteX3" fmla="*/ 0 w 3008811"/>
                <a:gd name="connsiteY3" fmla="*/ 107188 h 576580"/>
                <a:gd name="connsiteX4" fmla="*/ 3008811 w 3008811"/>
                <a:gd name="connsiteY4" fmla="*/ 0 h 57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8811" h="576580">
                  <a:moveTo>
                    <a:pt x="3008811" y="0"/>
                  </a:moveTo>
                  <a:lnTo>
                    <a:pt x="3008811" y="576580"/>
                  </a:lnTo>
                  <a:lnTo>
                    <a:pt x="0" y="469121"/>
                  </a:lnTo>
                  <a:lnTo>
                    <a:pt x="0" y="107188"/>
                  </a:lnTo>
                  <a:lnTo>
                    <a:pt x="30088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36000" bIns="0" anchor="ctr">
              <a:normAutofit/>
            </a:bodyPr>
            <a:lstStyle/>
            <a:p>
              <a:pPr fontAlgn="base">
                <a:defRPr/>
              </a:pPr>
              <a:r>
                <a:rPr lang="zh-CN" altLang="zh-CN" sz="3200" strike="noStrike" noProof="1">
                  <a:solidFill>
                    <a:srgbClr val="FFFFFF"/>
                  </a:solidFill>
                </a:rPr>
                <a:t>认识生活中的杠杆</a:t>
              </a:r>
              <a:endParaRPr lang="zh-CN" altLang="zh-CN" sz="3200" strike="noStrike" noProof="1">
                <a:solidFill>
                  <a:srgbClr val="FFFFFF"/>
                </a:solidFill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558925" y="188913"/>
            <a:ext cx="3441700" cy="812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30000"/>
              </a:lnSpc>
            </a:pPr>
            <a:r>
              <a:rPr lang="zh-CN" altLang="en-US" sz="4000" b="1" strike="noStrike" noProof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学习目标</a:t>
            </a:r>
            <a:endParaRPr lang="zh-CN" altLang="en-US" sz="4000" b="1" strike="noStrike" noProof="1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533" name="组合 3"/>
          <p:cNvGrpSpPr/>
          <p:nvPr/>
        </p:nvGrpSpPr>
        <p:grpSpPr>
          <a:xfrm>
            <a:off x="2147888" y="2565400"/>
            <a:ext cx="7820025" cy="939800"/>
            <a:chOff x="3907569" y="3226288"/>
            <a:chExt cx="3843059" cy="576263"/>
          </a:xfrm>
        </p:grpSpPr>
        <p:sp>
          <p:nvSpPr>
            <p:cNvPr id="10" name="任意多边形 9"/>
            <p:cNvSpPr/>
            <p:nvPr>
              <p:custDataLst>
                <p:tags r:id="rId4"/>
              </p:custDataLst>
            </p:nvPr>
          </p:nvSpPr>
          <p:spPr>
            <a:xfrm>
              <a:off x="3907569" y="3285026"/>
              <a:ext cx="479425" cy="487362"/>
            </a:xfrm>
            <a:custGeom>
              <a:avLst/>
              <a:gdLst>
                <a:gd name="connsiteX0" fmla="*/ 0 w 478971"/>
                <a:gd name="connsiteY0" fmla="*/ 0 h 488627"/>
                <a:gd name="connsiteX1" fmla="*/ 478971 w 478971"/>
                <a:gd name="connsiteY1" fmla="*/ 47991 h 488627"/>
                <a:gd name="connsiteX2" fmla="*/ 478971 w 478971"/>
                <a:gd name="connsiteY2" fmla="*/ 410627 h 488627"/>
                <a:gd name="connsiteX3" fmla="*/ 7620 w 478971"/>
                <a:gd name="connsiteY3" fmla="*/ 488627 h 488627"/>
                <a:gd name="connsiteX4" fmla="*/ 0 w 478971"/>
                <a:gd name="connsiteY4" fmla="*/ 0 h 48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971" h="488627">
                  <a:moveTo>
                    <a:pt x="0" y="0"/>
                  </a:moveTo>
                  <a:lnTo>
                    <a:pt x="478971" y="47991"/>
                  </a:lnTo>
                  <a:lnTo>
                    <a:pt x="478971" y="410627"/>
                  </a:lnTo>
                  <a:lnTo>
                    <a:pt x="7620" y="488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strike="noStrike" noProof="1" smtClean="0">
                  <a:solidFill>
                    <a:srgbClr val="FFFFFF"/>
                  </a:solidFill>
                </a:rPr>
                <a:t>2</a:t>
              </a:r>
              <a:endParaRPr lang="zh-CN" altLang="en-US" sz="2400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5"/>
              </p:custDataLst>
            </p:nvPr>
          </p:nvSpPr>
          <p:spPr>
            <a:xfrm>
              <a:off x="4488594" y="3226288"/>
              <a:ext cx="3262034" cy="576263"/>
            </a:xfrm>
            <a:custGeom>
              <a:avLst/>
              <a:gdLst>
                <a:gd name="connsiteX0" fmla="*/ 3008811 w 3008811"/>
                <a:gd name="connsiteY0" fmla="*/ 0 h 576580"/>
                <a:gd name="connsiteX1" fmla="*/ 3008811 w 3008811"/>
                <a:gd name="connsiteY1" fmla="*/ 576580 h 576580"/>
                <a:gd name="connsiteX2" fmla="*/ 0 w 3008811"/>
                <a:gd name="connsiteY2" fmla="*/ 469121 h 576580"/>
                <a:gd name="connsiteX3" fmla="*/ 0 w 3008811"/>
                <a:gd name="connsiteY3" fmla="*/ 107188 h 576580"/>
                <a:gd name="connsiteX4" fmla="*/ 3008811 w 3008811"/>
                <a:gd name="connsiteY4" fmla="*/ 0 h 57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8811" h="576580">
                  <a:moveTo>
                    <a:pt x="3008811" y="0"/>
                  </a:moveTo>
                  <a:lnTo>
                    <a:pt x="3008811" y="576580"/>
                  </a:lnTo>
                  <a:lnTo>
                    <a:pt x="0" y="469121"/>
                  </a:lnTo>
                  <a:lnTo>
                    <a:pt x="0" y="107188"/>
                  </a:lnTo>
                  <a:lnTo>
                    <a:pt x="30088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36000" bIns="0" anchor="ctr">
              <a:noAutofit/>
            </a:bodyPr>
            <a:lstStyle/>
            <a:p>
              <a:pPr fontAlgn="base">
                <a:defRPr/>
              </a:pPr>
              <a:r>
                <a:rPr lang="zh-CN" altLang="en-US" sz="3200" strike="noStrike" noProof="1">
                  <a:solidFill>
                    <a:srgbClr val="FFFFFF"/>
                  </a:solidFill>
                </a:rPr>
                <a:t>了解杠杆的五要素</a:t>
              </a:r>
              <a:endParaRPr lang="zh-CN" altLang="en-US" sz="3200" strike="noStrike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22536" name="组合 4"/>
          <p:cNvGrpSpPr/>
          <p:nvPr/>
        </p:nvGrpSpPr>
        <p:grpSpPr>
          <a:xfrm>
            <a:off x="2147888" y="3869373"/>
            <a:ext cx="7820025" cy="939800"/>
            <a:chOff x="3907569" y="4691795"/>
            <a:chExt cx="3843059" cy="576263"/>
          </a:xfrm>
        </p:grpSpPr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>
              <a:off x="3907569" y="4750533"/>
              <a:ext cx="479425" cy="487362"/>
            </a:xfrm>
            <a:custGeom>
              <a:avLst/>
              <a:gdLst>
                <a:gd name="connsiteX0" fmla="*/ 0 w 478971"/>
                <a:gd name="connsiteY0" fmla="*/ 0 h 488627"/>
                <a:gd name="connsiteX1" fmla="*/ 478971 w 478971"/>
                <a:gd name="connsiteY1" fmla="*/ 47991 h 488627"/>
                <a:gd name="connsiteX2" fmla="*/ 478971 w 478971"/>
                <a:gd name="connsiteY2" fmla="*/ 410627 h 488627"/>
                <a:gd name="connsiteX3" fmla="*/ 7620 w 478971"/>
                <a:gd name="connsiteY3" fmla="*/ 488627 h 488627"/>
                <a:gd name="connsiteX4" fmla="*/ 0 w 478971"/>
                <a:gd name="connsiteY4" fmla="*/ 0 h 48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971" h="488627">
                  <a:moveTo>
                    <a:pt x="0" y="0"/>
                  </a:moveTo>
                  <a:lnTo>
                    <a:pt x="478971" y="47991"/>
                  </a:lnTo>
                  <a:lnTo>
                    <a:pt x="478971" y="410627"/>
                  </a:lnTo>
                  <a:lnTo>
                    <a:pt x="7620" y="488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strike="noStrike" noProof="1" smtClean="0">
                  <a:solidFill>
                    <a:srgbClr val="FFFFFF"/>
                  </a:solidFill>
                </a:rPr>
                <a:t>3</a:t>
              </a:r>
              <a:endParaRPr lang="zh-CN" altLang="en-US" sz="2400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7"/>
              </p:custDataLst>
            </p:nvPr>
          </p:nvSpPr>
          <p:spPr>
            <a:xfrm>
              <a:off x="4488594" y="4691795"/>
              <a:ext cx="3262034" cy="576263"/>
            </a:xfrm>
            <a:custGeom>
              <a:avLst/>
              <a:gdLst>
                <a:gd name="connsiteX0" fmla="*/ 3008811 w 3008811"/>
                <a:gd name="connsiteY0" fmla="*/ 0 h 576580"/>
                <a:gd name="connsiteX1" fmla="*/ 3008811 w 3008811"/>
                <a:gd name="connsiteY1" fmla="*/ 576580 h 576580"/>
                <a:gd name="connsiteX2" fmla="*/ 0 w 3008811"/>
                <a:gd name="connsiteY2" fmla="*/ 469121 h 576580"/>
                <a:gd name="connsiteX3" fmla="*/ 0 w 3008811"/>
                <a:gd name="connsiteY3" fmla="*/ 107188 h 576580"/>
                <a:gd name="connsiteX4" fmla="*/ 3008811 w 3008811"/>
                <a:gd name="connsiteY4" fmla="*/ 0 h 57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8811" h="576580">
                  <a:moveTo>
                    <a:pt x="3008811" y="0"/>
                  </a:moveTo>
                  <a:lnTo>
                    <a:pt x="3008811" y="576580"/>
                  </a:lnTo>
                  <a:lnTo>
                    <a:pt x="0" y="469121"/>
                  </a:lnTo>
                  <a:lnTo>
                    <a:pt x="0" y="107188"/>
                  </a:lnTo>
                  <a:lnTo>
                    <a:pt x="30088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36000" bIns="0" anchor="ctr">
              <a:normAutofit/>
            </a:bodyPr>
            <a:lstStyle/>
            <a:p>
              <a:pPr fontAlgn="base">
                <a:defRPr/>
              </a:pPr>
              <a:r>
                <a:rPr lang="zh-CN" altLang="en-US" sz="3200" strike="noStrike" noProof="1">
                  <a:solidFill>
                    <a:srgbClr val="FFFFFF"/>
                  </a:solidFill>
                </a:rPr>
                <a:t>探究杠杆的平衡条件</a:t>
              </a:r>
              <a:endParaRPr lang="zh-CN" altLang="en-US" sz="3200" strike="noStrike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4"/>
          <p:cNvGrpSpPr/>
          <p:nvPr/>
        </p:nvGrpSpPr>
        <p:grpSpPr>
          <a:xfrm>
            <a:off x="2219008" y="5155883"/>
            <a:ext cx="7820025" cy="939800"/>
            <a:chOff x="3907569" y="4691795"/>
            <a:chExt cx="3843059" cy="576263"/>
          </a:xfrm>
        </p:grpSpPr>
        <p:sp>
          <p:nvSpPr>
            <p:cNvPr id="4" name="任意多边形 3"/>
            <p:cNvSpPr/>
            <p:nvPr>
              <p:custDataLst>
                <p:tags r:id="rId8"/>
              </p:custDataLst>
            </p:nvPr>
          </p:nvSpPr>
          <p:spPr>
            <a:xfrm>
              <a:off x="3907569" y="4750533"/>
              <a:ext cx="479425" cy="487362"/>
            </a:xfrm>
            <a:custGeom>
              <a:avLst/>
              <a:gdLst>
                <a:gd name="connsiteX0" fmla="*/ 0 w 478971"/>
                <a:gd name="connsiteY0" fmla="*/ 0 h 488627"/>
                <a:gd name="connsiteX1" fmla="*/ 478971 w 478971"/>
                <a:gd name="connsiteY1" fmla="*/ 47991 h 488627"/>
                <a:gd name="connsiteX2" fmla="*/ 478971 w 478971"/>
                <a:gd name="connsiteY2" fmla="*/ 410627 h 488627"/>
                <a:gd name="connsiteX3" fmla="*/ 7620 w 478971"/>
                <a:gd name="connsiteY3" fmla="*/ 488627 h 488627"/>
                <a:gd name="connsiteX4" fmla="*/ 0 w 478971"/>
                <a:gd name="connsiteY4" fmla="*/ 0 h 48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971" h="488627">
                  <a:moveTo>
                    <a:pt x="0" y="0"/>
                  </a:moveTo>
                  <a:lnTo>
                    <a:pt x="478971" y="47991"/>
                  </a:lnTo>
                  <a:lnTo>
                    <a:pt x="478971" y="410627"/>
                  </a:lnTo>
                  <a:lnTo>
                    <a:pt x="7620" y="488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strike="noStrike" noProof="1" smtClean="0">
                  <a:solidFill>
                    <a:srgbClr val="FFFFFF"/>
                  </a:solidFill>
                </a:rPr>
                <a:t>4</a:t>
              </a:r>
              <a:endParaRPr lang="zh-CN" altLang="en-US" sz="2400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5" name="任意多边形 4"/>
            <p:cNvSpPr/>
            <p:nvPr>
              <p:custDataLst>
                <p:tags r:id="rId9"/>
              </p:custDataLst>
            </p:nvPr>
          </p:nvSpPr>
          <p:spPr>
            <a:xfrm>
              <a:off x="4488594" y="4691795"/>
              <a:ext cx="3262034" cy="576263"/>
            </a:xfrm>
            <a:custGeom>
              <a:avLst/>
              <a:gdLst>
                <a:gd name="connsiteX0" fmla="*/ 3008811 w 3008811"/>
                <a:gd name="connsiteY0" fmla="*/ 0 h 576580"/>
                <a:gd name="connsiteX1" fmla="*/ 3008811 w 3008811"/>
                <a:gd name="connsiteY1" fmla="*/ 576580 h 576580"/>
                <a:gd name="connsiteX2" fmla="*/ 0 w 3008811"/>
                <a:gd name="connsiteY2" fmla="*/ 469121 h 576580"/>
                <a:gd name="connsiteX3" fmla="*/ 0 w 3008811"/>
                <a:gd name="connsiteY3" fmla="*/ 107188 h 576580"/>
                <a:gd name="connsiteX4" fmla="*/ 3008811 w 3008811"/>
                <a:gd name="connsiteY4" fmla="*/ 0 h 57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8811" h="576580">
                  <a:moveTo>
                    <a:pt x="3008811" y="0"/>
                  </a:moveTo>
                  <a:lnTo>
                    <a:pt x="3008811" y="576580"/>
                  </a:lnTo>
                  <a:lnTo>
                    <a:pt x="0" y="469121"/>
                  </a:lnTo>
                  <a:lnTo>
                    <a:pt x="0" y="107188"/>
                  </a:lnTo>
                  <a:lnTo>
                    <a:pt x="30088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36000" bIns="0" anchor="ctr">
              <a:normAutofit/>
            </a:bodyPr>
            <a:lstStyle/>
            <a:p>
              <a:pPr fontAlgn="base">
                <a:defRPr/>
              </a:pPr>
              <a:r>
                <a:rPr lang="zh-CN" altLang="en-US" sz="3200" strike="noStrike" noProof="1">
                  <a:solidFill>
                    <a:srgbClr val="FFFFFF"/>
                  </a:solidFill>
                </a:rPr>
                <a:t>了解杠杆的分类</a:t>
              </a:r>
              <a:endParaRPr lang="zh-CN" altLang="en-US" sz="3200" strike="noStrike" noProof="1">
                <a:solidFill>
                  <a:srgbClr val="FFFFFF"/>
                </a:solidFill>
              </a:endParaRPr>
            </a:p>
          </p:txBody>
        </p:sp>
      </p:grp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78510" y="1304925"/>
            <a:ext cx="5354955" cy="5493385"/>
          </a:xfrm>
        </p:spPr>
      </p:pic>
      <p:sp>
        <p:nvSpPr>
          <p:cNvPr id="2" name="矩形 1"/>
          <p:cNvSpPr/>
          <p:nvPr/>
        </p:nvSpPr>
        <p:spPr>
          <a:xfrm>
            <a:off x="7477125" y="1417955"/>
            <a:ext cx="4430395" cy="42062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latin typeface="Tahoma" panose="020B060403050404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5400" dirty="0">
                <a:solidFill>
                  <a:srgbClr val="00206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一根硬棒在力的作用下能绕某一固定点转动，物理学中叫</a:t>
            </a:r>
            <a:r>
              <a:rPr lang="zh-CN" altLang="en-US" sz="5400" b="1" i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杠杆</a:t>
            </a:r>
            <a:r>
              <a:rPr lang="en-US" altLang="zh-CN" sz="5400" dirty="0">
                <a:solidFill>
                  <a:srgbClr val="00206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.</a:t>
            </a:r>
            <a:endParaRPr lang="en-US" altLang="zh-CN" sz="5400" dirty="0">
              <a:solidFill>
                <a:srgbClr val="00206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1536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328" y="4636453"/>
            <a:ext cx="1384300" cy="2268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41630" y="161925"/>
            <a:ext cx="6936105" cy="1143000"/>
          </a:xfrm>
        </p:spPr>
        <p:txBody>
          <a:bodyPr/>
          <a:lstStyle/>
          <a:p>
            <a:r>
              <a:rPr lang="zh-CN" altLang="en-US" sz="6600" b="1" dirty="0">
                <a:solidFill>
                  <a:srgbClr val="FF0000"/>
                </a:solidFill>
                <a:ea typeface="微软雅黑" panose="020B0503020204020204" charset="-122"/>
              </a:rPr>
              <a:t>任务一：慧眼识珠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41630" y="1417955"/>
            <a:ext cx="6557645" cy="484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</a:t>
            </a:r>
            <a:r>
              <a:rPr lang="en-US" altLang="zh-CN" sz="3600" b="1">
                <a:solidFill>
                  <a:srgbClr val="7030A0"/>
                </a:solidFill>
              </a:rPr>
              <a:t> </a:t>
            </a:r>
            <a:r>
              <a:rPr lang="zh-CN" altLang="en-US" sz="3600" b="1">
                <a:solidFill>
                  <a:srgbClr val="7030A0"/>
                </a:solidFill>
              </a:rPr>
              <a:t>请各小组观察为你提供的生活小工具，寻找小工具中的杠杆有几个？是哪些？并找到它的固定点。</a:t>
            </a:r>
            <a:endParaRPr lang="zh-CN" altLang="en-US" sz="3600" b="1">
              <a:solidFill>
                <a:srgbClr val="7030A0"/>
              </a:solidFill>
            </a:endParaRPr>
          </a:p>
          <a:p>
            <a:endParaRPr lang="zh-CN" altLang="en-US" sz="3200"/>
          </a:p>
          <a:p>
            <a:r>
              <a:rPr lang="zh-CN" altLang="en-US" sz="3200"/>
              <a:t>     </a:t>
            </a:r>
            <a:r>
              <a:rPr lang="zh-CN" altLang="en-US" sz="3200">
                <a:solidFill>
                  <a:srgbClr val="00B050"/>
                </a:solidFill>
              </a:rPr>
              <a:t>限时</a:t>
            </a:r>
            <a:r>
              <a:rPr lang="en-US" altLang="zh-CN" sz="3200">
                <a:solidFill>
                  <a:srgbClr val="00B050"/>
                </a:solidFill>
              </a:rPr>
              <a:t>2min</a:t>
            </a:r>
            <a:r>
              <a:rPr lang="zh-CN" altLang="en-US" sz="3200">
                <a:solidFill>
                  <a:srgbClr val="00B050"/>
                </a:solidFill>
              </a:rPr>
              <a:t>，抽签展示。</a:t>
            </a:r>
            <a:r>
              <a:rPr lang="en-US" altLang="zh-CN" sz="3200">
                <a:solidFill>
                  <a:srgbClr val="00B050"/>
                </a:solidFill>
              </a:rPr>
              <a:t>A</a:t>
            </a:r>
            <a:r>
              <a:rPr lang="zh-CN" altLang="en-US" sz="3200">
                <a:solidFill>
                  <a:srgbClr val="00B050"/>
                </a:solidFill>
              </a:rPr>
              <a:t>同学回答正确得</a:t>
            </a:r>
            <a:r>
              <a:rPr lang="en-US" altLang="zh-CN" sz="3200">
                <a:solidFill>
                  <a:srgbClr val="00B050"/>
                </a:solidFill>
              </a:rPr>
              <a:t>0.5</a:t>
            </a:r>
            <a:r>
              <a:rPr lang="zh-CN" altLang="en-US" sz="3200">
                <a:solidFill>
                  <a:srgbClr val="00B050"/>
                </a:solidFill>
              </a:rPr>
              <a:t>分，</a:t>
            </a:r>
            <a:r>
              <a:rPr lang="en-US" altLang="zh-CN" sz="3200">
                <a:solidFill>
                  <a:srgbClr val="00B050"/>
                </a:solidFill>
              </a:rPr>
              <a:t>B</a:t>
            </a:r>
            <a:r>
              <a:rPr lang="zh-CN" altLang="en-US" sz="3200">
                <a:solidFill>
                  <a:srgbClr val="00B050"/>
                </a:solidFill>
              </a:rPr>
              <a:t>同学回答正确得</a:t>
            </a:r>
            <a:r>
              <a:rPr lang="en-US" altLang="zh-CN" sz="3200">
                <a:solidFill>
                  <a:srgbClr val="00B050"/>
                </a:solidFill>
              </a:rPr>
              <a:t>1</a:t>
            </a:r>
            <a:r>
              <a:rPr lang="zh-CN" altLang="en-US" sz="3200">
                <a:solidFill>
                  <a:srgbClr val="00B050"/>
                </a:solidFill>
              </a:rPr>
              <a:t>分，</a:t>
            </a:r>
            <a:r>
              <a:rPr lang="en-US" altLang="zh-CN" sz="3200">
                <a:solidFill>
                  <a:srgbClr val="00B050"/>
                </a:solidFill>
                <a:sym typeface="+mn-ea"/>
              </a:rPr>
              <a:t>C</a:t>
            </a:r>
            <a:r>
              <a:rPr lang="zh-CN" altLang="en-US" sz="3200">
                <a:solidFill>
                  <a:srgbClr val="00B050"/>
                </a:solidFill>
                <a:sym typeface="+mn-ea"/>
              </a:rPr>
              <a:t>同学回答正确得</a:t>
            </a:r>
            <a:r>
              <a:rPr lang="en-US" altLang="zh-CN" sz="3200">
                <a:solidFill>
                  <a:srgbClr val="00B050"/>
                </a:solidFill>
                <a:sym typeface="+mn-ea"/>
              </a:rPr>
              <a:t>1.5</a:t>
            </a:r>
            <a:r>
              <a:rPr lang="zh-CN" altLang="en-US" sz="3200">
                <a:solidFill>
                  <a:srgbClr val="00B050"/>
                </a:solidFill>
                <a:sym typeface="+mn-ea"/>
              </a:rPr>
              <a:t>分，</a:t>
            </a:r>
            <a:r>
              <a:rPr lang="en-US" altLang="zh-CN" sz="3200">
                <a:solidFill>
                  <a:srgbClr val="00B050"/>
                </a:solidFill>
                <a:sym typeface="+mn-ea"/>
              </a:rPr>
              <a:t>D</a:t>
            </a:r>
            <a:r>
              <a:rPr lang="zh-CN" altLang="en-US" sz="3200">
                <a:solidFill>
                  <a:srgbClr val="00B050"/>
                </a:solidFill>
                <a:sym typeface="+mn-ea"/>
              </a:rPr>
              <a:t>同学回答正确得</a:t>
            </a:r>
            <a:r>
              <a:rPr lang="en-US" altLang="zh-CN" sz="3200">
                <a:solidFill>
                  <a:srgbClr val="00B050"/>
                </a:solidFill>
                <a:sym typeface="+mn-ea"/>
              </a:rPr>
              <a:t>2</a:t>
            </a:r>
            <a:r>
              <a:rPr lang="zh-CN" altLang="en-US" sz="3200">
                <a:solidFill>
                  <a:srgbClr val="00B050"/>
                </a:solidFill>
                <a:sym typeface="+mn-ea"/>
              </a:rPr>
              <a:t>分。</a:t>
            </a:r>
            <a:endParaRPr lang="zh-CN" altLang="en-US" sz="3200">
              <a:solidFill>
                <a:srgbClr val="00B05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77125" y="1417955"/>
            <a:ext cx="4430395" cy="42062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latin typeface="Tahoma" panose="020B060403050404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5400" dirty="0">
                <a:solidFill>
                  <a:srgbClr val="00206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一根硬棒在力的作用下能绕某一固定点转动，物理学中叫</a:t>
            </a:r>
            <a:r>
              <a:rPr lang="zh-CN" altLang="en-US" sz="5400" b="1" i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杠杆</a:t>
            </a:r>
            <a:r>
              <a:rPr lang="en-US" altLang="zh-CN" sz="5400" dirty="0">
                <a:solidFill>
                  <a:srgbClr val="00206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.</a:t>
            </a:r>
            <a:endParaRPr lang="en-US" altLang="zh-CN" sz="5400" dirty="0">
              <a:solidFill>
                <a:srgbClr val="00206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1536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7328" y="4636453"/>
            <a:ext cx="1384300" cy="2268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41630" y="161925"/>
            <a:ext cx="4368800" cy="1143000"/>
          </a:xfrm>
        </p:spPr>
        <p:txBody>
          <a:bodyPr/>
          <a:lstStyle/>
          <a:p>
            <a:r>
              <a:rPr lang="zh-CN" altLang="en-US" sz="6600" b="1" dirty="0">
                <a:solidFill>
                  <a:srgbClr val="FF0000"/>
                </a:solidFill>
                <a:ea typeface="微软雅黑" panose="020B0503020204020204" charset="-122"/>
              </a:rPr>
              <a:t>慧眼识珠</a:t>
            </a:r>
            <a:endParaRPr lang="zh-CN" altLang="en-US"/>
          </a:p>
        </p:txBody>
      </p:sp>
      <p:pic>
        <p:nvPicPr>
          <p:cNvPr id="1331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1417955"/>
            <a:ext cx="4530725" cy="5203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38" name="Picture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7320" y="1417955"/>
            <a:ext cx="4347845" cy="5327650"/>
          </a:xfrm>
        </p:spPr>
      </p:pic>
      <p:pic>
        <p:nvPicPr>
          <p:cNvPr id="3993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" y="1361440"/>
            <a:ext cx="4439285" cy="5316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3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320" y="1417955"/>
            <a:ext cx="4347845" cy="526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timg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285" y="1600200"/>
            <a:ext cx="5486400" cy="3657600"/>
          </a:xfrm>
          <a:prstGeom prst="rect">
            <a:avLst/>
          </a:prstGeom>
        </p:spPr>
      </p:pic>
      <p:pic>
        <p:nvPicPr>
          <p:cNvPr id="23554" name="Picture 2" descr="C:\Users\郭杨敏\Desktop\杠杆\指甲刀.jpg"/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532" y="1361266"/>
            <a:ext cx="6102350" cy="5247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3734435" cy="1143000"/>
          </a:xfrm>
        </p:spPr>
        <p:txBody>
          <a:bodyPr/>
          <a:p>
            <a:r>
              <a:rPr lang="zh-CN" altLang="en-US" sz="6600">
                <a:ln w="19050" cap="flat" cmpd="sng">
                  <a:solidFill>
                    <a:srgbClr val="99CCFF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学有所用</a:t>
            </a:r>
            <a:endParaRPr lang="zh-CN" altLang="en-US" sz="6600"/>
          </a:p>
        </p:txBody>
      </p:sp>
      <p:pic>
        <p:nvPicPr>
          <p:cNvPr id="4" name="图片 3" descr="8ae3c6ef76094b3647eced08a3cc7cd98c109dac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6830" y="1417955"/>
            <a:ext cx="7038340" cy="52781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/>
          <p:nvPr/>
        </p:nvSpPr>
        <p:spPr>
          <a:xfrm>
            <a:off x="2674938" y="214313"/>
            <a:ext cx="684212" cy="1462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sz="4400" dirty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endParaRPr lang="zh-CN" altLang="en-US" sz="4400" dirty="0">
              <a:solidFill>
                <a:schemeClr val="tx2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6627" name="WordArt 5"/>
          <p:cNvSpPr>
            <a:spLocks noTextEdit="1"/>
          </p:cNvSpPr>
          <p:nvPr/>
        </p:nvSpPr>
        <p:spPr>
          <a:xfrm>
            <a:off x="11430" y="214630"/>
            <a:ext cx="5593080" cy="1095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ea typeface="微软雅黑" panose="020B0503020204020204" charset="-122"/>
                <a:sym typeface="+mn-ea"/>
              </a:rPr>
              <a:t>任务二：</a:t>
            </a:r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揭开面纱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0362" name="ganggan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677400" y="5486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01148" y="4986338"/>
            <a:ext cx="548640" cy="1828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1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力的作用线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05513" y="4986338"/>
            <a:ext cx="1447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动力臂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443913" y="3386138"/>
            <a:ext cx="1295400" cy="518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阻力臂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41433" y="3005138"/>
            <a:ext cx="792480" cy="1752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动力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680893" y="4833938"/>
            <a:ext cx="731520" cy="1524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阻力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Line 10"/>
          <p:cNvSpPr/>
          <p:nvPr/>
        </p:nvSpPr>
        <p:spPr>
          <a:xfrm>
            <a:off x="4557713" y="2243138"/>
            <a:ext cx="5181600" cy="2667000"/>
          </a:xfrm>
          <a:prstGeom prst="line">
            <a:avLst/>
          </a:prstGeom>
          <a:ln w="1270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AutoShape 11"/>
          <p:cNvSpPr/>
          <p:nvPr/>
        </p:nvSpPr>
        <p:spPr>
          <a:xfrm>
            <a:off x="8367713" y="4376738"/>
            <a:ext cx="533400" cy="6858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 lang="zh-CN" altLang="en-US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Line 12"/>
          <p:cNvSpPr/>
          <p:nvPr/>
        </p:nvSpPr>
        <p:spPr>
          <a:xfrm>
            <a:off x="4557713" y="2243138"/>
            <a:ext cx="0" cy="16002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lvl="0"/>
            <a:endParaRPr lang="zh-CN" altLang="en-US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Line 13"/>
          <p:cNvSpPr/>
          <p:nvPr/>
        </p:nvSpPr>
        <p:spPr>
          <a:xfrm flipH="1">
            <a:off x="4573588" y="3919538"/>
            <a:ext cx="0" cy="1219200"/>
          </a:xfrm>
          <a:prstGeom prst="line">
            <a:avLst/>
          </a:prstGeom>
          <a:ln w="76200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Line 14"/>
          <p:cNvSpPr/>
          <p:nvPr/>
        </p:nvSpPr>
        <p:spPr>
          <a:xfrm rot="-10791059" flipV="1">
            <a:off x="9678988" y="4833938"/>
            <a:ext cx="1587" cy="12192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lvl="0"/>
            <a:endParaRPr lang="zh-CN" altLang="en-US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Line 15"/>
          <p:cNvSpPr/>
          <p:nvPr/>
        </p:nvSpPr>
        <p:spPr>
          <a:xfrm flipV="1">
            <a:off x="9678988" y="2852738"/>
            <a:ext cx="0" cy="1981200"/>
          </a:xfrm>
          <a:prstGeom prst="line">
            <a:avLst/>
          </a:prstGeom>
          <a:ln w="762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Line 16"/>
          <p:cNvSpPr/>
          <p:nvPr/>
        </p:nvSpPr>
        <p:spPr>
          <a:xfrm>
            <a:off x="4551997" y="4375785"/>
            <a:ext cx="4114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19" name="Line 17"/>
          <p:cNvSpPr/>
          <p:nvPr/>
        </p:nvSpPr>
        <p:spPr>
          <a:xfrm>
            <a:off x="8672512" y="4375785"/>
            <a:ext cx="990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20" name="AutoShape 18"/>
          <p:cNvSpPr/>
          <p:nvPr/>
        </p:nvSpPr>
        <p:spPr>
          <a:xfrm rot="-5376120">
            <a:off x="6291263" y="2711450"/>
            <a:ext cx="565150" cy="4040188"/>
          </a:xfrm>
          <a:prstGeom prst="leftBrace">
            <a:avLst>
              <a:gd name="adj1" fmla="val 59507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 lang="zh-CN" altLang="en-US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AutoShape 19"/>
          <p:cNvSpPr/>
          <p:nvPr/>
        </p:nvSpPr>
        <p:spPr>
          <a:xfrm rot="5431384">
            <a:off x="8978900" y="3616325"/>
            <a:ext cx="376238" cy="989013"/>
          </a:xfrm>
          <a:prstGeom prst="leftBrace">
            <a:avLst>
              <a:gd name="adj1" fmla="val 21881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 lang="zh-CN" altLang="en-US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8842058" y="1557338"/>
            <a:ext cx="487680" cy="1828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（力的作用线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)</a:t>
            </a:r>
            <a:endParaRPr kumimoji="1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8215313" y="3552825"/>
            <a:ext cx="533400" cy="8229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</a:t>
            </a:r>
            <a:endParaRPr kumimoji="1" lang="en-US" altLang="zh-C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8693" name="Group 22"/>
          <p:cNvGrpSpPr/>
          <p:nvPr/>
        </p:nvGrpSpPr>
        <p:grpSpPr>
          <a:xfrm>
            <a:off x="4557713" y="4224338"/>
            <a:ext cx="152400" cy="152400"/>
            <a:chOff x="144" y="2880"/>
            <a:chExt cx="240" cy="288"/>
          </a:xfrm>
        </p:grpSpPr>
        <p:sp>
          <p:nvSpPr>
            <p:cNvPr id="28694" name="Line 23"/>
            <p:cNvSpPr/>
            <p:nvPr/>
          </p:nvSpPr>
          <p:spPr>
            <a:xfrm>
              <a:off x="144" y="2880"/>
              <a:ext cx="24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95" name="Line 24"/>
            <p:cNvSpPr/>
            <p:nvPr/>
          </p:nvSpPr>
          <p:spPr>
            <a:xfrm>
              <a:off x="384" y="2880"/>
              <a:ext cx="0" cy="288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696" name="Group 25"/>
          <p:cNvGrpSpPr/>
          <p:nvPr/>
        </p:nvGrpSpPr>
        <p:grpSpPr>
          <a:xfrm rot="10800000">
            <a:off x="9510713" y="4376738"/>
            <a:ext cx="152400" cy="152400"/>
            <a:chOff x="144" y="2880"/>
            <a:chExt cx="240" cy="288"/>
          </a:xfrm>
        </p:grpSpPr>
        <p:sp>
          <p:nvSpPr>
            <p:cNvPr id="28697" name="Line 26"/>
            <p:cNvSpPr/>
            <p:nvPr/>
          </p:nvSpPr>
          <p:spPr>
            <a:xfrm>
              <a:off x="144" y="2880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98" name="Line 27"/>
            <p:cNvSpPr/>
            <p:nvPr/>
          </p:nvSpPr>
          <p:spPr>
            <a:xfrm>
              <a:off x="384" y="2880"/>
              <a:ext cx="0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7529513" y="3919538"/>
            <a:ext cx="838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支点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5868988" y="5748338"/>
            <a:ext cx="3276600" cy="579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杠杆“五要素”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3" name="Picture 1030" descr="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1487805"/>
            <a:ext cx="3276600" cy="4191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00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62"/>
                </p:tgtEl>
              </p:cMediaNode>
            </p:audio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20" grpId="0" bldLvl="0" animBg="1"/>
      <p:bldP spid="21" grpId="0" bldLvl="0" animBg="1"/>
      <p:bldP spid="2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4455" y="1440815"/>
            <a:ext cx="4679950" cy="5256213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810" y="2164080"/>
            <a:ext cx="5963285" cy="3063240"/>
          </a:xfrm>
          <a:prstGeom prst="rect">
            <a:avLst/>
          </a:prstGeom>
        </p:spPr>
      </p:pic>
      <p:sp>
        <p:nvSpPr>
          <p:cNvPr id="26627" name="WordArt 5"/>
          <p:cNvSpPr>
            <a:spLocks noTextEdit="1"/>
          </p:cNvSpPr>
          <p:nvPr/>
        </p:nvSpPr>
        <p:spPr>
          <a:xfrm>
            <a:off x="11430" y="214630"/>
            <a:ext cx="5593080" cy="1095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zh-CN" sz="3600">
                <a:ln w="19050" cap="flat" cmpd="sng">
                  <a:solidFill>
                    <a:srgbClr val="99CCFF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我能行</a:t>
            </a:r>
            <a:endParaRPr lang="zh-CN" altLang="zh-CN" sz="3600">
              <a:ln w="19050" cap="flat" cmpd="sng">
                <a:solidFill>
                  <a:srgbClr val="99CCFF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01"/>
  <p:tag name="KSO_WM_UNIT_TYPE" val="l_i"/>
  <p:tag name="KSO_WM_UNIT_INDEX" val="1_1"/>
  <p:tag name="KSO_WM_UNIT_ID" val="custom101_8*l_i*1_1"/>
  <p:tag name="KSO_WM_UNIT_CLEAR" val="1"/>
  <p:tag name="KSO_WM_UNIT_LAYERLEVEL" val="1_1"/>
  <p:tag name="KSO_WM_DIAGRAM_GROUP_CODE" val="l1-1"/>
</p:tagLst>
</file>

<file path=ppt/tags/tag10.xml><?xml version="1.0" encoding="utf-8"?>
<p:tagLst xmlns:p="http://schemas.openxmlformats.org/presentationml/2006/main">
  <p:tag name="KSO_WM_TEMPLATE_CATEGORY" val="custom"/>
  <p:tag name="KSO_WM_TEMPLATE_INDEX" val="101"/>
  <p:tag name="KSO_WM_TAG_VERSION" val="1.0"/>
  <p:tag name="KSO_WM_SLIDE_ID" val="custom101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01"/>
  <p:tag name="KSO_WM_UNIT_TYPE" val="l_h_f"/>
  <p:tag name="KSO_WM_UNIT_INDEX" val="1_1_1"/>
  <p:tag name="KSO_WM_UNIT_ID" val="custom101_8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01"/>
  <p:tag name="KSO_WM_UNIT_TYPE" val="a"/>
  <p:tag name="KSO_WM_UNIT_INDEX" val="1"/>
  <p:tag name="KSO_WM_UNIT_ID" val="custom101_8*a*1"/>
  <p:tag name="KSO_WM_UNIT_CLEAR" val="1"/>
  <p:tag name="KSO_WM_UNIT_LAYERLEVEL" val="1"/>
  <p:tag name="KSO_WM_UNIT_VALUE" val="8"/>
  <p:tag name="KSO_WM_UNIT_ISCONTENTSTITLE" val="1"/>
  <p:tag name="KSO_WM_UNIT_HIGHLIGHT" val="0"/>
  <p:tag name="KSO_WM_UNIT_COMPATIBLE" val="0"/>
  <p:tag name="KSO_WM_UNIT_PRESET_TEXT" val="CONTENTS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01"/>
  <p:tag name="KSO_WM_UNIT_TYPE" val="l_i"/>
  <p:tag name="KSO_WM_UNIT_INDEX" val="1_2"/>
  <p:tag name="KSO_WM_UNIT_ID" val="custom101_8*l_i*1_2"/>
  <p:tag name="KSO_WM_UNIT_CLEAR" val="1"/>
  <p:tag name="KSO_WM_UNIT_LAYERLEVEL" val="1_1"/>
  <p:tag name="KSO_WM_DIAGRAM_GROUP_CODE" val="l1-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01"/>
  <p:tag name="KSO_WM_UNIT_TYPE" val="l_h_f"/>
  <p:tag name="KSO_WM_UNIT_INDEX" val="1_2_1"/>
  <p:tag name="KSO_WM_UNIT_ID" val="custom101_8*l_h_f*1_2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01"/>
  <p:tag name="KSO_WM_UNIT_TYPE" val="l_i"/>
  <p:tag name="KSO_WM_UNIT_INDEX" val="1_3"/>
  <p:tag name="KSO_WM_UNIT_ID" val="custom101_8*l_i*1_3"/>
  <p:tag name="KSO_WM_UNIT_CLEAR" val="1"/>
  <p:tag name="KSO_WM_UNIT_LAYERLEVEL" val="1_1"/>
  <p:tag name="KSO_WM_DIAGRAM_GROUP_CODE" val="l1-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01"/>
  <p:tag name="KSO_WM_UNIT_TYPE" val="l_h_f"/>
  <p:tag name="KSO_WM_UNIT_INDEX" val="1_3_1"/>
  <p:tag name="KSO_WM_UNIT_ID" val="custom101_8*l_h_f*1_3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01"/>
  <p:tag name="KSO_WM_UNIT_TYPE" val="l_i"/>
  <p:tag name="KSO_WM_UNIT_INDEX" val="1_3"/>
  <p:tag name="KSO_WM_UNIT_ID" val="custom101_8*l_i*1_3"/>
  <p:tag name="KSO_WM_UNIT_CLEAR" val="1"/>
  <p:tag name="KSO_WM_UNIT_LAYERLEVEL" val="1_1"/>
  <p:tag name="KSO_WM_DIAGRAM_GROUP_CODE" val="l1-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01"/>
  <p:tag name="KSO_WM_UNIT_TYPE" val="l_h_f"/>
  <p:tag name="KSO_WM_UNIT_INDEX" val="1_3_1"/>
  <p:tag name="KSO_WM_UNIT_ID" val="custom101_8*l_h_f*1_3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000120140530A99PPBG">
  <a:themeElements>
    <a:clrScheme name="自定义 553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00000"/>
      </a:accent5>
      <a:accent6>
        <a:srgbClr val="7030A0"/>
      </a:accent6>
      <a:hlink>
        <a:srgbClr val="00B0F0"/>
      </a:hlink>
      <a:folHlink>
        <a:srgbClr val="AFB2B4"/>
      </a:folHlink>
    </a:clrScheme>
    <a:fontScheme name="KSO主题文字4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WPS 演示</Application>
  <PresentationFormat>自定义</PresentationFormat>
  <Paragraphs>206</Paragraphs>
  <Slides>24</Slides>
  <Notes>5</Notes>
  <HiddenSlides>0</HiddenSlides>
  <MMClips>3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55" baseType="lpstr">
      <vt:lpstr>Arial</vt:lpstr>
      <vt:lpstr>宋体</vt:lpstr>
      <vt:lpstr>Wingdings</vt:lpstr>
      <vt:lpstr>Tahoma</vt:lpstr>
      <vt:lpstr>Franklin Gothic Medium</vt:lpstr>
      <vt:lpstr>Wingdings 2</vt:lpstr>
      <vt:lpstr>Arial</vt:lpstr>
      <vt:lpstr>微软雅黑</vt:lpstr>
      <vt:lpstr>黑体</vt:lpstr>
      <vt:lpstr>Broadway BT</vt:lpstr>
      <vt:lpstr>汉仪丫丫体简</vt:lpstr>
      <vt:lpstr>Verdana</vt:lpstr>
      <vt:lpstr>Calibri</vt:lpstr>
      <vt:lpstr>楷体</vt:lpstr>
      <vt:lpstr>Times New Roman</vt:lpstr>
      <vt:lpstr>Arial Unicode MS</vt:lpstr>
      <vt:lpstr>隶书</vt:lpstr>
      <vt:lpstr>华文新魏</vt:lpstr>
      <vt:lpstr>华文行楷</vt:lpstr>
      <vt:lpstr>仿宋_GB2312</vt:lpstr>
      <vt:lpstr>Franklin Gothic Book</vt:lpstr>
      <vt:lpstr>Wingdings</vt:lpstr>
      <vt:lpstr>Segoe Print</vt:lpstr>
      <vt:lpstr>仿宋</vt:lpstr>
      <vt:lpstr>暗香扑面</vt:lpstr>
      <vt:lpstr>2_A000120140530A99PPBG</vt:lpstr>
      <vt:lpstr>Office 主题</vt:lpstr>
      <vt:lpstr>Paint.Picture</vt:lpstr>
      <vt:lpstr>Paint.Picture</vt:lpstr>
      <vt:lpstr>Paint.Picture</vt:lpstr>
      <vt:lpstr>Paint.Picture</vt:lpstr>
      <vt:lpstr>PowerPoint 演示文稿</vt:lpstr>
      <vt:lpstr>生活小帮手</vt:lpstr>
      <vt:lpstr>12.1      杠杆</vt:lpstr>
      <vt:lpstr>PowerPoint 演示文稿</vt:lpstr>
      <vt:lpstr>任务一：慧眼识珠</vt:lpstr>
      <vt:lpstr>慧眼识珠</vt:lpstr>
      <vt:lpstr>学有所用</vt:lpstr>
      <vt:lpstr>PowerPoint 演示文稿</vt:lpstr>
      <vt:lpstr>PowerPoint 演示文稿</vt:lpstr>
      <vt:lpstr>PowerPoint 演示文稿</vt:lpstr>
      <vt:lpstr>PowerPoint 演示文稿</vt:lpstr>
      <vt:lpstr>二   杠杆的平衡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杠杆的种类一、等臂杠杆</vt:lpstr>
      <vt:lpstr>杠杆的种类二 省力杠杆</vt:lpstr>
      <vt:lpstr>杠杆的种类三费力杠杆</vt:lpstr>
      <vt:lpstr>当堂检测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kobe</cp:lastModifiedBy>
  <cp:revision>16</cp:revision>
  <dcterms:created xsi:type="dcterms:W3CDTF">2017-04-25T05:29:00Z</dcterms:created>
  <dcterms:modified xsi:type="dcterms:W3CDTF">2018-06-05T02:27:58Z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