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0" r:id="rId3"/>
    <p:sldId id="257" r:id="rId4"/>
    <p:sldId id="273" r:id="rId5"/>
    <p:sldId id="301" r:id="rId6"/>
    <p:sldId id="376" r:id="rId7"/>
    <p:sldId id="263" r:id="rId8"/>
    <p:sldId id="377" r:id="rId9"/>
    <p:sldId id="379" r:id="rId10"/>
    <p:sldId id="380" r:id="rId11"/>
    <p:sldId id="265" r:id="rId12"/>
    <p:sldId id="351" r:id="rId13"/>
    <p:sldId id="266" r:id="rId14"/>
    <p:sldId id="267" r:id="rId15"/>
    <p:sldId id="327" r:id="rId16"/>
    <p:sldId id="268" r:id="rId17"/>
    <p:sldId id="381" r:id="rId18"/>
    <p:sldId id="269" r:id="rId19"/>
    <p:sldId id="296" r:id="rId20"/>
    <p:sldId id="290" r:id="rId21"/>
    <p:sldId id="352" r:id="rId22"/>
    <p:sldId id="356" r:id="rId23"/>
    <p:sldId id="355" r:id="rId24"/>
    <p:sldId id="357" r:id="rId25"/>
    <p:sldId id="372" r:id="rId26"/>
    <p:sldId id="291" r:id="rId27"/>
    <p:sldId id="370" r:id="rId28"/>
    <p:sldId id="293" r:id="rId2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FF0066"/>
    <a:srgbClr val="FF6600"/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2" r="269"/>
          <a:stretch>
            <a:fillRect/>
          </a:stretch>
        </p:blipFill>
        <p:spPr>
          <a:xfrm>
            <a:off x="-13811" y="-10549"/>
            <a:ext cx="12205812" cy="63668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1714" y="4724399"/>
            <a:ext cx="9144000" cy="830923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1714" y="5600711"/>
            <a:ext cx="9144000" cy="57623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3FAA-DBEE-4BE3-9FC2-421D9BD1DF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DDB2E-1410-41FA-A8E6-84C1C8544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3FAA-DBEE-4BE3-9FC2-421D9BD1DF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DDB2E-1410-41FA-A8E6-84C1C8544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1544" y="3267646"/>
            <a:ext cx="4407204" cy="550862"/>
          </a:xfrm>
        </p:spPr>
        <p:txBody>
          <a:bodyPr anchor="b">
            <a:normAutofit/>
          </a:bodyPr>
          <a:lstStyle>
            <a:lvl1pPr algn="r">
              <a:defRPr sz="2000" b="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1544" y="3950355"/>
            <a:ext cx="4407204" cy="555996"/>
          </a:xfrm>
        </p:spPr>
        <p:txBody>
          <a:bodyPr/>
          <a:lstStyle>
            <a:lvl1pPr marL="0" indent="0" algn="r">
              <a:buNone/>
              <a:defRPr sz="24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3FAA-DBEE-4BE3-9FC2-421D9BD1DF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DDB2E-1410-41FA-A8E6-84C1C854425F}" type="slidenum">
              <a:rPr lang="zh-CN" altLang="en-US" smtClean="0"/>
            </a:fld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5255419" y="2047875"/>
            <a:ext cx="2185987" cy="1963738"/>
          </a:xfrm>
          <a:prstGeom prst="line">
            <a:avLst/>
          </a:prstGeom>
          <a:noFill/>
          <a:ln w="635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</p:cxnSp>
      <p:cxnSp>
        <p:nvCxnSpPr>
          <p:cNvPr id="11" name="直接连接符 10"/>
          <p:cNvCxnSpPr/>
          <p:nvPr/>
        </p:nvCxnSpPr>
        <p:spPr>
          <a:xfrm>
            <a:off x="4606131" y="1835150"/>
            <a:ext cx="2743200" cy="2462213"/>
          </a:xfrm>
          <a:prstGeom prst="line">
            <a:avLst/>
          </a:prstGeom>
          <a:noFill/>
          <a:ln w="635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844256" y="2419350"/>
            <a:ext cx="2741613" cy="2463800"/>
          </a:xfrm>
          <a:prstGeom prst="line">
            <a:avLst/>
          </a:prstGeom>
          <a:noFill/>
          <a:ln w="6350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393371"/>
            <a:ext cx="5181600" cy="4783592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393371"/>
            <a:ext cx="5181600" cy="47835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3FAA-DBEE-4BE3-9FC2-421D9BD1DF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DDB2E-1410-41FA-A8E6-84C1C8544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149351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3FAA-DBEE-4BE3-9FC2-421D9BD1DF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DDB2E-1410-41FA-A8E6-84C1C8544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9086" y="2841140"/>
            <a:ext cx="3494314" cy="947088"/>
          </a:xfrm>
        </p:spPr>
        <p:txBody>
          <a:bodyPr anchor="t">
            <a:noAutofit/>
          </a:bodyPr>
          <a:lstStyle>
            <a:lvl1pPr>
              <a:defRPr sz="6000" b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3FAA-DBEE-4BE3-9FC2-421D9BD1DF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DDB2E-1410-41FA-A8E6-84C1C85442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空心弧 6"/>
          <p:cNvSpPr/>
          <p:nvPr/>
        </p:nvSpPr>
        <p:spPr bwMode="auto">
          <a:xfrm rot="7086271">
            <a:off x="6705535" y="2340734"/>
            <a:ext cx="1876200" cy="1876200"/>
          </a:xfrm>
          <a:prstGeom prst="blockArc">
            <a:avLst>
              <a:gd name="adj1" fmla="val 5502533"/>
              <a:gd name="adj2" fmla="val 1980318"/>
              <a:gd name="adj3" fmla="val 1053"/>
            </a:avLst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3FAA-DBEE-4BE3-9FC2-421D9BD1DF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DDB2E-1410-41FA-A8E6-84C1C8544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8962" y="754567"/>
            <a:ext cx="10154837" cy="845812"/>
          </a:xfrm>
        </p:spPr>
        <p:txBody>
          <a:bodyPr anchor="ctr">
            <a:normAutofit/>
          </a:bodyPr>
          <a:lstStyle>
            <a:lvl1pPr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22403" y="2057400"/>
            <a:ext cx="6542288" cy="387690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331" y="2057400"/>
            <a:ext cx="3785525" cy="3876901"/>
          </a:xfrm>
          <a:solidFill>
            <a:schemeClr val="accent1"/>
          </a:solidFill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3FAA-DBEE-4BE3-9FC2-421D9BD1DF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DDB2E-1410-41FA-A8E6-84C1C854425F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51789" y="929369"/>
            <a:ext cx="63824" cy="5397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93829" y="365125"/>
            <a:ext cx="859971" cy="5811838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5760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53FAA-DBEE-4BE3-9FC2-421D9BD1DF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DDB2E-1410-41FA-A8E6-84C1C8544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7000"/>
                </a:schemeClr>
              </a:gs>
              <a:gs pos="100000">
                <a:srgbClr val="FFFFFF">
                  <a:shade val="100000"/>
                  <a:satMod val="115000"/>
                  <a:alpha val="7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 t="1848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6"/>
            <a:ext cx="10515600" cy="86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349829"/>
            <a:ext cx="10515600" cy="489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53FAA-DBEE-4BE3-9FC2-421D9BD1DF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DDB2E-1410-41FA-A8E6-84C1C854425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2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6E5281"/>
        </a:buClr>
        <a:buSzPct val="70000"/>
        <a:buFont typeface="Wingdings" panose="05000000000000000000" pitchFamily="2" charset="2"/>
        <a:buChar char=""/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标注 3"/>
          <p:cNvSpPr/>
          <p:nvPr/>
        </p:nvSpPr>
        <p:spPr>
          <a:xfrm>
            <a:off x="217805" y="180340"/>
            <a:ext cx="3770630" cy="1209675"/>
          </a:xfrm>
          <a:prstGeom prst="wedgeRectCallout">
            <a:avLst>
              <a:gd name="adj1" fmla="val -1717"/>
              <a:gd name="adj2" fmla="val 60183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6720" y="291465"/>
            <a:ext cx="386715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导入新课</a:t>
            </a:r>
            <a:endParaRPr lang="zh-CN" altLang="en-US" sz="6000" b="1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descr="_I}}UZZ18G9%WSGV_JV%FM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970" y="1767205"/>
            <a:ext cx="3841115" cy="3275965"/>
          </a:xfrm>
          <a:prstGeom prst="rect">
            <a:avLst/>
          </a:prstGeom>
        </p:spPr>
      </p:pic>
      <p:pic>
        <p:nvPicPr>
          <p:cNvPr id="7" name="图片 6" descr="4M`%`38F)O_0)M[4C_IKJS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1050" y="180340"/>
            <a:ext cx="4349115" cy="27368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045075" y="3671570"/>
            <a:ext cx="648208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蚊子那么弱小，它却能叮破我们的皮肤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钉子为什么要这样制造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2235" y="1532890"/>
            <a:ext cx="11986895" cy="420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小组内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根据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课桌上老师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提供的器材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讨论</a:t>
            </a: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、如何体现压力的作用效果？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2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、如何探究压力作用效果与受力面积的关系？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如何探究压力作用效果与压力大小的关系？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60725" y="114300"/>
            <a:ext cx="49383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想一想</a:t>
            </a:r>
            <a:r>
              <a:rPr lang="en-US" altLang="zh-CN" sz="5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5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议一议</a:t>
            </a:r>
            <a:endParaRPr lang="zh-CN" altLang="en-US" sz="54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5059045" y="2308860"/>
            <a:ext cx="213360" cy="3810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72405" y="2552700"/>
            <a:ext cx="4861560" cy="70104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海绵、桌子、钩码等</a:t>
            </a:r>
            <a:endParaRPr lang="zh-CN" altLang="en-US" sz="40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%C50Z}338J825B`86$9WZ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755" y="61595"/>
            <a:ext cx="3333115" cy="1047750"/>
          </a:xfrm>
          <a:prstGeom prst="rect">
            <a:avLst/>
          </a:prstGeom>
        </p:spPr>
      </p:pic>
      <p:graphicFrame>
        <p:nvGraphicFramePr>
          <p:cNvPr id="4" name="表格 3"/>
          <p:cNvGraphicFramePr/>
          <p:nvPr/>
        </p:nvGraphicFramePr>
        <p:xfrm>
          <a:off x="1059815" y="2171065"/>
          <a:ext cx="9163685" cy="2553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0"/>
                <a:gridCol w="2082800"/>
                <a:gridCol w="2082165"/>
                <a:gridCol w="2915920"/>
              </a:tblGrid>
              <a:tr h="62484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4516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5659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2674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3172460" y="2171065"/>
            <a:ext cx="21126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压力大小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9815" y="2171065"/>
            <a:ext cx="21126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实验次数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82235" y="2171065"/>
            <a:ext cx="21126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受力面积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94880" y="2171065"/>
            <a:ext cx="31464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压力的作用效果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3270" y="860425"/>
            <a:ext cx="83972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探究压力作用效果与</a:t>
            </a:r>
            <a:r>
              <a:rPr lang="zh-CN" altLang="en-US" sz="4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受力面积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关系时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6045" y="5356860"/>
            <a:ext cx="26060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实验结论：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81275" y="5052060"/>
            <a:ext cx="8018145" cy="1310640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000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压力相同时</a:t>
            </a:r>
            <a:r>
              <a:rPr lang="en-US" altLang="zh-CN" sz="4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受力面积越小</a:t>
            </a: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压力的作用效果越明显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%C50Z}338J825B`86$9WZ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755" y="61595"/>
            <a:ext cx="3333115" cy="1047750"/>
          </a:xfrm>
          <a:prstGeom prst="rect">
            <a:avLst/>
          </a:prstGeom>
        </p:spPr>
      </p:pic>
      <p:graphicFrame>
        <p:nvGraphicFramePr>
          <p:cNvPr id="4" name="表格 3"/>
          <p:cNvGraphicFramePr/>
          <p:nvPr/>
        </p:nvGraphicFramePr>
        <p:xfrm>
          <a:off x="1059815" y="2171065"/>
          <a:ext cx="9163685" cy="25228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0"/>
                <a:gridCol w="2082800"/>
                <a:gridCol w="2082165"/>
                <a:gridCol w="2915920"/>
              </a:tblGrid>
              <a:tr h="62484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4516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2611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2674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3172460" y="2171065"/>
            <a:ext cx="21126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压力大小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9815" y="2171065"/>
            <a:ext cx="21126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实验次数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82235" y="2171065"/>
            <a:ext cx="21126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受力面积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94880" y="2171065"/>
            <a:ext cx="31464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压力的作用效果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3270" y="860425"/>
            <a:ext cx="83972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探究压力作用效果与</a:t>
            </a:r>
            <a:r>
              <a:rPr lang="zh-CN" altLang="en-US" sz="4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压力大小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关系时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12085" y="5198745"/>
            <a:ext cx="7879080" cy="1310640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000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受力面积相同时</a:t>
            </a: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压力越大</a:t>
            </a: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压力的作用效果越明显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6045" y="5356860"/>
            <a:ext cx="26060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实验结论：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295" y="152400"/>
            <a:ext cx="1050290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u="sng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二、压强</a:t>
            </a:r>
            <a:r>
              <a:rPr lang="en-US" altLang="zh-CN" sz="4800" b="1">
                <a:solidFill>
                  <a:srgbClr val="08080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08080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表示压力作用效果的物理量</a:t>
            </a:r>
            <a:endParaRPr lang="zh-CN" altLang="en-US" sz="2800" b="1">
              <a:solidFill>
                <a:srgbClr val="08080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930" y="1442085"/>
            <a:ext cx="10962005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800" b="1">
                <a:solidFill>
                  <a:srgbClr val="08080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800" b="1">
                <a:solidFill>
                  <a:srgbClr val="08080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</a:t>
            </a:r>
            <a:r>
              <a:rPr lang="zh-CN" altLang="en-US" sz="4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读课本</a:t>
            </a:r>
            <a:r>
              <a:rPr lang="en-US" altLang="zh-CN" sz="4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144</a:t>
            </a:r>
            <a:r>
              <a:rPr lang="zh-CN" altLang="en-US" sz="4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页，找出下列问题的答案</a:t>
            </a:r>
            <a:r>
              <a:rPr lang="zh-CN" altLang="en-US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1</a:t>
            </a:r>
            <a:r>
              <a:rPr lang="zh-CN" altLang="en-US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、压强的定义</a:t>
            </a:r>
            <a:endParaRPr lang="zh-CN" altLang="en-US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2</a:t>
            </a:r>
            <a:r>
              <a:rPr lang="zh-CN" altLang="en-US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、压强的计算公式？</a:t>
            </a:r>
            <a:endParaRPr lang="zh-CN" altLang="en-US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3</a:t>
            </a:r>
            <a:r>
              <a:rPr lang="zh-CN" altLang="en-US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、压强的单位？</a:t>
            </a:r>
            <a:endParaRPr lang="zh-CN" altLang="en-US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1325" y="373380"/>
            <a:ext cx="1146048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、定义：把物体所受的</a:t>
            </a:r>
            <a:r>
              <a:rPr lang="zh-CN" altLang="en-US" sz="4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4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受力面积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4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</a:t>
            </a:r>
            <a:endParaRPr lang="zh-CN" altLang="en-US" sz="4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1325" y="1628140"/>
            <a:ext cx="1146048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、公式</a:t>
            </a:r>
            <a:endParaRPr lang="zh-CN" altLang="en-US" sz="4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27020" y="1445260"/>
          <a:ext cx="3016885" cy="2614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81000" imgH="393700" progId="Equation.KSEE3">
                  <p:embed/>
                </p:oleObj>
              </mc:Choice>
              <mc:Fallback>
                <p:oleObj name="" r:id="rId1" imgW="3810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27020" y="1445260"/>
                        <a:ext cx="3016885" cy="2614295"/>
                      </a:xfrm>
                      <a:prstGeom prst="rect">
                        <a:avLst/>
                      </a:prstGeom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415405" y="2118360"/>
            <a:ext cx="4251960" cy="19202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p——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压强 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F——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压力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s——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受力面积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28125" y="2667000"/>
            <a:ext cx="56388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4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32085" y="3398520"/>
            <a:ext cx="89916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en-US" altLang="zh-CN" sz="48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4800" b="1" baseline="30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28125" y="1844040"/>
            <a:ext cx="95948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en-US" altLang="zh-CN" sz="4800" b="1" baseline="-25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4800" b="1" baseline="-25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51125" y="4671060"/>
            <a:ext cx="440436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1P</a:t>
            </a:r>
            <a:r>
              <a:rPr lang="en-US" altLang="zh-CN" sz="7200" b="1" baseline="-25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en-US" altLang="zh-CN" sz="7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=1N/m</a:t>
            </a:r>
            <a:r>
              <a:rPr lang="en-US" altLang="zh-CN" sz="7200" b="1" baseline="30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7200" b="1" baseline="300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bldLvl="0" animBg="1"/>
      <p:bldP spid="7" grpId="0"/>
      <p:bldP spid="8" grpId="0"/>
      <p:bldP spid="9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(~_F]9BOWRSUDCMK19TRU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980" y="473075"/>
            <a:ext cx="2845435" cy="32569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19530" y="3950335"/>
            <a:ext cx="1918970" cy="701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帕斯卡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53535" y="597535"/>
            <a:ext cx="7025005" cy="37490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</a:rPr>
              <a:t>阅读课本</a:t>
            </a:r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</a:rPr>
              <a:t>144“</a:t>
            </a:r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</a:rPr>
              <a:t>信息窗</a:t>
            </a:r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</a:rPr>
              <a:t>找出：</a:t>
            </a:r>
            <a:endParaRPr lang="zh-CN" altLang="en-US" sz="4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帕斯卡</a:t>
            </a:r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在物理学</a:t>
            </a:r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方面的主要贡献</a:t>
            </a:r>
            <a:endParaRPr lang="en-US" altLang="zh-CN" sz="4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4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03220" y="4925695"/>
            <a:ext cx="82753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我们要学习他：刻苦认真、孜孜不倦、锲而不舍的科学精神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26085" y="340995"/>
            <a:ext cx="11171555" cy="1848485"/>
          </a:xfrm>
        </p:spPr>
        <p:txBody>
          <a:bodyPr>
            <a:normAutofit lnSpcReduction="10000"/>
          </a:bodyPr>
          <a:p>
            <a:pPr marL="0" lvl="0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例题：</a:t>
            </a:r>
            <a:r>
              <a:rPr lang="en-US" altLang="en-US" sz="3200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一位质量为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60 kg </a:t>
            </a:r>
            <a:r>
              <a:rPr lang="en-US" altLang="en-US" sz="3200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的运动员在雪地行走．假设他每只脚与地面的接触面积为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150cm</a:t>
            </a:r>
            <a:r>
              <a:rPr lang="en-US" altLang="zh-CN" sz="3200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en-US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．（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g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＝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10N</a:t>
            </a:r>
            <a:r>
              <a:rPr lang="en-US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／kg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试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问： 双脚着地时对地面的压强为？</a:t>
            </a:r>
            <a:r>
              <a:rPr lang="zh-CN" altLang="en-US" sz="48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　    </a:t>
            </a:r>
            <a:endParaRPr lang="en-US" altLang="zh-CN" sz="4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4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1365" y="2189480"/>
            <a:ext cx="77787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解：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39240" y="2189480"/>
            <a:ext cx="55975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运动员对地面的压力为：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58085" y="2768600"/>
            <a:ext cx="48774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F=mg=60kg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×10N/kg=600N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70355" y="3454400"/>
            <a:ext cx="41916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双脚对地面的压强为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20875" y="3896360"/>
          <a:ext cx="1310005" cy="1354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81000" imgH="393700" progId="Equation.KSEE3">
                  <p:embed/>
                </p:oleObj>
              </mc:Choice>
              <mc:Fallback>
                <p:oleObj name="" r:id="rId1" imgW="3810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20875" y="3896360"/>
                        <a:ext cx="1310005" cy="1354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914400" imgH="215900" progId="Equation.KSEE3">
                  <p:embed/>
                </p:oleObj>
              </mc:Choice>
              <mc:Fallback>
                <p:oleObj name="" r:id="rId3" imgW="914400" imgH="215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30880" y="3896360"/>
          <a:ext cx="3453130" cy="1487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533400" imgH="431800" progId="Equation.KSEE3">
                  <p:embed/>
                </p:oleObj>
              </mc:Choice>
              <mc:Fallback>
                <p:oleObj name="" r:id="rId5" imgW="533400" imgH="431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0880" y="3896360"/>
                        <a:ext cx="3453130" cy="1487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3830955" y="4671695"/>
            <a:ext cx="33064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150</a:t>
            </a:r>
            <a:r>
              <a:rPr lang="en-US" altLang="zh-CN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×2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×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lang="en-US" altLang="zh-CN" sz="3200" b="1" baseline="30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-4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m</a:t>
            </a:r>
            <a:r>
              <a:rPr lang="en-US" altLang="zh-CN" sz="3200" b="1" baseline="3000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endParaRPr lang="en-US" altLang="zh-CN" sz="3200" b="1" baseline="3000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84010" y="4223385"/>
            <a:ext cx="304736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=2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×10</a:t>
            </a:r>
            <a:r>
              <a:rPr lang="en-US" altLang="zh-CN" sz="4000" b="1" baseline="3000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</a:t>
            </a:r>
            <a:r>
              <a:rPr lang="en-US" altLang="zh-CN" sz="4000" b="1" baseline="-2500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endParaRPr lang="en-US" altLang="zh-CN" sz="4000" b="1" baseline="-2500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]Z1D5VE6QZU7CXY60S3N86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1275" y="2435860"/>
            <a:ext cx="9569450" cy="2667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66210" y="96520"/>
            <a:ext cx="316103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5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随堂练习</a:t>
            </a:r>
            <a:endParaRPr lang="zh-CN" altLang="en-US" sz="54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955" y="1126490"/>
            <a:ext cx="936180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、图中正确表示压力的是（    ）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1" name="矩形 19460"/>
          <p:cNvSpPr/>
          <p:nvPr/>
        </p:nvSpPr>
        <p:spPr>
          <a:xfrm>
            <a:off x="6946265" y="1010920"/>
            <a:ext cx="1919288" cy="2025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en-US" altLang="zh-CN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4485" y="188595"/>
            <a:ext cx="11544300" cy="2191385"/>
          </a:xfrm>
        </p:spPr>
        <p:txBody>
          <a:bodyPr/>
          <a:p>
            <a:pPr marL="0" indent="0">
              <a:buNone/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、如图所示，一个上海世博会的吉祥物海宝在地面表演集中情景，对地面压强最大的是（）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YUD3W0L((_DW15E%DO1%UW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670" y="1790700"/>
            <a:ext cx="9719945" cy="2682240"/>
          </a:xfrm>
          <a:prstGeom prst="rect">
            <a:avLst/>
          </a:prstGeom>
        </p:spPr>
      </p:pic>
      <p:sp>
        <p:nvSpPr>
          <p:cNvPr id="19461" name="矩形 19460"/>
          <p:cNvSpPr/>
          <p:nvPr/>
        </p:nvSpPr>
        <p:spPr>
          <a:xfrm>
            <a:off x="9064625" y="697230"/>
            <a:ext cx="1919288" cy="2025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en-US" altLang="zh-CN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14935" y="103505"/>
            <a:ext cx="11962130" cy="5810250"/>
          </a:xfrm>
        </p:spPr>
        <p:txBody>
          <a:bodyPr/>
          <a:p>
            <a:pPr marL="0" indent="0">
              <a:buNone/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、南极洲是世界上最为寒冷的地区。目前我国已完成了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27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次南极科学考察。如图是今年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月底我国科学考察队员在薄冰上卸载卡特彼勒车时的情景，车质量为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2.5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×10</a:t>
            </a:r>
            <a:r>
              <a:rPr lang="en-US" altLang="zh-CN" sz="4000" b="1" baseline="3000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kg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，履带与地面的</a:t>
            </a:r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总接触面积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为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2.5m</a:t>
            </a:r>
            <a:r>
              <a:rPr lang="en-US" altLang="zh-CN" sz="4000" b="1" baseline="3000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.(g=10N/kg)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）为移动此车，在冰面上铺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木板是为了</a:t>
            </a:r>
            <a:r>
              <a:rPr lang="zh-CN" altLang="en-US" sz="4000" b="1" u="sng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          </a:t>
            </a:r>
            <a:endParaRPr lang="zh-CN" altLang="en-US" sz="4000" b="1" u="sng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）此车对木板的压强？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2651125" y="4107180"/>
            <a:ext cx="2956560" cy="304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图片 4" descr="8_K_DZ[6MK0UE)81[585$J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885" y="2397125"/>
            <a:ext cx="4121785" cy="30835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5125" y="223520"/>
            <a:ext cx="11656060" cy="6480810"/>
          </a:xfrm>
        </p:spPr>
        <p:txBody>
          <a:bodyPr/>
          <a:p>
            <a:pPr marL="0" indent="0">
              <a:buNone/>
            </a:pPr>
            <a:r>
              <a:rPr lang="zh-CN" altLang="en-US" sz="6000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第八章 压强</a:t>
            </a:r>
            <a:endParaRPr lang="zh-CN" altLang="en-US" sz="6000" b="1" u="sng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6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en-US" altLang="zh-CN" sz="6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60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6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第一节</a:t>
            </a:r>
            <a:r>
              <a:rPr lang="en-US" altLang="zh-CN" sz="4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6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压力的作用效果</a:t>
            </a:r>
            <a:endParaRPr lang="zh-CN" altLang="en-US" sz="6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6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en-US" sz="4800" b="1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（</a:t>
            </a:r>
            <a:r>
              <a:rPr lang="zh-CN" altLang="en-US" sz="4800" b="1">
                <a:solidFill>
                  <a:srgbClr val="FF0066"/>
                </a:solidFill>
                <a:latin typeface="华文隶书" panose="02010800040101010101" charset="-122"/>
                <a:ea typeface="华文隶书" panose="02010800040101010101" charset="-122"/>
              </a:rPr>
              <a:t>第一课时）</a:t>
            </a:r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6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矩形 108612"/>
          <p:cNvSpPr/>
          <p:nvPr/>
        </p:nvSpPr>
        <p:spPr>
          <a:xfrm>
            <a:off x="579120" y="1036320"/>
            <a:ext cx="10469880" cy="1554480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p>
            <a:pPr marL="342900" lvl="0" indent="-342900">
              <a:lnSpc>
                <a:spcPct val="120000"/>
              </a:lnSpc>
            </a:pPr>
            <a:r>
              <a:rPr 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、探究“压力作用效果”的实验如图甲、乙、丙所示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9154" name="图片 1086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4680" y="1859280"/>
            <a:ext cx="6507480" cy="4373880"/>
          </a:xfrm>
          <a:prstGeom prst="rect">
            <a:avLst/>
          </a:prstGeom>
          <a:noFill/>
          <a:ln w="25400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267200" y="213360"/>
            <a:ext cx="30937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u="sng">
                <a:solidFill>
                  <a:srgbClr val="FF0000"/>
                </a:solidFill>
              </a:rPr>
              <a:t>中考链接</a:t>
            </a:r>
            <a:endParaRPr lang="zh-CN" altLang="en-US" sz="4800" u="sng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矩形 237572"/>
          <p:cNvSpPr/>
          <p:nvPr/>
        </p:nvSpPr>
        <p:spPr>
          <a:xfrm>
            <a:off x="655955" y="280670"/>
            <a:ext cx="11169650" cy="1261110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p>
            <a:pPr marL="342900" lvl="0" indent="-342900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）甲、乙、丙实验中，根据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　　　　　　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来比较压力的作用效果．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7575" name="矩形 237574"/>
          <p:cNvSpPr/>
          <p:nvPr/>
        </p:nvSpPr>
        <p:spPr>
          <a:xfrm>
            <a:off x="6605905" y="280670"/>
            <a:ext cx="3185160" cy="676275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p>
            <a:pPr lvl="0"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海绵的凹陷程度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50180" name="组合 3"/>
          <p:cNvGrpSpPr/>
          <p:nvPr/>
        </p:nvGrpSpPr>
        <p:grpSpPr>
          <a:xfrm>
            <a:off x="2096453" y="3853180"/>
            <a:ext cx="7694612" cy="1831975"/>
            <a:chOff x="1197" y="3861"/>
            <a:chExt cx="12119" cy="2884"/>
          </a:xfrm>
        </p:grpSpPr>
        <p:pic>
          <p:nvPicPr>
            <p:cNvPr id="50181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97" y="3861"/>
              <a:ext cx="8202" cy="28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18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46" y="4246"/>
              <a:ext cx="3970" cy="249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01" name="矩形 237572"/>
          <p:cNvSpPr/>
          <p:nvPr/>
        </p:nvSpPr>
        <p:spPr>
          <a:xfrm>
            <a:off x="655955" y="1725930"/>
            <a:ext cx="10057765" cy="1456690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p>
            <a:pPr marL="342900" lvl="0" indent="-342900">
              <a:lnSpc>
                <a:spcPct val="14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（2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）通过甲、乙实验能够得到的结论是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3200" b="1" u="sng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140000"/>
              </a:lnSpc>
            </a:pP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　　　　　　　　　　　　　　　　　　　　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7577" name="矩形 237576"/>
          <p:cNvSpPr/>
          <p:nvPr/>
        </p:nvSpPr>
        <p:spPr>
          <a:xfrm>
            <a:off x="8016240" y="1725930"/>
            <a:ext cx="2346960" cy="676275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p>
            <a:pPr lvl="0"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受力面积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7576" name="矩形 237575"/>
          <p:cNvSpPr/>
          <p:nvPr/>
        </p:nvSpPr>
        <p:spPr>
          <a:xfrm>
            <a:off x="1372235" y="2506345"/>
            <a:ext cx="8564245" cy="676275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p>
            <a:pPr lvl="0"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一定时，压力越大，压力的作用效果越明显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7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7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7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7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7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7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575" grpId="0"/>
      <p:bldP spid="237577" grpId="0"/>
      <p:bldP spid="23757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矩形 253955"/>
          <p:cNvSpPr/>
          <p:nvPr/>
        </p:nvSpPr>
        <p:spPr>
          <a:xfrm>
            <a:off x="351790" y="186690"/>
            <a:ext cx="11276330" cy="2468880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p>
            <a:pPr marL="342900" lvl="0" indent="-342900" fontAlgn="auto"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）若将该小桌和砝码放在如图丁所示的木板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fontAlgn="auto"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上，比较图丙中海绵受到压强 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3200" b="1" baseline="-25000">
                <a:latin typeface="宋体" panose="02010600030101010101" pitchFamily="2" charset="-122"/>
                <a:ea typeface="宋体" panose="02010600030101010101" pitchFamily="2" charset="-122"/>
              </a:rPr>
              <a:t>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和图丁中木板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fontAlgn="auto"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受到的压强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3200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丁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的大小关系为 </a:t>
            </a:r>
            <a:r>
              <a:rPr lang="en-US" altLang="zh-CN" sz="3200" b="1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3200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6000" u="sng" dirty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4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200" b="1" i="1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3200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丁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（选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fontAlgn="auto"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填“＞”、“＜”或“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”）．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3957" name="矩形 253956"/>
          <p:cNvSpPr/>
          <p:nvPr/>
        </p:nvSpPr>
        <p:spPr>
          <a:xfrm>
            <a:off x="6484620" y="381000"/>
            <a:ext cx="2287270" cy="2614930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p>
            <a:pPr lvl="0" algn="ctr">
              <a:lnSpc>
                <a:spcPct val="120000"/>
              </a:lnSpc>
            </a:pPr>
            <a:r>
              <a:rPr lang="en-US" altLang="zh-CN" sz="13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en-US" altLang="zh-CN" sz="13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427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5098" y="3193098"/>
            <a:ext cx="6086475" cy="1820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303" name="图片 2386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4078605"/>
            <a:ext cx="6129655" cy="2137410"/>
          </a:xfrm>
          <a:prstGeom prst="rect">
            <a:avLst/>
          </a:prstGeom>
          <a:noFill/>
          <a:ln w="25400">
            <a:noFill/>
          </a:ln>
        </p:spPr>
      </p:pic>
      <p:sp>
        <p:nvSpPr>
          <p:cNvPr id="238608" name="矩形 238607"/>
          <p:cNvSpPr/>
          <p:nvPr/>
        </p:nvSpPr>
        <p:spPr>
          <a:xfrm>
            <a:off x="7538720" y="3190240"/>
            <a:ext cx="3849370" cy="676275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p>
            <a:pPr lvl="0"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没有控制压力不变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7880" y="417830"/>
            <a:ext cx="9335770" cy="3260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）实验将质量分布均匀的物体沿竖直方向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切成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大小不同的</a:t>
            </a: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两块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，如甲所示，将</a:t>
            </a: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左边部分移开后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，发现剩余部分对海绵的</a:t>
            </a: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压力作用效果没有变化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，如乙所示，由此得出压力的作用效果与受力面积无关，你认为他在探究过程中</a:t>
            </a: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存在的问题是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8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8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60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标注 3"/>
          <p:cNvSpPr/>
          <p:nvPr/>
        </p:nvSpPr>
        <p:spPr>
          <a:xfrm>
            <a:off x="217805" y="180340"/>
            <a:ext cx="3770630" cy="1209675"/>
          </a:xfrm>
          <a:prstGeom prst="wedgeRectCallout">
            <a:avLst>
              <a:gd name="adj1" fmla="val -1717"/>
              <a:gd name="adj2" fmla="val 60183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6720" y="291465"/>
            <a:ext cx="386715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为什么？</a:t>
            </a:r>
            <a:endParaRPr lang="zh-CN" altLang="en-US" sz="6000" b="1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descr="_I}}UZZ18G9%WSGV_JV%FM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970" y="1767205"/>
            <a:ext cx="3841115" cy="3275965"/>
          </a:xfrm>
          <a:prstGeom prst="rect">
            <a:avLst/>
          </a:prstGeom>
        </p:spPr>
      </p:pic>
      <p:pic>
        <p:nvPicPr>
          <p:cNvPr id="7" name="图片 6" descr="4M`%`38F)O_0)M[4C_IKJS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1050" y="180340"/>
            <a:ext cx="4349115" cy="27368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045075" y="3671570"/>
            <a:ext cx="648208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蚊子那么弱小，它却能叮破我们的皮肤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钉子为什么要这样制造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83210" y="186055"/>
            <a:ext cx="11600180" cy="6346190"/>
          </a:xfrm>
        </p:spPr>
        <p:txBody>
          <a:bodyPr/>
          <a:p>
            <a:pPr marL="0" indent="0" algn="ctr">
              <a:buNone/>
            </a:pPr>
            <a:endParaRPr lang="zh-CN" altLang="en-US" sz="60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6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endParaRPr lang="zh-CN" altLang="en-US" sz="60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6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</a:rPr>
              <a:t>  请小组成员之间谈谈你的收获</a:t>
            </a:r>
            <a:endParaRPr lang="zh-CN" altLang="en-US" sz="6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6W_{%7)%UL]@[XOI4THB[W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835" y="186055"/>
            <a:ext cx="2609215" cy="16287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04165" y="408940"/>
            <a:ext cx="11050270" cy="5810250"/>
          </a:xfrm>
        </p:spPr>
        <p:txBody>
          <a:bodyPr>
            <a:normAutofit/>
          </a:bodyPr>
          <a:p>
            <a:pPr marL="0" indent="0" algn="ctr" fontAlgn="auto">
              <a:lnSpc>
                <a:spcPct val="150000"/>
              </a:lnSpc>
              <a:buNone/>
            </a:pPr>
            <a:r>
              <a:rPr lang="zh-CN" altLang="en-US" sz="5400" b="1">
                <a:latin typeface="宋体" panose="02010600030101010101" pitchFamily="2" charset="-122"/>
                <a:ea typeface="宋体" panose="02010600030101010101" pitchFamily="2" charset="-122"/>
              </a:rPr>
              <a:t>作业</a:t>
            </a:r>
            <a:endParaRPr lang="zh-CN" altLang="en-US" sz="5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 fontAlgn="auto">
              <a:lnSpc>
                <a:spcPct val="150000"/>
              </a:lnSpc>
              <a:buNone/>
            </a:pPr>
            <a:r>
              <a:rPr lang="zh-CN" altLang="en-US" sz="5400" b="1">
                <a:latin typeface="宋体" panose="02010600030101010101" pitchFamily="2" charset="-122"/>
                <a:ea typeface="宋体" panose="02010600030101010101" pitchFamily="2" charset="-122"/>
              </a:rPr>
              <a:t>《试题研究》</a:t>
            </a:r>
            <a:endParaRPr lang="en-US" altLang="zh-CN" sz="5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54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5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5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、基础过关部分为必做题</a:t>
            </a:r>
            <a:endParaRPr lang="en-US" altLang="zh-CN" sz="5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54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5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5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、满分冲关部分为选做题</a:t>
            </a:r>
            <a:endParaRPr lang="zh-CN" altLang="en-US" sz="5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形标注 2"/>
          <p:cNvSpPr/>
          <p:nvPr/>
        </p:nvSpPr>
        <p:spPr>
          <a:xfrm>
            <a:off x="1082040" y="434340"/>
            <a:ext cx="9738360" cy="5302885"/>
          </a:xfrm>
          <a:prstGeom prst="wedgeEllipseCallout">
            <a:avLst>
              <a:gd name="adj1" fmla="val -18895"/>
              <a:gd name="adj2" fmla="val 47290"/>
            </a:avLst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68245" y="2004060"/>
            <a:ext cx="7512685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1500" b="1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thank you</a:t>
            </a:r>
            <a:endParaRPr lang="en-US" altLang="zh-CN" sz="115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6545" y="1405255"/>
            <a:ext cx="11599545" cy="4047490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、会正确画出物体所受压力；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、会用控制变量法探究影响压力作用效果的因素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、理解压强的概念；能用压强公式进行简单计算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27475" y="124460"/>
            <a:ext cx="336677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学习目标</a:t>
            </a:r>
            <a:endParaRPr lang="zh-CN" altLang="en-US" sz="60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51155" y="373380"/>
            <a:ext cx="1148969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自主学习课本</a:t>
            </a:r>
            <a:r>
              <a:rPr lang="en-US" altLang="zh-CN" sz="40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142</a:t>
            </a:r>
            <a:r>
              <a:rPr lang="zh-CN" altLang="en-US" sz="40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40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自然段内容，尝试解决以下问题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3260" y="1684020"/>
            <a:ext cx="5349240" cy="32918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4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、压力的定义</a:t>
            </a:r>
            <a:endParaRPr lang="zh-CN" altLang="en-US" sz="4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4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、压力的作用点</a:t>
            </a:r>
            <a:endParaRPr lang="zh-CN" altLang="en-US" sz="4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、压力的方向</a:t>
            </a:r>
            <a:endParaRPr lang="zh-CN" altLang="en-US" sz="4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4000" y="234950"/>
            <a:ext cx="11684000" cy="203517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5400" b="1" u="sng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en-US" altLang="zh-CN" sz="5400" b="1" u="sng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5400" b="1" u="sng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</a:t>
            </a:r>
            <a:endParaRPr lang="zh-CN" altLang="en-US" sz="5400" b="1" u="sng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、定义：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垂直</a:t>
            </a:r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作用在物体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表面</a:t>
            </a:r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的力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endParaRPr lang="zh-CN" altLang="en-US" sz="4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3770" y="4305300"/>
            <a:ext cx="1028446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4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、作用点：被压物体上</a:t>
            </a:r>
            <a:r>
              <a:rPr lang="zh-CN" altLang="en-US" sz="4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（一般画表面上）</a:t>
            </a:r>
            <a:endParaRPr lang="zh-CN" altLang="en-US" sz="4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3609975" y="2466340"/>
          <a:ext cx="2334260" cy="1245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1495425" imgH="895350" progId="Paint.Picture">
                  <p:embed/>
                </p:oleObj>
              </mc:Choice>
              <mc:Fallback>
                <p:oleObj name="" r:id="rId1" imgW="1495425" imgH="8953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</p:blipFill>
                    <p:spPr>
                      <a:xfrm>
                        <a:off x="3609975" y="2466340"/>
                        <a:ext cx="2334260" cy="1245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7670" y="460375"/>
            <a:ext cx="10946130" cy="5785485"/>
          </a:xfrm>
        </p:spPr>
        <p:txBody>
          <a:bodyPr/>
          <a:p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想一想：</a:t>
            </a:r>
            <a:endParaRPr lang="zh-CN" altLang="en-US" sz="4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5" name="云形标注 4"/>
          <p:cNvSpPr/>
          <p:nvPr/>
        </p:nvSpPr>
        <p:spPr>
          <a:xfrm>
            <a:off x="1169670" y="657860"/>
            <a:ext cx="9471660" cy="4572000"/>
          </a:xfrm>
          <a:prstGeom prst="cloudCallout">
            <a:avLst>
              <a:gd name="adj1" fmla="val -22434"/>
              <a:gd name="adj2" fmla="val 92527"/>
            </a:avLst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42235" y="1755140"/>
            <a:ext cx="7303135" cy="2103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压力的大小、方向总是与重力的大小、方向相同吗？</a:t>
            </a:r>
            <a:endParaRPr lang="zh-CN" altLang="en-US" sz="4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如若不是，请举例说明</a:t>
            </a:r>
            <a:endParaRPr lang="zh-CN" altLang="en-US" sz="4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" y="237490"/>
            <a:ext cx="11155680" cy="6313805"/>
          </a:xfrm>
        </p:spPr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请画出：物体对斜面、人手对图钉的压力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 descr="_6C59P]XCA(7Q3NBQ[@XIG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4965" y="2174240"/>
            <a:ext cx="4255770" cy="2082165"/>
          </a:xfrm>
          <a:prstGeom prst="rect">
            <a:avLst/>
          </a:prstGeom>
        </p:spPr>
      </p:pic>
      <p:pic>
        <p:nvPicPr>
          <p:cNvPr id="6" name="图片 5" descr="0R(YKE(YL3YT4PWJCNZXH6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4230" y="1580515"/>
            <a:ext cx="2532380" cy="3088005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 flipH="1">
            <a:off x="8047990" y="2941320"/>
            <a:ext cx="1219200" cy="1524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173980" y="3041015"/>
            <a:ext cx="106680" cy="1676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166360" y="3208655"/>
            <a:ext cx="121920" cy="914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303520" y="3818255"/>
            <a:ext cx="4108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02245" y="2659380"/>
            <a:ext cx="2457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5089525" y="3133090"/>
            <a:ext cx="350520" cy="73152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I9`DZZ6K1@]3C~B~R}9%W[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665" y="1693545"/>
            <a:ext cx="2156460" cy="31222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10005" y="5021580"/>
            <a:ext cx="987552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4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、方向：垂直接触面且指向被压物体</a:t>
            </a:r>
            <a:endParaRPr lang="zh-CN" altLang="en-US" sz="4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EE1H}{JHF`U]$5[$G@0__]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5765" y="433070"/>
            <a:ext cx="4317365" cy="38030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70380" y="4342765"/>
            <a:ext cx="442087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用手同时按笔的两端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4010" y="128270"/>
            <a:ext cx="792480" cy="4854575"/>
          </a:xfrm>
          <a:prstGeom prst="rect">
            <a:avLst/>
          </a:prstGeom>
          <a:solidFill>
            <a:schemeClr val="accent4"/>
          </a:solidFill>
        </p:spPr>
        <p:txBody>
          <a:bodyPr vert="eaVert" wrap="square" rtlCol="0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体会压力作用效果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XDMX6~%I%V%4(DB]~J($W5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620" y="753745"/>
            <a:ext cx="2854960" cy="31616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824345" y="4342765"/>
            <a:ext cx="44208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想办法把气球弄破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J)J})NZ~QSECIOBOF)G$Y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725" y="292100"/>
            <a:ext cx="857250" cy="514350"/>
          </a:xfrm>
          <a:prstGeom prst="rect">
            <a:avLst/>
          </a:prstGeom>
        </p:spPr>
      </p:pic>
      <p:pic>
        <p:nvPicPr>
          <p:cNvPr id="6" name="图片 5" descr="6[}VB4X133YFWR0BOP)RD[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725" y="806450"/>
            <a:ext cx="2009775" cy="9525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58315" y="292100"/>
            <a:ext cx="84524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压力的作用效果跟什么因素有关？</a:t>
            </a:r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1820" y="2257425"/>
            <a:ext cx="11007725" cy="3139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猜想</a:t>
            </a:r>
            <a:r>
              <a:rPr lang="en-US" altLang="zh-CN" sz="40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：压力的作用效果可能与（       ）</a:t>
            </a:r>
            <a:endParaRPr lang="zh-CN" altLang="en-US" sz="4000" b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0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有关？</a:t>
            </a:r>
            <a:endParaRPr lang="zh-CN" altLang="en-US" sz="4000" b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猜想</a:t>
            </a:r>
            <a:r>
              <a:rPr lang="en-US" altLang="zh-CN" sz="40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：压力的作用效果可能与（        ）</a:t>
            </a:r>
            <a:endParaRPr lang="zh-CN" altLang="en-US" sz="4000" b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有关？</a:t>
            </a:r>
            <a:endParaRPr lang="zh-CN" altLang="en-US" sz="4000" b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4000" b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4000" b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10855" y="3476625"/>
            <a:ext cx="23437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压力大小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83195" y="2257425"/>
            <a:ext cx="233553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受力面积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19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19"/>
</p:tagLst>
</file>

<file path=ppt/theme/theme1.xml><?xml version="1.0" encoding="utf-8"?>
<a:theme xmlns:a="http://schemas.openxmlformats.org/drawingml/2006/main" name="A000120140530A99PPBG">
  <a:themeElements>
    <a:clrScheme name="131">
      <a:dk1>
        <a:srgbClr val="3D3F41"/>
      </a:dk1>
      <a:lt1>
        <a:srgbClr val="FFFFFF"/>
      </a:lt1>
      <a:dk2>
        <a:srgbClr val="454749"/>
      </a:dk2>
      <a:lt2>
        <a:srgbClr val="FFFFFF"/>
      </a:lt2>
      <a:accent1>
        <a:srgbClr val="507AAE"/>
      </a:accent1>
      <a:accent2>
        <a:srgbClr val="9172A6"/>
      </a:accent2>
      <a:accent3>
        <a:srgbClr val="A7B5DE"/>
      </a:accent3>
      <a:accent4>
        <a:srgbClr val="C78FBB"/>
      </a:accent4>
      <a:accent5>
        <a:srgbClr val="C00000"/>
      </a:accent5>
      <a:accent6>
        <a:srgbClr val="FFC00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1683</Words>
  <Application>WPS 演示</Application>
  <PresentationFormat>宽屏</PresentationFormat>
  <Paragraphs>207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黑体</vt:lpstr>
      <vt:lpstr>Calibri</vt:lpstr>
      <vt:lpstr>华文隶书</vt:lpstr>
      <vt:lpstr>微软雅黑</vt:lpstr>
      <vt:lpstr>Times New Roman</vt:lpstr>
      <vt:lpstr>A000120140530A99PPBG</vt:lpstr>
      <vt:lpstr>Paint.Picture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67</cp:revision>
  <dcterms:created xsi:type="dcterms:W3CDTF">2017-04-06T00:44:00Z</dcterms:created>
  <dcterms:modified xsi:type="dcterms:W3CDTF">2017-04-20T00:09:17Z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