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17"/>
  </p:notesMasterIdLst>
  <p:sldIdLst>
    <p:sldId id="257" r:id="rId3"/>
    <p:sldId id="258" r:id="rId4"/>
    <p:sldId id="259" r:id="rId5"/>
    <p:sldId id="275" r:id="rId6"/>
    <p:sldId id="260" r:id="rId7"/>
    <p:sldId id="262" r:id="rId8"/>
    <p:sldId id="276" r:id="rId9"/>
    <p:sldId id="269" r:id="rId10"/>
    <p:sldId id="277" r:id="rId11"/>
    <p:sldId id="270" r:id="rId12"/>
    <p:sldId id="271" r:id="rId13"/>
    <p:sldId id="273" r:id="rId14"/>
    <p:sldId id="268" r:id="rId15"/>
    <p:sldId id="272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9" d="100"/>
          <a:sy n="99" d="100"/>
        </p:scale>
        <p:origin x="-120" y="-4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9BCEB2-7357-4B90-8F14-E71071159CBA}" type="datetimeFigureOut">
              <a:rPr lang="zh-CN" altLang="en-US" smtClean="0"/>
              <a:pPr/>
              <a:t>2019/4/2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3CEEFE-D182-4922-9EB6-79DDED17995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1769416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16983C-B9A4-4AAC-B413-3FF683AF73D1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3804556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16983C-B9A4-4AAC-B413-3FF683AF73D1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2381054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16983C-B9A4-4AAC-B413-3FF683AF73D1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1503684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16983C-B9A4-4AAC-B413-3FF683AF73D1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164736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16983C-B9A4-4AAC-B413-3FF683AF73D1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3450345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16983C-B9A4-4AAC-B413-3FF683AF73D1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4420868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16983C-B9A4-4AAC-B413-3FF683AF73D1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7742687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16983C-B9A4-4AAC-B413-3FF683AF73D1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54978154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16983C-B9A4-4AAC-B413-3FF683AF73D1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35769555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16983C-B9A4-4AAC-B413-3FF683AF73D1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645307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171F96-E425-42BD-BFF8-607833612EA1}" type="datetimeFigureOut">
              <a:rPr lang="zh-CN" altLang="en-US" smtClean="0"/>
              <a:pPr/>
              <a:t>2019/4/2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C4EF4-1E92-43BD-9594-6367171B234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5332958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171F96-E425-42BD-BFF8-607833612EA1}" type="datetimeFigureOut">
              <a:rPr lang="zh-CN" altLang="en-US" smtClean="0"/>
              <a:pPr/>
              <a:t>2019/4/2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C4EF4-1E92-43BD-9594-6367171B234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254870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171F96-E425-42BD-BFF8-607833612EA1}" type="datetimeFigureOut">
              <a:rPr lang="zh-CN" altLang="en-US" smtClean="0"/>
              <a:pPr/>
              <a:t>2019/4/2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C4EF4-1E92-43BD-9594-6367171B234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185519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40076685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171F96-E425-42BD-BFF8-607833612EA1}" type="datetimeFigureOut">
              <a:rPr lang="zh-CN" altLang="en-US" smtClean="0"/>
              <a:pPr/>
              <a:t>2019/4/2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7A7C4EF4-1E92-43BD-9594-6367171B234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7114226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171F96-E425-42BD-BFF8-607833612EA1}" type="datetimeFigureOut">
              <a:rPr lang="zh-CN" altLang="en-US" smtClean="0"/>
              <a:pPr/>
              <a:t>2019/4/2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C4EF4-1E92-43BD-9594-6367171B234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3541167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171F96-E425-42BD-BFF8-607833612EA1}" type="datetimeFigureOut">
              <a:rPr lang="zh-CN" altLang="en-US" smtClean="0"/>
              <a:pPr/>
              <a:t>2019/4/2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7A7C4EF4-1E92-43BD-9594-6367171B234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303827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171F96-E425-42BD-BFF8-607833612EA1}" type="datetimeFigureOut">
              <a:rPr lang="zh-CN" altLang="en-US" smtClean="0"/>
              <a:pPr/>
              <a:t>2019/4/2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7A7C4EF4-1E92-43BD-9594-6367171B234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52047955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171F96-E425-42BD-BFF8-607833612EA1}" type="datetimeFigureOut">
              <a:rPr lang="zh-CN" altLang="en-US" smtClean="0"/>
              <a:pPr/>
              <a:t>2019/4/2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7A7C4EF4-1E92-43BD-9594-6367171B234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55281549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171F96-E425-42BD-BFF8-607833612EA1}" type="datetimeFigureOut">
              <a:rPr lang="zh-CN" altLang="en-US" smtClean="0"/>
              <a:pPr/>
              <a:t>2019/4/2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C4EF4-1E92-43BD-9594-6367171B234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5285579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171F96-E425-42BD-BFF8-607833612EA1}" type="datetimeFigureOut">
              <a:rPr lang="zh-CN" altLang="en-US" smtClean="0"/>
              <a:pPr/>
              <a:t>2019/4/2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C4EF4-1E92-43BD-9594-6367171B234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139482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171F96-E425-42BD-BFF8-607833612EA1}" type="datetimeFigureOut">
              <a:rPr lang="zh-CN" altLang="en-US" smtClean="0"/>
              <a:pPr/>
              <a:t>2019/4/2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C4EF4-1E92-43BD-9594-6367171B234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56898083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171F96-E425-42BD-BFF8-607833612EA1}" type="datetimeFigureOut">
              <a:rPr lang="zh-CN" altLang="en-US" smtClean="0"/>
              <a:pPr/>
              <a:t>2019/4/2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C4EF4-1E92-43BD-9594-6367171B234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0534746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171F96-E425-42BD-BFF8-607833612EA1}" type="datetimeFigureOut">
              <a:rPr lang="zh-CN" altLang="en-US" smtClean="0"/>
              <a:pPr/>
              <a:t>2019/4/2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A7C4EF4-1E92-43BD-9594-6367171B234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18381033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171F96-E425-42BD-BFF8-607833612EA1}" type="datetimeFigureOut">
              <a:rPr lang="zh-CN" altLang="en-US" smtClean="0"/>
              <a:pPr/>
              <a:t>2019/4/2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7A7C4EF4-1E92-43BD-9594-6367171B234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02809947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171F96-E425-42BD-BFF8-607833612EA1}" type="datetimeFigureOut">
              <a:rPr lang="zh-CN" altLang="en-US" smtClean="0"/>
              <a:pPr/>
              <a:t>2019/4/2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7A7C4EF4-1E92-43BD-9594-6367171B234C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139424964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171F96-E425-42BD-BFF8-607833612EA1}" type="datetimeFigureOut">
              <a:rPr lang="zh-CN" altLang="en-US" smtClean="0"/>
              <a:pPr/>
              <a:t>2019/4/2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A7C4EF4-1E92-43BD-9594-6367171B234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85429339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171F96-E425-42BD-BFF8-607833612EA1}" type="datetimeFigureOut">
              <a:rPr lang="zh-CN" altLang="en-US" smtClean="0"/>
              <a:pPr/>
              <a:t>2019/4/2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A7C4EF4-1E92-43BD-9594-6367171B234C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249467493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171F96-E425-42BD-BFF8-607833612EA1}" type="datetimeFigureOut">
              <a:rPr lang="zh-CN" altLang="en-US" smtClean="0"/>
              <a:pPr/>
              <a:t>2019/4/2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A7C4EF4-1E92-43BD-9594-6367171B234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25875342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171F96-E425-42BD-BFF8-607833612EA1}" type="datetimeFigureOut">
              <a:rPr lang="zh-CN" altLang="en-US" smtClean="0"/>
              <a:pPr/>
              <a:t>2019/4/2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C4EF4-1E92-43BD-9594-6367171B234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85348460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171F96-E425-42BD-BFF8-607833612EA1}" type="datetimeFigureOut">
              <a:rPr lang="zh-CN" altLang="en-US" smtClean="0"/>
              <a:pPr/>
              <a:t>2019/4/2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C4EF4-1E92-43BD-9594-6367171B234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84216657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7836752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171F96-E425-42BD-BFF8-607833612EA1}" type="datetimeFigureOut">
              <a:rPr lang="zh-CN" altLang="en-US" smtClean="0"/>
              <a:pPr/>
              <a:t>2019/4/2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C4EF4-1E92-43BD-9594-6367171B234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0570951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171F96-E425-42BD-BFF8-607833612EA1}" type="datetimeFigureOut">
              <a:rPr lang="zh-CN" altLang="en-US" smtClean="0"/>
              <a:pPr/>
              <a:t>2019/4/2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C4EF4-1E92-43BD-9594-6367171B234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445977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171F96-E425-42BD-BFF8-607833612EA1}" type="datetimeFigureOut">
              <a:rPr lang="zh-CN" altLang="en-US" smtClean="0"/>
              <a:pPr/>
              <a:t>2019/4/2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C4EF4-1E92-43BD-9594-6367171B234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6410918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171F96-E425-42BD-BFF8-607833612EA1}" type="datetimeFigureOut">
              <a:rPr lang="zh-CN" altLang="en-US" smtClean="0"/>
              <a:pPr/>
              <a:t>2019/4/2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C4EF4-1E92-43BD-9594-6367171B234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5458456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171F96-E425-42BD-BFF8-607833612EA1}" type="datetimeFigureOut">
              <a:rPr lang="zh-CN" altLang="en-US" smtClean="0"/>
              <a:pPr/>
              <a:t>2019/4/2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C4EF4-1E92-43BD-9594-6367171B234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1285549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171F96-E425-42BD-BFF8-607833612EA1}" type="datetimeFigureOut">
              <a:rPr lang="zh-CN" altLang="en-US" smtClean="0"/>
              <a:pPr/>
              <a:t>2019/4/2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C4EF4-1E92-43BD-9594-6367171B234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847295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171F96-E425-42BD-BFF8-607833612EA1}" type="datetimeFigureOut">
              <a:rPr lang="zh-CN" altLang="en-US" smtClean="0"/>
              <a:pPr/>
              <a:t>2019/4/2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C4EF4-1E92-43BD-9594-6367171B234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6207191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slideLayout" Target="../slideLayouts/slideLayout29.xml"/><Relationship Id="rId2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28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171F96-E425-42BD-BFF8-607833612EA1}" type="datetimeFigureOut">
              <a:rPr lang="zh-CN" altLang="en-US" smtClean="0"/>
              <a:pPr/>
              <a:t>2019/4/2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7C4EF4-1E92-43BD-9594-6367171B234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7910629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171F96-E425-42BD-BFF8-607833612EA1}" type="datetimeFigureOut">
              <a:rPr lang="zh-CN" altLang="en-US" smtClean="0"/>
              <a:pPr/>
              <a:t>2019/4/2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7A7C4EF4-1E92-43BD-9594-6367171B234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9252066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8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2.xml"/><Relationship Id="rId1" Type="http://schemas.openxmlformats.org/officeDocument/2006/relationships/video" Target="file:///C:\Users\Administrator.SC-201809101029\Desktop\&#31532;4&#33410;&#12288;&#26426;&#26800;&#33021;&#21450;&#20854;&#36716;&#21270;\&#36454;&#24202;&#27604;&#36187;&#35270;&#39057;&#65288;&#21016;&#26032;&#24179;&#65289;.wmv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6282" t="2485" r="36650" b="75691"/>
          <a:stretch>
            <a:fillRect/>
          </a:stretch>
        </p:blipFill>
        <p:spPr>
          <a:xfrm>
            <a:off x="815414" y="420027"/>
            <a:ext cx="3176375" cy="105198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="" xmlns:a14="http://schemas.microsoft.com/office/drawing/2010/main">
                  <a14:imgLayer r:embed="rId6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t="79823"/>
          <a:stretch>
            <a:fillRect/>
          </a:stretch>
        </p:blipFill>
        <p:spPr>
          <a:xfrm>
            <a:off x="7113" y="5471885"/>
            <a:ext cx="12177777" cy="138211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94977" y="1220914"/>
            <a:ext cx="8928992" cy="1293431"/>
          </a:xfrm>
          <a:prstGeom prst="rect">
            <a:avLst/>
          </a:prstGeom>
          <a:effectLst>
            <a:outerShdw blurRad="63500" dir="12600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lIns="61723" tIns="30861" rIns="61723" bIns="30861">
            <a:spAutoFit/>
          </a:bodyPr>
          <a:lstStyle/>
          <a:p>
            <a:pPr algn="ctr"/>
            <a:r>
              <a:rPr lang="zh-CN" altLang="en-US" sz="8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机械能及其转化</a:t>
            </a:r>
          </a:p>
        </p:txBody>
      </p:sp>
      <p:sp>
        <p:nvSpPr>
          <p:cNvPr id="8" name="矩形 7"/>
          <p:cNvSpPr/>
          <p:nvPr/>
        </p:nvSpPr>
        <p:spPr>
          <a:xfrm>
            <a:off x="3503507" y="4293447"/>
            <a:ext cx="7510780" cy="821763"/>
          </a:xfrm>
          <a:prstGeom prst="rect">
            <a:avLst/>
          </a:prstGeom>
        </p:spPr>
        <p:txBody>
          <a:bodyPr wrap="square" lIns="82296" tIns="41148" rIns="82296" bIns="41148">
            <a:spAutoFit/>
          </a:bodyPr>
          <a:lstStyle/>
          <a:p>
            <a:pPr algn="ctr"/>
            <a:r>
              <a:rPr lang="zh-CN" altLang="en-US" sz="4800" dirty="0">
                <a:solidFill>
                  <a:schemeClr val="tx2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济源市玉泉二中     刘新平</a:t>
            </a:r>
          </a:p>
        </p:txBody>
      </p:sp>
    </p:spTree>
    <p:extLst>
      <p:ext uri="{BB962C8B-B14F-4D97-AF65-F5344CB8AC3E}">
        <p14:creationId xmlns="" xmlns:p14="http://schemas.microsoft.com/office/powerpoint/2010/main" val="71370932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600"/>
                            </p:stCondLst>
                            <p:childTnLst>
                              <p:par>
                                <p:cTn id="1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1356015"/>
            <a:ext cx="12192000" cy="96000"/>
          </a:xfrm>
          <a:prstGeom prst="rect">
            <a:avLst/>
          </a:pr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" name="矩形 1"/>
          <p:cNvSpPr/>
          <p:nvPr/>
        </p:nvSpPr>
        <p:spPr>
          <a:xfrm>
            <a:off x="0" y="37366"/>
            <a:ext cx="12192000" cy="129858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" name="TextBox 14"/>
          <p:cNvSpPr txBox="1">
            <a:spLocks noChangeArrowheads="1"/>
          </p:cNvSpPr>
          <p:nvPr/>
        </p:nvSpPr>
        <p:spPr bwMode="auto">
          <a:xfrm>
            <a:off x="1598427" y="271160"/>
            <a:ext cx="8226056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4800" b="1" dirty="0">
                <a:solidFill>
                  <a:schemeClr val="bg1">
                    <a:lumMod val="95000"/>
                  </a:schemeClr>
                </a:solidFill>
                <a:latin typeface="Adobe Gothic Std B" pitchFamily="34" charset="-128"/>
                <a:ea typeface="微软雅黑" panose="020B0503020204020204" pitchFamily="34" charset="-122"/>
              </a:rPr>
              <a:t>                 </a:t>
            </a:r>
            <a:r>
              <a:rPr lang="zh-CN" altLang="en-US" sz="4800" b="1" dirty="0">
                <a:solidFill>
                  <a:schemeClr val="bg1">
                    <a:lumMod val="95000"/>
                  </a:schemeClr>
                </a:solidFill>
                <a:latin typeface="Adobe Gothic Std B" pitchFamily="34" charset="-128"/>
                <a:ea typeface="微软雅黑" panose="020B0503020204020204" pitchFamily="34" charset="-122"/>
              </a:rPr>
              <a:t>水能和风能的利用</a:t>
            </a:r>
          </a:p>
        </p:txBody>
      </p:sp>
      <p:pic>
        <p:nvPicPr>
          <p:cNvPr id="9" name="图片 8" descr="Img34620471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64772" y="1472077"/>
            <a:ext cx="9502434" cy="540598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789167253"/>
      </p:ext>
    </p:extLst>
  </p:cSld>
  <p:clrMapOvr>
    <a:masterClrMapping/>
  </p:clrMapOvr>
  <p:transition>
    <p:pull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1356015"/>
            <a:ext cx="12192000" cy="96000"/>
          </a:xfrm>
          <a:prstGeom prst="rect">
            <a:avLst/>
          </a:pr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" name="矩形 1"/>
          <p:cNvSpPr/>
          <p:nvPr/>
        </p:nvSpPr>
        <p:spPr>
          <a:xfrm>
            <a:off x="0" y="37366"/>
            <a:ext cx="12192000" cy="129858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" name="TextBox 14"/>
          <p:cNvSpPr txBox="1">
            <a:spLocks noChangeArrowheads="1"/>
          </p:cNvSpPr>
          <p:nvPr/>
        </p:nvSpPr>
        <p:spPr bwMode="auto">
          <a:xfrm>
            <a:off x="1598427" y="271160"/>
            <a:ext cx="8226056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4800" b="1" dirty="0">
                <a:solidFill>
                  <a:schemeClr val="bg1">
                    <a:lumMod val="95000"/>
                  </a:schemeClr>
                </a:solidFill>
                <a:latin typeface="Adobe Gothic Std B" pitchFamily="34" charset="-128"/>
                <a:ea typeface="微软雅黑" panose="020B0503020204020204" pitchFamily="34" charset="-122"/>
              </a:rPr>
              <a:t>                 </a:t>
            </a:r>
            <a:r>
              <a:rPr lang="zh-CN" altLang="en-US" sz="4800" b="1" dirty="0">
                <a:solidFill>
                  <a:schemeClr val="bg1">
                    <a:lumMod val="95000"/>
                  </a:schemeClr>
                </a:solidFill>
                <a:latin typeface="Adobe Gothic Std B" pitchFamily="34" charset="-128"/>
                <a:ea typeface="微软雅黑" panose="020B0503020204020204" pitchFamily="34" charset="-122"/>
              </a:rPr>
              <a:t>水能和风能的利用</a:t>
            </a:r>
          </a:p>
        </p:txBody>
      </p:sp>
      <p:pic>
        <p:nvPicPr>
          <p:cNvPr id="6" name="图片 5" descr="110622byyz4b4wgy5s2lt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452015"/>
            <a:ext cx="7401030" cy="5475547"/>
          </a:xfrm>
          <a:prstGeom prst="rect">
            <a:avLst/>
          </a:prstGeom>
        </p:spPr>
      </p:pic>
      <p:pic>
        <p:nvPicPr>
          <p:cNvPr id="7" name="图片 6" descr="110622byyz4b4wgy5s2ltp"/>
          <p:cNvPicPr>
            <a:picLocks noChangeAspect="1"/>
          </p:cNvPicPr>
          <p:nvPr/>
        </p:nvPicPr>
        <p:blipFill rotWithShape="1">
          <a:blip r:embed="rId3" cstate="print"/>
          <a:srcRect l="34859" t="24015" r="47786" b="48152"/>
          <a:stretch/>
        </p:blipFill>
        <p:spPr>
          <a:xfrm>
            <a:off x="7674554" y="1569747"/>
            <a:ext cx="4299857" cy="510153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144075277"/>
      </p:ext>
    </p:extLst>
  </p:cSld>
  <p:clrMapOvr>
    <a:masterClrMapping/>
  </p:clrMapOvr>
  <p:transition>
    <p:pull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864000"/>
            <a:ext cx="12192000" cy="96000"/>
          </a:xfrm>
          <a:prstGeom prst="rect">
            <a:avLst/>
          </a:pr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" name="矩形 1"/>
          <p:cNvSpPr/>
          <p:nvPr/>
        </p:nvSpPr>
        <p:spPr>
          <a:xfrm>
            <a:off x="0" y="0"/>
            <a:ext cx="12192000" cy="864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" name="TextBox 14"/>
          <p:cNvSpPr txBox="1">
            <a:spLocks noChangeArrowheads="1"/>
          </p:cNvSpPr>
          <p:nvPr/>
        </p:nvSpPr>
        <p:spPr bwMode="auto">
          <a:xfrm>
            <a:off x="3950902" y="81003"/>
            <a:ext cx="4002252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4800" b="1" dirty="0">
                <a:solidFill>
                  <a:schemeClr val="bg1">
                    <a:lumMod val="95000"/>
                  </a:schemeClr>
                </a:solidFill>
                <a:latin typeface="Adobe Gothic Std B" pitchFamily="34" charset="-128"/>
                <a:ea typeface="微软雅黑" panose="020B0503020204020204" pitchFamily="34" charset="-122"/>
                <a:sym typeface="+mn-ea"/>
              </a:rPr>
              <a:t>收获满满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077321" y="2937693"/>
            <a:ext cx="827879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>
                <a:latin typeface="华文行楷" panose="02010800040101010101" pitchFamily="2" charset="-122"/>
                <a:ea typeface="华文行楷" panose="02010800040101010101" pitchFamily="2" charset="-122"/>
              </a:rPr>
              <a:t>我学到了</a:t>
            </a:r>
            <a:r>
              <a:rPr lang="zh-CN" altLang="en-US" sz="8800" u="sng" dirty="0">
                <a:latin typeface="华文行楷" panose="02010800040101010101" pitchFamily="2" charset="-122"/>
                <a:ea typeface="华文行楷" panose="02010800040101010101" pitchFamily="2" charset="-122"/>
              </a:rPr>
              <a:t>           </a:t>
            </a:r>
            <a:r>
              <a:rPr lang="zh-CN" altLang="en-US" sz="8800" dirty="0">
                <a:latin typeface="华文行楷" panose="02010800040101010101" pitchFamily="2" charset="-122"/>
                <a:ea typeface="华文行楷" panose="02010800040101010101" pitchFamily="2" charset="-122"/>
              </a:rPr>
              <a:t>。</a:t>
            </a:r>
            <a:r>
              <a:rPr lang="en-US" altLang="zh-CN" sz="8800" u="sng" dirty="0">
                <a:latin typeface="华文行楷" panose="02010800040101010101" pitchFamily="2" charset="-122"/>
                <a:ea typeface="华文行楷" panose="02010800040101010101" pitchFamily="2" charset="-122"/>
              </a:rPr>
              <a:t>           </a:t>
            </a:r>
            <a:endParaRPr lang="zh-CN" altLang="en-US" sz="88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78855457"/>
      </p:ext>
    </p:extLst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4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864000"/>
            <a:ext cx="12192000" cy="96000"/>
          </a:xfrm>
          <a:prstGeom prst="rect">
            <a:avLst/>
          </a:pr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" name="矩形 1"/>
          <p:cNvSpPr/>
          <p:nvPr/>
        </p:nvSpPr>
        <p:spPr>
          <a:xfrm>
            <a:off x="0" y="0"/>
            <a:ext cx="12192000" cy="864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" name="TextBox 14"/>
          <p:cNvSpPr txBox="1">
            <a:spLocks noChangeArrowheads="1"/>
          </p:cNvSpPr>
          <p:nvPr/>
        </p:nvSpPr>
        <p:spPr bwMode="auto">
          <a:xfrm>
            <a:off x="3950902" y="81003"/>
            <a:ext cx="4002252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4800" b="1" dirty="0">
                <a:solidFill>
                  <a:schemeClr val="bg1">
                    <a:lumMod val="95000"/>
                  </a:schemeClr>
                </a:solidFill>
                <a:latin typeface="Adobe Gothic Std B" pitchFamily="34" charset="-128"/>
                <a:ea typeface="微软雅黑" panose="020B0503020204020204" pitchFamily="34" charset="-122"/>
                <a:sym typeface="+mn-ea"/>
              </a:rPr>
              <a:t>魔罐解密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7209302" y="2363536"/>
            <a:ext cx="3561479" cy="27189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267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课后利用生活中的物品结合本节课知识自制创意魔罐。</a:t>
            </a:r>
          </a:p>
        </p:txBody>
      </p:sp>
      <p:pic>
        <p:nvPicPr>
          <p:cNvPr id="26726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7801" y="2084493"/>
            <a:ext cx="6107007" cy="35492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03835126"/>
      </p:ext>
    </p:extLst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4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70" decel="100000"/>
                                        <p:tgtEl>
                                          <p:spTgt spid="2672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770" decel="100000"/>
                                        <p:tgtEl>
                                          <p:spTgt spid="26726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6726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7" dur="770" fill="hold"/>
                                        <p:tgtEl>
                                          <p:spTgt spid="267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67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9" dur="770" fill="hold"/>
                                        <p:tgtEl>
                                          <p:spTgt spid="267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67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图片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524000" y="0"/>
            <a:ext cx="9144000" cy="6929438"/>
          </a:xfrm>
          <a:prstGeom prst="rect">
            <a:avLst/>
          </a:prstGeom>
          <a:noFill/>
          <a:ln>
            <a:noFill/>
            <a:miter lim="800000"/>
          </a:ln>
        </p:spPr>
      </p:pic>
    </p:spTree>
    <p:extLst>
      <p:ext uri="{BB962C8B-B14F-4D97-AF65-F5344CB8AC3E}">
        <p14:creationId xmlns="" xmlns:p14="http://schemas.microsoft.com/office/powerpoint/2010/main" val="335643524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0" advClick="0" advTm="1000">
        <p:cut/>
      </p:transition>
    </mc:Choice>
    <mc:Fallback>
      <p:transition advClick="0" advTm="1000">
        <p:cut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2093104"/>
            <a:ext cx="12192000" cy="96000"/>
          </a:xfrm>
          <a:prstGeom prst="rect">
            <a:avLst/>
          </a:pr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" name="矩形 1"/>
          <p:cNvSpPr/>
          <p:nvPr/>
        </p:nvSpPr>
        <p:spPr>
          <a:xfrm>
            <a:off x="0" y="-10634"/>
            <a:ext cx="12192000" cy="210373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" name="TextBox 14"/>
          <p:cNvSpPr txBox="1">
            <a:spLocks noChangeArrowheads="1"/>
          </p:cNvSpPr>
          <p:nvPr/>
        </p:nvSpPr>
        <p:spPr bwMode="auto">
          <a:xfrm>
            <a:off x="-701748" y="504956"/>
            <a:ext cx="11960780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4800" b="1" dirty="0">
                <a:solidFill>
                  <a:schemeClr val="bg1">
                    <a:lumMod val="95000"/>
                  </a:schemeClr>
                </a:solidFill>
                <a:latin typeface="Adobe Gothic Std B" pitchFamily="34" charset="-128"/>
                <a:ea typeface="微软雅黑" panose="020B0503020204020204" pitchFamily="34" charset="-122"/>
              </a:rPr>
              <a:t>                 </a:t>
            </a:r>
            <a:r>
              <a:rPr lang="zh-CN" altLang="en-US" sz="4800" b="1" dirty="0">
                <a:solidFill>
                  <a:schemeClr val="bg1">
                    <a:lumMod val="95000"/>
                  </a:schemeClr>
                </a:solidFill>
                <a:latin typeface="Adobe Gothic Std B" pitchFamily="34" charset="-128"/>
                <a:ea typeface="微软雅黑" panose="020B0503020204020204" pitchFamily="34" charset="-122"/>
              </a:rPr>
              <a:t>自主学习教材</a:t>
            </a:r>
            <a:r>
              <a:rPr lang="en-US" altLang="zh-CN" sz="4800" b="1" dirty="0">
                <a:solidFill>
                  <a:schemeClr val="bg1">
                    <a:lumMod val="95000"/>
                  </a:schemeClr>
                </a:solidFill>
                <a:latin typeface="Adobe Gothic Std B" pitchFamily="34" charset="-128"/>
                <a:ea typeface="微软雅黑" panose="020B0503020204020204" pitchFamily="34" charset="-122"/>
              </a:rPr>
              <a:t>71</a:t>
            </a:r>
            <a:r>
              <a:rPr lang="zh-CN" altLang="en-US" sz="4800" b="1" dirty="0">
                <a:solidFill>
                  <a:schemeClr val="bg1">
                    <a:lumMod val="95000"/>
                  </a:schemeClr>
                </a:solidFill>
                <a:latin typeface="Adobe Gothic Std B" pitchFamily="34" charset="-128"/>
                <a:ea typeface="微软雅黑" panose="020B0503020204020204" pitchFamily="34" charset="-122"/>
              </a:rPr>
              <a:t>页第一自然段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298764" y="3329027"/>
            <a:ext cx="718547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认识机械能的概念</a:t>
            </a:r>
          </a:p>
        </p:txBody>
      </p:sp>
    </p:spTree>
    <p:extLst>
      <p:ext uri="{BB962C8B-B14F-4D97-AF65-F5344CB8AC3E}">
        <p14:creationId xmlns="" xmlns:p14="http://schemas.microsoft.com/office/powerpoint/2010/main" val="1879854588"/>
      </p:ext>
    </p:extLst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9" descr="E:\李燃\教师教学用书\2012人教教师用书项目\ppt\物理\图标.pn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667875" y="142875"/>
            <a:ext cx="882650" cy="731838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5363" name="Picture 1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704975" y="2118428"/>
            <a:ext cx="1400175" cy="338455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15364" name="Text Box 27"/>
          <p:cNvSpPr/>
          <p:nvPr/>
        </p:nvSpPr>
        <p:spPr>
          <a:xfrm>
            <a:off x="196489" y="2372839"/>
            <a:ext cx="1284288" cy="1754326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smtId="4294967295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smtId="4294967295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smtId="4294967295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smtId="4294967295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smtId="4294967295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eaLnBrk="1" hangingPunct="1">
              <a:spcBef>
                <a:spcPct val="50000"/>
              </a:spcBef>
            </a:pPr>
            <a:r>
              <a:rPr lang="zh-CN" altLang="en-US" sz="5400" b="1" dirty="0">
                <a:solidFill>
                  <a:schemeClr val="tx2"/>
                </a:solidFill>
              </a:rPr>
              <a:t>滚摆</a:t>
            </a:r>
          </a:p>
        </p:txBody>
      </p:sp>
      <p:cxnSp>
        <p:nvCxnSpPr>
          <p:cNvPr id="15370" name="Line 39"/>
          <p:cNvCxnSpPr/>
          <p:nvPr/>
        </p:nvCxnSpPr>
        <p:spPr>
          <a:xfrm flipH="1">
            <a:off x="9948862" y="4459289"/>
            <a:ext cx="0" cy="73025"/>
          </a:xfrm>
          <a:prstGeom prst="line">
            <a:avLst/>
          </a:prstGeom>
          <a:noFill/>
          <a:ln>
            <a:solidFill>
              <a:schemeClr val="tx1"/>
            </a:solidFill>
            <a:miter lim="800000"/>
          </a:ln>
        </p:spPr>
      </p:cxnSp>
      <p:grpSp>
        <p:nvGrpSpPr>
          <p:cNvPr id="15373" name="Group 47"/>
          <p:cNvGrpSpPr/>
          <p:nvPr/>
        </p:nvGrpSpPr>
        <p:grpSpPr>
          <a:xfrm>
            <a:off x="2135188" y="404812"/>
            <a:ext cx="2474912" cy="712788"/>
            <a:chOff x="357" y="1026"/>
            <a:chExt cx="1559" cy="449"/>
          </a:xfrm>
        </p:grpSpPr>
        <p:pic>
          <p:nvPicPr>
            <p:cNvPr id="15375" name="TextBox 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57" y="1026"/>
              <a:ext cx="1559" cy="449"/>
            </a:xfrm>
            <a:prstGeom prst="rect">
              <a:avLst/>
            </a:prstGeom>
            <a:noFill/>
            <a:ln>
              <a:noFill/>
              <a:miter lim="800000"/>
            </a:ln>
          </p:spPr>
        </p:pic>
        <p:sp>
          <p:nvSpPr>
            <p:cNvPr id="15376" name="Text Box 49"/>
            <p:cNvSpPr/>
            <p:nvPr/>
          </p:nvSpPr>
          <p:spPr>
            <a:xfrm>
              <a:off x="527" y="1083"/>
              <a:ext cx="1304" cy="36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smtId="4294967295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smtId="4294967295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smtId="4294967295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smtId="4294967295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smtId="4294967295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eaLnBrk="1" hangingPunct="1"/>
              <a:r>
                <a:rPr lang="zh-CN" altLang="en-US" sz="3200" b="1" dirty="0">
                  <a:solidFill>
                    <a:schemeClr val="bg1"/>
                  </a:solidFill>
                </a:rPr>
                <a:t> 认真观察</a:t>
              </a:r>
              <a:endParaRPr lang="en-US" altLang="zh-CN" sz="32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5374" name="圆角矩形 10"/>
          <p:cNvSpPr/>
          <p:nvPr/>
        </p:nvSpPr>
        <p:spPr>
          <a:xfrm>
            <a:off x="4879975" y="495300"/>
            <a:ext cx="3855595" cy="579438"/>
          </a:xfrm>
          <a:prstGeom prst="roundRect">
            <a:avLst>
              <a:gd name="adj" fmla="val 16667"/>
            </a:avLst>
          </a:prstGeom>
          <a:solidFill>
            <a:srgbClr val="BBE0E3"/>
          </a:solidFill>
          <a:ln w="25400">
            <a:solidFill>
              <a:srgbClr val="3D8F95"/>
            </a:solidFill>
            <a:miter lim="800000"/>
          </a:ln>
        </p:spPr>
        <p:txBody>
          <a:bodyPr anchor="ctr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smtId="4294967295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smtId="4294967295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smtId="4294967295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smtId="4294967295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smtId="4294967295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eaLnBrk="1" hangingPunct="1">
              <a:lnSpc>
                <a:spcPct val="125000"/>
              </a:lnSpc>
            </a:pPr>
            <a:r>
              <a:rPr lang="zh-CN" altLang="en-US" sz="2800" b="1" dirty="0">
                <a:solidFill>
                  <a:srgbClr val="FFFFFF"/>
                </a:solidFill>
                <a:latin typeface="Times New Roman" pitchFamily="18" charset="0"/>
                <a:ea typeface="楷体_GB2312" pitchFamily="49" charset="-122"/>
              </a:rPr>
              <a:t>　    </a:t>
            </a:r>
            <a:r>
              <a:rPr lang="zh-CN" altLang="en-US" sz="2800" b="1" dirty="0"/>
              <a:t>滚摆的运动</a:t>
            </a:r>
            <a:endParaRPr lang="zh-CN" altLang="en-US" sz="2800" b="1" dirty="0">
              <a:latin typeface="Times New Roman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440113" y="1311009"/>
            <a:ext cx="8523767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</a:rPr>
              <a:t>思考：</a:t>
            </a:r>
            <a:endParaRPr lang="en-US" altLang="zh-CN" sz="3600" dirty="0">
              <a:solidFill>
                <a:srgbClr val="FF0000"/>
              </a:solidFill>
            </a:endParaRPr>
          </a:p>
          <a:p>
            <a:r>
              <a:rPr lang="en-US" altLang="zh-CN" sz="3600" dirty="0"/>
              <a:t>1.</a:t>
            </a:r>
            <a:r>
              <a:rPr lang="zh-CN" altLang="zh-CN" sz="3600" dirty="0"/>
              <a:t>滚摆在最高点具有什么什么形式的机械能？</a:t>
            </a:r>
          </a:p>
          <a:p>
            <a:r>
              <a:rPr lang="en-US" altLang="zh-CN" sz="3600" dirty="0"/>
              <a:t>2.</a:t>
            </a:r>
            <a:r>
              <a:rPr lang="zh-CN" altLang="zh-CN" sz="3600" dirty="0"/>
              <a:t>在下降（或上升）过程中滚摆具有什么形式的机械能？运动过程中动能和重力势能的大小是如何变化的？你判断的依据是什么？</a:t>
            </a:r>
          </a:p>
          <a:p>
            <a:r>
              <a:rPr lang="en-US" altLang="zh-CN" sz="3600" dirty="0"/>
              <a:t>3.</a:t>
            </a:r>
            <a:r>
              <a:rPr lang="zh-CN" altLang="zh-CN" sz="3600" dirty="0"/>
              <a:t>在下降（或上升）过程中一种形式的机械能在减小，另一种形式的机械能在增加在增加，你能归纳出什么结论？ </a:t>
            </a:r>
          </a:p>
        </p:txBody>
      </p:sp>
    </p:spTree>
    <p:extLst>
      <p:ext uri="{BB962C8B-B14F-4D97-AF65-F5344CB8AC3E}">
        <p14:creationId xmlns="" xmlns:p14="http://schemas.microsoft.com/office/powerpoint/2010/main" val="2168773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5" fill="hold" nodeType="clickPar">
                      <p:stCondLst>
                        <p:cond delay="indefinite"/>
                      </p:stCondLst>
                      <p:childTnLst>
                        <p:par>
                          <p:cTn id="6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矩形 15361"/>
          <p:cNvSpPr/>
          <p:nvPr/>
        </p:nvSpPr>
        <p:spPr>
          <a:xfrm>
            <a:off x="4727575" y="3268662"/>
            <a:ext cx="2303462" cy="519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spAutoFit/>
          </a:bodyPr>
          <a:lstStyle>
            <a:lvl1pPr marL="342900" indent="-3429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800" b="0" i="0" u="none" smtId="4294967295">
                <a:solidFill>
                  <a:schemeClr val="tx1"/>
                </a:solidFill>
                <a:latin typeface="Arial"/>
                <a:ea typeface="宋体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400" b="0" i="0" u="none" smtId="4294967295">
                <a:solidFill>
                  <a:schemeClr val="tx1"/>
                </a:solidFill>
                <a:latin typeface="Arial"/>
                <a:ea typeface="宋体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000" b="0" i="0" u="none" smtId="4294967295">
                <a:solidFill>
                  <a:schemeClr val="tx1"/>
                </a:solidFill>
                <a:latin typeface="Arial"/>
                <a:ea typeface="宋体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800" b="0" i="0" u="none" smtId="4294967295">
                <a:solidFill>
                  <a:schemeClr val="tx1"/>
                </a:solidFill>
                <a:latin typeface="Arial"/>
                <a:ea typeface="宋体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1800" b="0" i="0" u="none" smtId="4294967295">
                <a:solidFill>
                  <a:schemeClr val="tx1"/>
                </a:solidFill>
                <a:latin typeface="Arial"/>
                <a:ea typeface="宋体" pitchFamily="2" charset="-122"/>
              </a:defRPr>
            </a:lvl5pPr>
          </a:lstStyle>
          <a:p>
            <a:pPr lvl="0">
              <a:buNone/>
            </a:pPr>
            <a:r>
              <a:rPr lang="zh-CN" altLang="en-US">
                <a:latin typeface="宋体" pitchFamily="2" charset="-122"/>
              </a:rPr>
              <a:t>  </a:t>
            </a:r>
          </a:p>
        </p:txBody>
      </p:sp>
      <p:cxnSp>
        <p:nvCxnSpPr>
          <p:cNvPr id="15363" name="直接连接符 15362"/>
          <p:cNvCxnSpPr/>
          <p:nvPr/>
        </p:nvCxnSpPr>
        <p:spPr>
          <a:xfrm>
            <a:off x="5880100" y="331788"/>
            <a:ext cx="3382962" cy="1588"/>
          </a:xfrm>
          <a:prstGeom prst="line">
            <a:avLst/>
          </a:prstGeom>
          <a:noFill/>
          <a:ln w="76200">
            <a:solidFill>
              <a:schemeClr val="tx1"/>
            </a:solidFill>
            <a:miter lim="800000"/>
          </a:ln>
        </p:spPr>
      </p:cxnSp>
      <p:cxnSp>
        <p:nvCxnSpPr>
          <p:cNvPr id="15364" name="直接连接符 15363"/>
          <p:cNvCxnSpPr/>
          <p:nvPr/>
        </p:nvCxnSpPr>
        <p:spPr>
          <a:xfrm flipH="1">
            <a:off x="5024438" y="331788"/>
            <a:ext cx="2520950" cy="2952750"/>
          </a:xfrm>
          <a:prstGeom prst="line">
            <a:avLst/>
          </a:prstGeom>
          <a:noFill/>
          <a:ln>
            <a:solidFill>
              <a:schemeClr val="tx1"/>
            </a:solidFill>
            <a:miter lim="800000"/>
          </a:ln>
        </p:spPr>
      </p:cxnSp>
      <p:cxnSp>
        <p:nvCxnSpPr>
          <p:cNvPr id="15365" name="直接连接符 15364"/>
          <p:cNvCxnSpPr/>
          <p:nvPr/>
        </p:nvCxnSpPr>
        <p:spPr>
          <a:xfrm flipH="1">
            <a:off x="7545388" y="331788"/>
            <a:ext cx="1588" cy="3960812"/>
          </a:xfrm>
          <a:prstGeom prst="line">
            <a:avLst/>
          </a:prstGeom>
          <a:noFill/>
          <a:ln>
            <a:solidFill>
              <a:schemeClr val="tx1"/>
            </a:solidFill>
            <a:miter lim="800000"/>
          </a:ln>
        </p:spPr>
      </p:cxnSp>
      <p:cxnSp>
        <p:nvCxnSpPr>
          <p:cNvPr id="15366" name="直接连接符 15365"/>
          <p:cNvCxnSpPr/>
          <p:nvPr/>
        </p:nvCxnSpPr>
        <p:spPr>
          <a:xfrm>
            <a:off x="7546975" y="331788"/>
            <a:ext cx="2374900" cy="2952750"/>
          </a:xfrm>
          <a:prstGeom prst="line">
            <a:avLst/>
          </a:prstGeom>
          <a:noFill/>
          <a:ln>
            <a:solidFill>
              <a:schemeClr val="tx1"/>
            </a:solidFill>
            <a:miter lim="800000"/>
          </a:ln>
        </p:spPr>
      </p:cxnSp>
      <p:sp>
        <p:nvSpPr>
          <p:cNvPr id="15367" name="椭圆 15366"/>
          <p:cNvSpPr/>
          <p:nvPr/>
        </p:nvSpPr>
        <p:spPr>
          <a:xfrm>
            <a:off x="7258050" y="4292600"/>
            <a:ext cx="647700" cy="649288"/>
          </a:xfrm>
          <a:prstGeom prst="ellipse">
            <a:avLst/>
          </a:prstGeom>
          <a:noFill/>
          <a:ln w="25400" cap="rnd">
            <a:solidFill>
              <a:schemeClr val="tx1"/>
            </a:solidFill>
            <a:prstDash val="sysDot"/>
            <a:miter lim="800000"/>
          </a:ln>
        </p:spPr>
      </p:sp>
      <p:sp>
        <p:nvSpPr>
          <p:cNvPr id="15368" name="椭圆 15367"/>
          <p:cNvSpPr/>
          <p:nvPr/>
        </p:nvSpPr>
        <p:spPr>
          <a:xfrm>
            <a:off x="9850438" y="3213100"/>
            <a:ext cx="647700" cy="649288"/>
          </a:xfrm>
          <a:prstGeom prst="ellipse">
            <a:avLst/>
          </a:prstGeom>
          <a:noFill/>
          <a:ln w="25400" cap="rnd">
            <a:solidFill>
              <a:schemeClr val="tx1"/>
            </a:solidFill>
            <a:prstDash val="sysDot"/>
            <a:miter lim="800000"/>
          </a:ln>
        </p:spPr>
      </p:sp>
      <p:sp>
        <p:nvSpPr>
          <p:cNvPr id="15369" name="矩形 15368"/>
          <p:cNvSpPr/>
          <p:nvPr/>
        </p:nvSpPr>
        <p:spPr>
          <a:xfrm>
            <a:off x="4040188" y="3292475"/>
            <a:ext cx="420308" cy="55399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smtId="4294967295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smtId="4294967295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smtId="4294967295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smtId="4294967295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smtId="4294967295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/>
            <a:r>
              <a:rPr lang="en-US" altLang="zh-CN" sz="3000" i="1">
                <a:effectLst>
                  <a:outerShdw blurRad="38100" dist="38100" dir="2700000" algn="tl">
                    <a:schemeClr val="bg2"/>
                  </a:outerShdw>
                </a:effectLst>
              </a:rPr>
              <a:t>A</a:t>
            </a:r>
          </a:p>
        </p:txBody>
      </p:sp>
      <p:sp>
        <p:nvSpPr>
          <p:cNvPr id="15370" name="矩形 15369"/>
          <p:cNvSpPr/>
          <p:nvPr/>
        </p:nvSpPr>
        <p:spPr>
          <a:xfrm>
            <a:off x="6877050" y="4124325"/>
            <a:ext cx="420308" cy="55399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smtId="4294967295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smtId="4294967295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smtId="4294967295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smtId="4294967295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smtId="4294967295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/>
            <a:r>
              <a:rPr lang="en-US" altLang="zh-CN" sz="3000" i="1">
                <a:effectLst>
                  <a:outerShdw blurRad="38100" dist="38100" dir="2700000" algn="tl">
                    <a:schemeClr val="bg2"/>
                  </a:outerShdw>
                </a:effectLst>
              </a:rPr>
              <a:t>B</a:t>
            </a:r>
          </a:p>
        </p:txBody>
      </p:sp>
      <p:sp>
        <p:nvSpPr>
          <p:cNvPr id="15371" name="矩形 15370"/>
          <p:cNvSpPr/>
          <p:nvPr/>
        </p:nvSpPr>
        <p:spPr>
          <a:xfrm>
            <a:off x="9447212" y="3189288"/>
            <a:ext cx="441146" cy="55399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smtId="4294967295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smtId="4294967295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smtId="4294967295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smtId="4294967295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smtId="4294967295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</a:lstStyle>
          <a:p>
            <a:pPr lvl="0"/>
            <a:r>
              <a:rPr lang="en-US" altLang="zh-CN" sz="3000" i="1">
                <a:effectLst>
                  <a:outerShdw blurRad="38100" dist="38100" dir="2700000" algn="tl">
                    <a:schemeClr val="bg2"/>
                  </a:outerShdw>
                </a:effectLst>
              </a:rPr>
              <a:t>C</a:t>
            </a:r>
          </a:p>
        </p:txBody>
      </p:sp>
      <p:sp>
        <p:nvSpPr>
          <p:cNvPr id="15372" name="椭圆 15371"/>
          <p:cNvSpPr/>
          <p:nvPr/>
        </p:nvSpPr>
        <p:spPr>
          <a:xfrm>
            <a:off x="4449762" y="3213100"/>
            <a:ext cx="647700" cy="649288"/>
          </a:xfrm>
          <a:prstGeom prst="ellipse">
            <a:avLst/>
          </a:prstGeom>
          <a:noFill/>
          <a:ln w="25400" cap="rnd">
            <a:solidFill>
              <a:schemeClr val="tx1"/>
            </a:solidFill>
            <a:prstDash val="sysDot"/>
            <a:miter lim="800000"/>
          </a:ln>
        </p:spPr>
      </p:sp>
      <p:sp>
        <p:nvSpPr>
          <p:cNvPr id="15373" name="椭圆 15372"/>
          <p:cNvSpPr/>
          <p:nvPr/>
        </p:nvSpPr>
        <p:spPr>
          <a:xfrm>
            <a:off x="4449762" y="3213100"/>
            <a:ext cx="647700" cy="649288"/>
          </a:xfrm>
          <a:prstGeom prst="ellipse">
            <a:avLst/>
          </a:prstGeom>
          <a:gradFill rotWithShape="1">
            <a:gsLst>
              <a:gs pos="0">
                <a:schemeClr val="tx2"/>
              </a:gs>
              <a:gs pos="100000">
                <a:schemeClr val="tx2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  <a:miter lim="800000"/>
          </a:ln>
        </p:spPr>
      </p:sp>
      <p:sp>
        <p:nvSpPr>
          <p:cNvPr id="15401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 lvl="0"/>
            <a:endParaRPr lang="en-US" altLang="zh-CN" sz="1400" dirty="0"/>
          </a:p>
        </p:txBody>
      </p:sp>
      <p:sp>
        <p:nvSpPr>
          <p:cNvPr id="15402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lvl="0" algn="r"/>
            <a:endParaRPr lang="en-US" dirty="0"/>
          </a:p>
        </p:txBody>
      </p:sp>
      <p:sp>
        <p:nvSpPr>
          <p:cNvPr id="15403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lvl="0" algn="ctr"/>
            <a:fld id="{AEEFC26A-5FAE-4CC6-95C0-4A3C248F8488}" type="footer">
              <a:rPr lang="zh-CN" altLang="en-US" sz="1400" smtId="4294967295"/>
              <a:pPr lvl="0" algn="ctr"/>
              <a:t>​</a:t>
            </a:fld>
            <a:endParaRPr lang="en-US" altLang="zh-CN" sz="1400"/>
          </a:p>
        </p:txBody>
      </p:sp>
      <p:sp>
        <p:nvSpPr>
          <p:cNvPr id="2" name="文本框 1"/>
          <p:cNvSpPr txBox="1"/>
          <p:nvPr/>
        </p:nvSpPr>
        <p:spPr>
          <a:xfrm>
            <a:off x="1082855" y="1113170"/>
            <a:ext cx="1661993" cy="419986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9600" dirty="0">
                <a:latin typeface="华文中宋" panose="02010600040101010101" pitchFamily="2" charset="-122"/>
                <a:ea typeface="华文中宋" panose="02010600040101010101" pitchFamily="2" charset="-122"/>
              </a:rPr>
              <a:t>单摆</a:t>
            </a:r>
          </a:p>
        </p:txBody>
      </p:sp>
    </p:spTree>
    <p:extLst>
      <p:ext uri="{BB962C8B-B14F-4D97-AF65-F5344CB8AC3E}">
        <p14:creationId xmlns="" xmlns:p14="http://schemas.microsoft.com/office/powerpoint/2010/main" val="16970895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path" presetSubtype="0" repeatCount="0" accel="50000" decel="50000" autoRev="1" fill="hold" nodeType="withEffect">
                                  <p:childTnLst>
                                    <p:animMotion origin="layout" path="M 3.54167E-6 -7.40741E-7 L 0.11901 0.11505 C 0.14375 0.1412 0.18125 0.15741 0.22031 0.15741 C 0.26484 0.15741 0.30039 0.1412 0.32539 0.11505 L 0.44596 -7.40741E-7 " rAng="0" ptsTypes="AAAAA">
                                      <p:cBhvr additive="base">
                                        <p:cTn id="6" dur="5000" fill="hold"/>
                                        <p:tgtEl>
                                          <p:spTgt spid="1537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22292" y="78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  <p:cond evt="onBegin" delay="0">
                          <p:tn val="6"/>
                        </p:cond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2093104"/>
            <a:ext cx="12192000" cy="96000"/>
          </a:xfrm>
          <a:prstGeom prst="rect">
            <a:avLst/>
          </a:pr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" name="矩形 1"/>
          <p:cNvSpPr/>
          <p:nvPr/>
        </p:nvSpPr>
        <p:spPr>
          <a:xfrm>
            <a:off x="0" y="-10634"/>
            <a:ext cx="12192000" cy="210373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" name="TextBox 14"/>
          <p:cNvSpPr txBox="1">
            <a:spLocks noChangeArrowheads="1"/>
          </p:cNvSpPr>
          <p:nvPr/>
        </p:nvSpPr>
        <p:spPr bwMode="auto">
          <a:xfrm>
            <a:off x="-1219542" y="458186"/>
            <a:ext cx="13106742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4800" b="1" dirty="0">
                <a:solidFill>
                  <a:schemeClr val="bg1">
                    <a:lumMod val="95000"/>
                  </a:schemeClr>
                </a:solidFill>
                <a:latin typeface="Adobe Gothic Std B" pitchFamily="34" charset="-128"/>
                <a:ea typeface="微软雅黑" panose="020B0503020204020204" pitchFamily="34" charset="-122"/>
              </a:rPr>
              <a:t>                 </a:t>
            </a:r>
            <a:r>
              <a:rPr lang="zh-CN" altLang="en-US" sz="4800" b="1" dirty="0">
                <a:solidFill>
                  <a:schemeClr val="bg1">
                    <a:lumMod val="95000"/>
                  </a:schemeClr>
                </a:solidFill>
                <a:latin typeface="Adobe Gothic Std B" pitchFamily="34" charset="-128"/>
                <a:ea typeface="微软雅黑" panose="020B0503020204020204" pitchFamily="34" charset="-122"/>
              </a:rPr>
              <a:t>自主探究：动能和弹性势能的相互转化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765006" y="3408523"/>
            <a:ext cx="805947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请你列举生活中动能和弹性势能相互转化的场景，并分析动能和弹性势能是如何变化和转化的。</a:t>
            </a:r>
          </a:p>
        </p:txBody>
      </p:sp>
    </p:spTree>
    <p:extLst>
      <p:ext uri="{BB962C8B-B14F-4D97-AF65-F5344CB8AC3E}">
        <p14:creationId xmlns="" xmlns:p14="http://schemas.microsoft.com/office/powerpoint/2010/main" val="1640170298"/>
      </p:ext>
    </p:extLst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2093104"/>
            <a:ext cx="12192000" cy="96000"/>
          </a:xfrm>
          <a:prstGeom prst="rect">
            <a:avLst/>
          </a:pr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" name="矩形 1"/>
          <p:cNvSpPr/>
          <p:nvPr/>
        </p:nvSpPr>
        <p:spPr>
          <a:xfrm>
            <a:off x="0" y="37366"/>
            <a:ext cx="12192000" cy="210373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" name="TextBox 14"/>
          <p:cNvSpPr txBox="1">
            <a:spLocks noChangeArrowheads="1"/>
          </p:cNvSpPr>
          <p:nvPr/>
        </p:nvSpPr>
        <p:spPr bwMode="auto">
          <a:xfrm>
            <a:off x="1531088" y="504956"/>
            <a:ext cx="9727944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4800" b="1" dirty="0">
                <a:solidFill>
                  <a:schemeClr val="bg1">
                    <a:lumMod val="95000"/>
                  </a:schemeClr>
                </a:solidFill>
                <a:latin typeface="Adobe Gothic Std B" pitchFamily="34" charset="-128"/>
                <a:ea typeface="微软雅黑" panose="020B0503020204020204" pitchFamily="34" charset="-122"/>
              </a:rPr>
              <a:t>                 </a:t>
            </a:r>
            <a:r>
              <a:rPr lang="zh-CN" altLang="en-US" sz="4800" b="1" dirty="0">
                <a:solidFill>
                  <a:schemeClr val="bg1">
                    <a:lumMod val="95000"/>
                  </a:schemeClr>
                </a:solidFill>
                <a:latin typeface="Adobe Gothic Std B" pitchFamily="34" charset="-128"/>
                <a:ea typeface="微软雅黑" panose="020B0503020204020204" pitchFamily="34" charset="-122"/>
              </a:rPr>
              <a:t>生活中的物理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030935" y="2844458"/>
            <a:ext cx="1072825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chemeClr val="tx2"/>
                </a:solidFill>
                <a:latin typeface="宋体" pitchFamily="2" charset="-122"/>
              </a:rPr>
              <a:t>弹簧门在推开以后能自己关闭，这是因为门被推开后，弹簧被卷紧变形，具有了_______能，放手后转化为门的_____能，使门自动关闭。</a:t>
            </a:r>
            <a:endParaRPr lang="zh-CN" altLang="en-US" sz="4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0264226"/>
      </p:ext>
    </p:extLst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2093104"/>
            <a:ext cx="12192000" cy="96000"/>
          </a:xfrm>
          <a:prstGeom prst="rect">
            <a:avLst/>
          </a:pr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" name="矩形 1"/>
          <p:cNvSpPr/>
          <p:nvPr/>
        </p:nvSpPr>
        <p:spPr>
          <a:xfrm>
            <a:off x="0" y="37366"/>
            <a:ext cx="12192000" cy="210373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" name="TextBox 14"/>
          <p:cNvSpPr txBox="1">
            <a:spLocks noChangeArrowheads="1"/>
          </p:cNvSpPr>
          <p:nvPr/>
        </p:nvSpPr>
        <p:spPr bwMode="auto">
          <a:xfrm>
            <a:off x="1531088" y="504956"/>
            <a:ext cx="9727944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4800" b="1" dirty="0">
                <a:solidFill>
                  <a:schemeClr val="bg1">
                    <a:lumMod val="95000"/>
                  </a:schemeClr>
                </a:solidFill>
                <a:latin typeface="Adobe Gothic Std B" pitchFamily="34" charset="-128"/>
                <a:ea typeface="微软雅黑" panose="020B0503020204020204" pitchFamily="34" charset="-122"/>
              </a:rPr>
              <a:t>                 </a:t>
            </a:r>
            <a:r>
              <a:rPr lang="zh-CN" altLang="en-US" sz="4800" b="1" dirty="0">
                <a:solidFill>
                  <a:schemeClr val="bg1">
                    <a:lumMod val="95000"/>
                  </a:schemeClr>
                </a:solidFill>
                <a:latin typeface="Adobe Gothic Std B" pitchFamily="34" charset="-128"/>
                <a:ea typeface="微软雅黑" panose="020B0503020204020204" pitchFamily="34" charset="-122"/>
              </a:rPr>
              <a:t>生活中的物理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72141" y="2946255"/>
            <a:ext cx="1102596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橡皮筋小车如何才能跑得更远？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31628" y="4638488"/>
            <a:ext cx="997334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投石器如何才能投的更准？</a:t>
            </a:r>
          </a:p>
        </p:txBody>
      </p:sp>
    </p:spTree>
    <p:extLst>
      <p:ext uri="{BB962C8B-B14F-4D97-AF65-F5344CB8AC3E}">
        <p14:creationId xmlns="" xmlns:p14="http://schemas.microsoft.com/office/powerpoint/2010/main" val="1799508095"/>
      </p:ext>
    </p:extLst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1356015"/>
            <a:ext cx="12192000" cy="96000"/>
          </a:xfrm>
          <a:prstGeom prst="rect">
            <a:avLst/>
          </a:prstGeom>
          <a:solidFill>
            <a:srgbClr val="7EC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" name="矩形 1"/>
          <p:cNvSpPr/>
          <p:nvPr/>
        </p:nvSpPr>
        <p:spPr>
          <a:xfrm>
            <a:off x="0" y="37366"/>
            <a:ext cx="12192000" cy="129858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" name="TextBox 14"/>
          <p:cNvSpPr txBox="1">
            <a:spLocks noChangeArrowheads="1"/>
          </p:cNvSpPr>
          <p:nvPr/>
        </p:nvSpPr>
        <p:spPr bwMode="auto">
          <a:xfrm>
            <a:off x="2693581" y="271160"/>
            <a:ext cx="5295014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4800" b="1" dirty="0">
                <a:solidFill>
                  <a:schemeClr val="bg1">
                    <a:lumMod val="95000"/>
                  </a:schemeClr>
                </a:solidFill>
                <a:latin typeface="Adobe Gothic Std B" pitchFamily="34" charset="-128"/>
                <a:ea typeface="微软雅黑" panose="020B0503020204020204" pitchFamily="34" charset="-122"/>
              </a:rPr>
              <a:t>                 </a:t>
            </a:r>
            <a:r>
              <a:rPr lang="zh-CN" altLang="en-US" sz="4800" b="1" dirty="0">
                <a:solidFill>
                  <a:schemeClr val="bg1">
                    <a:lumMod val="95000"/>
                  </a:schemeClr>
                </a:solidFill>
                <a:latin typeface="Adobe Gothic Std B" pitchFamily="34" charset="-128"/>
                <a:ea typeface="微软雅黑" panose="020B0503020204020204" pitchFamily="34" charset="-122"/>
              </a:rPr>
              <a:t>思考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76448" y="1755409"/>
            <a:ext cx="1102596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摆球返回来时为啥打不到鼻子</a:t>
            </a:r>
            <a:r>
              <a:rPr lang="zh-CN" altLang="en-US" sz="6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54418" y="3136021"/>
            <a:ext cx="99733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为什么滚摆上升的高度越来越低？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54418" y="4354953"/>
            <a:ext cx="112244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为什么过山车的小山丘设计一个比一个低？</a:t>
            </a:r>
          </a:p>
        </p:txBody>
      </p:sp>
    </p:spTree>
    <p:extLst>
      <p:ext uri="{BB962C8B-B14F-4D97-AF65-F5344CB8AC3E}">
        <p14:creationId xmlns="" xmlns:p14="http://schemas.microsoft.com/office/powerpoint/2010/main" val="2375644243"/>
      </p:ext>
    </p:extLst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1"/>
      <p:bldP spid="5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蹦床比赛视频（刘新平）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404262" y="207545"/>
            <a:ext cx="11588816" cy="60729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丝状">
  <a:themeElements>
    <a:clrScheme name="丝状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丝状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丝状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Wisp" id="{7CB32D59-10C0-40DD-B7BD-2E94284A981C}" vid="{24B1A44C-C006-48B2-A4D7-E5549B3D8CD4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</TotalTime>
  <Words>323</Words>
  <Application>Microsoft Office PowerPoint</Application>
  <PresentationFormat>自定义</PresentationFormat>
  <Paragraphs>44</Paragraphs>
  <Slides>14</Slides>
  <Notes>10</Notes>
  <HiddenSlides>0</HiddenSlides>
  <MMClips>1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16" baseType="lpstr">
      <vt:lpstr>Office 主题​​</vt:lpstr>
      <vt:lpstr>丝状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jyliuxinping@163.com</dc:creator>
  <cp:lastModifiedBy>China</cp:lastModifiedBy>
  <cp:revision>21</cp:revision>
  <dcterms:created xsi:type="dcterms:W3CDTF">2017-05-11T02:34:29Z</dcterms:created>
  <dcterms:modified xsi:type="dcterms:W3CDTF">2019-04-02T10:07:26Z</dcterms:modified>
</cp:coreProperties>
</file>