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300" r:id="rId4"/>
    <p:sldId id="262" r:id="rId5"/>
    <p:sldId id="301" r:id="rId6"/>
    <p:sldId id="302" r:id="rId7"/>
    <p:sldId id="271" r:id="rId8"/>
    <p:sldId id="272" r:id="rId9"/>
    <p:sldId id="273" r:id="rId11"/>
    <p:sldId id="274" r:id="rId12"/>
    <p:sldId id="276" r:id="rId13"/>
    <p:sldId id="277" r:id="rId14"/>
    <p:sldId id="279" r:id="rId15"/>
    <p:sldId id="281" r:id="rId16"/>
    <p:sldId id="283" r:id="rId17"/>
    <p:sldId id="285" r:id="rId18"/>
    <p:sldId id="287" r:id="rId19"/>
    <p:sldId id="290" r:id="rId20"/>
    <p:sldId id="260" r:id="rId21"/>
    <p:sldId id="292" r:id="rId22"/>
    <p:sldId id="304" r:id="rId23"/>
    <p:sldId id="293" r:id="rId24"/>
    <p:sldId id="294" r:id="rId25"/>
    <p:sldId id="295" r:id="rId26"/>
    <p:sldId id="303" r:id="rId27"/>
    <p:sldId id="29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4CA48-4EA8-4EE1-89AF-45A091E5D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1370F-4E43-4930-A0D6-28B5D6E800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round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874CFCFA-F4E2-4792-9BF6-9FAF2A439E7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6AFEB75C-A29C-4403-B4DD-7D9D45673C0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E431BC57-04AC-4E16-BBF4-18E12AD2481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C101B-3E76-4FF1-A10C-D19670AFB36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93FD-3EB6-40BC-87DF-5790CA11A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10EAAE-C00E-4317-A3F6-BDB1AF0106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oleObject" Target="../embeddings/oleObject8.bin"/><Relationship Id="rId7" Type="http://schemas.openxmlformats.org/officeDocument/2006/relationships/image" Target="../media/image28.png"/><Relationship Id="rId6" Type="http://schemas.openxmlformats.org/officeDocument/2006/relationships/oleObject" Target="../embeddings/oleObject7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6.bin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oleObject" Target="../embeddings/oleObject9.bin"/><Relationship Id="rId1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098" name="矩形 6"/>
          <p:cNvSpPr>
            <a:spLocks noChangeArrowheads="1"/>
          </p:cNvSpPr>
          <p:nvPr/>
        </p:nvSpPr>
        <p:spPr bwMode="auto">
          <a:xfrm>
            <a:off x="1426391" y="2344510"/>
            <a:ext cx="639399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9.1  </a:t>
            </a:r>
            <a:endParaRPr lang="en-US" altLang="zh-CN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认 识 浮 力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450518"/>
            <a:ext cx="7125872" cy="26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36663" y="522980"/>
            <a:ext cx="789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立在河床上的桥墩、陷在河中泥里的脚会受到浮力吗？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14996" y="1025494"/>
            <a:ext cx="6997779" cy="85965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产生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浮力的条件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800" b="1" dirty="0" smtClean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800" b="1" u="sng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r>
              <a:rPr lang="zh-CN" altLang="en-US" sz="2800" b="1" u="sng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下表面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必须受到液体向上的压力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0945" y="1988852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轮船与大鲸鱼所受浮力产生原因示意图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953823" y="5275693"/>
            <a:ext cx="2274245" cy="4952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E77E"/>
              </a:gs>
              <a:gs pos="100000">
                <a:srgbClr val="21D347"/>
              </a:gs>
            </a:gsLst>
            <a:lin ang="2700000" scaled="1"/>
          </a:gradFill>
          <a:ln w="38100">
            <a:solidFill>
              <a:srgbClr val="34B034"/>
            </a:solidFill>
            <a:rou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评估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小结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87139" y="5362024"/>
            <a:ext cx="3698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zh-CN" altLang="en-US" sz="2400" b="1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-F</a:t>
            </a:r>
            <a:r>
              <a:rPr lang="zh-CN" altLang="en-US" sz="24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可知，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02338" y="6041962"/>
            <a:ext cx="358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=0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81387" y="6041961"/>
            <a:ext cx="3695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=0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 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endParaRPr lang="zh-CN" altLang="en-US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1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3" y="1199561"/>
            <a:ext cx="5135554" cy="29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275899" y="407919"/>
            <a:ext cx="5636529" cy="4651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92D05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、浮力大小与哪些因素有关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93" descr="liaoningh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44" y="1014789"/>
            <a:ext cx="4843272" cy="31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3" y="1014790"/>
            <a:ext cx="4999153" cy="3212870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 bwMode="auto">
          <a:xfrm>
            <a:off x="1028703" y="4196550"/>
            <a:ext cx="7770742" cy="631176"/>
            <a:chOff x="-88" y="107"/>
            <a:chExt cx="3595" cy="437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242" y="151"/>
              <a:ext cx="3179" cy="297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92D050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 rot="10800000" flipV="1">
              <a:off x="242" y="144"/>
              <a:ext cx="3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活动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：浮力</a:t>
              </a:r>
              <a:r>
                <a:rPr lang="zh-CN" altLang="en-US" sz="28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的大小可能跟哪些因素有关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？</a:t>
              </a:r>
              <a:endPara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19" name="Picture 6" descr="点击中考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" y="107"/>
              <a:ext cx="37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AutoShape 34"/>
          <p:cNvSpPr>
            <a:spLocks noChangeArrowheads="1"/>
          </p:cNvSpPr>
          <p:nvPr/>
        </p:nvSpPr>
        <p:spPr bwMode="auto">
          <a:xfrm>
            <a:off x="1275899" y="4881167"/>
            <a:ext cx="2274245" cy="4478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E77E"/>
              </a:gs>
              <a:gs pos="100000">
                <a:srgbClr val="21D347"/>
              </a:gs>
            </a:gsLst>
            <a:lin ang="2700000" scaled="1"/>
          </a:gradFill>
          <a:ln w="38100">
            <a:solidFill>
              <a:srgbClr val="34B034"/>
            </a:solidFill>
            <a:rou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猜想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假设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5899" y="5347147"/>
            <a:ext cx="677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①浮力的大小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可能跟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浸入液体的体积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有关；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35752" y="574555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②浮力的大小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可能跟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浸入液体的深度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有关；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35752" y="6152283"/>
            <a:ext cx="5691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③浮力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的大小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可能跟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密度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有关。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1172938" y="466644"/>
            <a:ext cx="3725633" cy="4478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E77E"/>
              </a:gs>
              <a:gs pos="100000">
                <a:srgbClr val="21D347"/>
              </a:gs>
            </a:gsLst>
            <a:lin ang="2700000" scaled="1"/>
          </a:gradFill>
          <a:ln w="38100">
            <a:solidFill>
              <a:srgbClr val="34B034"/>
            </a:solidFill>
            <a:rou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制定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计划与设计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9638" y="1004661"/>
            <a:ext cx="8217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①怎样比较浮力的大小？需要什么器材？记录哪些数据？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2938" y="5479603"/>
            <a:ext cx="7794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②研究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浮力与某个因素的关系时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需要控制哪些量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不变？改变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哪个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物理量？怎样改变？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38" y="1556474"/>
            <a:ext cx="1068693" cy="360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1"/>
          <p:cNvGrpSpPr/>
          <p:nvPr/>
        </p:nvGrpSpPr>
        <p:grpSpPr bwMode="auto">
          <a:xfrm>
            <a:off x="2605508" y="1786282"/>
            <a:ext cx="963613" cy="1642718"/>
            <a:chOff x="1676" y="2163"/>
            <a:chExt cx="607" cy="574"/>
          </a:xfrm>
        </p:grpSpPr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1676" y="2597"/>
              <a:ext cx="6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圆柱体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9" name="Group 33"/>
            <p:cNvGrpSpPr/>
            <p:nvPr/>
          </p:nvGrpSpPr>
          <p:grpSpPr bwMode="auto">
            <a:xfrm>
              <a:off x="1730" y="2163"/>
              <a:ext cx="470" cy="455"/>
              <a:chOff x="1730" y="2163"/>
              <a:chExt cx="470" cy="455"/>
            </a:xfrm>
          </p:grpSpPr>
          <p:grpSp>
            <p:nvGrpSpPr>
              <p:cNvPr id="20" name="Group 34"/>
              <p:cNvGrpSpPr/>
              <p:nvPr/>
            </p:nvGrpSpPr>
            <p:grpSpPr bwMode="auto">
              <a:xfrm>
                <a:off x="1730" y="2246"/>
                <a:ext cx="470" cy="372"/>
                <a:chOff x="1730" y="2245"/>
                <a:chExt cx="470" cy="257"/>
              </a:xfrm>
            </p:grpSpPr>
            <p:sp>
              <p:nvSpPr>
                <p:cNvPr id="22" name="Rectangle 35"/>
                <p:cNvSpPr>
                  <a:spLocks noChangeArrowheads="1"/>
                </p:cNvSpPr>
                <p:nvPr/>
              </p:nvSpPr>
              <p:spPr bwMode="auto">
                <a:xfrm>
                  <a:off x="1730" y="2245"/>
                  <a:ext cx="470" cy="8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Rectangle 36"/>
                <p:cNvSpPr>
                  <a:spLocks noChangeArrowheads="1"/>
                </p:cNvSpPr>
                <p:nvPr/>
              </p:nvSpPr>
              <p:spPr bwMode="auto">
                <a:xfrm>
                  <a:off x="1730" y="2330"/>
                  <a:ext cx="470" cy="8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37"/>
                <p:cNvSpPr>
                  <a:spLocks noChangeArrowheads="1"/>
                </p:cNvSpPr>
                <p:nvPr/>
              </p:nvSpPr>
              <p:spPr bwMode="auto">
                <a:xfrm>
                  <a:off x="1730" y="2416"/>
                  <a:ext cx="470" cy="8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Freeform 38"/>
              <p:cNvSpPr>
                <a:spLocks noChangeArrowheads="1"/>
              </p:cNvSpPr>
              <p:nvPr/>
            </p:nvSpPr>
            <p:spPr bwMode="auto">
              <a:xfrm flipH="1">
                <a:off x="1888" y="2163"/>
                <a:ext cx="130" cy="82"/>
              </a:xfrm>
              <a:custGeom>
                <a:avLst/>
                <a:gdLst>
                  <a:gd name="T0" fmla="*/ 1 w 202"/>
                  <a:gd name="T1" fmla="*/ 90 h 356"/>
                  <a:gd name="T2" fmla="*/ 15 w 202"/>
                  <a:gd name="T3" fmla="*/ 31 h 356"/>
                  <a:gd name="T4" fmla="*/ 89 w 202"/>
                  <a:gd name="T5" fmla="*/ 1 h 356"/>
                  <a:gd name="T6" fmla="*/ 186 w 202"/>
                  <a:gd name="T7" fmla="*/ 39 h 356"/>
                  <a:gd name="T8" fmla="*/ 185 w 202"/>
                  <a:gd name="T9" fmla="*/ 142 h 356"/>
                  <a:gd name="T10" fmla="*/ 93 w 202"/>
                  <a:gd name="T11" fmla="*/ 186 h 356"/>
                  <a:gd name="T12" fmla="*/ 88 w 202"/>
                  <a:gd name="T13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356">
                    <a:moveTo>
                      <a:pt x="1" y="90"/>
                    </a:moveTo>
                    <a:cubicBezTo>
                      <a:pt x="3" y="80"/>
                      <a:pt x="0" y="46"/>
                      <a:pt x="15" y="31"/>
                    </a:cubicBezTo>
                    <a:cubicBezTo>
                      <a:pt x="30" y="16"/>
                      <a:pt x="61" y="0"/>
                      <a:pt x="89" y="1"/>
                    </a:cubicBezTo>
                    <a:cubicBezTo>
                      <a:pt x="117" y="2"/>
                      <a:pt x="170" y="15"/>
                      <a:pt x="186" y="39"/>
                    </a:cubicBezTo>
                    <a:cubicBezTo>
                      <a:pt x="202" y="63"/>
                      <a:pt x="200" y="118"/>
                      <a:pt x="185" y="142"/>
                    </a:cubicBezTo>
                    <a:cubicBezTo>
                      <a:pt x="170" y="166"/>
                      <a:pt x="109" y="150"/>
                      <a:pt x="93" y="186"/>
                    </a:cubicBezTo>
                    <a:cubicBezTo>
                      <a:pt x="77" y="222"/>
                      <a:pt x="89" y="321"/>
                      <a:pt x="88" y="35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3"/>
          <p:cNvGrpSpPr/>
          <p:nvPr/>
        </p:nvGrpSpPr>
        <p:grpSpPr bwMode="auto">
          <a:xfrm>
            <a:off x="3955400" y="1714206"/>
            <a:ext cx="1995488" cy="1895475"/>
            <a:chOff x="1920" y="2323"/>
            <a:chExt cx="624" cy="1194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2172" y="3265"/>
              <a:ext cx="1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水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7" name="Group 5"/>
            <p:cNvGrpSpPr/>
            <p:nvPr/>
          </p:nvGrpSpPr>
          <p:grpSpPr bwMode="auto">
            <a:xfrm>
              <a:off x="1920" y="2323"/>
              <a:ext cx="624" cy="957"/>
              <a:chOff x="1920" y="2323"/>
              <a:chExt cx="624" cy="957"/>
            </a:xfrm>
          </p:grpSpPr>
          <p:sp>
            <p:nvSpPr>
              <p:cNvPr id="28" name="Freeform 8"/>
              <p:cNvSpPr>
                <a:spLocks noChangeArrowheads="1"/>
              </p:cNvSpPr>
              <p:nvPr/>
            </p:nvSpPr>
            <p:spPr bwMode="auto">
              <a:xfrm>
                <a:off x="1920" y="2323"/>
                <a:ext cx="624" cy="622"/>
              </a:xfrm>
              <a:custGeom>
                <a:avLst/>
                <a:gdLst>
                  <a:gd name="T0" fmla="*/ 225 w 1740"/>
                  <a:gd name="T1" fmla="*/ 1129 h 1129"/>
                  <a:gd name="T2" fmla="*/ 225 w 1740"/>
                  <a:gd name="T3" fmla="*/ 360 h 1129"/>
                  <a:gd name="T4" fmla="*/ 225 w 1740"/>
                  <a:gd name="T5" fmla="*/ 180 h 1129"/>
                  <a:gd name="T6" fmla="*/ 0 w 1740"/>
                  <a:gd name="T7" fmla="*/ 45 h 1129"/>
                  <a:gd name="T8" fmla="*/ 285 w 1740"/>
                  <a:gd name="T9" fmla="*/ 0 h 1129"/>
                  <a:gd name="T10" fmla="*/ 1740 w 1740"/>
                  <a:gd name="T11" fmla="*/ 0 h 1129"/>
                  <a:gd name="T12" fmla="*/ 1665 w 1740"/>
                  <a:gd name="T13" fmla="*/ 120 h 1129"/>
                  <a:gd name="T14" fmla="*/ 1665 w 1740"/>
                  <a:gd name="T15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2003" y="2736"/>
                <a:ext cx="511" cy="5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10"/>
          <p:cNvGrpSpPr/>
          <p:nvPr/>
        </p:nvGrpSpPr>
        <p:grpSpPr bwMode="auto">
          <a:xfrm>
            <a:off x="6468931" y="1725389"/>
            <a:ext cx="1871815" cy="1819275"/>
            <a:chOff x="2946" y="2400"/>
            <a:chExt cx="814" cy="1146"/>
          </a:xfrm>
        </p:grpSpPr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267" y="3294"/>
              <a:ext cx="3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酒精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32" name="Group 12"/>
            <p:cNvGrpSpPr/>
            <p:nvPr/>
          </p:nvGrpSpPr>
          <p:grpSpPr bwMode="auto">
            <a:xfrm>
              <a:off x="2946" y="2400"/>
              <a:ext cx="814" cy="932"/>
              <a:chOff x="1890" y="2400"/>
              <a:chExt cx="814" cy="932"/>
            </a:xfrm>
          </p:grpSpPr>
          <p:grpSp>
            <p:nvGrpSpPr>
              <p:cNvPr id="33" name="xjhzja8"/>
              <p:cNvGrpSpPr/>
              <p:nvPr/>
            </p:nvGrpSpPr>
            <p:grpSpPr bwMode="auto">
              <a:xfrm>
                <a:off x="1890" y="2400"/>
                <a:ext cx="814" cy="918"/>
                <a:chOff x="7650" y="816"/>
                <a:chExt cx="2268" cy="1902"/>
              </a:xfrm>
            </p:grpSpPr>
            <p:sp>
              <p:nvSpPr>
                <p:cNvPr id="35" name="AutoShape 14" descr="横虚线"/>
                <p:cNvSpPr>
                  <a:spLocks noChangeArrowheads="1"/>
                </p:cNvSpPr>
                <p:nvPr/>
              </p:nvSpPr>
              <p:spPr bwMode="auto">
                <a:xfrm>
                  <a:off x="7943" y="1758"/>
                  <a:ext cx="1884" cy="960"/>
                </a:xfrm>
                <a:prstGeom prst="flowChartAlternateProcess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Freeform 15"/>
                <p:cNvSpPr>
                  <a:spLocks noChangeArrowheads="1"/>
                </p:cNvSpPr>
                <p:nvPr/>
              </p:nvSpPr>
              <p:spPr bwMode="auto">
                <a:xfrm>
                  <a:off x="7650" y="816"/>
                  <a:ext cx="2268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2001" y="2783"/>
                <a:ext cx="670" cy="549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17"/>
          <p:cNvGrpSpPr/>
          <p:nvPr/>
        </p:nvGrpSpPr>
        <p:grpSpPr bwMode="auto">
          <a:xfrm>
            <a:off x="4389740" y="3629413"/>
            <a:ext cx="1887873" cy="1778000"/>
            <a:chOff x="3984" y="2016"/>
            <a:chExt cx="624" cy="1120"/>
          </a:xfrm>
        </p:grpSpPr>
        <p:grpSp>
          <p:nvGrpSpPr>
            <p:cNvPr id="38" name="Group 18"/>
            <p:cNvGrpSpPr/>
            <p:nvPr/>
          </p:nvGrpSpPr>
          <p:grpSpPr bwMode="auto">
            <a:xfrm>
              <a:off x="3984" y="2016"/>
              <a:ext cx="624" cy="912"/>
              <a:chOff x="1920" y="2400"/>
              <a:chExt cx="624" cy="912"/>
            </a:xfrm>
          </p:grpSpPr>
          <p:grpSp>
            <p:nvGrpSpPr>
              <p:cNvPr id="40" name="xjhzja8"/>
              <p:cNvGrpSpPr/>
              <p:nvPr/>
            </p:nvGrpSpPr>
            <p:grpSpPr bwMode="auto">
              <a:xfrm>
                <a:off x="1920" y="2400"/>
                <a:ext cx="624" cy="912"/>
                <a:chOff x="7740" y="816"/>
                <a:chExt cx="1740" cy="1890"/>
              </a:xfrm>
            </p:grpSpPr>
            <p:sp>
              <p:nvSpPr>
                <p:cNvPr id="42" name="AutoShape 20" descr="横虚线"/>
                <p:cNvSpPr>
                  <a:spLocks noChangeArrowheads="1"/>
                </p:cNvSpPr>
                <p:nvPr/>
              </p:nvSpPr>
              <p:spPr bwMode="auto"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Freeform 21"/>
                <p:cNvSpPr>
                  <a:spLocks noChangeArrowheads="1"/>
                </p:cNvSpPr>
                <p:nvPr/>
              </p:nvSpPr>
              <p:spPr bwMode="auto">
                <a:xfrm>
                  <a:off x="7740" y="816"/>
                  <a:ext cx="1740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2001" y="2736"/>
                <a:ext cx="516" cy="576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4186" y="2884"/>
              <a:ext cx="3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浓盐水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3"/>
          <p:cNvSpPr>
            <a:spLocks noChangeAspect="1" noChangeArrowheads="1"/>
          </p:cNvSpPr>
          <p:nvPr/>
        </p:nvSpPr>
        <p:spPr bwMode="auto">
          <a:xfrm>
            <a:off x="5523377" y="4522490"/>
            <a:ext cx="1608297" cy="1120774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746" name="Oval 4"/>
          <p:cNvSpPr>
            <a:spLocks noChangeAspect="1" noChangeArrowheads="1"/>
          </p:cNvSpPr>
          <p:nvPr/>
        </p:nvSpPr>
        <p:spPr bwMode="auto">
          <a:xfrm>
            <a:off x="5536951" y="4651078"/>
            <a:ext cx="1608297" cy="3698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31747" name="Group 5"/>
          <p:cNvGrpSpPr/>
          <p:nvPr/>
        </p:nvGrpSpPr>
        <p:grpSpPr bwMode="auto">
          <a:xfrm>
            <a:off x="6086679" y="1761827"/>
            <a:ext cx="432707" cy="3282950"/>
            <a:chOff x="2200" y="908"/>
            <a:chExt cx="287" cy="2068"/>
          </a:xfrm>
        </p:grpSpPr>
        <p:grpSp>
          <p:nvGrpSpPr>
            <p:cNvPr id="31748" name="Group 6"/>
            <p:cNvGrpSpPr/>
            <p:nvPr/>
          </p:nvGrpSpPr>
          <p:grpSpPr bwMode="auto">
            <a:xfrm>
              <a:off x="2200" y="908"/>
              <a:ext cx="287" cy="1554"/>
              <a:chOff x="1410" y="1135"/>
              <a:chExt cx="287" cy="1554"/>
            </a:xfrm>
          </p:grpSpPr>
          <p:grpSp>
            <p:nvGrpSpPr>
              <p:cNvPr id="31749" name="Group 7"/>
              <p:cNvGrpSpPr>
                <a:grpSpLocks noChangeAspect="1"/>
              </p:cNvGrpSpPr>
              <p:nvPr/>
            </p:nvGrpSpPr>
            <p:grpSpPr bwMode="auto">
              <a:xfrm>
                <a:off x="1533" y="2096"/>
                <a:ext cx="143" cy="593"/>
                <a:chOff x="3024" y="11742"/>
                <a:chExt cx="420" cy="1135"/>
              </a:xfrm>
            </p:grpSpPr>
            <p:sp>
              <p:nvSpPr>
                <p:cNvPr id="31750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1742"/>
                  <a:ext cx="105" cy="9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751" name="AutoShape 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024" y="12409"/>
                  <a:ext cx="420" cy="468"/>
                </a:xfrm>
                <a:custGeom>
                  <a:avLst/>
                  <a:gdLst>
                    <a:gd name="T0" fmla="*/ 5400 w 21600"/>
                    <a:gd name="T1" fmla="*/ 10800 h 21600"/>
                    <a:gd name="T2" fmla="*/ 10800 w 21600"/>
                    <a:gd name="T3" fmla="*/ 5400 h 21600"/>
                    <a:gd name="T4" fmla="*/ 16200 w 21600"/>
                    <a:gd name="T5" fmla="*/ 10799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1752" name="Oval 10"/>
              <p:cNvSpPr>
                <a:spLocks noChangeAspect="1" noChangeArrowheads="1"/>
              </p:cNvSpPr>
              <p:nvPr/>
            </p:nvSpPr>
            <p:spPr bwMode="auto">
              <a:xfrm>
                <a:off x="1482" y="1135"/>
                <a:ext cx="118" cy="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75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410" y="1223"/>
                <a:ext cx="28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75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519" y="1253"/>
                <a:ext cx="72" cy="8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755" name="Line 13"/>
              <p:cNvSpPr>
                <a:spLocks noChangeAspect="1" noChangeShapeType="1"/>
              </p:cNvSpPr>
              <p:nvPr/>
            </p:nvSpPr>
            <p:spPr bwMode="auto">
              <a:xfrm>
                <a:off x="1440" y="2024"/>
                <a:ext cx="2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56" name="AutoShape 14"/>
            <p:cNvSpPr>
              <a:spLocks noChangeArrowheads="1"/>
            </p:cNvSpPr>
            <p:nvPr/>
          </p:nvSpPr>
          <p:spPr bwMode="auto">
            <a:xfrm>
              <a:off x="2285" y="2568"/>
              <a:ext cx="181" cy="408"/>
            </a:xfrm>
            <a:prstGeom prst="can">
              <a:avLst>
                <a:gd name="adj" fmla="val 56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757" name="Line 15"/>
            <p:cNvSpPr>
              <a:spLocks noChangeShapeType="1"/>
            </p:cNvSpPr>
            <p:nvPr/>
          </p:nvSpPr>
          <p:spPr bwMode="auto">
            <a:xfrm>
              <a:off x="2381" y="243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1758" name="AutoShape 16"/>
          <p:cNvSpPr>
            <a:spLocks noChangeAspect="1" noChangeArrowheads="1"/>
          </p:cNvSpPr>
          <p:nvPr/>
        </p:nvSpPr>
        <p:spPr bwMode="auto">
          <a:xfrm>
            <a:off x="7221626" y="4477417"/>
            <a:ext cx="1710810" cy="1192212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5" name="Group 17"/>
          <p:cNvGrpSpPr/>
          <p:nvPr/>
        </p:nvGrpSpPr>
        <p:grpSpPr bwMode="auto">
          <a:xfrm>
            <a:off x="7781497" y="1772523"/>
            <a:ext cx="414338" cy="3200193"/>
            <a:chOff x="3787" y="709"/>
            <a:chExt cx="287" cy="2086"/>
          </a:xfrm>
        </p:grpSpPr>
        <p:grpSp>
          <p:nvGrpSpPr>
            <p:cNvPr id="31760" name="Group 18"/>
            <p:cNvGrpSpPr>
              <a:grpSpLocks noChangeAspect="1"/>
            </p:cNvGrpSpPr>
            <p:nvPr/>
          </p:nvGrpSpPr>
          <p:grpSpPr bwMode="auto">
            <a:xfrm>
              <a:off x="3910" y="1691"/>
              <a:ext cx="143" cy="621"/>
              <a:chOff x="3024" y="11742"/>
              <a:chExt cx="420" cy="1188"/>
            </a:xfrm>
          </p:grpSpPr>
          <p:sp>
            <p:nvSpPr>
              <p:cNvPr id="31761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024" y="11742"/>
                <a:ext cx="105" cy="9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762" name="AutoShape 20"/>
              <p:cNvSpPr>
                <a:spLocks noChangeAspect="1" noChangeArrowheads="1"/>
              </p:cNvSpPr>
              <p:nvPr/>
            </p:nvSpPr>
            <p:spPr bwMode="auto">
              <a:xfrm flipV="1">
                <a:off x="3024" y="12462"/>
                <a:ext cx="420" cy="468"/>
              </a:xfrm>
              <a:custGeom>
                <a:avLst/>
                <a:gdLst>
                  <a:gd name="T0" fmla="*/ 5400 w 21600"/>
                  <a:gd name="T1" fmla="*/ 10800 h 21600"/>
                  <a:gd name="T2" fmla="*/ 10800 w 21600"/>
                  <a:gd name="T3" fmla="*/ 5400 h 21600"/>
                  <a:gd name="T4" fmla="*/ 16200 w 21600"/>
                  <a:gd name="T5" fmla="*/ 10799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0 w 21600"/>
                  <a:gd name="T11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63" name="Oval 21"/>
            <p:cNvSpPr>
              <a:spLocks noChangeAspect="1" noChangeArrowheads="1"/>
            </p:cNvSpPr>
            <p:nvPr/>
          </p:nvSpPr>
          <p:spPr bwMode="auto">
            <a:xfrm>
              <a:off x="3859" y="709"/>
              <a:ext cx="143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764" name="Rectangle 22"/>
            <p:cNvSpPr>
              <a:spLocks noChangeAspect="1" noChangeArrowheads="1"/>
            </p:cNvSpPr>
            <p:nvPr/>
          </p:nvSpPr>
          <p:spPr bwMode="auto">
            <a:xfrm>
              <a:off x="3787" y="815"/>
              <a:ext cx="287" cy="9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765" name="Rectangle 23"/>
            <p:cNvSpPr>
              <a:spLocks noChangeAspect="1" noChangeArrowheads="1"/>
            </p:cNvSpPr>
            <p:nvPr/>
          </p:nvSpPr>
          <p:spPr bwMode="auto">
            <a:xfrm>
              <a:off x="3896" y="845"/>
              <a:ext cx="72" cy="8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766" name="AutoShape 24"/>
            <p:cNvSpPr>
              <a:spLocks noChangeArrowheads="1"/>
            </p:cNvSpPr>
            <p:nvPr/>
          </p:nvSpPr>
          <p:spPr bwMode="auto">
            <a:xfrm>
              <a:off x="3877" y="2387"/>
              <a:ext cx="181" cy="408"/>
            </a:xfrm>
            <a:prstGeom prst="can">
              <a:avLst>
                <a:gd name="adj" fmla="val 56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767" name="Line 25"/>
            <p:cNvSpPr>
              <a:spLocks noChangeShapeType="1"/>
            </p:cNvSpPr>
            <p:nvPr/>
          </p:nvSpPr>
          <p:spPr bwMode="auto">
            <a:xfrm>
              <a:off x="3968" y="22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1768" name="Oval 26"/>
          <p:cNvSpPr>
            <a:spLocks noChangeAspect="1" noChangeArrowheads="1"/>
          </p:cNvSpPr>
          <p:nvPr/>
        </p:nvSpPr>
        <p:spPr bwMode="auto">
          <a:xfrm>
            <a:off x="7208052" y="4603407"/>
            <a:ext cx="1710811" cy="36930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769" name="Line 27"/>
          <p:cNvSpPr>
            <a:spLocks noChangeAspect="1" noChangeShapeType="1"/>
          </p:cNvSpPr>
          <p:nvPr/>
        </p:nvSpPr>
        <p:spPr bwMode="auto">
          <a:xfrm>
            <a:off x="7906375" y="2958179"/>
            <a:ext cx="341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>
            <a:off x="950053" y="552236"/>
            <a:ext cx="3725633" cy="4478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E77E"/>
              </a:gs>
              <a:gs pos="100000">
                <a:srgbClr val="21D347"/>
              </a:gs>
            </a:gsLst>
            <a:lin ang="2700000" scaled="1"/>
          </a:gradFill>
          <a:ln w="38100">
            <a:solidFill>
              <a:srgbClr val="34B034"/>
            </a:solidFill>
            <a:rou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进行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实验、收集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证据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2196" y="1186958"/>
            <a:ext cx="723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）探究浮力与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物体浸入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液体中的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关系：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2" name="Group 34"/>
          <p:cNvGraphicFramePr>
            <a:graphicFrameLocks noGrp="1"/>
          </p:cNvGraphicFramePr>
          <p:nvPr/>
        </p:nvGraphicFramePr>
        <p:xfrm>
          <a:off x="928982" y="2092582"/>
          <a:ext cx="4835978" cy="1952923"/>
        </p:xfrm>
        <a:graphic>
          <a:graphicData uri="http://schemas.openxmlformats.org/drawingml/2006/table">
            <a:tbl>
              <a:tblPr/>
              <a:tblGrid>
                <a:gridCol w="2553655"/>
                <a:gridCol w="725446"/>
                <a:gridCol w="725446"/>
                <a:gridCol w="831431"/>
              </a:tblGrid>
              <a:tr h="478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物体浸入液体中的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体积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格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1/3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1/2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2/3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重力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弹簧测力计示数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浮力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浮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512027" y="2804796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02938" y="2790541"/>
            <a:ext cx="71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0843" y="2793906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0822" y="321011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3.6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0496" y="3187592"/>
            <a:ext cx="68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3.4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3076" y="3139922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3.2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36541" y="3615434"/>
            <a:ext cx="719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0.4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51224" y="3599637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0.6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4948" y="3615434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0.8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56882" y="5857822"/>
            <a:ext cx="8013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在同一液体中，物体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浸入液体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越大，浮力越大。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2" name="Group 3"/>
          <p:cNvGrpSpPr/>
          <p:nvPr/>
        </p:nvGrpSpPr>
        <p:grpSpPr bwMode="auto">
          <a:xfrm>
            <a:off x="1156882" y="4791895"/>
            <a:ext cx="1872454" cy="631176"/>
            <a:chOff x="-88" y="107"/>
            <a:chExt cx="1134" cy="437"/>
          </a:xfrm>
        </p:grpSpPr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>
              <a:off x="242" y="151"/>
              <a:ext cx="804" cy="361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92D050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 rot="10800000" flipV="1">
              <a:off x="263" y="174"/>
              <a:ext cx="78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结论：</a:t>
              </a:r>
              <a:endPara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55" name="Picture 6" descr="点击中考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" y="107"/>
              <a:ext cx="37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1.11111E-6 0.09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ChangeAspect="1" noChangeArrowheads="1"/>
          </p:cNvSpPr>
          <p:nvPr/>
        </p:nvSpPr>
        <p:spPr bwMode="auto">
          <a:xfrm>
            <a:off x="7323991" y="3531932"/>
            <a:ext cx="1476782" cy="1885627"/>
          </a:xfrm>
          <a:prstGeom prst="can">
            <a:avLst>
              <a:gd name="adj" fmla="val 32751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7783890" y="1403340"/>
            <a:ext cx="455613" cy="3276600"/>
            <a:chOff x="1927" y="527"/>
            <a:chExt cx="287" cy="2064"/>
          </a:xfrm>
        </p:grpSpPr>
        <p:grpSp>
          <p:nvGrpSpPr>
            <p:cNvPr id="33795" name="Group 4"/>
            <p:cNvGrpSpPr/>
            <p:nvPr/>
          </p:nvGrpSpPr>
          <p:grpSpPr bwMode="auto">
            <a:xfrm>
              <a:off x="1927" y="527"/>
              <a:ext cx="287" cy="2064"/>
              <a:chOff x="1655" y="935"/>
              <a:chExt cx="287" cy="2064"/>
            </a:xfrm>
          </p:grpSpPr>
          <p:grpSp>
            <p:nvGrpSpPr>
              <p:cNvPr id="33796" name="Group 5"/>
              <p:cNvGrpSpPr>
                <a:grpSpLocks noChangeAspect="1"/>
              </p:cNvGrpSpPr>
              <p:nvPr/>
            </p:nvGrpSpPr>
            <p:grpSpPr bwMode="auto">
              <a:xfrm>
                <a:off x="1778" y="1907"/>
                <a:ext cx="143" cy="614"/>
                <a:chOff x="3024" y="11742"/>
                <a:chExt cx="420" cy="1188"/>
              </a:xfrm>
            </p:grpSpPr>
            <p:sp>
              <p:nvSpPr>
                <p:cNvPr id="33797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1742"/>
                  <a:ext cx="105" cy="9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798" name="AutoShape 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024" y="12462"/>
                  <a:ext cx="420" cy="468"/>
                </a:xfrm>
                <a:custGeom>
                  <a:avLst/>
                  <a:gdLst>
                    <a:gd name="T0" fmla="*/ 5400 w 21600"/>
                    <a:gd name="T1" fmla="*/ 10800 h 21600"/>
                    <a:gd name="T2" fmla="*/ 10800 w 21600"/>
                    <a:gd name="T3" fmla="*/ 5400 h 21600"/>
                    <a:gd name="T4" fmla="*/ 16200 w 21600"/>
                    <a:gd name="T5" fmla="*/ 10799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3799" name="Oval 8"/>
              <p:cNvSpPr>
                <a:spLocks noChangeAspect="1" noChangeArrowheads="1"/>
              </p:cNvSpPr>
              <p:nvPr/>
            </p:nvSpPr>
            <p:spPr bwMode="auto">
              <a:xfrm>
                <a:off x="1727" y="935"/>
                <a:ext cx="143" cy="1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0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655" y="1040"/>
                <a:ext cx="287" cy="9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01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764" y="1070"/>
                <a:ext cx="72" cy="8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745" y="2595"/>
                <a:ext cx="181" cy="404"/>
              </a:xfrm>
              <a:prstGeom prst="can">
                <a:avLst>
                  <a:gd name="adj" fmla="val 5580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03" name="Line 12"/>
              <p:cNvSpPr>
                <a:spLocks noChangeShapeType="1"/>
              </p:cNvSpPr>
              <p:nvPr/>
            </p:nvSpPr>
            <p:spPr bwMode="auto">
              <a:xfrm>
                <a:off x="1836" y="2461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804" name="Line 13"/>
            <p:cNvSpPr>
              <a:spLocks noChangeAspect="1" noChangeShapeType="1"/>
            </p:cNvSpPr>
            <p:nvPr/>
          </p:nvSpPr>
          <p:spPr bwMode="auto">
            <a:xfrm>
              <a:off x="1973" y="890"/>
              <a:ext cx="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3805" name="Oval 14"/>
          <p:cNvSpPr>
            <a:spLocks noChangeAspect="1" noChangeArrowheads="1"/>
          </p:cNvSpPr>
          <p:nvPr/>
        </p:nvSpPr>
        <p:spPr bwMode="auto">
          <a:xfrm>
            <a:off x="7331929" y="3699534"/>
            <a:ext cx="1468844" cy="48532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3806" name="AutoShape 3"/>
          <p:cNvSpPr>
            <a:spLocks noChangeAspect="1" noChangeArrowheads="1"/>
          </p:cNvSpPr>
          <p:nvPr/>
        </p:nvSpPr>
        <p:spPr bwMode="auto">
          <a:xfrm>
            <a:off x="5733222" y="3620284"/>
            <a:ext cx="1480721" cy="1747837"/>
          </a:xfrm>
          <a:prstGeom prst="can">
            <a:avLst>
              <a:gd name="adj" fmla="val 24969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3807" name="Oval 4"/>
          <p:cNvSpPr>
            <a:spLocks noChangeAspect="1" noChangeArrowheads="1"/>
          </p:cNvSpPr>
          <p:nvPr/>
        </p:nvSpPr>
        <p:spPr bwMode="auto">
          <a:xfrm>
            <a:off x="5731020" y="3775639"/>
            <a:ext cx="1485124" cy="38779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33808" name="Group 5"/>
          <p:cNvGrpSpPr/>
          <p:nvPr/>
        </p:nvGrpSpPr>
        <p:grpSpPr bwMode="auto">
          <a:xfrm>
            <a:off x="6162851" y="1375546"/>
            <a:ext cx="455612" cy="3311525"/>
            <a:chOff x="2200" y="890"/>
            <a:chExt cx="287" cy="2086"/>
          </a:xfrm>
        </p:grpSpPr>
        <p:grpSp>
          <p:nvGrpSpPr>
            <p:cNvPr id="33809" name="Group 6"/>
            <p:cNvGrpSpPr/>
            <p:nvPr/>
          </p:nvGrpSpPr>
          <p:grpSpPr bwMode="auto">
            <a:xfrm>
              <a:off x="2200" y="890"/>
              <a:ext cx="287" cy="1603"/>
              <a:chOff x="1410" y="1117"/>
              <a:chExt cx="287" cy="1603"/>
            </a:xfrm>
          </p:grpSpPr>
          <p:grpSp>
            <p:nvGrpSpPr>
              <p:cNvPr id="33810" name="Group 7"/>
              <p:cNvGrpSpPr>
                <a:grpSpLocks noChangeAspect="1"/>
              </p:cNvGrpSpPr>
              <p:nvPr/>
            </p:nvGrpSpPr>
            <p:grpSpPr bwMode="auto">
              <a:xfrm>
                <a:off x="1533" y="2099"/>
                <a:ext cx="143" cy="621"/>
                <a:chOff x="3024" y="11742"/>
                <a:chExt cx="420" cy="1188"/>
              </a:xfrm>
            </p:grpSpPr>
            <p:sp>
              <p:nvSpPr>
                <p:cNvPr id="33811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1742"/>
                  <a:ext cx="105" cy="9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12" name="AutoShape 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024" y="12462"/>
                  <a:ext cx="420" cy="468"/>
                </a:xfrm>
                <a:custGeom>
                  <a:avLst/>
                  <a:gdLst>
                    <a:gd name="T0" fmla="*/ 5400 w 21600"/>
                    <a:gd name="T1" fmla="*/ 10800 h 21600"/>
                    <a:gd name="T2" fmla="*/ 10800 w 21600"/>
                    <a:gd name="T3" fmla="*/ 5400 h 21600"/>
                    <a:gd name="T4" fmla="*/ 16200 w 21600"/>
                    <a:gd name="T5" fmla="*/ 10799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3813" name="Oval 10"/>
              <p:cNvSpPr>
                <a:spLocks noChangeAspect="1" noChangeArrowheads="1"/>
              </p:cNvSpPr>
              <p:nvPr/>
            </p:nvSpPr>
            <p:spPr bwMode="auto">
              <a:xfrm>
                <a:off x="1482" y="1117"/>
                <a:ext cx="143" cy="10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14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410" y="1223"/>
                <a:ext cx="28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15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519" y="1253"/>
                <a:ext cx="72" cy="8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816" name="Line 13"/>
              <p:cNvSpPr>
                <a:spLocks noChangeAspect="1" noChangeShapeType="1"/>
              </p:cNvSpPr>
              <p:nvPr/>
            </p:nvSpPr>
            <p:spPr bwMode="auto">
              <a:xfrm>
                <a:off x="1455" y="1481"/>
                <a:ext cx="2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817" name="AutoShape 14"/>
            <p:cNvSpPr>
              <a:spLocks noChangeArrowheads="1"/>
            </p:cNvSpPr>
            <p:nvPr/>
          </p:nvSpPr>
          <p:spPr bwMode="auto">
            <a:xfrm>
              <a:off x="2290" y="2568"/>
              <a:ext cx="181" cy="408"/>
            </a:xfrm>
            <a:prstGeom prst="can">
              <a:avLst>
                <a:gd name="adj" fmla="val 56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3818" name="Line 15"/>
            <p:cNvSpPr>
              <a:spLocks noChangeShapeType="1"/>
            </p:cNvSpPr>
            <p:nvPr/>
          </p:nvSpPr>
          <p:spPr bwMode="auto">
            <a:xfrm>
              <a:off x="2381" y="243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92628" y="466004"/>
            <a:ext cx="677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）探究浮力与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物体浸入液体中深度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的关系：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0" name="Group 35"/>
          <p:cNvGraphicFramePr>
            <a:graphicFrameLocks noGrp="1"/>
          </p:cNvGraphicFramePr>
          <p:nvPr/>
        </p:nvGraphicFramePr>
        <p:xfrm>
          <a:off x="1026438" y="1643686"/>
          <a:ext cx="4932816" cy="1584912"/>
        </p:xfrm>
        <a:graphic>
          <a:graphicData uri="http://schemas.openxmlformats.org/drawingml/2006/table">
            <a:tbl>
              <a:tblPr/>
              <a:tblGrid>
                <a:gridCol w="2755673"/>
                <a:gridCol w="762000"/>
                <a:gridCol w="696685"/>
                <a:gridCol w="718458"/>
              </a:tblGrid>
              <a:tr h="37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深度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cm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重力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弹簧测力计示数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浮力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浮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830780" y="1621240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858869" y="1990385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851608" y="2414051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2.8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80901" y="2011969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80901" y="1591446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590445" y="2412185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2.8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266562" y="1630868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222700" y="1978192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254789" y="2390584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2.8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806489" y="2789379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1.2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29778" y="2800710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1.2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201288" y="2787892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1.2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5" name="Group 3"/>
          <p:cNvGrpSpPr/>
          <p:nvPr/>
        </p:nvGrpSpPr>
        <p:grpSpPr bwMode="auto">
          <a:xfrm>
            <a:off x="1278167" y="4523797"/>
            <a:ext cx="1872454" cy="631176"/>
            <a:chOff x="-88" y="107"/>
            <a:chExt cx="1134" cy="437"/>
          </a:xfrm>
        </p:grpSpPr>
        <p:sp>
          <p:nvSpPr>
            <p:cNvPr id="64" name="AutoShape 4"/>
            <p:cNvSpPr>
              <a:spLocks noChangeArrowheads="1"/>
            </p:cNvSpPr>
            <p:nvPr/>
          </p:nvSpPr>
          <p:spPr bwMode="auto">
            <a:xfrm>
              <a:off x="242" y="151"/>
              <a:ext cx="804" cy="361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92D050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 rot="10800000" flipV="1">
              <a:off x="263" y="174"/>
              <a:ext cx="78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结论：</a:t>
              </a:r>
              <a:endPara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66" name="Picture 6" descr="点击中考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" y="107"/>
              <a:ext cx="37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1278167" y="5627435"/>
            <a:ext cx="7531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物体浸没在液体中，浮力的大小与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浸没的深度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无关。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0.0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4340222" y="4056582"/>
            <a:ext cx="1656511" cy="1881189"/>
            <a:chOff x="1918" y="2423"/>
            <a:chExt cx="518" cy="1185"/>
          </a:xfrm>
        </p:grpSpPr>
        <p:sp>
          <p:nvSpPr>
            <p:cNvPr id="35842" name="Text Box 4"/>
            <p:cNvSpPr txBox="1">
              <a:spLocks noChangeArrowheads="1"/>
            </p:cNvSpPr>
            <p:nvPr/>
          </p:nvSpPr>
          <p:spPr bwMode="auto">
            <a:xfrm>
              <a:off x="2137" y="3356"/>
              <a:ext cx="1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水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35843" name="Group 5"/>
            <p:cNvGrpSpPr/>
            <p:nvPr/>
          </p:nvGrpSpPr>
          <p:grpSpPr bwMode="auto">
            <a:xfrm>
              <a:off x="1918" y="2423"/>
              <a:ext cx="518" cy="972"/>
              <a:chOff x="1918" y="2423"/>
              <a:chExt cx="518" cy="972"/>
            </a:xfrm>
          </p:grpSpPr>
          <p:sp>
            <p:nvSpPr>
              <p:cNvPr id="35846" name="Freeform 8"/>
              <p:cNvSpPr>
                <a:spLocks noChangeArrowheads="1"/>
              </p:cNvSpPr>
              <p:nvPr/>
            </p:nvSpPr>
            <p:spPr bwMode="auto">
              <a:xfrm>
                <a:off x="1918" y="2423"/>
                <a:ext cx="518" cy="577"/>
              </a:xfrm>
              <a:custGeom>
                <a:avLst/>
                <a:gdLst>
                  <a:gd name="T0" fmla="*/ 225 w 1740"/>
                  <a:gd name="T1" fmla="*/ 1129 h 1129"/>
                  <a:gd name="T2" fmla="*/ 225 w 1740"/>
                  <a:gd name="T3" fmla="*/ 360 h 1129"/>
                  <a:gd name="T4" fmla="*/ 225 w 1740"/>
                  <a:gd name="T5" fmla="*/ 180 h 1129"/>
                  <a:gd name="T6" fmla="*/ 0 w 1740"/>
                  <a:gd name="T7" fmla="*/ 45 h 1129"/>
                  <a:gd name="T8" fmla="*/ 285 w 1740"/>
                  <a:gd name="T9" fmla="*/ 0 h 1129"/>
                  <a:gd name="T10" fmla="*/ 1740 w 1740"/>
                  <a:gd name="T11" fmla="*/ 0 h 1129"/>
                  <a:gd name="T12" fmla="*/ 1665 w 1740"/>
                  <a:gd name="T13" fmla="*/ 120 h 1129"/>
                  <a:gd name="T14" fmla="*/ 1665 w 1740"/>
                  <a:gd name="T15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47" name="Rectangle 9"/>
              <p:cNvSpPr>
                <a:spLocks noChangeArrowheads="1"/>
              </p:cNvSpPr>
              <p:nvPr/>
            </p:nvSpPr>
            <p:spPr bwMode="auto">
              <a:xfrm>
                <a:off x="1989" y="2860"/>
                <a:ext cx="422" cy="53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10"/>
          <p:cNvGrpSpPr/>
          <p:nvPr/>
        </p:nvGrpSpPr>
        <p:grpSpPr bwMode="auto">
          <a:xfrm>
            <a:off x="2043747" y="4159253"/>
            <a:ext cx="1594874" cy="1803401"/>
            <a:chOff x="2975" y="2475"/>
            <a:chExt cx="693" cy="1136"/>
          </a:xfrm>
        </p:grpSpPr>
        <p:sp>
          <p:nvSpPr>
            <p:cNvPr id="35849" name="Text Box 11"/>
            <p:cNvSpPr txBox="1">
              <a:spLocks noChangeArrowheads="1"/>
            </p:cNvSpPr>
            <p:nvPr/>
          </p:nvSpPr>
          <p:spPr bwMode="auto">
            <a:xfrm>
              <a:off x="3193" y="3359"/>
              <a:ext cx="3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酒精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35850" name="Group 12"/>
            <p:cNvGrpSpPr/>
            <p:nvPr/>
          </p:nvGrpSpPr>
          <p:grpSpPr bwMode="auto">
            <a:xfrm>
              <a:off x="2975" y="2475"/>
              <a:ext cx="693" cy="920"/>
              <a:chOff x="1919" y="2475"/>
              <a:chExt cx="693" cy="920"/>
            </a:xfrm>
          </p:grpSpPr>
          <p:sp>
            <p:nvSpPr>
              <p:cNvPr id="35853" name="Freeform 15"/>
              <p:cNvSpPr>
                <a:spLocks noChangeArrowheads="1"/>
              </p:cNvSpPr>
              <p:nvPr/>
            </p:nvSpPr>
            <p:spPr bwMode="auto">
              <a:xfrm>
                <a:off x="1919" y="2475"/>
                <a:ext cx="693" cy="484"/>
              </a:xfrm>
              <a:custGeom>
                <a:avLst/>
                <a:gdLst>
                  <a:gd name="T0" fmla="*/ 225 w 1740"/>
                  <a:gd name="T1" fmla="*/ 1129 h 1129"/>
                  <a:gd name="T2" fmla="*/ 225 w 1740"/>
                  <a:gd name="T3" fmla="*/ 360 h 1129"/>
                  <a:gd name="T4" fmla="*/ 225 w 1740"/>
                  <a:gd name="T5" fmla="*/ 180 h 1129"/>
                  <a:gd name="T6" fmla="*/ 0 w 1740"/>
                  <a:gd name="T7" fmla="*/ 45 h 1129"/>
                  <a:gd name="T8" fmla="*/ 285 w 1740"/>
                  <a:gd name="T9" fmla="*/ 0 h 1129"/>
                  <a:gd name="T10" fmla="*/ 1740 w 1740"/>
                  <a:gd name="T11" fmla="*/ 0 h 1129"/>
                  <a:gd name="T12" fmla="*/ 1665 w 1740"/>
                  <a:gd name="T13" fmla="*/ 120 h 1129"/>
                  <a:gd name="T14" fmla="*/ 1665 w 1740"/>
                  <a:gd name="T15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54" name="Rectangle 16"/>
              <p:cNvSpPr>
                <a:spLocks noChangeArrowheads="1"/>
              </p:cNvSpPr>
              <p:nvPr/>
            </p:nvSpPr>
            <p:spPr bwMode="auto">
              <a:xfrm>
                <a:off x="2012" y="2904"/>
                <a:ext cx="574" cy="491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17"/>
          <p:cNvGrpSpPr/>
          <p:nvPr/>
        </p:nvGrpSpPr>
        <p:grpSpPr bwMode="auto">
          <a:xfrm>
            <a:off x="6733706" y="4078717"/>
            <a:ext cx="1629559" cy="1878013"/>
            <a:chOff x="4014" y="1980"/>
            <a:chExt cx="539" cy="1183"/>
          </a:xfrm>
        </p:grpSpPr>
        <p:grpSp>
          <p:nvGrpSpPr>
            <p:cNvPr id="35856" name="Group 18"/>
            <p:cNvGrpSpPr/>
            <p:nvPr/>
          </p:nvGrpSpPr>
          <p:grpSpPr bwMode="auto">
            <a:xfrm>
              <a:off x="4014" y="1980"/>
              <a:ext cx="539" cy="933"/>
              <a:chOff x="1950" y="2364"/>
              <a:chExt cx="539" cy="933"/>
            </a:xfrm>
          </p:grpSpPr>
          <p:sp>
            <p:nvSpPr>
              <p:cNvPr id="35859" name="Freeform 21"/>
              <p:cNvSpPr>
                <a:spLocks noChangeArrowheads="1"/>
              </p:cNvSpPr>
              <p:nvPr/>
            </p:nvSpPr>
            <p:spPr bwMode="auto">
              <a:xfrm>
                <a:off x="1950" y="2364"/>
                <a:ext cx="539" cy="457"/>
              </a:xfrm>
              <a:custGeom>
                <a:avLst/>
                <a:gdLst>
                  <a:gd name="T0" fmla="*/ 225 w 1740"/>
                  <a:gd name="T1" fmla="*/ 1129 h 1129"/>
                  <a:gd name="T2" fmla="*/ 225 w 1740"/>
                  <a:gd name="T3" fmla="*/ 360 h 1129"/>
                  <a:gd name="T4" fmla="*/ 225 w 1740"/>
                  <a:gd name="T5" fmla="*/ 180 h 1129"/>
                  <a:gd name="T6" fmla="*/ 0 w 1740"/>
                  <a:gd name="T7" fmla="*/ 45 h 1129"/>
                  <a:gd name="T8" fmla="*/ 285 w 1740"/>
                  <a:gd name="T9" fmla="*/ 0 h 1129"/>
                  <a:gd name="T10" fmla="*/ 1740 w 1740"/>
                  <a:gd name="T11" fmla="*/ 0 h 1129"/>
                  <a:gd name="T12" fmla="*/ 1665 w 1740"/>
                  <a:gd name="T13" fmla="*/ 120 h 1129"/>
                  <a:gd name="T14" fmla="*/ 1665 w 1740"/>
                  <a:gd name="T15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60" name="Rectangle 22"/>
              <p:cNvSpPr>
                <a:spLocks noChangeArrowheads="1"/>
              </p:cNvSpPr>
              <p:nvPr/>
            </p:nvSpPr>
            <p:spPr bwMode="auto">
              <a:xfrm>
                <a:off x="2019" y="2780"/>
                <a:ext cx="450" cy="517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61" name="Text Box 23"/>
            <p:cNvSpPr txBox="1">
              <a:spLocks noChangeArrowheads="1"/>
            </p:cNvSpPr>
            <p:nvPr/>
          </p:nvSpPr>
          <p:spPr bwMode="auto">
            <a:xfrm>
              <a:off x="4167" y="2911"/>
              <a:ext cx="3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浓盐水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5"/>
          <p:cNvGrpSpPr/>
          <p:nvPr/>
        </p:nvGrpSpPr>
        <p:grpSpPr bwMode="auto">
          <a:xfrm>
            <a:off x="2588213" y="2638882"/>
            <a:ext cx="448384" cy="2888796"/>
            <a:chOff x="2200" y="890"/>
            <a:chExt cx="318" cy="2086"/>
          </a:xfrm>
        </p:grpSpPr>
        <p:grpSp>
          <p:nvGrpSpPr>
            <p:cNvPr id="35863" name="Group 6"/>
            <p:cNvGrpSpPr/>
            <p:nvPr/>
          </p:nvGrpSpPr>
          <p:grpSpPr bwMode="auto">
            <a:xfrm>
              <a:off x="2200" y="890"/>
              <a:ext cx="318" cy="1603"/>
              <a:chOff x="1410" y="1117"/>
              <a:chExt cx="318" cy="1603"/>
            </a:xfrm>
          </p:grpSpPr>
          <p:grpSp>
            <p:nvGrpSpPr>
              <p:cNvPr id="35864" name="Group 7"/>
              <p:cNvGrpSpPr>
                <a:grpSpLocks noChangeAspect="1"/>
              </p:cNvGrpSpPr>
              <p:nvPr/>
            </p:nvGrpSpPr>
            <p:grpSpPr bwMode="auto">
              <a:xfrm>
                <a:off x="1533" y="2099"/>
                <a:ext cx="143" cy="621"/>
                <a:chOff x="3024" y="11742"/>
                <a:chExt cx="420" cy="1188"/>
              </a:xfrm>
            </p:grpSpPr>
            <p:sp>
              <p:nvSpPr>
                <p:cNvPr id="35865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1742"/>
                  <a:ext cx="105" cy="9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66" name="AutoShape 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024" y="12462"/>
                  <a:ext cx="420" cy="468"/>
                </a:xfrm>
                <a:custGeom>
                  <a:avLst/>
                  <a:gdLst>
                    <a:gd name="T0" fmla="*/ 5400 w 21600"/>
                    <a:gd name="T1" fmla="*/ 10800 h 21600"/>
                    <a:gd name="T2" fmla="*/ 10800 w 21600"/>
                    <a:gd name="T3" fmla="*/ 5400 h 21600"/>
                    <a:gd name="T4" fmla="*/ 16200 w 21600"/>
                    <a:gd name="T5" fmla="*/ 10799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5867" name="Oval 10"/>
              <p:cNvSpPr>
                <a:spLocks noChangeAspect="1" noChangeArrowheads="1"/>
              </p:cNvSpPr>
              <p:nvPr/>
            </p:nvSpPr>
            <p:spPr bwMode="auto">
              <a:xfrm>
                <a:off x="1482" y="1117"/>
                <a:ext cx="143" cy="10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68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410" y="1223"/>
                <a:ext cx="28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69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519" y="1253"/>
                <a:ext cx="72" cy="8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70" name="Line 13"/>
              <p:cNvSpPr>
                <a:spLocks noChangeAspect="1" noChangeShapeType="1"/>
              </p:cNvSpPr>
              <p:nvPr/>
            </p:nvSpPr>
            <p:spPr bwMode="auto">
              <a:xfrm>
                <a:off x="1410" y="1706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71" name="AutoShape 14"/>
            <p:cNvSpPr>
              <a:spLocks noChangeArrowheads="1"/>
            </p:cNvSpPr>
            <p:nvPr/>
          </p:nvSpPr>
          <p:spPr bwMode="auto">
            <a:xfrm>
              <a:off x="2290" y="2568"/>
              <a:ext cx="181" cy="408"/>
            </a:xfrm>
            <a:prstGeom prst="can">
              <a:avLst>
                <a:gd name="adj" fmla="val 56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5872" name="Line 15"/>
            <p:cNvSpPr>
              <a:spLocks noChangeShapeType="1"/>
            </p:cNvSpPr>
            <p:nvPr/>
          </p:nvSpPr>
          <p:spPr bwMode="auto">
            <a:xfrm>
              <a:off x="2381" y="243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5"/>
          <p:cNvGrpSpPr/>
          <p:nvPr/>
        </p:nvGrpSpPr>
        <p:grpSpPr bwMode="auto">
          <a:xfrm>
            <a:off x="5020451" y="2527936"/>
            <a:ext cx="528577" cy="2892564"/>
            <a:chOff x="2200" y="890"/>
            <a:chExt cx="306" cy="2061"/>
          </a:xfrm>
        </p:grpSpPr>
        <p:grpSp>
          <p:nvGrpSpPr>
            <p:cNvPr id="35874" name="Group 6"/>
            <p:cNvGrpSpPr/>
            <p:nvPr/>
          </p:nvGrpSpPr>
          <p:grpSpPr bwMode="auto">
            <a:xfrm>
              <a:off x="2200" y="890"/>
              <a:ext cx="306" cy="1601"/>
              <a:chOff x="1410" y="1117"/>
              <a:chExt cx="306" cy="1601"/>
            </a:xfrm>
          </p:grpSpPr>
          <p:grpSp>
            <p:nvGrpSpPr>
              <p:cNvPr id="35875" name="Group 7"/>
              <p:cNvGrpSpPr>
                <a:grpSpLocks noChangeAspect="1"/>
              </p:cNvGrpSpPr>
              <p:nvPr/>
            </p:nvGrpSpPr>
            <p:grpSpPr bwMode="auto">
              <a:xfrm>
                <a:off x="1523" y="2083"/>
                <a:ext cx="149" cy="635"/>
                <a:chOff x="3005" y="11715"/>
                <a:chExt cx="439" cy="1215"/>
              </a:xfrm>
            </p:grpSpPr>
            <p:sp>
              <p:nvSpPr>
                <p:cNvPr id="35876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005" y="11715"/>
                  <a:ext cx="112" cy="99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77" name="AutoShape 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024" y="12462"/>
                  <a:ext cx="420" cy="468"/>
                </a:xfrm>
                <a:custGeom>
                  <a:avLst/>
                  <a:gdLst>
                    <a:gd name="T0" fmla="*/ 5400 w 21600"/>
                    <a:gd name="T1" fmla="*/ 10800 h 21600"/>
                    <a:gd name="T2" fmla="*/ 10800 w 21600"/>
                    <a:gd name="T3" fmla="*/ 5400 h 21600"/>
                    <a:gd name="T4" fmla="*/ 16200 w 21600"/>
                    <a:gd name="T5" fmla="*/ 10799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5878" name="Oval 10"/>
              <p:cNvSpPr>
                <a:spLocks noChangeAspect="1" noChangeArrowheads="1"/>
              </p:cNvSpPr>
              <p:nvPr/>
            </p:nvSpPr>
            <p:spPr bwMode="auto">
              <a:xfrm>
                <a:off x="1482" y="1117"/>
                <a:ext cx="143" cy="10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7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410" y="1223"/>
                <a:ext cx="28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8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519" y="1253"/>
                <a:ext cx="72" cy="8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81" name="Line 13"/>
              <p:cNvSpPr>
                <a:spLocks noChangeAspect="1" noChangeShapeType="1"/>
              </p:cNvSpPr>
              <p:nvPr/>
            </p:nvSpPr>
            <p:spPr bwMode="auto">
              <a:xfrm>
                <a:off x="1410" y="1570"/>
                <a:ext cx="3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82" name="AutoShape 14"/>
            <p:cNvSpPr>
              <a:spLocks noChangeArrowheads="1"/>
            </p:cNvSpPr>
            <p:nvPr/>
          </p:nvSpPr>
          <p:spPr bwMode="auto">
            <a:xfrm>
              <a:off x="2309" y="2568"/>
              <a:ext cx="135" cy="383"/>
            </a:xfrm>
            <a:prstGeom prst="can">
              <a:avLst>
                <a:gd name="adj" fmla="val 56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5883" name="Line 15"/>
            <p:cNvSpPr>
              <a:spLocks noChangeShapeType="1"/>
            </p:cNvSpPr>
            <p:nvPr/>
          </p:nvSpPr>
          <p:spPr bwMode="auto">
            <a:xfrm>
              <a:off x="2381" y="243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5"/>
          <p:cNvGrpSpPr/>
          <p:nvPr/>
        </p:nvGrpSpPr>
        <p:grpSpPr bwMode="auto">
          <a:xfrm>
            <a:off x="7370022" y="2383454"/>
            <a:ext cx="445791" cy="3055567"/>
            <a:chOff x="2200" y="890"/>
            <a:chExt cx="287" cy="2086"/>
          </a:xfrm>
        </p:grpSpPr>
        <p:grpSp>
          <p:nvGrpSpPr>
            <p:cNvPr id="35885" name="Group 6"/>
            <p:cNvGrpSpPr/>
            <p:nvPr/>
          </p:nvGrpSpPr>
          <p:grpSpPr bwMode="auto">
            <a:xfrm>
              <a:off x="2200" y="890"/>
              <a:ext cx="287" cy="1603"/>
              <a:chOff x="1410" y="1117"/>
              <a:chExt cx="287" cy="1603"/>
            </a:xfrm>
          </p:grpSpPr>
          <p:grpSp>
            <p:nvGrpSpPr>
              <p:cNvPr id="35886" name="Group 7"/>
              <p:cNvGrpSpPr>
                <a:grpSpLocks noChangeAspect="1"/>
              </p:cNvGrpSpPr>
              <p:nvPr/>
            </p:nvGrpSpPr>
            <p:grpSpPr bwMode="auto">
              <a:xfrm>
                <a:off x="1533" y="2099"/>
                <a:ext cx="143" cy="621"/>
                <a:chOff x="3024" y="11742"/>
                <a:chExt cx="420" cy="1188"/>
              </a:xfrm>
            </p:grpSpPr>
            <p:sp>
              <p:nvSpPr>
                <p:cNvPr id="35887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1742"/>
                  <a:ext cx="105" cy="9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88" name="AutoShape 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024" y="12462"/>
                  <a:ext cx="420" cy="468"/>
                </a:xfrm>
                <a:custGeom>
                  <a:avLst/>
                  <a:gdLst>
                    <a:gd name="T0" fmla="*/ 5400 w 21600"/>
                    <a:gd name="T1" fmla="*/ 10800 h 21600"/>
                    <a:gd name="T2" fmla="*/ 10800 w 21600"/>
                    <a:gd name="T3" fmla="*/ 5400 h 21600"/>
                    <a:gd name="T4" fmla="*/ 16200 w 21600"/>
                    <a:gd name="T5" fmla="*/ 10799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5889" name="Oval 10"/>
              <p:cNvSpPr>
                <a:spLocks noChangeAspect="1" noChangeArrowheads="1"/>
              </p:cNvSpPr>
              <p:nvPr/>
            </p:nvSpPr>
            <p:spPr bwMode="auto">
              <a:xfrm>
                <a:off x="1482" y="1117"/>
                <a:ext cx="143" cy="10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90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410" y="1223"/>
                <a:ext cx="287" cy="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9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519" y="1253"/>
                <a:ext cx="72" cy="8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892" name="Line 13"/>
              <p:cNvSpPr>
                <a:spLocks noChangeAspect="1" noChangeShapeType="1"/>
              </p:cNvSpPr>
              <p:nvPr/>
            </p:nvSpPr>
            <p:spPr bwMode="auto">
              <a:xfrm>
                <a:off x="1410" y="1434"/>
                <a:ext cx="2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93" name="AutoShape 14"/>
            <p:cNvSpPr>
              <a:spLocks noChangeArrowheads="1"/>
            </p:cNvSpPr>
            <p:nvPr/>
          </p:nvSpPr>
          <p:spPr bwMode="auto">
            <a:xfrm>
              <a:off x="2309" y="2600"/>
              <a:ext cx="157" cy="376"/>
            </a:xfrm>
            <a:prstGeom prst="can">
              <a:avLst>
                <a:gd name="adj" fmla="val 56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5894" name="Line 15"/>
            <p:cNvSpPr>
              <a:spLocks noChangeShapeType="1"/>
            </p:cNvSpPr>
            <p:nvPr/>
          </p:nvSpPr>
          <p:spPr bwMode="auto">
            <a:xfrm>
              <a:off x="2381" y="243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106344" y="381066"/>
            <a:ext cx="571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）探究浮力与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液体密度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关系：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9" name="Group 3"/>
          <p:cNvGraphicFramePr>
            <a:graphicFrameLocks noGrp="1"/>
          </p:cNvGraphicFramePr>
          <p:nvPr/>
        </p:nvGraphicFramePr>
        <p:xfrm>
          <a:off x="1813212" y="942607"/>
          <a:ext cx="5892811" cy="1585112"/>
        </p:xfrm>
        <a:graphic>
          <a:graphicData uri="http://schemas.openxmlformats.org/drawingml/2006/table">
            <a:tbl>
              <a:tblPr/>
              <a:tblGrid>
                <a:gridCol w="2692400"/>
                <a:gridCol w="1121229"/>
                <a:gridCol w="959016"/>
                <a:gridCol w="1120166"/>
              </a:tblGrid>
              <a:tr h="279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lid Symbol" pitchFamily="18" charset="2"/>
                          <a:ea typeface="宋体" panose="02010600030101010101" pitchFamily="2" charset="-122"/>
                        </a:rPr>
                        <a:t>液体种类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lid Symbol" pitchFamily="18" charset="2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重力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弹簧测力计示数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浮力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浮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 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564977" y="90784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酒精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71977" y="1335904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665888" y="1717782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79941" y="2055411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840213" y="91104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812224" y="1314226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60953" y="1688953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2.8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824440" y="2088855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1.2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776558" y="1288323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829509" y="1696429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2.7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822688" y="2066054"/>
            <a:ext cx="71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1.3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553543" y="880663"/>
            <a:ext cx="1197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浓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盐水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2" name="Group 3"/>
          <p:cNvGrpSpPr/>
          <p:nvPr/>
        </p:nvGrpSpPr>
        <p:grpSpPr bwMode="auto">
          <a:xfrm>
            <a:off x="1120433" y="5956730"/>
            <a:ext cx="1872454" cy="631176"/>
            <a:chOff x="-88" y="107"/>
            <a:chExt cx="1134" cy="437"/>
          </a:xfrm>
        </p:grpSpPr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42" y="151"/>
              <a:ext cx="804" cy="361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92D050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 rot="10800000" flipV="1">
              <a:off x="263" y="174"/>
              <a:ext cx="78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结论：</a:t>
              </a:r>
              <a:endPara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75" name="Picture 6" descr="点击中考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" y="107"/>
              <a:ext cx="37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3036597" y="5968731"/>
            <a:ext cx="5855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物体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浸入液体中的体积一定时，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液体密度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越大，浮力越大。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1226003" y="418549"/>
            <a:ext cx="2181225" cy="4478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E77E"/>
              </a:gs>
              <a:gs pos="100000">
                <a:srgbClr val="21D347"/>
              </a:gs>
            </a:gsLst>
            <a:lin ang="2700000" scaled="1"/>
          </a:gradFill>
          <a:ln w="38100">
            <a:solidFill>
              <a:srgbClr val="34B034"/>
            </a:solidFill>
            <a:rou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得出结论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1113" y="945608"/>
            <a:ext cx="81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浸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在液体中的物体受到浮力的大小，跟物体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浸入液体的体积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有关，跟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液体的密度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也有关；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全部浸没在同种液体中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的物体所受浮力则跟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物体浸入液体中的深度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无关。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Group 3"/>
          <p:cNvGrpSpPr/>
          <p:nvPr/>
        </p:nvGrpSpPr>
        <p:grpSpPr bwMode="auto">
          <a:xfrm>
            <a:off x="1258513" y="2360413"/>
            <a:ext cx="2448363" cy="647700"/>
            <a:chOff x="416" y="482"/>
            <a:chExt cx="1639" cy="453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521" y="482"/>
              <a:ext cx="1430" cy="453"/>
            </a:xfrm>
            <a:prstGeom prst="ellipse">
              <a:avLst/>
            </a:prstGeom>
            <a:solidFill>
              <a:srgbClr val="7FE7BF"/>
            </a:solidFill>
            <a:ln w="15875" algn="ctr">
              <a:solidFill>
                <a:schemeClr val="bg1"/>
              </a:solidFill>
              <a:round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16" y="525"/>
              <a:ext cx="1639" cy="36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反馈练习</a:t>
              </a:r>
              <a:endParaRPr kumimoji="1"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100776" y="3332821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请你说说哪个鱼说得正确？为什么？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" name="Group 4"/>
          <p:cNvGrpSpPr/>
          <p:nvPr/>
        </p:nvGrpSpPr>
        <p:grpSpPr bwMode="auto">
          <a:xfrm>
            <a:off x="1737364" y="3263059"/>
            <a:ext cx="5651500" cy="3381056"/>
            <a:chOff x="672" y="2073"/>
            <a:chExt cx="5088" cy="2247"/>
          </a:xfrm>
        </p:grpSpPr>
        <p:pic>
          <p:nvPicPr>
            <p:cNvPr id="22" name="Picture 5" descr="se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073"/>
              <a:ext cx="5088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72" y="3504"/>
              <a:ext cx="5088" cy="816"/>
            </a:xfrm>
            <a:prstGeom prst="rect">
              <a:avLst/>
            </a:prstGeom>
            <a:gradFill rotWithShape="0">
              <a:gsLst>
                <a:gs pos="0">
                  <a:srgbClr val="86BDE6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167170" y="3794747"/>
            <a:ext cx="1858282" cy="779324"/>
          </a:xfrm>
          <a:prstGeom prst="wedgeRectCallout">
            <a:avLst>
              <a:gd name="adj1" fmla="val -47140"/>
              <a:gd name="adj2" fmla="val 147691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buFontTx/>
              <a:buNone/>
              <a:defRPr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34399" y="3794747"/>
            <a:ext cx="19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我的体积大，受到的浮力大</a:t>
            </a:r>
            <a:endParaRPr lang="zh-CN" altLang="en-US" sz="20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2337666" y="4412567"/>
            <a:ext cx="1785030" cy="871537"/>
          </a:xfrm>
          <a:prstGeom prst="wedgeRectCallout">
            <a:avLst>
              <a:gd name="adj1" fmla="val -5672"/>
              <a:gd name="adj2" fmla="val 129423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buFontTx/>
              <a:buNone/>
              <a:defRPr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300246" y="4469033"/>
            <a:ext cx="1822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我们在深处，受到的浮力大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" name="Picture 12" descr="d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46" y="5668741"/>
            <a:ext cx="1246187" cy="77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d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70" y="495990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bldLvl="0" animBg="1"/>
      <p:bldP spid="25" grpId="0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4" descr="未命名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2" y="1244208"/>
            <a:ext cx="457200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6" descr="未命名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93" y="996043"/>
            <a:ext cx="4208463" cy="285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/>
          <p:nvPr/>
        </p:nvGrpSpPr>
        <p:grpSpPr bwMode="auto">
          <a:xfrm>
            <a:off x="1004357" y="348343"/>
            <a:ext cx="2448363" cy="647700"/>
            <a:chOff x="416" y="482"/>
            <a:chExt cx="1639" cy="453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521" y="482"/>
              <a:ext cx="1430" cy="453"/>
            </a:xfrm>
            <a:prstGeom prst="ellipse">
              <a:avLst/>
            </a:prstGeom>
            <a:solidFill>
              <a:srgbClr val="7FE7BF"/>
            </a:solidFill>
            <a:ln w="15875" algn="ctr">
              <a:solidFill>
                <a:schemeClr val="bg1"/>
              </a:solidFill>
              <a:round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6" y="525"/>
              <a:ext cx="1639" cy="36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探究延伸</a:t>
              </a:r>
              <a:endParaRPr kumimoji="1"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01744" y="3824020"/>
            <a:ext cx="4059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将充足气的篮球和套扎在气针尾端的气球一起挂于杠杆左端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调整杠杆右端的钩码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使杠杆平衡。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51073" y="3970624"/>
            <a:ext cx="4018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将扎在气球上的气针头插入篮球的气门内，在气球逐渐膨胀的过程中，气球端逐渐向上翘起，说明什么？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004357" y="5788449"/>
            <a:ext cx="8060099" cy="5222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在气体中的物体也会受到气体竖直向上的浮力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6908" y="4641897"/>
            <a:ext cx="1928251" cy="2174887"/>
          </a:xfrm>
          <a:prstGeom prst="rect">
            <a:avLst/>
          </a:prstGeom>
        </p:spPr>
      </p:pic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0" y="1331687"/>
            <a:ext cx="3678952" cy="34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氢气球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0" y="1331687"/>
            <a:ext cx="3666091" cy="39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1551768903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71" y="1579081"/>
            <a:ext cx="45370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39603" y="543326"/>
            <a:ext cx="5968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气球因为受到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空气的浮力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可以腾空而起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06971" y="1100855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飞艇受到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空气的浮力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可以飞到空中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9249" y="5355057"/>
            <a:ext cx="3388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孔明灯受到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空气的浮力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可以升到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空中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665904" y="2831719"/>
            <a:ext cx="1718991" cy="2133600"/>
            <a:chOff x="384" y="864"/>
            <a:chExt cx="1056" cy="1344"/>
          </a:xfrm>
        </p:grpSpPr>
        <p:sp>
          <p:nvSpPr>
            <p:cNvPr id="43018" name="Line 16"/>
            <p:cNvSpPr>
              <a:spLocks noChangeShapeType="1"/>
            </p:cNvSpPr>
            <p:nvPr/>
          </p:nvSpPr>
          <p:spPr bwMode="auto">
            <a:xfrm>
              <a:off x="384" y="864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19" name="Line 17"/>
            <p:cNvSpPr>
              <a:spLocks noChangeShapeType="1"/>
            </p:cNvSpPr>
            <p:nvPr/>
          </p:nvSpPr>
          <p:spPr bwMode="auto">
            <a:xfrm>
              <a:off x="1392" y="864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20" name="Line 18"/>
            <p:cNvSpPr>
              <a:spLocks noChangeShapeType="1"/>
            </p:cNvSpPr>
            <p:nvPr/>
          </p:nvSpPr>
          <p:spPr bwMode="auto">
            <a:xfrm>
              <a:off x="384" y="2208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21" name="Line 19"/>
            <p:cNvSpPr>
              <a:spLocks noChangeShapeType="1"/>
            </p:cNvSpPr>
            <p:nvPr/>
          </p:nvSpPr>
          <p:spPr bwMode="auto">
            <a:xfrm>
              <a:off x="384" y="1152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22" name="Rectangle 20"/>
            <p:cNvSpPr>
              <a:spLocks noChangeArrowheads="1"/>
            </p:cNvSpPr>
            <p:nvPr/>
          </p:nvSpPr>
          <p:spPr bwMode="auto">
            <a:xfrm>
              <a:off x="655" y="1446"/>
              <a:ext cx="414" cy="3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23" name="Line 21"/>
            <p:cNvSpPr>
              <a:spLocks noChangeShapeType="1"/>
            </p:cNvSpPr>
            <p:nvPr/>
          </p:nvSpPr>
          <p:spPr bwMode="auto">
            <a:xfrm>
              <a:off x="384" y="1392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24" name="Line 22"/>
            <p:cNvSpPr>
              <a:spLocks noChangeShapeType="1"/>
            </p:cNvSpPr>
            <p:nvPr/>
          </p:nvSpPr>
          <p:spPr bwMode="auto">
            <a:xfrm>
              <a:off x="480" y="1968"/>
              <a:ext cx="9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25" name="Line 23"/>
            <p:cNvSpPr>
              <a:spLocks noChangeShapeType="1"/>
            </p:cNvSpPr>
            <p:nvPr/>
          </p:nvSpPr>
          <p:spPr bwMode="auto">
            <a:xfrm>
              <a:off x="384" y="168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3026" name="Line 24"/>
            <p:cNvSpPr>
              <a:spLocks noChangeShapeType="1"/>
            </p:cNvSpPr>
            <p:nvPr/>
          </p:nvSpPr>
          <p:spPr bwMode="auto">
            <a:xfrm>
              <a:off x="1152" y="168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3"/>
          <p:cNvGrpSpPr/>
          <p:nvPr/>
        </p:nvGrpSpPr>
        <p:grpSpPr bwMode="auto">
          <a:xfrm>
            <a:off x="592525" y="283012"/>
            <a:ext cx="2448363" cy="647700"/>
            <a:chOff x="312" y="482"/>
            <a:chExt cx="1639" cy="453"/>
          </a:xfrm>
        </p:grpSpPr>
        <p:sp>
          <p:nvSpPr>
            <p:cNvPr id="35" name="Oval 4"/>
            <p:cNvSpPr>
              <a:spLocks noChangeArrowheads="1"/>
            </p:cNvSpPr>
            <p:nvPr/>
          </p:nvSpPr>
          <p:spPr bwMode="auto">
            <a:xfrm>
              <a:off x="521" y="482"/>
              <a:ext cx="1221" cy="453"/>
            </a:xfrm>
            <a:prstGeom prst="ellipse">
              <a:avLst/>
            </a:prstGeom>
            <a:solidFill>
              <a:srgbClr val="7FE7BF"/>
            </a:solidFill>
            <a:ln w="15875" algn="ctr">
              <a:solidFill>
                <a:schemeClr val="bg1"/>
              </a:solidFill>
              <a:round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12" y="551"/>
              <a:ext cx="1639" cy="36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巩固训练</a:t>
              </a:r>
              <a:endParaRPr kumimoji="1"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22176" y="907652"/>
            <a:ext cx="8108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一个边长为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0.1m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的立方体物体放入水中，物体静止时上表面距离水面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0.1m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。求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）物体上下表面受到的压力大小及浮力大小；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）若使物体上表面距离水面的距离为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0.2m,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则物体上下表面受到的压力大小及浮力大小。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0716" y="383199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endParaRPr lang="en-US" altLang="zh-CN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4584" y="3257021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AutoShape 26"/>
          <p:cNvSpPr/>
          <p:nvPr/>
        </p:nvSpPr>
        <p:spPr bwMode="auto">
          <a:xfrm flipH="1">
            <a:off x="738059" y="3765731"/>
            <a:ext cx="178616" cy="609600"/>
          </a:xfrm>
          <a:prstGeom prst="rightBrace">
            <a:avLst>
              <a:gd name="adj1" fmla="val 13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" name="AutoShape 25"/>
          <p:cNvSpPr/>
          <p:nvPr/>
        </p:nvSpPr>
        <p:spPr bwMode="auto">
          <a:xfrm>
            <a:off x="1907130" y="3289866"/>
            <a:ext cx="195340" cy="484188"/>
          </a:xfrm>
          <a:prstGeom prst="rightBrace">
            <a:avLst>
              <a:gd name="adj1" fmla="val 1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218958" y="3755644"/>
            <a:ext cx="2969167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6298" y="4370160"/>
            <a:ext cx="2969167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9234" y="2820999"/>
            <a:ext cx="5055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已知：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h=0.1m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=0.1m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=0.2m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6166" y="3271348"/>
            <a:ext cx="4982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求：（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r>
              <a:rPr lang="en-US" altLang="zh-CN" sz="24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′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24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′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′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35465" y="4082909"/>
            <a:ext cx="4617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解：（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）水对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上表面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的压强：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0603" y="4523011"/>
            <a:ext cx="667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l-GR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ρ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=1×10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Kg/m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×10N/Kg×0.1m=1×10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</a:t>
            </a:r>
            <a:endParaRPr lang="en-US" altLang="zh-CN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8125" y="5757090"/>
            <a:ext cx="3223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水对上表面的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力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50855" y="6196720"/>
            <a:ext cx="483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s=1×10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Pa×0.01m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=10N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88125" y="4929283"/>
            <a:ext cx="304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物体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上、下表面积：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88125" y="5339085"/>
            <a:ext cx="3558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S=0.1m×0.1m=0.01m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2400" b="1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0" grpId="0" animBg="1"/>
      <p:bldP spid="41" grpId="0" animBg="1"/>
      <p:bldP spid="42" grpId="0" animBg="1"/>
      <p:bldP spid="43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39" y="484448"/>
            <a:ext cx="5129561" cy="3505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61617" y="682776"/>
            <a:ext cx="30776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时左右，我国自主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研制与制造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的首艘国产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航母成功地进行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了首次海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试，这是我人民海军在母亲节当天向伟大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祖国母亲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献上的一份大礼。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13232" y="4782150"/>
            <a:ext cx="3545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庞大的国产航母可以浮在海面上，而一个小金属块放到水里却会沉下去，这是什么原因呢？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8" y="4390988"/>
            <a:ext cx="3505200" cy="235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7382" y="567041"/>
            <a:ext cx="3138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对下表面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的压强：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29463" y="3190973"/>
            <a:ext cx="5050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pt-BR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pt-BR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=P</a:t>
            </a:r>
            <a:r>
              <a:rPr lang="pt-BR" altLang="zh-CN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pt-BR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s=2×10</a:t>
            </a:r>
            <a:r>
              <a:rPr lang="pt-BR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pt-BR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Pa×0.01m</a:t>
            </a:r>
            <a:r>
              <a:rPr lang="pt-BR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=20N</a:t>
            </a:r>
            <a:endParaRPr lang="pt-BR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2265" y="2561834"/>
            <a:ext cx="342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液体对下表面的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压力：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3754" y="1178804"/>
            <a:ext cx="562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l-GR" altLang="zh-CN" sz="24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ρ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+ h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=1×10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Kg/m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×10N/Kg×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0.1m+0.1m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=2×10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Group 8"/>
          <p:cNvGrpSpPr/>
          <p:nvPr/>
        </p:nvGrpSpPr>
        <p:grpSpPr bwMode="auto">
          <a:xfrm>
            <a:off x="1266433" y="1242173"/>
            <a:ext cx="1718991" cy="2133600"/>
            <a:chOff x="384" y="864"/>
            <a:chExt cx="1056" cy="1344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384" y="864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1392" y="864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384" y="2208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384" y="1152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655" y="1446"/>
              <a:ext cx="414" cy="3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384" y="1392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480" y="1968"/>
              <a:ext cx="9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84" y="168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1152" y="168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61245" y="224244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endParaRPr lang="en-US" altLang="zh-CN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85113" y="166747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AutoShape 26"/>
          <p:cNvSpPr/>
          <p:nvPr/>
        </p:nvSpPr>
        <p:spPr bwMode="auto">
          <a:xfrm flipH="1">
            <a:off x="1338588" y="2176185"/>
            <a:ext cx="178616" cy="609600"/>
          </a:xfrm>
          <a:prstGeom prst="rightBrace">
            <a:avLst>
              <a:gd name="adj1" fmla="val 13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" name="AutoShape 25"/>
          <p:cNvSpPr/>
          <p:nvPr/>
        </p:nvSpPr>
        <p:spPr bwMode="auto">
          <a:xfrm>
            <a:off x="2507659" y="1700320"/>
            <a:ext cx="195340" cy="484188"/>
          </a:xfrm>
          <a:prstGeom prst="rightBrace">
            <a:avLst>
              <a:gd name="adj1" fmla="val 1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602276" y="2176185"/>
            <a:ext cx="2969167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66827" y="2780614"/>
            <a:ext cx="2969167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12275" y="3929503"/>
            <a:ext cx="5381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物体上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表面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距水面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0.1m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时浮力的大小：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07659" y="4586600"/>
            <a:ext cx="497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 F</a:t>
            </a:r>
            <a:r>
              <a:rPr lang="zh-CN" altLang="en-US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-F</a:t>
            </a:r>
            <a:r>
              <a:rPr lang="zh-CN" altLang="en-US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=20N-10N =10N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86859" y="5325897"/>
            <a:ext cx="6150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同学们模仿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完成问题（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）的相关计算。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526302" y="3237569"/>
            <a:ext cx="6562745" cy="3094038"/>
            <a:chOff x="126" y="0"/>
            <a:chExt cx="4250" cy="1949"/>
          </a:xfrm>
        </p:grpSpPr>
        <p:graphicFrame>
          <p:nvGraphicFramePr>
            <p:cNvPr id="44034" name="Object 6"/>
            <p:cNvGraphicFramePr>
              <a:graphicFrameLocks noChangeAspect="1"/>
            </p:cNvGraphicFramePr>
            <p:nvPr/>
          </p:nvGraphicFramePr>
          <p:xfrm>
            <a:off x="153" y="40"/>
            <a:ext cx="547" cy="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4" name="" r:id="rId1" imgW="581025" imgH="2105025" progId="Paint.Picture">
                    <p:embed/>
                  </p:oleObj>
                </mc:Choice>
                <mc:Fallback>
                  <p:oleObj name="" r:id="rId1" imgW="581025" imgH="2105025" progId="Paint.Picture">
                    <p:embed/>
                    <p:pic>
                      <p:nvPicPr>
                        <p:cNvPr id="0" name="图片 96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" y="40"/>
                          <a:ext cx="547" cy="1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035" name="Group 5"/>
            <p:cNvGrpSpPr/>
            <p:nvPr/>
          </p:nvGrpSpPr>
          <p:grpSpPr bwMode="auto">
            <a:xfrm>
              <a:off x="968" y="40"/>
              <a:ext cx="586" cy="1592"/>
              <a:chOff x="0" y="0"/>
              <a:chExt cx="586" cy="1592"/>
            </a:xfrm>
          </p:grpSpPr>
          <p:grpSp>
            <p:nvGrpSpPr>
              <p:cNvPr id="44036" name="Group 6"/>
              <p:cNvGrpSpPr/>
              <p:nvPr/>
            </p:nvGrpSpPr>
            <p:grpSpPr bwMode="auto">
              <a:xfrm>
                <a:off x="0" y="1148"/>
                <a:ext cx="586" cy="444"/>
                <a:chOff x="0" y="0"/>
                <a:chExt cx="586" cy="444"/>
              </a:xfrm>
            </p:grpSpPr>
            <p:grpSp>
              <p:nvGrpSpPr>
                <p:cNvPr id="44037" name="Group 7"/>
                <p:cNvGrpSpPr/>
                <p:nvPr/>
              </p:nvGrpSpPr>
              <p:grpSpPr bwMode="auto">
                <a:xfrm>
                  <a:off x="0" y="0"/>
                  <a:ext cx="586" cy="444"/>
                  <a:chOff x="0" y="0"/>
                  <a:chExt cx="586" cy="444"/>
                </a:xfrm>
              </p:grpSpPr>
              <p:grpSp>
                <p:nvGrpSpPr>
                  <p:cNvPr id="44038" name="Group 8"/>
                  <p:cNvGrpSpPr/>
                  <p:nvPr/>
                </p:nvGrpSpPr>
                <p:grpSpPr bwMode="auto">
                  <a:xfrm>
                    <a:off x="0" y="0"/>
                    <a:ext cx="586" cy="444"/>
                    <a:chOff x="0" y="0"/>
                    <a:chExt cx="586" cy="444"/>
                  </a:xfrm>
                </p:grpSpPr>
                <p:sp>
                  <p:nvSpPr>
                    <p:cNvPr id="44039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" y="57"/>
                      <a:ext cx="491" cy="387"/>
                    </a:xfrm>
                    <a:prstGeom prst="flowChartAlternateProcess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040" name="Freeform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86" cy="112"/>
                    </a:xfrm>
                    <a:custGeom>
                      <a:avLst/>
                      <a:gdLst>
                        <a:gd name="T0" fmla="*/ 180 w 1293"/>
                        <a:gd name="T1" fmla="*/ 318 h 318"/>
                        <a:gd name="T2" fmla="*/ 180 w 1293"/>
                        <a:gd name="T3" fmla="*/ 162 h 318"/>
                        <a:gd name="T4" fmla="*/ 0 w 1293"/>
                        <a:gd name="T5" fmla="*/ 6 h 318"/>
                        <a:gd name="T6" fmla="*/ 1293 w 1293"/>
                        <a:gd name="T7" fmla="*/ 0 h 318"/>
                        <a:gd name="T8" fmla="*/ 1260 w 1293"/>
                        <a:gd name="T9" fmla="*/ 162 h 318"/>
                        <a:gd name="T10" fmla="*/ 1260 w 1293"/>
                        <a:gd name="T11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93" h="318">
                          <a:moveTo>
                            <a:pt x="180" y="318"/>
                          </a:moveTo>
                          <a:lnTo>
                            <a:pt x="180" y="162"/>
                          </a:lnTo>
                          <a:lnTo>
                            <a:pt x="0" y="6"/>
                          </a:lnTo>
                          <a:lnTo>
                            <a:pt x="1293" y="0"/>
                          </a:lnTo>
                          <a:lnTo>
                            <a:pt x="1260" y="162"/>
                          </a:lnTo>
                          <a:lnTo>
                            <a:pt x="1260" y="318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4041" name="Rectangle 13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98" y="97"/>
                    <a:ext cx="466" cy="332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042" name="Line 14"/>
                <p:cNvSpPr>
                  <a:spLocks noChangeShapeType="1"/>
                </p:cNvSpPr>
                <p:nvPr/>
              </p:nvSpPr>
              <p:spPr bwMode="auto">
                <a:xfrm>
                  <a:off x="73" y="108"/>
                  <a:ext cx="49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4043" name="Object 15"/>
              <p:cNvGraphicFramePr>
                <a:graphicFrameLocks noChangeAspect="1"/>
              </p:cNvGraphicFramePr>
              <p:nvPr/>
            </p:nvGraphicFramePr>
            <p:xfrm>
              <a:off x="75" y="0"/>
              <a:ext cx="484" cy="13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45" name="" r:id="rId4" imgW="561975" imgH="2095500" progId="Paint.Picture">
                      <p:embed/>
                    </p:oleObj>
                  </mc:Choice>
                  <mc:Fallback>
                    <p:oleObj name="" r:id="rId4" imgW="561975" imgH="2095500" progId="Paint.Picture">
                      <p:embed/>
                      <p:pic>
                        <p:nvPicPr>
                          <p:cNvPr id="0" name="图片 96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" y="0"/>
                            <a:ext cx="484" cy="13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44" name="Group 14"/>
            <p:cNvGrpSpPr/>
            <p:nvPr/>
          </p:nvGrpSpPr>
          <p:grpSpPr bwMode="auto">
            <a:xfrm>
              <a:off x="1852" y="40"/>
              <a:ext cx="629" cy="1631"/>
              <a:chOff x="0" y="0"/>
              <a:chExt cx="629" cy="1631"/>
            </a:xfrm>
          </p:grpSpPr>
          <p:grpSp>
            <p:nvGrpSpPr>
              <p:cNvPr id="44045" name="Group 15"/>
              <p:cNvGrpSpPr/>
              <p:nvPr/>
            </p:nvGrpSpPr>
            <p:grpSpPr bwMode="auto">
              <a:xfrm>
                <a:off x="0" y="1136"/>
                <a:ext cx="629" cy="495"/>
                <a:chOff x="0" y="0"/>
                <a:chExt cx="629" cy="495"/>
              </a:xfrm>
            </p:grpSpPr>
            <p:grpSp>
              <p:nvGrpSpPr>
                <p:cNvPr id="44046" name="Group 16"/>
                <p:cNvGrpSpPr/>
                <p:nvPr/>
              </p:nvGrpSpPr>
              <p:grpSpPr bwMode="auto">
                <a:xfrm>
                  <a:off x="0" y="0"/>
                  <a:ext cx="629" cy="495"/>
                  <a:chOff x="0" y="0"/>
                  <a:chExt cx="629" cy="495"/>
                </a:xfrm>
              </p:grpSpPr>
              <p:grpSp>
                <p:nvGrpSpPr>
                  <p:cNvPr id="44047" name="Group 17"/>
                  <p:cNvGrpSpPr/>
                  <p:nvPr/>
                </p:nvGrpSpPr>
                <p:grpSpPr bwMode="auto">
                  <a:xfrm>
                    <a:off x="0" y="0"/>
                    <a:ext cx="629" cy="495"/>
                    <a:chOff x="0" y="0"/>
                    <a:chExt cx="629" cy="495"/>
                  </a:xfrm>
                </p:grpSpPr>
                <p:sp>
                  <p:nvSpPr>
                    <p:cNvPr id="44048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" y="64"/>
                      <a:ext cx="526" cy="431"/>
                    </a:xfrm>
                    <a:prstGeom prst="flowChartAlternateProcess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049" name="Freeform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29" cy="125"/>
                    </a:xfrm>
                    <a:custGeom>
                      <a:avLst/>
                      <a:gdLst>
                        <a:gd name="T0" fmla="*/ 180 w 1293"/>
                        <a:gd name="T1" fmla="*/ 318 h 318"/>
                        <a:gd name="T2" fmla="*/ 180 w 1293"/>
                        <a:gd name="T3" fmla="*/ 162 h 318"/>
                        <a:gd name="T4" fmla="*/ 0 w 1293"/>
                        <a:gd name="T5" fmla="*/ 6 h 318"/>
                        <a:gd name="T6" fmla="*/ 1293 w 1293"/>
                        <a:gd name="T7" fmla="*/ 0 h 318"/>
                        <a:gd name="T8" fmla="*/ 1260 w 1293"/>
                        <a:gd name="T9" fmla="*/ 162 h 318"/>
                        <a:gd name="T10" fmla="*/ 1260 w 1293"/>
                        <a:gd name="T11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93" h="318">
                          <a:moveTo>
                            <a:pt x="180" y="318"/>
                          </a:moveTo>
                          <a:lnTo>
                            <a:pt x="180" y="162"/>
                          </a:lnTo>
                          <a:lnTo>
                            <a:pt x="0" y="6"/>
                          </a:lnTo>
                          <a:lnTo>
                            <a:pt x="1293" y="0"/>
                          </a:lnTo>
                          <a:lnTo>
                            <a:pt x="1260" y="162"/>
                          </a:lnTo>
                          <a:lnTo>
                            <a:pt x="1260" y="318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4050" name="Rectangle 22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105" y="108"/>
                    <a:ext cx="501" cy="371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051" name="Line 23"/>
                <p:cNvSpPr>
                  <a:spLocks noChangeShapeType="1"/>
                </p:cNvSpPr>
                <p:nvPr/>
              </p:nvSpPr>
              <p:spPr bwMode="auto">
                <a:xfrm>
                  <a:off x="78" y="121"/>
                  <a:ext cx="52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4052" name="Object 24"/>
              <p:cNvGraphicFramePr>
                <a:graphicFrameLocks noChangeAspect="1"/>
              </p:cNvGraphicFramePr>
              <p:nvPr/>
            </p:nvGraphicFramePr>
            <p:xfrm>
              <a:off x="105" y="0"/>
              <a:ext cx="484" cy="1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46" name="" r:id="rId6" imgW="523875" imgH="2076450" progId="Paint.Picture">
                      <p:embed/>
                    </p:oleObj>
                  </mc:Choice>
                  <mc:Fallback>
                    <p:oleObj name="" r:id="rId6" imgW="523875" imgH="2076450" progId="Paint.Picture">
                      <p:embed/>
                      <p:pic>
                        <p:nvPicPr>
                          <p:cNvPr id="0" name="图片 96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" y="0"/>
                            <a:ext cx="484" cy="14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53" name="Group 23"/>
            <p:cNvGrpSpPr/>
            <p:nvPr/>
          </p:nvGrpSpPr>
          <p:grpSpPr bwMode="auto">
            <a:xfrm>
              <a:off x="2864" y="0"/>
              <a:ext cx="585" cy="1677"/>
              <a:chOff x="0" y="0"/>
              <a:chExt cx="585" cy="1677"/>
            </a:xfrm>
          </p:grpSpPr>
          <p:grpSp>
            <p:nvGrpSpPr>
              <p:cNvPr id="44054" name="Group 24"/>
              <p:cNvGrpSpPr/>
              <p:nvPr/>
            </p:nvGrpSpPr>
            <p:grpSpPr bwMode="auto">
              <a:xfrm>
                <a:off x="0" y="1184"/>
                <a:ext cx="585" cy="493"/>
                <a:chOff x="0" y="0"/>
                <a:chExt cx="585" cy="493"/>
              </a:xfrm>
            </p:grpSpPr>
            <p:grpSp>
              <p:nvGrpSpPr>
                <p:cNvPr id="44055" name="Group 25"/>
                <p:cNvGrpSpPr/>
                <p:nvPr/>
              </p:nvGrpSpPr>
              <p:grpSpPr bwMode="auto">
                <a:xfrm>
                  <a:off x="0" y="0"/>
                  <a:ext cx="585" cy="493"/>
                  <a:chOff x="0" y="0"/>
                  <a:chExt cx="585" cy="493"/>
                </a:xfrm>
              </p:grpSpPr>
              <p:grpSp>
                <p:nvGrpSpPr>
                  <p:cNvPr id="44056" name="Group 26"/>
                  <p:cNvGrpSpPr/>
                  <p:nvPr/>
                </p:nvGrpSpPr>
                <p:grpSpPr bwMode="auto">
                  <a:xfrm>
                    <a:off x="0" y="0"/>
                    <a:ext cx="585" cy="493"/>
                    <a:chOff x="0" y="0"/>
                    <a:chExt cx="585" cy="493"/>
                  </a:xfrm>
                </p:grpSpPr>
                <p:sp>
                  <p:nvSpPr>
                    <p:cNvPr id="4405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" y="63"/>
                      <a:ext cx="490" cy="430"/>
                    </a:xfrm>
                    <a:prstGeom prst="flowChartAlternateProcess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058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85" cy="125"/>
                    </a:xfrm>
                    <a:custGeom>
                      <a:avLst/>
                      <a:gdLst>
                        <a:gd name="T0" fmla="*/ 180 w 1293"/>
                        <a:gd name="T1" fmla="*/ 318 h 318"/>
                        <a:gd name="T2" fmla="*/ 180 w 1293"/>
                        <a:gd name="T3" fmla="*/ 162 h 318"/>
                        <a:gd name="T4" fmla="*/ 0 w 1293"/>
                        <a:gd name="T5" fmla="*/ 6 h 318"/>
                        <a:gd name="T6" fmla="*/ 1293 w 1293"/>
                        <a:gd name="T7" fmla="*/ 0 h 318"/>
                        <a:gd name="T8" fmla="*/ 1260 w 1293"/>
                        <a:gd name="T9" fmla="*/ 162 h 318"/>
                        <a:gd name="T10" fmla="*/ 1260 w 1293"/>
                        <a:gd name="T11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93" h="318">
                          <a:moveTo>
                            <a:pt x="180" y="318"/>
                          </a:moveTo>
                          <a:lnTo>
                            <a:pt x="180" y="162"/>
                          </a:lnTo>
                          <a:lnTo>
                            <a:pt x="0" y="6"/>
                          </a:lnTo>
                          <a:lnTo>
                            <a:pt x="1293" y="0"/>
                          </a:lnTo>
                          <a:lnTo>
                            <a:pt x="1260" y="162"/>
                          </a:lnTo>
                          <a:lnTo>
                            <a:pt x="1260" y="318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4059" name="Rectangle 31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98" y="107"/>
                    <a:ext cx="465" cy="37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060" name="Line 32"/>
                <p:cNvSpPr>
                  <a:spLocks noChangeShapeType="1"/>
                </p:cNvSpPr>
                <p:nvPr/>
              </p:nvSpPr>
              <p:spPr bwMode="auto">
                <a:xfrm>
                  <a:off x="73" y="120"/>
                  <a:ext cx="49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4061" name="Object 33"/>
              <p:cNvGraphicFramePr>
                <a:graphicFrameLocks noChangeAspect="1"/>
              </p:cNvGraphicFramePr>
              <p:nvPr/>
            </p:nvGraphicFramePr>
            <p:xfrm>
              <a:off x="89" y="0"/>
              <a:ext cx="459" cy="16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47" name="" r:id="rId8" imgW="533400" imgH="2343150" progId="Paint.Picture">
                      <p:embed/>
                    </p:oleObj>
                  </mc:Choice>
                  <mc:Fallback>
                    <p:oleObj name="" r:id="rId8" imgW="533400" imgH="2343150" progId="Paint.Picture">
                      <p:embed/>
                      <p:pic>
                        <p:nvPicPr>
                          <p:cNvPr id="0" name="图片 96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" y="0"/>
                            <a:ext cx="459" cy="16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62" name="Group 32"/>
            <p:cNvGrpSpPr/>
            <p:nvPr/>
          </p:nvGrpSpPr>
          <p:grpSpPr bwMode="auto">
            <a:xfrm>
              <a:off x="3791" y="40"/>
              <a:ext cx="585" cy="1613"/>
              <a:chOff x="0" y="0"/>
              <a:chExt cx="585" cy="1613"/>
            </a:xfrm>
          </p:grpSpPr>
          <p:grpSp>
            <p:nvGrpSpPr>
              <p:cNvPr id="44063" name="Group 33"/>
              <p:cNvGrpSpPr/>
              <p:nvPr/>
            </p:nvGrpSpPr>
            <p:grpSpPr bwMode="auto">
              <a:xfrm>
                <a:off x="0" y="1120"/>
                <a:ext cx="585" cy="493"/>
                <a:chOff x="0" y="0"/>
                <a:chExt cx="585" cy="493"/>
              </a:xfrm>
            </p:grpSpPr>
            <p:grpSp>
              <p:nvGrpSpPr>
                <p:cNvPr id="44064" name="Group 34"/>
                <p:cNvGrpSpPr/>
                <p:nvPr/>
              </p:nvGrpSpPr>
              <p:grpSpPr bwMode="auto">
                <a:xfrm>
                  <a:off x="0" y="0"/>
                  <a:ext cx="585" cy="493"/>
                  <a:chOff x="0" y="0"/>
                  <a:chExt cx="585" cy="493"/>
                </a:xfrm>
              </p:grpSpPr>
              <p:grpSp>
                <p:nvGrpSpPr>
                  <p:cNvPr id="44065" name="Group 35"/>
                  <p:cNvGrpSpPr/>
                  <p:nvPr/>
                </p:nvGrpSpPr>
                <p:grpSpPr bwMode="auto">
                  <a:xfrm>
                    <a:off x="0" y="0"/>
                    <a:ext cx="585" cy="493"/>
                    <a:chOff x="0" y="0"/>
                    <a:chExt cx="585" cy="493"/>
                  </a:xfrm>
                </p:grpSpPr>
                <p:sp>
                  <p:nvSpPr>
                    <p:cNvPr id="44066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" y="63"/>
                      <a:ext cx="490" cy="430"/>
                    </a:xfrm>
                    <a:prstGeom prst="flowChartAlternateProcess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067" name="Freeform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85" cy="125"/>
                    </a:xfrm>
                    <a:custGeom>
                      <a:avLst/>
                      <a:gdLst>
                        <a:gd name="T0" fmla="*/ 180 w 1293"/>
                        <a:gd name="T1" fmla="*/ 318 h 318"/>
                        <a:gd name="T2" fmla="*/ 180 w 1293"/>
                        <a:gd name="T3" fmla="*/ 162 h 318"/>
                        <a:gd name="T4" fmla="*/ 0 w 1293"/>
                        <a:gd name="T5" fmla="*/ 6 h 318"/>
                        <a:gd name="T6" fmla="*/ 1293 w 1293"/>
                        <a:gd name="T7" fmla="*/ 0 h 318"/>
                        <a:gd name="T8" fmla="*/ 1260 w 1293"/>
                        <a:gd name="T9" fmla="*/ 162 h 318"/>
                        <a:gd name="T10" fmla="*/ 1260 w 1293"/>
                        <a:gd name="T11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93" h="318">
                          <a:moveTo>
                            <a:pt x="180" y="318"/>
                          </a:moveTo>
                          <a:lnTo>
                            <a:pt x="180" y="162"/>
                          </a:lnTo>
                          <a:lnTo>
                            <a:pt x="0" y="6"/>
                          </a:lnTo>
                          <a:lnTo>
                            <a:pt x="1293" y="0"/>
                          </a:lnTo>
                          <a:lnTo>
                            <a:pt x="1260" y="162"/>
                          </a:lnTo>
                          <a:lnTo>
                            <a:pt x="1260" y="318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4068" name="Rectangle 40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98" y="107"/>
                    <a:ext cx="465" cy="37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069" name="Line 41"/>
                <p:cNvSpPr>
                  <a:spLocks noChangeShapeType="1"/>
                </p:cNvSpPr>
                <p:nvPr/>
              </p:nvSpPr>
              <p:spPr bwMode="auto">
                <a:xfrm>
                  <a:off x="73" y="120"/>
                  <a:ext cx="49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4070" name="Object 42"/>
              <p:cNvGraphicFramePr>
                <a:graphicFrameLocks noChangeAspect="1"/>
              </p:cNvGraphicFramePr>
              <p:nvPr/>
            </p:nvGraphicFramePr>
            <p:xfrm>
              <a:off x="89" y="0"/>
              <a:ext cx="450" cy="14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48" name="" r:id="rId10" imgW="523875" imgH="2066925" progId="Paint.Picture">
                      <p:embed/>
                    </p:oleObj>
                  </mc:Choice>
                  <mc:Fallback>
                    <p:oleObj name="" r:id="rId10" imgW="523875" imgH="2066925" progId="Paint.Picture">
                      <p:embed/>
                      <p:pic>
                        <p:nvPicPr>
                          <p:cNvPr id="0" name="图片 96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" y="0"/>
                            <a:ext cx="450" cy="14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071" name="Text Box 43"/>
            <p:cNvSpPr txBox="1">
              <a:spLocks noChangeArrowheads="1"/>
            </p:cNvSpPr>
            <p:nvPr/>
          </p:nvSpPr>
          <p:spPr bwMode="auto">
            <a:xfrm>
              <a:off x="126" y="1697"/>
              <a:ext cx="3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>
                  <a:latin typeface="Times New Roman" panose="02020603050405020304" pitchFamily="18" charset="0"/>
                </a:rPr>
                <a:t>①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4072" name="Text Box 44"/>
            <p:cNvSpPr txBox="1">
              <a:spLocks noChangeArrowheads="1"/>
            </p:cNvSpPr>
            <p:nvPr/>
          </p:nvSpPr>
          <p:spPr bwMode="auto">
            <a:xfrm>
              <a:off x="2106" y="1697"/>
              <a:ext cx="3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>
                  <a:latin typeface="Times New Roman" panose="02020603050405020304" pitchFamily="18" charset="0"/>
                </a:rPr>
                <a:t>③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4073" name="Text Box 45"/>
            <p:cNvSpPr txBox="1">
              <a:spLocks noChangeArrowheads="1"/>
            </p:cNvSpPr>
            <p:nvPr/>
          </p:nvSpPr>
          <p:spPr bwMode="auto">
            <a:xfrm>
              <a:off x="1179" y="1697"/>
              <a:ext cx="3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>
                  <a:latin typeface="Times New Roman" panose="02020603050405020304" pitchFamily="18" charset="0"/>
                </a:rPr>
                <a:t>②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4074" name="Text Box 46"/>
            <p:cNvSpPr txBox="1">
              <a:spLocks noChangeArrowheads="1"/>
            </p:cNvSpPr>
            <p:nvPr/>
          </p:nvSpPr>
          <p:spPr bwMode="auto">
            <a:xfrm>
              <a:off x="3032" y="1697"/>
              <a:ext cx="3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>
                  <a:latin typeface="Times New Roman" panose="02020603050405020304" pitchFamily="18" charset="0"/>
                </a:rPr>
                <a:t>④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4075" name="Text Box 47"/>
            <p:cNvSpPr txBox="1">
              <a:spLocks noChangeArrowheads="1"/>
            </p:cNvSpPr>
            <p:nvPr/>
          </p:nvSpPr>
          <p:spPr bwMode="auto">
            <a:xfrm>
              <a:off x="3959" y="1657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>
                  <a:latin typeface="Times New Roman" panose="02020603050405020304" pitchFamily="18" charset="0"/>
                </a:rPr>
                <a:t>⑤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4076" name="Text Box 48"/>
            <p:cNvSpPr txBox="1">
              <a:spLocks noChangeArrowheads="1"/>
            </p:cNvSpPr>
            <p:nvPr/>
          </p:nvSpPr>
          <p:spPr bwMode="auto">
            <a:xfrm>
              <a:off x="3506" y="1306"/>
              <a:ext cx="49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盐水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077" name="Text Box 49"/>
            <p:cNvSpPr txBox="1">
              <a:spLocks noChangeArrowheads="1"/>
            </p:cNvSpPr>
            <p:nvPr/>
          </p:nvSpPr>
          <p:spPr bwMode="auto">
            <a:xfrm>
              <a:off x="770" y="1301"/>
              <a:ext cx="3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水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078" name="Text Box 50"/>
            <p:cNvSpPr txBox="1">
              <a:spLocks noChangeArrowheads="1"/>
            </p:cNvSpPr>
            <p:nvPr/>
          </p:nvSpPr>
          <p:spPr bwMode="auto">
            <a:xfrm>
              <a:off x="1726" y="1302"/>
              <a:ext cx="3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水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079" name="Text Box 51"/>
            <p:cNvSpPr txBox="1">
              <a:spLocks noChangeArrowheads="1"/>
            </p:cNvSpPr>
            <p:nvPr/>
          </p:nvSpPr>
          <p:spPr bwMode="auto">
            <a:xfrm>
              <a:off x="2693" y="1306"/>
              <a:ext cx="37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水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29059" y="454207"/>
            <a:ext cx="8280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分析下面的探究过程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比较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①②③可知，物体在液体中所受浮力的大小与物体排开液体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比较①③⑤可知，物体在液体中所受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浮力的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大小还与液体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比较①③④可知，物体在液体中所受浮力的大小与浸没在液体中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无关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5352" y="1160614"/>
            <a:ext cx="858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3866" y="264374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深度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38377" y="1902671"/>
            <a:ext cx="836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密度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55782" y="264108"/>
            <a:ext cx="4505325" cy="661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charset="2"/>
              <a:buNone/>
            </a:pP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课堂练习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0132" y="925808"/>
            <a:ext cx="8327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木块浸没在水中受到两个力的作用，一个是重力，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方向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一个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施力物体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，方向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木块会上浮，是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因为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67" y="129513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竖直向下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57701" y="12027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6867" y="1664419"/>
            <a:ext cx="1580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竖直向上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6492" y="1295138"/>
            <a:ext cx="880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浮力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30728" y="1664418"/>
            <a:ext cx="2164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浮力大于重力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70" y="2173582"/>
            <a:ext cx="1955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80884" y="2125832"/>
            <a:ext cx="6517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2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如图所示，弹簧测力计的下端挂着一个金属块，示数为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10N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，此时金属块受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的作用，大小分别是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和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当把金属块浸没在水中时，弹簧测力计的示数为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8N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，此时金属块受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力和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力的作用，大小分别为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_____,_____,______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2693" y="242598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86691" y="243520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拉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88964" y="2853837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10N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87827" y="2853836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10N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565032" y="3581842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拉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09204" y="3556657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29089" y="353815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83641" y="394976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330586" y="394875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289995" y="39689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10N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0127" y="4449069"/>
            <a:ext cx="81122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3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浸没在湖水中的物体，随着浸没深度的增加，下列说法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中不正确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的是    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（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．物体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受到的压强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增大；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．物体上、下表面受到的压力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增大；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．物体上、下表面受到的压力差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增大；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．物体受到的浮力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不变。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33714" y="489556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767312"/>
            <a:ext cx="3265714" cy="2572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16428" y="530109"/>
            <a:ext cx="5279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4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小鱼口中吐出的气泡在升至水面的过程中，体积会逐渐变大，则气泡受到的浮力和气泡内气体压强的变化情况是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:    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浮力不变，压强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不变；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浮力变小，压强变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小；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浮力变大，压强变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大；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浮力变大，压强变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31771" y="159193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6428" y="3611975"/>
            <a:ext cx="8164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如图所示，两个正方体物块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分别与容器底部和侧壁紧密接触（即容器壁与物体间无液体），往容器中倒水。则下列说法正确的是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（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 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都受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浮力；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都不受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浮力；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C.A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物块受浮力、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物块不受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浮力；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D.A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物块不受浮力、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物块受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浮力。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" name="Group 3"/>
          <p:cNvGrpSpPr/>
          <p:nvPr/>
        </p:nvGrpSpPr>
        <p:grpSpPr bwMode="auto">
          <a:xfrm>
            <a:off x="6430510" y="4859171"/>
            <a:ext cx="2360612" cy="1441748"/>
            <a:chOff x="2993" y="4740"/>
            <a:chExt cx="1807" cy="1893"/>
          </a:xfrm>
        </p:grpSpPr>
        <p:grpSp>
          <p:nvGrpSpPr>
            <p:cNvPr id="23" name="Group 4"/>
            <p:cNvGrpSpPr/>
            <p:nvPr/>
          </p:nvGrpSpPr>
          <p:grpSpPr bwMode="auto">
            <a:xfrm>
              <a:off x="2993" y="4740"/>
              <a:ext cx="1807" cy="1893"/>
              <a:chOff x="2993" y="4740"/>
              <a:chExt cx="1807" cy="1893"/>
            </a:xfrm>
          </p:grpSpPr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3000" y="4740"/>
                <a:ext cx="0" cy="18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>
                <a:off x="4785" y="4740"/>
                <a:ext cx="0" cy="18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3000" y="6623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3000" y="552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3240" y="564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3000" y="5738"/>
                <a:ext cx="17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3015" y="5978"/>
                <a:ext cx="17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3000" y="6218"/>
                <a:ext cx="17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3000" y="5543"/>
                <a:ext cx="17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>
                <a:off x="2993" y="5288"/>
                <a:ext cx="17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>
                <a:off x="3008" y="6353"/>
                <a:ext cx="17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>
                <a:off x="3000" y="5028"/>
                <a:ext cx="17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015" y="5280"/>
                <a:ext cx="360" cy="6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3780" y="6276"/>
                <a:ext cx="720" cy="35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008" y="6518"/>
                <a:ext cx="17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091" y="5213"/>
              <a:ext cx="38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A  </a:t>
              </a:r>
              <a:endParaRPr lang="en-US" altLang="zh-CN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078" y="6172"/>
              <a:ext cx="57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245131" y="43975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4" y="2884713"/>
            <a:ext cx="7879556" cy="18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31053" y="817994"/>
            <a:ext cx="7935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6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一长方体铁块按图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甲所示，从下表面与液面刚刚接触处下放至图中虚线位置。能大致反映铁块下降过程中所受浮力的大小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与铁块下表面浸入液体深度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24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关系的图像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                             （     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2847" y="1943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808525" y="2843315"/>
            <a:ext cx="2346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 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 G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endParaRPr lang="zh-CN" altLang="en-US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55445" y="4532887"/>
            <a:ext cx="2444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953657" y="385084"/>
            <a:ext cx="4318000" cy="5968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charset="2"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本节小结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4804" y="81881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一、什么是浮力：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2987" y="1221609"/>
            <a:ext cx="8274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浮力的定义：浸在液体（或气体）中的物体会受到液体（或气体）竖直向上的托力，叫做浮力。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4804" y="2006055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浮力的方向：总是竖直向上的。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7415" y="2428212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浮力的施力物体：液体或气体。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7415" y="2834759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称重法测浮力：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7415" y="3317964"/>
            <a:ext cx="3690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二、浮力产生的原因：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9306" y="3746684"/>
            <a:ext cx="8099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浮力的实质：浮力就是由于液体对物体向上和向下的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压力差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产生的。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7378" y="4566276"/>
            <a:ext cx="3390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压力差法计算浮力：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4804" y="4995889"/>
            <a:ext cx="4571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三、浮力大小与哪些因素有关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37090" y="5434488"/>
            <a:ext cx="7889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浸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在液体中的物体受到浮力的大小，跟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物体浸入液体的体积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有关，跟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液体的密度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也有关；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全部浸没在同种液体中的物体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所受浮力则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跟物体浸入液体中的深度无关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3" descr="空瓶子在水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68" y="1129818"/>
            <a:ext cx="5665787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1085765" y="519851"/>
            <a:ext cx="3062402" cy="4651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92D05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、什么是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Group 3"/>
          <p:cNvGrpSpPr/>
          <p:nvPr/>
        </p:nvGrpSpPr>
        <p:grpSpPr bwMode="auto">
          <a:xfrm>
            <a:off x="713805" y="1764505"/>
            <a:ext cx="2303463" cy="523307"/>
            <a:chOff x="272" y="650"/>
            <a:chExt cx="1542" cy="366"/>
          </a:xfrm>
        </p:grpSpPr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396" y="650"/>
              <a:ext cx="1293" cy="366"/>
            </a:xfrm>
            <a:prstGeom prst="ellipse">
              <a:avLst/>
            </a:prstGeom>
            <a:solidFill>
              <a:srgbClr val="7FE7BF"/>
            </a:solidFill>
            <a:ln w="15875" algn="ctr">
              <a:solidFill>
                <a:schemeClr val="bg1"/>
              </a:solidFill>
              <a:round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72" y="650"/>
              <a:ext cx="1542" cy="36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学生体验</a:t>
              </a:r>
              <a:endParaRPr kumimoji="1"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172462" y="5835535"/>
            <a:ext cx="7742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分别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让学生用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手把这个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空矿泉水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瓶子往水里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压一压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谈一谈有什么感觉？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/>
          <p:nvPr/>
        </p:nvGraphicFramePr>
        <p:xfrm>
          <a:off x="8244605" y="1302881"/>
          <a:ext cx="936625" cy="508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" name="" r:id="rId1" imgW="1038860" imgH="6286500" progId="Flash.Movie">
                  <p:embed/>
                </p:oleObj>
              </mc:Choice>
              <mc:Fallback>
                <p:oleObj name="" r:id="rId1" imgW="1038860" imgH="6286500" progId="Flash.Movie">
                  <p:embed/>
                  <p:pic>
                    <p:nvPicPr>
                      <p:cNvPr id="0" name="图片 6864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605" y="1302881"/>
                        <a:ext cx="936625" cy="508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"/>
          <p:cNvGrpSpPr/>
          <p:nvPr/>
        </p:nvGrpSpPr>
        <p:grpSpPr bwMode="auto">
          <a:xfrm>
            <a:off x="377599" y="372726"/>
            <a:ext cx="7390311" cy="995150"/>
            <a:chOff x="-345" y="-41"/>
            <a:chExt cx="3419" cy="689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42" y="-41"/>
              <a:ext cx="2749" cy="64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92D050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 rot="10800000" flipV="1">
              <a:off x="268" y="-13"/>
              <a:ext cx="2806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活动</a:t>
              </a:r>
              <a:r>
                <a:rPr lang="en-US" altLang="zh-CN" sz="28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：比较金属块在空气和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水中</a:t>
              </a:r>
              <a:endPara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称量时弹簧</a:t>
              </a:r>
              <a:r>
                <a:rPr lang="zh-CN" altLang="en-US" sz="28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测力计的示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数</a:t>
              </a:r>
              <a:endPara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13" name="Picture 6" descr="点击中考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5" y="-23"/>
              <a:ext cx="667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矩形 13"/>
          <p:cNvSpPr/>
          <p:nvPr/>
        </p:nvSpPr>
        <p:spPr>
          <a:xfrm>
            <a:off x="790121" y="1505983"/>
            <a:ext cx="6829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）引导学生回忆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一下弹簧测力计的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规则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31055" y="2046841"/>
            <a:ext cx="4885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把金属块挂在弹簧测力计下，称出金属块在空气中的重力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3595" y="2924496"/>
            <a:ext cx="5244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将金属块浸没在水中，观察测力计的示数变化，并读出测力计示数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8" name="Group 2"/>
          <p:cNvGraphicFramePr>
            <a:graphicFrameLocks noGrp="1"/>
          </p:cNvGraphicFramePr>
          <p:nvPr/>
        </p:nvGraphicFramePr>
        <p:xfrm>
          <a:off x="933595" y="3958503"/>
          <a:ext cx="5305879" cy="1421662"/>
        </p:xfrm>
        <a:graphic>
          <a:graphicData uri="http://schemas.openxmlformats.org/drawingml/2006/table">
            <a:tbl>
              <a:tblPr/>
              <a:tblGrid>
                <a:gridCol w="2497365"/>
                <a:gridCol w="2808514"/>
              </a:tblGrid>
              <a:tr h="78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在空气中弹簧测力计的读数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/N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1" marR="9143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物体浸在液体中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弹簧测力计读数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/N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1" marR="9143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096544" y="4868693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15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560607" y="490147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8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1" name="Object 4"/>
          <p:cNvGraphicFramePr/>
          <p:nvPr/>
        </p:nvGraphicFramePr>
        <p:xfrm>
          <a:off x="6275052" y="2076096"/>
          <a:ext cx="1621078" cy="401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" name="" r:id="rId4" imgW="2811780" imgH="6097905" progId="Flash.Movie">
                  <p:embed/>
                </p:oleObj>
              </mc:Choice>
              <mc:Fallback>
                <p:oleObj name="" r:id="rId4" imgW="2811780" imgH="6097905" progId="Flash.Movie">
                  <p:embed/>
                  <p:pic>
                    <p:nvPicPr>
                      <p:cNvPr id="0" name="图片 6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052" y="2076096"/>
                        <a:ext cx="1621078" cy="4019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/>
          <p:nvPr/>
        </p:nvGraphicFramePr>
        <p:xfrm>
          <a:off x="7433927" y="1302881"/>
          <a:ext cx="1516062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" name="" r:id="rId6" imgW="1786890" imgH="6423025" progId="Flash.Movie">
                  <p:embed/>
                </p:oleObj>
              </mc:Choice>
              <mc:Fallback>
                <p:oleObj name="" r:id="rId6" imgW="1786890" imgH="6423025" progId="Flash.Movie">
                  <p:embed/>
                  <p:pic>
                    <p:nvPicPr>
                      <p:cNvPr id="0" name="图片 686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927" y="1302881"/>
                        <a:ext cx="1516062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1153086" y="5513099"/>
            <a:ext cx="363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这个变化说明了什么？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90121" y="6141758"/>
            <a:ext cx="7540973" cy="5381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rgbClr val="FFFF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r>
              <a:rPr lang="zh-CN" altLang="en-US" sz="2800" b="1" dirty="0">
                <a:solidFill>
                  <a:srgbClr val="FFFF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在水中的金属块会受到向上托的力的</a:t>
            </a:r>
            <a:r>
              <a:rPr lang="zh-CN" altLang="en-US" sz="2800" b="1" dirty="0" smtClean="0">
                <a:solidFill>
                  <a:srgbClr val="FFFF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作用</a:t>
            </a:r>
            <a:endParaRPr lang="zh-CN" altLang="en-US" sz="2800" b="1" dirty="0">
              <a:solidFill>
                <a:srgbClr val="FFFF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/>
          <p:nvPr/>
        </p:nvGraphicFramePr>
        <p:xfrm>
          <a:off x="6307710" y="1480457"/>
          <a:ext cx="1621078" cy="396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" r:id="rId1" imgW="2811780" imgH="6097905" progId="Flash.Movie">
                  <p:embed/>
                </p:oleObj>
              </mc:Choice>
              <mc:Fallback>
                <p:oleObj name="" r:id="rId1" imgW="2811780" imgH="6097905" progId="Flash.Movie">
                  <p:embed/>
                  <p:pic>
                    <p:nvPicPr>
                      <p:cNvPr id="0" name="图片 840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710" y="1480457"/>
                        <a:ext cx="1621078" cy="396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708682" y="1791540"/>
            <a:ext cx="6134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刚才的活动中，你能知道金属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块受到的浮力大小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吗？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958442" y="5094816"/>
            <a:ext cx="215390" cy="218546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7075041" y="4368619"/>
            <a:ext cx="10885" cy="8273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7075041" y="5204089"/>
            <a:ext cx="0" cy="1412645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163298" y="4156946"/>
            <a:ext cx="754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F=8N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21262" y="6341776"/>
            <a:ext cx="918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G=15N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 rot="16200000">
            <a:off x="6829681" y="4753364"/>
            <a:ext cx="512489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7338404" y="4527847"/>
            <a:ext cx="101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" name="Group 3"/>
          <p:cNvGrpSpPr/>
          <p:nvPr/>
        </p:nvGrpSpPr>
        <p:grpSpPr bwMode="auto">
          <a:xfrm>
            <a:off x="984436" y="234093"/>
            <a:ext cx="2368543" cy="720725"/>
            <a:chOff x="-147" y="0"/>
            <a:chExt cx="1304" cy="499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242" y="73"/>
              <a:ext cx="849" cy="317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0033CC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1pPr>
              <a:lvl2pPr marL="6858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 rot="10800000" flipV="1">
              <a:off x="313" y="50"/>
              <a:ext cx="84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1pPr>
              <a:lvl2pPr marL="6858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定义：</a:t>
              </a:r>
              <a:endPara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25" name="Picture 6" descr="点击中考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" y="0"/>
              <a:ext cx="4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708682" y="901815"/>
            <a:ext cx="7912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这种因物体浸在液体中而使物体受到液体向上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托的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力叫浮力，用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9822" y="3363239"/>
            <a:ext cx="3548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金属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块在水中静止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7818" y="2714046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对金属块静止在水中情形进行受力分析：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08857" y="3906954"/>
            <a:ext cx="3712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∴金属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块受平衡力作用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93486" y="4408569"/>
            <a:ext cx="2029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∴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G=F+F</a:t>
            </a:r>
            <a:r>
              <a:rPr lang="zh-CN" altLang="en-US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endParaRPr lang="en-US" altLang="zh-CN" sz="2400" b="1" baseline="-250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70296" y="4870234"/>
            <a:ext cx="4049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则：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=G-F=15N-8N=7N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4188508" y="68095"/>
            <a:ext cx="2339975" cy="2065337"/>
          </a:xfrm>
          <a:prstGeom prst="wedgeEllipseCallout">
            <a:avLst>
              <a:gd name="adj1" fmla="val 73742"/>
              <a:gd name="adj2" fmla="val 187802"/>
            </a:avLst>
          </a:prstGeom>
          <a:solidFill>
            <a:srgbClr val="F6E7A8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这种测量浮力大小的方法叫做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称重法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045163" y="5474871"/>
            <a:ext cx="3698807" cy="46244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称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法：</a:t>
            </a:r>
            <a:r>
              <a:rPr lang="en-US" altLang="zh-CN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800" b="1" baseline="-25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</a:t>
            </a:r>
            <a:r>
              <a:rPr lang="en-US" altLang="zh-CN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G-F</a:t>
            </a:r>
            <a:endParaRPr lang="zh-CN" altLang="en-US" sz="28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722009" y="6068235"/>
            <a:ext cx="4688391" cy="5222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浮力的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方向：竖直向上</a:t>
            </a:r>
            <a:endParaRPr lang="zh-CN" altLang="en-US" sz="28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" grpId="0"/>
      <p:bldP spid="3" grpId="0"/>
      <p:bldP spid="21" grpId="0" animBg="1"/>
      <p:bldP spid="6" grpId="0"/>
      <p:bldP spid="30" grpId="0" bldLvl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4500563" y="1688802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 bwMode="auto">
          <a:xfrm>
            <a:off x="1086070" y="423448"/>
            <a:ext cx="2448363" cy="647700"/>
            <a:chOff x="312" y="482"/>
            <a:chExt cx="1639" cy="453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521" y="482"/>
              <a:ext cx="1221" cy="453"/>
            </a:xfrm>
            <a:prstGeom prst="ellipse">
              <a:avLst/>
            </a:prstGeom>
            <a:solidFill>
              <a:srgbClr val="7FE7BF"/>
            </a:solidFill>
            <a:ln w="15875" algn="ctr">
              <a:solidFill>
                <a:schemeClr val="bg1"/>
              </a:solidFill>
              <a:round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12" y="551"/>
              <a:ext cx="1639" cy="36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巩固训练</a:t>
              </a:r>
              <a:endParaRPr kumimoji="1"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35699" y="1350387"/>
            <a:ext cx="814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1.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轮船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、鸭子、木块能浮在水面，这是因为它们受到了水的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施力物体是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，方向 </a:t>
            </a:r>
            <a:r>
              <a:rPr lang="en-US" altLang="zh-CN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    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699" y="2333901"/>
            <a:ext cx="8056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2.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弹簧测力计在空气中称一物块，测得重为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20N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，当把这个物块的一部分浸在水中时，弹簧测力计的示数为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16N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，这时物块受到的浮力是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____N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若将物块全部浸没在水中，物块所受浮力为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15N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，这时弹簧测力计的示数将变为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____N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4022" y="4155560"/>
            <a:ext cx="8056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dirty="0" smtClean="0"/>
              <a:t>    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重法测浮力是一种重要的浮力测量方法，你能说出称重法测浮力的测量步骤吗？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8509" y="5234774"/>
            <a:ext cx="6743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①用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弹簧测力计测出物体在空气中的重力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G;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3439" y="5860803"/>
            <a:ext cx="749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物体浸入液体中，记下弹簧测力计此时的示数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1459" y="165574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浮力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7736" y="1641325"/>
            <a:ext cx="584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93715" y="169340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竖直向上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62009" y="305563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56721" y="3379558"/>
            <a:ext cx="39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49106" y="2632959"/>
            <a:ext cx="26717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61" y="2560466"/>
            <a:ext cx="2749534" cy="2877561"/>
          </a:xfrm>
          <a:prstGeom prst="rect">
            <a:avLst/>
          </a:prstGeo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52" y="2560466"/>
            <a:ext cx="164961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2624433" y="3654085"/>
            <a:ext cx="9034" cy="6563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079302" y="3615009"/>
            <a:ext cx="26410" cy="67797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2846449" y="3628205"/>
            <a:ext cx="9935" cy="6242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4765257" y="2985069"/>
            <a:ext cx="16508" cy="61190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023661" y="2956756"/>
            <a:ext cx="0" cy="63040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H="1">
            <a:off x="5224298" y="2997249"/>
            <a:ext cx="7510" cy="60314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 flipV="1">
            <a:off x="4765257" y="4272135"/>
            <a:ext cx="0" cy="1223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 flipH="1" flipV="1">
            <a:off x="4996245" y="4334008"/>
            <a:ext cx="0" cy="1223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H="1" flipV="1">
            <a:off x="5224298" y="4272135"/>
            <a:ext cx="0" cy="1223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884014" y="425983"/>
            <a:ext cx="4468756" cy="4651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92D05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、浮力是怎样产生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 rot="16200000">
            <a:off x="7669145" y="2862503"/>
            <a:ext cx="511911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24" name="Group 3"/>
          <p:cNvGrpSpPr/>
          <p:nvPr/>
        </p:nvGrpSpPr>
        <p:grpSpPr bwMode="auto">
          <a:xfrm>
            <a:off x="761351" y="1042456"/>
            <a:ext cx="2448363" cy="647700"/>
            <a:chOff x="355" y="482"/>
            <a:chExt cx="1639" cy="453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521" y="482"/>
              <a:ext cx="1430" cy="453"/>
            </a:xfrm>
            <a:prstGeom prst="ellipse">
              <a:avLst/>
            </a:prstGeom>
            <a:solidFill>
              <a:srgbClr val="7FE7BF"/>
            </a:solidFill>
            <a:ln w="15875" algn="ctr">
              <a:solidFill>
                <a:schemeClr val="bg1"/>
              </a:solidFill>
              <a:round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355" y="544"/>
              <a:ext cx="1639" cy="36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观察</a:t>
              </a:r>
              <a:r>
                <a:rPr kumimoji="1" lang="zh-CN" altLang="en-US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与</a:t>
              </a:r>
              <a:r>
                <a:rPr kumimoji="1" lang="zh-CN" alt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思考</a:t>
              </a:r>
              <a:endParaRPr kumimoji="1"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032501" y="1061972"/>
            <a:ext cx="587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乒乓球放入如图所示的塑料矿泉水瓶中，然后往瓶中注水，乒乓球能浮起来吗？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7025" y="1952555"/>
            <a:ext cx="7469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塑料矿泉水瓶的瓶盖旋上，乒乓球能浮起来吗？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0857" y="5858122"/>
            <a:ext cx="4335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那么，浮力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是怎样产生的呢？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5693690" y="2089123"/>
            <a:ext cx="2819400" cy="3200400"/>
          </a:xfrm>
          <a:prstGeom prst="can">
            <a:avLst>
              <a:gd name="adj" fmla="val 28678"/>
            </a:avLst>
          </a:prstGeom>
          <a:solidFill>
            <a:srgbClr val="0000FF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 flipV="1">
            <a:off x="7041285" y="4057482"/>
            <a:ext cx="0" cy="1295400"/>
          </a:xfrm>
          <a:prstGeom prst="line">
            <a:avLst/>
          </a:prstGeom>
          <a:noFill/>
          <a:ln w="120650">
            <a:solidFill>
              <a:srgbClr val="FF3300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585865" y="3465472"/>
            <a:ext cx="762000" cy="609600"/>
          </a:xfrm>
          <a:prstGeom prst="rect">
            <a:avLst/>
          </a:prstGeom>
          <a:solidFill>
            <a:srgbClr val="00FF00"/>
          </a:solidFill>
          <a:ln>
            <a:noFill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 flipV="1">
            <a:off x="7053636" y="2930496"/>
            <a:ext cx="0" cy="457200"/>
          </a:xfrm>
          <a:prstGeom prst="line">
            <a:avLst/>
          </a:prstGeom>
          <a:noFill/>
          <a:ln w="92075">
            <a:solidFill>
              <a:srgbClr val="FF3300"/>
            </a:solidFill>
            <a:round/>
            <a:headEnd type="triangl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H="1">
            <a:off x="6079994" y="407303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H="1" flipV="1">
            <a:off x="5981026" y="2849996"/>
            <a:ext cx="426590" cy="237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cxnSp>
        <p:nvCxnSpPr>
          <p:cNvPr id="85000" name="AutoShape 8"/>
          <p:cNvCxnSpPr>
            <a:cxnSpLocks noChangeShapeType="1"/>
          </p:cNvCxnSpPr>
          <p:nvPr/>
        </p:nvCxnSpPr>
        <p:spPr bwMode="auto">
          <a:xfrm flipH="1">
            <a:off x="6156668" y="2888755"/>
            <a:ext cx="11112" cy="1175544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7409076" y="338769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7409076" y="2905331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>
            <a:off x="7599576" y="2897149"/>
            <a:ext cx="0" cy="5080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5715915" y="1606523"/>
            <a:ext cx="2819400" cy="3657600"/>
          </a:xfrm>
          <a:prstGeom prst="can">
            <a:avLst>
              <a:gd name="adj" fmla="val 28228"/>
            </a:avLst>
          </a:prstGeom>
          <a:noFill/>
          <a:ln w="127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Group 19"/>
          <p:cNvGrpSpPr/>
          <p:nvPr/>
        </p:nvGrpSpPr>
        <p:grpSpPr bwMode="auto">
          <a:xfrm>
            <a:off x="5373808" y="3706075"/>
            <a:ext cx="3186113" cy="45719"/>
            <a:chOff x="3259" y="2917"/>
            <a:chExt cx="2007" cy="55"/>
          </a:xfrm>
        </p:grpSpPr>
        <p:sp>
          <p:nvSpPr>
            <p:cNvPr id="23569" name="Line 20"/>
            <p:cNvSpPr>
              <a:spLocks noChangeShapeType="1"/>
            </p:cNvSpPr>
            <p:nvPr/>
          </p:nvSpPr>
          <p:spPr bwMode="auto">
            <a:xfrm rot="5324176" flipV="1">
              <a:off x="3641" y="2538"/>
              <a:ext cx="1" cy="771"/>
            </a:xfrm>
            <a:prstGeom prst="line">
              <a:avLst/>
            </a:prstGeom>
            <a:noFill/>
            <a:ln w="120650">
              <a:solidFill>
                <a:srgbClr val="FF330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70" name="Line 21"/>
            <p:cNvSpPr>
              <a:spLocks noChangeShapeType="1"/>
            </p:cNvSpPr>
            <p:nvPr/>
          </p:nvSpPr>
          <p:spPr bwMode="auto">
            <a:xfrm rot="16040024" flipV="1">
              <a:off x="4858" y="2565"/>
              <a:ext cx="55" cy="754"/>
            </a:xfrm>
            <a:prstGeom prst="line">
              <a:avLst/>
            </a:prstGeom>
            <a:noFill/>
            <a:ln w="120650">
              <a:solidFill>
                <a:srgbClr val="FF330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3573" name="矩形 22"/>
          <p:cNvSpPr>
            <a:spLocks noChangeArrowheads="1"/>
          </p:cNvSpPr>
          <p:nvPr/>
        </p:nvSpPr>
        <p:spPr bwMode="auto">
          <a:xfrm>
            <a:off x="323850" y="188913"/>
            <a:ext cx="6480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2419421" y="3836880"/>
            <a:ext cx="0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2411413" y="2543836"/>
            <a:ext cx="0" cy="54797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H="1">
            <a:off x="2419421" y="5052894"/>
            <a:ext cx="0" cy="514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30" name="Group 3"/>
          <p:cNvGrpSpPr/>
          <p:nvPr/>
        </p:nvGrpSpPr>
        <p:grpSpPr bwMode="auto">
          <a:xfrm>
            <a:off x="991966" y="275472"/>
            <a:ext cx="5671885" cy="631176"/>
            <a:chOff x="-88" y="107"/>
            <a:chExt cx="2624" cy="437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242" y="151"/>
              <a:ext cx="2262" cy="361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92D050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 rot="10800000" flipV="1">
              <a:off x="263" y="174"/>
              <a:ext cx="227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1pPr>
              <a:lvl2pPr marL="6858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活动</a:t>
              </a:r>
              <a:r>
                <a:rPr lang="en-US" altLang="zh-CN" sz="28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：讨论浮力产生的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原因</a:t>
              </a:r>
              <a:endPara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36" name="Picture 6" descr="点击中考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" y="107"/>
              <a:ext cx="37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893570" y="958029"/>
            <a:ext cx="7865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仍然采取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理想模型法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进行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研究：假设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在水中放一个正方体物体作为研究对象。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3282" y="1801760"/>
            <a:ext cx="4318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浸在水中的正方体有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个侧面，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个上、下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表面；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0644" y="3005883"/>
            <a:ext cx="2946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侧面都在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同一深度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，侧面均为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平衡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力；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7295" y="4251152"/>
            <a:ext cx="3618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上表面浅、下表面深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、下表面存在压力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差；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11981" y="2848056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3160" y="2939100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76770" y="2356157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endParaRPr lang="zh-CN" altLang="en-US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27941" y="4811189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endParaRPr lang="zh-CN" altLang="en-US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8640" y="5496421"/>
            <a:ext cx="3190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浮力就是这样产生的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88918" y="5422383"/>
            <a:ext cx="238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向下</a:t>
            </a:r>
            <a:endParaRPr lang="zh-CN" altLang="en-US" sz="24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1061628" y="6041994"/>
            <a:ext cx="7529442" cy="5222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浮力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就是液体对物体</a:t>
            </a:r>
            <a:r>
              <a:rPr lang="zh-CN" altLang="en-US" sz="2800" b="1" u="sng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u="sng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向下</a:t>
            </a:r>
            <a:r>
              <a:rPr lang="zh-CN" altLang="en-US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u="sng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压力差</a:t>
            </a:r>
            <a:r>
              <a:rPr lang="zh-CN" altLang="en-US" sz="28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  <p:bldP spid="84996" grpId="0" animBg="1"/>
      <p:bldP spid="84997" grpId="0" animBg="1"/>
      <p:bldP spid="84998" grpId="0" animBg="1"/>
      <p:bldP spid="84999" grpId="0" animBg="1"/>
      <p:bldP spid="85001" grpId="0" animBg="1"/>
      <p:bldP spid="85002" grpId="0" animBg="1"/>
      <p:bldP spid="85003" grpId="0" animBg="1"/>
      <p:bldP spid="85009" grpId="0" animBg="1"/>
      <p:bldP spid="33" grpId="0" animBg="1"/>
      <p:bldP spid="34" grpId="0" animBg="1"/>
      <p:bldP spid="35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691540" y="962140"/>
            <a:ext cx="2087563" cy="2899909"/>
          </a:xfrm>
          <a:prstGeom prst="can">
            <a:avLst>
              <a:gd name="adj" fmla="val 28668"/>
            </a:avLst>
          </a:prstGeom>
          <a:solidFill>
            <a:srgbClr val="0000FF">
              <a:alpha val="50195"/>
            </a:srgbClr>
          </a:solidFill>
          <a:ln w="127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221765" y="2945781"/>
            <a:ext cx="852941" cy="796925"/>
          </a:xfrm>
          <a:prstGeom prst="rect">
            <a:avLst/>
          </a:prstGeom>
          <a:solidFill>
            <a:srgbClr val="00FF00"/>
          </a:solidFill>
          <a:ln>
            <a:noFill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6691540" y="363425"/>
            <a:ext cx="2087563" cy="3450999"/>
          </a:xfrm>
          <a:prstGeom prst="can">
            <a:avLst>
              <a:gd name="adj" fmla="val 28228"/>
            </a:avLst>
          </a:prstGeom>
          <a:noFill/>
          <a:ln w="127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7492775" y="1948771"/>
            <a:ext cx="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7739518" y="1948771"/>
            <a:ext cx="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7991023" y="1948771"/>
            <a:ext cx="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 bwMode="auto">
          <a:xfrm>
            <a:off x="950445" y="363425"/>
            <a:ext cx="2448363" cy="647700"/>
            <a:chOff x="416" y="482"/>
            <a:chExt cx="1639" cy="453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521" y="482"/>
              <a:ext cx="1430" cy="453"/>
            </a:xfrm>
            <a:prstGeom prst="ellipse">
              <a:avLst/>
            </a:prstGeom>
            <a:solidFill>
              <a:srgbClr val="7FE7BF"/>
            </a:solidFill>
            <a:ln w="15875" algn="ctr">
              <a:solidFill>
                <a:schemeClr val="bg1"/>
              </a:solidFill>
              <a:round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16" y="525"/>
              <a:ext cx="1639" cy="36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rotWithShape="0">
                <a:srgbClr val="875B0D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思维拓展</a:t>
              </a:r>
              <a:endParaRPr kumimoji="1"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00090" y="1072606"/>
            <a:ext cx="5865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一块底部平整的腊块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紧贴烧杯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的底部，加入水，腊块会上浮吗？然后拨动腊块，使之不再紧贴烧杯底，腊块会上浮吗？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6501" y="2272935"/>
            <a:ext cx="5684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由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浮力的实质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可知，水对腊块的底部没有向上的压力，腊块没有受到向上的浮力，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即：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0090" y="3538884"/>
            <a:ext cx="8162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浮力消失了吗？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1874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月的一天，在大西洋亚速尔群岛的西南方，有一艘深海考察潜艇，为研究海底矿产资源的分布，正在向深处下潜。舱内的考察人员被海底迷人的景色陶醉了，致使下潜速度过大，船体猛然撞到海底，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陷入海底的沉积物中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了。船员把潜艇水舱中的水全部排出，企图上浮。奇怪的是，潜艇丝毫不动，像被海底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“吸”住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一样。这是为什么？难道浮力真的消失了吗？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4001</Words>
  <Application>WPS 演示</Application>
  <PresentationFormat>全屏显示(4:3)</PresentationFormat>
  <Paragraphs>490</Paragraphs>
  <Slides>25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Arial</vt:lpstr>
      <vt:lpstr>宋体</vt:lpstr>
      <vt:lpstr>Wingdings</vt:lpstr>
      <vt:lpstr>Wingdings 3</vt:lpstr>
      <vt:lpstr>Arial</vt:lpstr>
      <vt:lpstr>楷体</vt:lpstr>
      <vt:lpstr>华文隶书</vt:lpstr>
      <vt:lpstr>Wingdings 2</vt:lpstr>
      <vt:lpstr>Franklin Gothic Book</vt:lpstr>
      <vt:lpstr>黑体</vt:lpstr>
      <vt:lpstr>Calibri</vt:lpstr>
      <vt:lpstr>Times New Roman</vt:lpstr>
      <vt:lpstr>华文楷体</vt:lpstr>
      <vt:lpstr>Century Gothic</vt:lpstr>
      <vt:lpstr>幼圆</vt:lpstr>
      <vt:lpstr>隶书</vt:lpstr>
      <vt:lpstr>微软雅黑</vt:lpstr>
      <vt:lpstr>Arial Unicode MS</vt:lpstr>
      <vt:lpstr>Segoe Print</vt:lpstr>
      <vt:lpstr>Symbol</vt:lpstr>
      <vt:lpstr>Euclid Symbol</vt:lpstr>
      <vt:lpstr>Wingdings</vt:lpstr>
      <vt:lpstr>丝状</vt:lpstr>
      <vt:lpstr>Flash.Movie</vt:lpstr>
      <vt:lpstr>Flash.Movie</vt:lpstr>
      <vt:lpstr>Flash.Movie</vt:lpstr>
      <vt:lpstr>Flash.Movie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  认识浮力（沪粤版2018）</dc:title>
  <dc:creator>董瑞明</dc:creator>
  <cp:keywords>9.1  认识浮力（沪粤版2018）</cp:keywords>
  <dc:subject>9.1  认识浮力（沪粤版2018）</dc:subject>
  <cp:category>物理教学课件</cp:category>
  <cp:lastModifiedBy>煌崽</cp:lastModifiedBy>
  <cp:revision>141</cp:revision>
  <dcterms:created xsi:type="dcterms:W3CDTF">2018-05-15T04:00:00Z</dcterms:created>
  <dcterms:modified xsi:type="dcterms:W3CDTF">2019-04-21T04:54:11Z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