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av" ContentType="audio/x-wav"/>
  <Default Extension="png" ContentType="image/png"/>
  <Default Extension="wmf" ContentType="image/x-wmf"/>
  <Default Extension="emf" ContentType="image/x-e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0573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5728" y="1600200"/>
            <a:ext cx="5376672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5" y="1778438"/>
            <a:ext cx="4873575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5" y="2665379"/>
            <a:ext cx="4873575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9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9" y="2665379"/>
            <a:ext cx="4897576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strike="noStrike" noProof="1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8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12.bin"/><Relationship Id="rId3" Type="http://schemas.openxmlformats.org/officeDocument/2006/relationships/image" Target="../media/image18.png"/><Relationship Id="rId2" Type="http://schemas.openxmlformats.org/officeDocument/2006/relationships/image" Target="../media/image4.png"/><Relationship Id="rId1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9.vml"/><Relationship Id="rId5" Type="http://schemas.openxmlformats.org/officeDocument/2006/relationships/slideLayout" Target="../slideLayouts/slideLayout7.xml"/><Relationship Id="rId4" Type="http://schemas.openxmlformats.org/officeDocument/2006/relationships/audio" Target="../media/audio1.wav"/><Relationship Id="rId3" Type="http://schemas.openxmlformats.org/officeDocument/2006/relationships/image" Target="../media/image21.GIF"/><Relationship Id="rId2" Type="http://schemas.openxmlformats.org/officeDocument/2006/relationships/image" Target="../media/image20.emf"/><Relationship Id="rId1" Type="http://schemas.openxmlformats.org/officeDocument/2006/relationships/oleObject" Target="../embeddings/oleObject13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0.vml"/><Relationship Id="rId4" Type="http://schemas.openxmlformats.org/officeDocument/2006/relationships/slideLayout" Target="../slideLayouts/slideLayout7.xml"/><Relationship Id="rId3" Type="http://schemas.openxmlformats.org/officeDocument/2006/relationships/audio" Target="../media/audio2.wav"/><Relationship Id="rId2" Type="http://schemas.openxmlformats.org/officeDocument/2006/relationships/image" Target="../media/image22.png"/><Relationship Id="rId1" Type="http://schemas.openxmlformats.org/officeDocument/2006/relationships/oleObject" Target="../embeddings/oleObject1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D:/&#27982;&#21335;&#23431;&#36713;&#22270;&#20070;/2011&#20013;&#32771;&#22791;&#25112;&#31574;&#30053;&#29289;&#29702;&#65288;&#32451;&#20064;&#65289;&#35838;&#20214;/2011&#20013;&#32771;&#22791;&#25112;&#31574;&#30053;&#29289;&#29702;&#65288;&#32451;&#20064;&#65289;&#35838;&#20214;/19A.TIF" TargetMode="External"/><Relationship Id="rId1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2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3.vml"/><Relationship Id="rId6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4.bin"/><Relationship Id="rId3" Type="http://schemas.openxmlformats.org/officeDocument/2006/relationships/image" Target="../media/image7.wmf"/><Relationship Id="rId2" Type="http://schemas.openxmlformats.org/officeDocument/2006/relationships/oleObject" Target="../embeddings/oleObject3.bin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9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8.jpe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9.bin"/><Relationship Id="rId8" Type="http://schemas.openxmlformats.org/officeDocument/2006/relationships/image" Target="../media/image13.wmf"/><Relationship Id="rId7" Type="http://schemas.openxmlformats.org/officeDocument/2006/relationships/oleObject" Target="../embeddings/oleObject8.bin"/><Relationship Id="rId6" Type="http://schemas.openxmlformats.org/officeDocument/2006/relationships/image" Target="../media/image12.wmf"/><Relationship Id="rId5" Type="http://schemas.openxmlformats.org/officeDocument/2006/relationships/oleObject" Target="../embeddings/oleObject7.bin"/><Relationship Id="rId4" Type="http://schemas.openxmlformats.org/officeDocument/2006/relationships/image" Target="C:/Users/XiRui/Desktop/HWDOC_KING/OUTPUT/42.files/426.gif" TargetMode="External"/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2" Type="http://schemas.openxmlformats.org/officeDocument/2006/relationships/vmlDrawing" Target="../drawings/vmlDrawing5.vml"/><Relationship Id="rId11" Type="http://schemas.openxmlformats.org/officeDocument/2006/relationships/slideLayout" Target="../slideLayouts/slideLayout7.xml"/><Relationship Id="rId10" Type="http://schemas.openxmlformats.org/officeDocument/2006/relationships/image" Target="../media/image14.wmf"/><Relationship Id="rId1" Type="http://schemas.openxmlformats.org/officeDocument/2006/relationships/slide" Target="slide13.xml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6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15.png"/><Relationship Id="rId3" Type="http://schemas.openxmlformats.org/officeDocument/2006/relationships/oleObject" Target="../embeddings/oleObject10.bin"/><Relationship Id="rId2" Type="http://schemas.openxmlformats.org/officeDocument/2006/relationships/image" Target="../media/image4.png"/><Relationship Id="rId1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3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6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" Target="slide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2049" name="WordArt 6"/>
          <p:cNvPicPr>
            <a:picLocks noGrp="1" noChangeAspect="1"/>
          </p:cNvPicPr>
          <p:nvPr/>
        </p:nvPicPr>
        <p:blipFill>
          <a:blip r:embed="rId2">
            <a:lum bright="12000" contrast="12000"/>
          </a:blip>
          <a:stretch>
            <a:fillRect/>
          </a:stretch>
        </p:blipFill>
        <p:spPr>
          <a:xfrm>
            <a:off x="1031240" y="621665"/>
            <a:ext cx="8839200" cy="23622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1265" name="Rectangle 2">
            <a:hlinkClick r:id="rId1" action="ppaction://hlinksldjump"/>
          </p:cNvPr>
          <p:cNvSpPr/>
          <p:nvPr/>
        </p:nvSpPr>
        <p:spPr>
          <a:xfrm>
            <a:off x="1524000" y="6096000"/>
            <a:ext cx="1219200" cy="7620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pSp>
        <p:nvGrpSpPr>
          <p:cNvPr id="11266" name="Group 3"/>
          <p:cNvGrpSpPr/>
          <p:nvPr/>
        </p:nvGrpSpPr>
        <p:grpSpPr>
          <a:xfrm>
            <a:off x="2209800" y="0"/>
            <a:ext cx="7416800" cy="862013"/>
            <a:chOff x="0" y="0"/>
            <a:chExt cx="11680" cy="1357"/>
          </a:xfrm>
        </p:grpSpPr>
        <p:sp>
          <p:nvSpPr>
            <p:cNvPr id="11267" name="Text Box 4"/>
            <p:cNvSpPr txBox="1"/>
            <p:nvPr/>
          </p:nvSpPr>
          <p:spPr>
            <a:xfrm>
              <a:off x="225" y="0"/>
              <a:ext cx="11455" cy="91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3200" b="1" i="1" dirty="0">
                  <a:solidFill>
                    <a:srgbClr val="FF00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考题精练</a:t>
              </a:r>
              <a:endParaRPr lang="zh-CN" altLang="en-US" sz="3200" b="1" i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endParaRPr>
            </a:p>
          </p:txBody>
        </p:sp>
        <p:pic>
          <p:nvPicPr>
            <p:cNvPr id="11268" name="Picture 5" descr="彩色线~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155"/>
              <a:ext cx="11680" cy="20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7414" name="Text Box 6"/>
          <p:cNvSpPr txBox="1"/>
          <p:nvPr/>
        </p:nvSpPr>
        <p:spPr>
          <a:xfrm>
            <a:off x="1524000" y="914400"/>
            <a:ext cx="9144000" cy="26752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marL="342900" indent="-342900">
              <a:lnSpc>
                <a:spcPct val="120000"/>
              </a:lnSpc>
            </a:pPr>
            <a:r>
              <a:rPr lang="en-US" altLang="zh-CN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.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一根重木棒在水平力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的作用下以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点为轴，由竖直位置逆时针匀速转到水平位置过程中，若动力臂为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，动力与动力臂的乘积为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方向不变。则（  ）</a:t>
            </a:r>
            <a:endParaRPr lang="zh-CN" altLang="en-US" sz="28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lnSpc>
                <a:spcPct val="120000"/>
              </a:lnSpc>
            </a:pP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A.F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,L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减小，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   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B.F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,L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减小，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减小．　</a:t>
            </a:r>
            <a:endParaRPr lang="zh-CN" altLang="en-US" sz="2800" b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lnSpc>
                <a:spcPct val="120000"/>
              </a:lnSpc>
            </a:pP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C.F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,L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增大． 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D.F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减小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,L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增大．</a:t>
            </a:r>
            <a:endParaRPr lang="zh-CN" altLang="en-US" sz="2800" b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7415" name="Picture 7" descr="34-2"/>
          <p:cNvPicPr>
            <a:picLocks noChangeAspect="1"/>
          </p:cNvPicPr>
          <p:nvPr/>
        </p:nvPicPr>
        <p:blipFill>
          <a:blip r:embed="rId3"/>
          <a:srcRect b="19339"/>
          <a:stretch>
            <a:fillRect/>
          </a:stretch>
        </p:blipFill>
        <p:spPr>
          <a:xfrm>
            <a:off x="1981200" y="4560888"/>
            <a:ext cx="3609975" cy="2101850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3320" name="对象 13319" descr="3eud教育网  http://www.3edu.net  百万教学资源，完全免费，无须注册，天天更新！"/>
          <p:cNvGraphicFramePr/>
          <p:nvPr/>
        </p:nvGraphicFramePr>
        <p:xfrm>
          <a:off x="6888163" y="4440238"/>
          <a:ext cx="2974975" cy="202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4" imgW="574040" imgH="395605" progId="Equation.3">
                  <p:embed/>
                </p:oleObj>
              </mc:Choice>
              <mc:Fallback>
                <p:oleObj name="" r:id="rId4" imgW="574040" imgH="395605" progId="Equation.3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888163" y="4440238"/>
                        <a:ext cx="2974975" cy="2025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7" name="Text Box 9"/>
          <p:cNvSpPr txBox="1"/>
          <p:nvPr/>
        </p:nvSpPr>
        <p:spPr>
          <a:xfrm>
            <a:off x="7924800" y="1981200"/>
            <a:ext cx="657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en-US" altLang="zh-CN" sz="36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bldLvl="0"/>
      <p:bldP spid="17417" grpId="0" bldLvl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Text Box 2"/>
          <p:cNvSpPr txBox="1"/>
          <p:nvPr/>
        </p:nvSpPr>
        <p:spPr>
          <a:xfrm>
            <a:off x="1851025" y="3292475"/>
            <a:ext cx="1841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zh-CN" altLang="zh-CN" sz="36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2290" name="Rectangle 3">
            <a:hlinkClick r:id="rId1" action="ppaction://hlinksldjump"/>
          </p:cNvPr>
          <p:cNvSpPr/>
          <p:nvPr/>
        </p:nvSpPr>
        <p:spPr>
          <a:xfrm>
            <a:off x="1524000" y="6096000"/>
            <a:ext cx="1219200" cy="7620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pSp>
        <p:nvGrpSpPr>
          <p:cNvPr id="12291" name="Group 4"/>
          <p:cNvGrpSpPr/>
          <p:nvPr/>
        </p:nvGrpSpPr>
        <p:grpSpPr>
          <a:xfrm>
            <a:off x="2057400" y="152400"/>
            <a:ext cx="7416800" cy="862013"/>
            <a:chOff x="0" y="0"/>
            <a:chExt cx="11680" cy="1357"/>
          </a:xfrm>
        </p:grpSpPr>
        <p:sp>
          <p:nvSpPr>
            <p:cNvPr id="12292" name="Text Box 5"/>
            <p:cNvSpPr txBox="1"/>
            <p:nvPr/>
          </p:nvSpPr>
          <p:spPr>
            <a:xfrm>
              <a:off x="225" y="0"/>
              <a:ext cx="11455" cy="101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3600" b="1" i="1" dirty="0">
                  <a:solidFill>
                    <a:srgbClr val="FF0000"/>
                  </a:solidFill>
                  <a:latin typeface="Arial" panose="020B0604020202020204" pitchFamily="34" charset="0"/>
                  <a:ea typeface="楷体_GB2312" panose="02010609030101010101" pitchFamily="49" charset="-122"/>
                </a:rPr>
                <a:t>考题精练</a:t>
              </a:r>
              <a:endParaRPr lang="zh-CN" altLang="en-US" sz="3600" b="1" i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endParaRPr>
            </a:p>
          </p:txBody>
        </p:sp>
        <p:pic>
          <p:nvPicPr>
            <p:cNvPr id="12293" name="Picture 6" descr="彩色线~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155"/>
              <a:ext cx="11680" cy="20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8439" name="Rectangle 7"/>
          <p:cNvSpPr>
            <a:spLocks noGrp="1"/>
          </p:cNvSpPr>
          <p:nvPr/>
        </p:nvSpPr>
        <p:spPr>
          <a:xfrm>
            <a:off x="1524000" y="1066800"/>
            <a:ext cx="9144000" cy="242887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lnSpc>
                <a:spcPct val="115000"/>
              </a:lnSpc>
              <a:spcBef>
                <a:spcPct val="20000"/>
              </a:spcBef>
            </a:pP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2.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如图所示的轻质杠杆，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AO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小于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BO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．在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两端悬挂重物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32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32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后杠杆平衡．若将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32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32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同时向支点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移动相同的距离，则（   ）</a:t>
            </a:r>
            <a:endParaRPr lang="zh-CN" altLang="en-US" sz="3200" b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lnSpc>
                <a:spcPct val="115000"/>
              </a:lnSpc>
              <a:spcBef>
                <a:spcPct val="20000"/>
              </a:spcBef>
            </a:pPr>
            <a:r>
              <a:rPr lang="zh-CN" altLang="en-US" sz="32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32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A. </a:t>
            </a:r>
            <a:r>
              <a:rPr lang="zh-CN" altLang="en-US" sz="32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杠杆仍保持平衡   </a:t>
            </a:r>
            <a:r>
              <a:rPr lang="en-US" altLang="zh-CN" sz="32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B. </a:t>
            </a:r>
            <a:r>
              <a:rPr lang="zh-CN" altLang="en-US" sz="32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杠杆的</a:t>
            </a:r>
            <a:r>
              <a:rPr lang="en-US" altLang="zh-CN" sz="32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32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端向下倾斜  </a:t>
            </a:r>
            <a:endParaRPr lang="zh-CN" altLang="en-US" sz="3200" b="1" dirty="0">
              <a:solidFill>
                <a:srgbClr val="008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lnSpc>
                <a:spcPct val="115000"/>
              </a:lnSpc>
              <a:spcBef>
                <a:spcPct val="20000"/>
              </a:spcBef>
            </a:pPr>
            <a:r>
              <a:rPr lang="zh-CN" altLang="en-US" sz="32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32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C. </a:t>
            </a:r>
            <a:r>
              <a:rPr lang="zh-CN" altLang="en-US" sz="32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杠杆的</a:t>
            </a:r>
            <a:r>
              <a:rPr lang="en-US" altLang="zh-CN" sz="32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32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端向下倾斜 </a:t>
            </a:r>
            <a:r>
              <a:rPr lang="en-US" altLang="zh-CN" sz="32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D. </a:t>
            </a:r>
            <a:r>
              <a:rPr lang="zh-CN" altLang="en-US" sz="32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无法判断</a:t>
            </a:r>
            <a:endParaRPr lang="zh-CN" altLang="en-US" sz="3200" b="1" dirty="0">
              <a:solidFill>
                <a:srgbClr val="008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8440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1088" y="4151313"/>
            <a:ext cx="3960812" cy="27352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5" name="Text Box 13"/>
          <p:cNvSpPr txBox="1"/>
          <p:nvPr/>
        </p:nvSpPr>
        <p:spPr>
          <a:xfrm>
            <a:off x="6313488" y="4791075"/>
            <a:ext cx="4176712" cy="9531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008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提示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：两力臂等值减小，可用</a:t>
            </a:r>
            <a:r>
              <a:rPr lang="zh-CN" altLang="en-US" sz="2800" b="1" dirty="0">
                <a:solidFill>
                  <a:srgbClr val="000066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极值法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进行判断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8446" name="Text Box 14"/>
          <p:cNvSpPr txBox="1"/>
          <p:nvPr/>
        </p:nvSpPr>
        <p:spPr>
          <a:xfrm>
            <a:off x="7162800" y="2133600"/>
            <a:ext cx="436563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4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439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9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439">
                                            <p:txEl>
                                              <p:charRg st="0" end="6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charRg st="68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8439">
                                            <p:txEl>
                                              <p:charRg st="68" end="9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9">
                                            <p:txEl>
                                              <p:charRg st="68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9">
                                            <p:txEl>
                                              <p:charRg st="68" end="9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charRg st="97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8439">
                                            <p:txEl>
                                              <p:charRg st="97" end="1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9">
                                            <p:txEl>
                                              <p:charRg st="97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9">
                                            <p:txEl>
                                              <p:charRg st="97" end="1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build="p"/>
      <p:bldP spid="18445" grpId="0"/>
      <p:bldP spid="18446" grpId="0" bldLvl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Rectangle 2"/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rgbClr val="000000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3314" name="Rectangle 4"/>
          <p:cNvSpPr>
            <a:spLocks noGrp="1"/>
          </p:cNvSpPr>
          <p:nvPr>
            <p:ph type="body" sz="half"/>
          </p:nvPr>
        </p:nvSpPr>
        <p:spPr>
          <a:xfrm>
            <a:off x="1600200" y="0"/>
            <a:ext cx="9067800" cy="3200400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>
              <a:lnSpc>
                <a:spcPct val="135000"/>
              </a:lnSpc>
              <a:buNone/>
            </a:pPr>
            <a:r>
              <a:rPr lang="en-US" altLang="zh-CN" sz="3200" b="1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3.</a:t>
            </a:r>
            <a:r>
              <a:rPr lang="zh-CN" altLang="en-US" sz="36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一根蜡烛截成长度不同的两段竖立在杠杆的两边，如图且杠杆平衡，若同时点燃蜡烛（</a:t>
            </a:r>
            <a:r>
              <a:rPr lang="zh-CN" altLang="en-US" sz="36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设燃烧速度相同</a:t>
            </a:r>
            <a:r>
              <a:rPr lang="zh-CN" altLang="en-US" sz="36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），则杠杆的 </a:t>
            </a:r>
            <a:r>
              <a:rPr lang="en-US" altLang="zh-CN" sz="36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___</a:t>
            </a:r>
            <a:r>
              <a:rPr lang="zh-CN" altLang="en-US" sz="36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端将翘起。</a:t>
            </a:r>
            <a:endParaRPr lang="zh-CN" altLang="en-US" sz="3600" b="1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13315" name="图表占位符 15363"/>
          <p:cNvGraphicFramePr>
            <a:graphicFrameLocks noGrp="1"/>
          </p:cNvGraphicFramePr>
          <p:nvPr>
            <p:ph type="chart" sz="half"/>
          </p:nvPr>
        </p:nvGraphicFramePr>
        <p:xfrm>
          <a:off x="4191000" y="2971800"/>
          <a:ext cx="3810000" cy="414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" imgW="3819525" imgH="4124325" progId="MSGraph.Chart.8">
                  <p:embed/>
                </p:oleObj>
              </mc:Choice>
              <mc:Fallback>
                <p:oleObj name="" r:id="rId1" imgW="3819525" imgH="4124325" progId="MSGraph.Chart.8">
                  <p:embed/>
                  <p:pic>
                    <p:nvPicPr>
                      <p:cNvPr id="0" name="图片 308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191000" y="2971800"/>
                        <a:ext cx="3810000" cy="41433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6" name="AutoShape 6"/>
          <p:cNvSpPr/>
          <p:nvPr/>
        </p:nvSpPr>
        <p:spPr>
          <a:xfrm>
            <a:off x="6096000" y="5486400"/>
            <a:ext cx="304800" cy="2286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pSp>
        <p:nvGrpSpPr>
          <p:cNvPr id="2" name="Group 7"/>
          <p:cNvGrpSpPr/>
          <p:nvPr/>
        </p:nvGrpSpPr>
        <p:grpSpPr>
          <a:xfrm>
            <a:off x="4648200" y="3200400"/>
            <a:ext cx="1295400" cy="2254250"/>
            <a:chOff x="0" y="0"/>
            <a:chExt cx="1056" cy="1680"/>
          </a:xfrm>
        </p:grpSpPr>
        <p:grpSp>
          <p:nvGrpSpPr>
            <p:cNvPr id="13318" name="Group 8"/>
            <p:cNvGrpSpPr/>
            <p:nvPr/>
          </p:nvGrpSpPr>
          <p:grpSpPr>
            <a:xfrm>
              <a:off x="0" y="0"/>
              <a:ext cx="480" cy="1680"/>
              <a:chOff x="0" y="0"/>
              <a:chExt cx="480" cy="1680"/>
            </a:xfrm>
          </p:grpSpPr>
          <p:sp>
            <p:nvSpPr>
              <p:cNvPr id="13319" name="Rectangle 9"/>
              <p:cNvSpPr/>
              <p:nvPr/>
            </p:nvSpPr>
            <p:spPr>
              <a:xfrm>
                <a:off x="144" y="672"/>
                <a:ext cx="288" cy="1008"/>
              </a:xfrm>
              <a:prstGeom prst="rect">
                <a:avLst/>
              </a:prstGeom>
              <a:solidFill>
                <a:srgbClr val="808080"/>
              </a:solidFill>
              <a:ln w="9525" cap="flat" cmpd="sng">
                <a:solidFill>
                  <a:srgbClr val="2B2A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p>
                <a:pPr algn="ctr" eaLnBrk="0" fontAlgn="b" hangingPunct="0"/>
                <a:endParaRPr lang="zh-CN" altLang="zh-CN" sz="2400" dirty="0">
                  <a:solidFill>
                    <a:srgbClr val="808080"/>
                  </a:solidFill>
                  <a:latin typeface="Arial" panose="020B0604020202020204" pitchFamily="34" charset="0"/>
                </a:endParaRPr>
              </a:p>
            </p:txBody>
          </p:sp>
          <p:pic>
            <p:nvPicPr>
              <p:cNvPr id="13320" name="Picture 10" descr="RY_16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480" cy="6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13321" name="Text Box 11"/>
            <p:cNvSpPr txBox="1"/>
            <p:nvPr/>
          </p:nvSpPr>
          <p:spPr>
            <a:xfrm>
              <a:off x="606" y="984"/>
              <a:ext cx="450" cy="577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>
              <a:spAutoFit/>
            </a:bodyPr>
            <a:p>
              <a:pPr eaLnBrk="0" fontAlgn="b" hangingPunct="0">
                <a:spcBef>
                  <a:spcPct val="50000"/>
                </a:spcBef>
              </a:pPr>
              <a:endParaRPr lang="zh-CN" altLang="zh-CN" sz="2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22540" name="Group 12"/>
          <p:cNvGrpSpPr/>
          <p:nvPr/>
        </p:nvGrpSpPr>
        <p:grpSpPr>
          <a:xfrm>
            <a:off x="7620000" y="4343400"/>
            <a:ext cx="1042988" cy="1152525"/>
            <a:chOff x="0" y="0"/>
            <a:chExt cx="1056" cy="1680"/>
          </a:xfrm>
        </p:grpSpPr>
        <p:grpSp>
          <p:nvGrpSpPr>
            <p:cNvPr id="13323" name="Group 13"/>
            <p:cNvGrpSpPr/>
            <p:nvPr/>
          </p:nvGrpSpPr>
          <p:grpSpPr>
            <a:xfrm>
              <a:off x="0" y="0"/>
              <a:ext cx="480" cy="1680"/>
              <a:chOff x="0" y="0"/>
              <a:chExt cx="480" cy="1680"/>
            </a:xfrm>
          </p:grpSpPr>
          <p:sp>
            <p:nvSpPr>
              <p:cNvPr id="13324" name="Rectangle 14"/>
              <p:cNvSpPr/>
              <p:nvPr/>
            </p:nvSpPr>
            <p:spPr>
              <a:xfrm>
                <a:off x="144" y="672"/>
                <a:ext cx="288" cy="1008"/>
              </a:xfrm>
              <a:prstGeom prst="rect">
                <a:avLst/>
              </a:prstGeom>
              <a:solidFill>
                <a:srgbClr val="808080"/>
              </a:solidFill>
              <a:ln w="9525" cap="flat" cmpd="sng">
                <a:solidFill>
                  <a:srgbClr val="2B2A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/>
              <a:p>
                <a:pPr algn="ctr" eaLnBrk="0" fontAlgn="b" hangingPunct="0"/>
                <a:endParaRPr lang="zh-CN" altLang="zh-CN" sz="2400" dirty="0">
                  <a:solidFill>
                    <a:srgbClr val="808080"/>
                  </a:solidFill>
                  <a:latin typeface="Arial" panose="020B0604020202020204" pitchFamily="34" charset="0"/>
                </a:endParaRPr>
              </a:p>
            </p:txBody>
          </p:sp>
          <p:pic>
            <p:nvPicPr>
              <p:cNvPr id="13325" name="Picture 15" descr="RY_163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0" y="0"/>
                <a:ext cx="480" cy="648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13326" name="Text Box 16"/>
            <p:cNvSpPr txBox="1"/>
            <p:nvPr/>
          </p:nvSpPr>
          <p:spPr>
            <a:xfrm>
              <a:off x="497" y="986"/>
              <a:ext cx="559" cy="576"/>
            </a:xfrm>
            <a:prstGeom prst="rect">
              <a:avLst/>
            </a:prstGeom>
            <a:noFill/>
            <a:ln w="9525">
              <a:noFill/>
            </a:ln>
          </p:spPr>
          <p:txBody>
            <a:bodyPr vert="eaVert">
              <a:spAutoFit/>
            </a:bodyPr>
            <a:p>
              <a:pPr eaLnBrk="0" fontAlgn="b" hangingPunct="0">
                <a:spcBef>
                  <a:spcPct val="50000"/>
                </a:spcBef>
              </a:pPr>
              <a:endParaRPr lang="zh-CN" altLang="zh-CN" sz="2400" dirty="0">
                <a:latin typeface="Arial" panose="020B0604020202020204" pitchFamily="34" charset="0"/>
              </a:endParaRPr>
            </a:p>
          </p:txBody>
        </p:sp>
      </p:grpSp>
      <p:sp>
        <p:nvSpPr>
          <p:cNvPr id="13327" name="Rectangle 17"/>
          <p:cNvSpPr/>
          <p:nvPr/>
        </p:nvSpPr>
        <p:spPr>
          <a:xfrm>
            <a:off x="4191000" y="5410200"/>
            <a:ext cx="4033838" cy="142875"/>
          </a:xfrm>
          <a:prstGeom prst="rect">
            <a:avLst/>
          </a:prstGeom>
          <a:solidFill>
            <a:srgbClr val="FFFF00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Rectangle 2"/>
          <p:cNvSpPr/>
          <p:nvPr/>
        </p:nvSpPr>
        <p:spPr>
          <a:xfrm>
            <a:off x="1524000" y="-25400"/>
            <a:ext cx="9144000" cy="6856413"/>
          </a:xfrm>
          <a:prstGeom prst="rect">
            <a:avLst/>
          </a:prstGeom>
          <a:solidFill>
            <a:srgbClr val="000000"/>
          </a:solidFill>
          <a:ln w="12700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338" name="Rectangle 3"/>
          <p:cNvSpPr>
            <a:spLocks noGrp="1"/>
          </p:cNvSpPr>
          <p:nvPr>
            <p:ph type="body" sz="half"/>
          </p:nvPr>
        </p:nvSpPr>
        <p:spPr>
          <a:xfrm>
            <a:off x="1524000" y="228600"/>
            <a:ext cx="9144000" cy="4114800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>
              <a:lnSpc>
                <a:spcPct val="130000"/>
              </a:lnSpc>
              <a:buNone/>
            </a:pPr>
            <a:r>
              <a:rPr lang="en-US" altLang="zh-CN" sz="32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4</a:t>
            </a:r>
            <a:r>
              <a:rPr lang="en-US" altLang="zh-CN" sz="3200" b="1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.</a:t>
            </a:r>
            <a:r>
              <a:rPr lang="en-US" altLang="zh-CN" sz="3200" b="1"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r>
              <a:rPr lang="zh-CN" altLang="en-US" sz="3200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一根均匀铜丝，在中点处支住它刚好平衡，现将其右端从中对折起来，如图所示，则杠杆</a:t>
            </a:r>
            <a:endParaRPr lang="zh-CN" altLang="en-US" sz="3200" b="1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>
              <a:lnSpc>
                <a:spcPct val="130000"/>
              </a:lnSpc>
              <a:buNone/>
            </a:pPr>
            <a:r>
              <a:rPr lang="zh-CN" altLang="en-US" sz="3200" b="1" dirty="0">
                <a:solidFill>
                  <a:srgbClr val="FFFF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	  </a:t>
            </a:r>
            <a:r>
              <a:rPr lang="en-US" altLang="zh-CN" sz="3200" b="1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A)  </a:t>
            </a:r>
            <a:r>
              <a:rPr lang="zh-CN" altLang="en-US" sz="32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仍平衡；</a:t>
            </a:r>
            <a:endParaRPr lang="zh-CN" altLang="en-US" sz="3200" b="1" dirty="0">
              <a:solidFill>
                <a:schemeClr val="bg1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>
              <a:lnSpc>
                <a:spcPct val="130000"/>
              </a:lnSpc>
              <a:buNone/>
            </a:pPr>
            <a:r>
              <a:rPr lang="zh-CN" altLang="en-US" sz="32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en-US" altLang="zh-CN" sz="3200" b="1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B)</a:t>
            </a:r>
            <a:r>
              <a:rPr lang="zh-CN" altLang="en-US" sz="32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左端下降；</a:t>
            </a:r>
            <a:endParaRPr lang="zh-CN" altLang="en-US" sz="3200" b="1" dirty="0">
              <a:solidFill>
                <a:schemeClr val="bg1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>
              <a:lnSpc>
                <a:spcPct val="130000"/>
              </a:lnSpc>
              <a:buNone/>
            </a:pPr>
            <a:r>
              <a:rPr lang="zh-CN" altLang="en-US" sz="32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en-US" altLang="zh-CN" sz="3200" b="1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C)</a:t>
            </a:r>
            <a:r>
              <a:rPr lang="zh-CN" altLang="en-US" sz="32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右端下降；</a:t>
            </a:r>
            <a:endParaRPr lang="zh-CN" altLang="en-US" sz="3200" b="1" dirty="0">
              <a:solidFill>
                <a:schemeClr val="bg1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>
              <a:lnSpc>
                <a:spcPct val="130000"/>
              </a:lnSpc>
              <a:buNone/>
            </a:pPr>
            <a:r>
              <a:rPr lang="zh-CN" altLang="en-US" sz="32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</a:t>
            </a:r>
            <a:r>
              <a:rPr lang="en-US" altLang="zh-CN" sz="3200" b="1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D)</a:t>
            </a:r>
            <a:r>
              <a:rPr lang="zh-CN" altLang="en-US" sz="3200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无法判断</a:t>
            </a:r>
            <a:r>
              <a:rPr lang="zh-CN" altLang="en-US" b="1" dirty="0">
                <a:solidFill>
                  <a:schemeClr val="bg1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。</a:t>
            </a:r>
            <a:endParaRPr lang="zh-CN" altLang="en-US" b="1" dirty="0">
              <a:solidFill>
                <a:schemeClr val="bg1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>
              <a:lnSpc>
                <a:spcPct val="130000"/>
              </a:lnSpc>
              <a:buNone/>
            </a:pPr>
            <a:r>
              <a:rPr lang="zh-CN" altLang="en-US" sz="2000" b="1" dirty="0">
                <a:solidFill>
                  <a:srgbClr val="FFFF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endParaRPr lang="zh-CN" altLang="en-US" sz="2000" b="1" dirty="0">
              <a:solidFill>
                <a:srgbClr val="FFFFCC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4339" name="AutoShape 4"/>
          <p:cNvSpPr/>
          <p:nvPr/>
        </p:nvSpPr>
        <p:spPr>
          <a:xfrm>
            <a:off x="8640763" y="3873500"/>
            <a:ext cx="304800" cy="2286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4340" name="Rectangle 5"/>
          <p:cNvSpPr/>
          <p:nvPr/>
        </p:nvSpPr>
        <p:spPr>
          <a:xfrm flipH="1">
            <a:off x="6096000" y="2667000"/>
            <a:ext cx="3529013" cy="2159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3559" name="Text Box 7"/>
          <p:cNvSpPr txBox="1"/>
          <p:nvPr/>
        </p:nvSpPr>
        <p:spPr>
          <a:xfrm>
            <a:off x="7608888" y="5373688"/>
            <a:ext cx="2484437" cy="583565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p>
            <a:pPr marL="342900" indent="-342900">
              <a:spcBef>
                <a:spcPct val="50000"/>
              </a:spcBef>
              <a:buClr>
                <a:schemeClr val="tx2"/>
              </a:buClr>
            </a:pPr>
            <a:r>
              <a:rPr lang="zh-CN" altLang="en-US" sz="32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请你做一做</a:t>
            </a:r>
            <a:endParaRPr lang="zh-CN" altLang="en-US" sz="32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grpSp>
        <p:nvGrpSpPr>
          <p:cNvPr id="23560" name="Group 8"/>
          <p:cNvGrpSpPr/>
          <p:nvPr/>
        </p:nvGrpSpPr>
        <p:grpSpPr>
          <a:xfrm>
            <a:off x="6096000" y="4191000"/>
            <a:ext cx="2743200" cy="706438"/>
            <a:chOff x="0" y="0"/>
            <a:chExt cx="1728" cy="445"/>
          </a:xfrm>
        </p:grpSpPr>
        <p:sp>
          <p:nvSpPr>
            <p:cNvPr id="14343" name="AutoShape 9"/>
            <p:cNvSpPr/>
            <p:nvPr/>
          </p:nvSpPr>
          <p:spPr>
            <a:xfrm>
              <a:off x="1104" y="301"/>
              <a:ext cx="192" cy="144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4344" name="Rectangle 10"/>
            <p:cNvSpPr/>
            <p:nvPr/>
          </p:nvSpPr>
          <p:spPr>
            <a:xfrm flipH="1">
              <a:off x="0" y="157"/>
              <a:ext cx="1728" cy="144"/>
            </a:xfrm>
            <a:prstGeom prst="rect">
              <a:avLst/>
            </a:prstGeom>
            <a:solidFill>
              <a:srgbClr val="FF0000"/>
            </a:solidFill>
            <a:ln w="2857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  <p:sp>
          <p:nvSpPr>
            <p:cNvPr id="14345" name="Rectangle 11"/>
            <p:cNvSpPr/>
            <p:nvPr/>
          </p:nvSpPr>
          <p:spPr>
            <a:xfrm flipV="1">
              <a:off x="1198" y="0"/>
              <a:ext cx="530" cy="157"/>
            </a:xfrm>
            <a:prstGeom prst="rect">
              <a:avLst/>
            </a:prstGeom>
            <a:solidFill>
              <a:srgbClr val="FF0000"/>
            </a:solidFill>
            <a:ln w="28575" cap="rnd" cmpd="sng">
              <a:solidFill>
                <a:schemeClr val="tx1"/>
              </a:solidFill>
              <a:prstDash val="sysDot"/>
              <a:miter/>
              <a:headEnd type="none" w="med" len="med"/>
              <a:tailEnd type="none" w="med" len="med"/>
            </a:ln>
          </p:spPr>
          <p:txBody>
            <a:bodyPr wrap="none" anchor="ctr"/>
            <a:p>
              <a:endParaRPr lang="zh-CN" altLang="en-US" dirty="0">
                <a:latin typeface="Arial" panose="020B0604020202020204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9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Text Box 2"/>
          <p:cNvSpPr txBox="1"/>
          <p:nvPr/>
        </p:nvSpPr>
        <p:spPr>
          <a:xfrm>
            <a:off x="1703388" y="-4762"/>
            <a:ext cx="8888412" cy="4570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30000"/>
              </a:lnSpc>
            </a:pP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如图所示，用方向不变的力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，将杠杆从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位置匀速提升到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位置的过程中，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的大小变化情况   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(     )</a:t>
            </a:r>
            <a:endParaRPr lang="en-US" altLang="zh-CN" sz="3200" b="1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32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．逐渐变大</a:t>
            </a:r>
            <a:endParaRPr lang="zh-CN" altLang="en-US" sz="32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32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．逐渐变小</a:t>
            </a:r>
            <a:endParaRPr lang="zh-CN" altLang="en-US" sz="32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  <a:r>
              <a:rPr lang="zh-CN" altLang="en-US" sz="32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．保持不变</a:t>
            </a:r>
            <a:endParaRPr lang="zh-CN" altLang="en-US" sz="32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32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32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．无法判定</a:t>
            </a:r>
            <a:endParaRPr lang="zh-CN" altLang="en-US" sz="32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7410" name="Rectangle 3"/>
          <p:cNvSpPr/>
          <p:nvPr/>
        </p:nvSpPr>
        <p:spPr>
          <a:xfrm>
            <a:off x="1524000" y="2554288"/>
            <a:ext cx="309880" cy="368300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endParaRPr lang="zh-CN" altLang="en-US" dirty="0">
              <a:latin typeface="Arial" panose="020B0604020202020204" pitchFamily="34" charset="0"/>
            </a:endParaRPr>
          </a:p>
        </p:txBody>
      </p:sp>
      <p:graphicFrame>
        <p:nvGraphicFramePr>
          <p:cNvPr id="17411" name="对象 19459"/>
          <p:cNvGraphicFramePr/>
          <p:nvPr/>
        </p:nvGraphicFramePr>
        <p:xfrm>
          <a:off x="6167438" y="2133600"/>
          <a:ext cx="3740150" cy="3959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" imgW="1304925" imgH="1381125" progId="">
                  <p:embed/>
                </p:oleObj>
              </mc:Choice>
              <mc:Fallback>
                <p:oleObj name="" r:id="rId1" imgW="1304925" imgH="1381125" progId="">
                  <p:embed/>
                  <p:pic>
                    <p:nvPicPr>
                      <p:cNvPr id="0" name="图片 308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167438" y="2133600"/>
                        <a:ext cx="3740150" cy="39592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 Box 5"/>
          <p:cNvSpPr txBox="1"/>
          <p:nvPr/>
        </p:nvSpPr>
        <p:spPr>
          <a:xfrm>
            <a:off x="4419600" y="1371600"/>
            <a:ext cx="549910" cy="70675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4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7413" name="AutoShape 6">
            <a:hlinkClick r:id="" action="ppaction://noaction">
              <a:snd r:embed="rId3" name="chimes.wav"/>
            </a:hlinkClick>
          </p:cNvPr>
          <p:cNvSpPr/>
          <p:nvPr/>
        </p:nvSpPr>
        <p:spPr>
          <a:xfrm>
            <a:off x="10056813" y="6264275"/>
            <a:ext cx="611187" cy="620713"/>
          </a:xfrm>
          <a:prstGeom prst="actionButtonHome">
            <a:avLst/>
          </a:prstGeom>
          <a:solidFill>
            <a:srgbClr val="66FFFF"/>
          </a:solidFill>
          <a:ln w="9525">
            <a:noFill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内容占位符 1"/>
          <p:cNvSpPr>
            <a:spLocks noGrp="1"/>
          </p:cNvSpPr>
          <p:nvPr>
            <p:ph sz="quarter" idx="4294967295"/>
          </p:nvPr>
        </p:nvSpPr>
        <p:spPr>
          <a:xfrm>
            <a:off x="1524000" y="0"/>
            <a:ext cx="9144000" cy="6858000"/>
          </a:xfrm>
        </p:spPr>
        <p:txBody>
          <a:bodyPr wrap="square" lIns="91440" tIns="45720" rIns="91440" bIns="45720" anchor="t"/>
          <a:lstStyle>
            <a:lvl1pPr lvl="0">
              <a:defRPr sz="2400"/>
            </a:lvl1pPr>
            <a:lvl2pPr lvl="1">
              <a:defRPr sz="2000"/>
            </a:lvl2pPr>
            <a:lvl3pPr lvl="2">
              <a:defRPr sz="1800"/>
            </a:lvl3pPr>
            <a:lvl4pPr lvl="3">
              <a:defRPr sz="1600"/>
            </a:lvl4pPr>
            <a:lvl5pPr lvl="4">
              <a:defRPr sz="1600"/>
            </a:lvl5pPr>
          </a:lstStyle>
          <a:p>
            <a:pPr marL="0" lvl="0" indent="536575">
              <a:lnSpc>
                <a:spcPct val="150000"/>
              </a:lnSpc>
              <a:buNone/>
            </a:pP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如图所示，作用在杠杆一端始终与杠杆垂直的力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，将杠杆缓慢地由位置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拉至位置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，力</a:t>
            </a:r>
            <a:r>
              <a:rPr lang="en-US" altLang="zh-CN" sz="3200" b="1" i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在这个过程中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(</a:t>
            </a: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　</a:t>
            </a:r>
            <a:r>
              <a:rPr lang="en-US" altLang="zh-CN" sz="32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)</a:t>
            </a:r>
            <a:endParaRPr lang="en-US" altLang="zh-CN" sz="3200" b="1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0" lvl="0" indent="536575">
              <a:lnSpc>
                <a:spcPct val="150000"/>
              </a:lnSpc>
              <a:buNone/>
            </a:pPr>
            <a:r>
              <a:rPr lang="en-US" altLang="zh-CN" sz="32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32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．变大</a:t>
            </a:r>
            <a:r>
              <a:rPr lang="en-US" altLang="zh-CN" sz="32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</a:t>
            </a:r>
            <a:endParaRPr lang="zh-CN" altLang="en-US" sz="32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0" lvl="0" indent="536575">
              <a:lnSpc>
                <a:spcPct val="150000"/>
              </a:lnSpc>
              <a:buNone/>
            </a:pPr>
            <a:r>
              <a:rPr lang="en-US" altLang="zh-CN" sz="32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32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．变小</a:t>
            </a:r>
            <a:endParaRPr lang="zh-CN" altLang="en-US" sz="32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0" lvl="0" indent="536575">
              <a:lnSpc>
                <a:spcPct val="150000"/>
              </a:lnSpc>
              <a:buNone/>
            </a:pP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．不变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</a:t>
            </a:r>
            <a:endParaRPr lang="zh-CN" altLang="en-US" sz="28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0" lvl="0" indent="536575">
              <a:lnSpc>
                <a:spcPct val="150000"/>
              </a:lnSpc>
              <a:buNone/>
            </a:pP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．先变大后变小</a:t>
            </a:r>
            <a:endParaRPr lang="zh-CN" altLang="en-US" sz="28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0" lvl="0" indent="536575">
              <a:lnSpc>
                <a:spcPct val="150000"/>
              </a:lnSpc>
              <a:buNone/>
            </a:pPr>
            <a:endParaRPr lang="zh-CN" altLang="en-US" sz="1600" b="1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8434" name="Picture 2" descr="D:\济南宇轩图书\2011中考备战策略物理（练习）课件\2011中考备战策略物理（练习）课件\19A.TIF"/>
          <p:cNvPicPr>
            <a:picLocks noChangeAspect="1"/>
          </p:cNvPicPr>
          <p:nvPr/>
        </p:nvPicPr>
        <p:blipFill>
          <a:blip r:embed="rId1" r:link="rId2"/>
          <a:stretch>
            <a:fillRect/>
          </a:stretch>
        </p:blipFill>
        <p:spPr>
          <a:xfrm>
            <a:off x="6096000" y="2819400"/>
            <a:ext cx="4038600" cy="3346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892" name="Text Box 4"/>
          <p:cNvSpPr txBox="1"/>
          <p:nvPr/>
        </p:nvSpPr>
        <p:spPr>
          <a:xfrm>
            <a:off x="4648200" y="1676400"/>
            <a:ext cx="576580" cy="64516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r>
              <a:rPr lang="en-US" altLang="zh-CN" b="1">
                <a:solidFill>
                  <a:srgbClr val="FF0000"/>
                </a:solidFill>
                <a:latin typeface="Arial" panose="020B0604020202020204" pitchFamily="34" charset="0"/>
              </a:rPr>
              <a:t>.</a:t>
            </a:r>
            <a:endParaRPr lang="en-US" altLang="zh-CN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2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3" name="Rectangle 2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762000"/>
          </a:xfrm>
        </p:spPr>
        <p:txBody>
          <a:bodyPr wrap="square" lIns="91440" tIns="45720" rIns="91440" bIns="45720" anchor="ctr"/>
          <a:p>
            <a:pPr algn="l"/>
            <a:r>
              <a:rPr lang="en-US" altLang="zh-CN" sz="4800" b="1">
                <a:solidFill>
                  <a:srgbClr val="0000CC"/>
                </a:solidFill>
              </a:rPr>
              <a:t>     </a:t>
            </a:r>
            <a:r>
              <a:rPr lang="zh-CN" altLang="en-US" sz="4000" b="1" dirty="0">
                <a:solidFill>
                  <a:srgbClr val="0000CC"/>
                </a:solidFill>
              </a:rPr>
              <a:t>杠杆动态平衡题解题策略</a:t>
            </a:r>
            <a:endParaRPr lang="zh-CN" altLang="en-US" sz="4000" b="1" dirty="0">
              <a:solidFill>
                <a:srgbClr val="0000CC"/>
              </a:solidFill>
            </a:endParaRPr>
          </a:p>
        </p:txBody>
      </p:sp>
      <p:sp>
        <p:nvSpPr>
          <p:cNvPr id="9219" name="Rectangle 3"/>
          <p:cNvSpPr>
            <a:spLocks noGrp="1"/>
          </p:cNvSpPr>
          <p:nvPr>
            <p:ph type="body" sz="half"/>
          </p:nvPr>
        </p:nvSpPr>
        <p:spPr>
          <a:xfrm>
            <a:off x="1905000" y="1066800"/>
            <a:ext cx="8424863" cy="2168525"/>
          </a:xfrm>
        </p:spPr>
        <p:txBody>
          <a:bodyPr wrap="square" lIns="91440" tIns="45720" rIns="91440" bIns="45720" anchor="t"/>
          <a:lstStyle>
            <a:lvl1pPr lvl="0">
              <a:defRPr sz="2800"/>
            </a:lvl1pPr>
            <a:lvl2pPr lvl="1">
              <a:defRPr sz="2400"/>
            </a:lvl2pPr>
            <a:lvl3pPr lvl="2">
              <a:defRPr sz="2000"/>
            </a:lvl3pPr>
            <a:lvl4pPr lvl="3">
              <a:defRPr sz="1800"/>
            </a:lvl4pPr>
            <a:lvl5pPr lvl="4">
              <a:defRPr sz="1800"/>
            </a:lvl5pPr>
          </a:lstStyle>
          <a:p>
            <a:pPr lvl="0">
              <a:buNone/>
            </a:pPr>
            <a:r>
              <a:rPr lang="zh-CN" altLang="en-US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此类题的解答离不开杠杆的平衡条件</a:t>
            </a:r>
            <a:r>
              <a:rPr lang="zh-CN" altLang="en-US" sz="24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 </a:t>
            </a:r>
            <a:r>
              <a:rPr lang="en-US" altLang="zh-CN" sz="2400" b="1" i="1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en-US" altLang="zh-CN" sz="2400" b="1" i="1" baseline="-25000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en-US" altLang="zh-CN" sz="2400" b="1" i="1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en-US" altLang="zh-CN" sz="2400" b="1" i="1" baseline="-25000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en-US" altLang="zh-CN" sz="2400" b="1" i="1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=F</a:t>
            </a:r>
            <a:r>
              <a:rPr lang="en-US" altLang="zh-CN" sz="2400" b="1" i="1" baseline="-25000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en-US" altLang="zh-CN" sz="2400" b="1" i="1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l</a:t>
            </a:r>
            <a:r>
              <a:rPr lang="en-US" altLang="zh-CN" sz="2400" b="1" i="1" baseline="-25000">
                <a:solidFill>
                  <a:srgbClr val="0000CC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2,</a:t>
            </a:r>
            <a:endParaRPr lang="en-US" altLang="zh-CN" sz="2400" b="1" i="1" baseline="-25000">
              <a:solidFill>
                <a:srgbClr val="0000CC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>
              <a:buNone/>
            </a:pPr>
            <a:r>
              <a:rPr lang="zh-CN" altLang="en-US" sz="24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提升重物时，公式可变换成   </a:t>
            </a:r>
            <a:r>
              <a:rPr lang="en-US" altLang="zh-CN" sz="24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Fl</a:t>
            </a:r>
            <a:r>
              <a:rPr lang="en-US" altLang="zh-CN" sz="2400" b="1" baseline="-2500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en-US" altLang="zh-CN" sz="24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=Gl</a:t>
            </a:r>
            <a:r>
              <a:rPr lang="en-US" altLang="zh-CN" sz="2400" b="1" baseline="-2500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2400" b="1" baseline="-25000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，</a:t>
            </a:r>
            <a:endParaRPr lang="zh-CN" altLang="en-US" sz="2400" b="1" baseline="-25000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lvl="0">
              <a:buNone/>
            </a:pPr>
            <a:r>
              <a:rPr lang="zh-CN" altLang="en-US" sz="2400" b="1" dirty="0">
                <a:solidFill>
                  <a:schemeClr val="tx2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则动力</a:t>
            </a:r>
            <a:endParaRPr lang="zh-CN" altLang="en-US" sz="2400" b="1" dirty="0">
              <a:solidFill>
                <a:schemeClr val="tx2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9220" name="对象 9219" descr="3eud教育网  http://www.3edu.net  百万教学资源，完全免费，无须注册，天天更新！"/>
          <p:cNvGraphicFramePr/>
          <p:nvPr/>
        </p:nvGraphicFramePr>
        <p:xfrm>
          <a:off x="3733800" y="2209800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600075" imgH="446405" progId="Equation.3">
                  <p:embed/>
                </p:oleObj>
              </mc:Choice>
              <mc:Fallback>
                <p:oleObj name="" r:id="rId1" imgW="600075" imgH="446405" progId="Equation.3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33800" y="2209800"/>
                        <a:ext cx="2286000" cy="8382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Rectangle 5"/>
          <p:cNvSpPr>
            <a:spLocks noGrp="1"/>
          </p:cNvSpPr>
          <p:nvPr/>
        </p:nvSpPr>
        <p:spPr>
          <a:xfrm>
            <a:off x="1524000" y="3124200"/>
            <a:ext cx="8686800" cy="32766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三点注意</a:t>
            </a: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：</a:t>
            </a: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 b="1" dirty="0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一是杠杆提升重物时，杠杆转到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水平位置</a:t>
            </a:r>
            <a:r>
              <a:rPr lang="zh-CN" altLang="en-US" sz="2800" b="1" dirty="0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时，阻力臂达到最大值；</a:t>
            </a:r>
            <a:endParaRPr lang="zh-CN" altLang="en-US" sz="2800" b="1" dirty="0">
              <a:solidFill>
                <a:srgbClr val="006600"/>
              </a:solidFill>
              <a:latin typeface="楷体" pitchFamily="49" charset="-122"/>
              <a:ea typeface="楷体" pitchFamily="49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 b="1" dirty="0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二是当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动力的作用线经过支点</a:t>
            </a:r>
            <a:r>
              <a:rPr lang="zh-CN" altLang="en-US" sz="2800" b="1" dirty="0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时</a:t>
            </a:r>
            <a:r>
              <a:rPr lang="en-US" altLang="zh-CN" sz="2800" b="1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,</a:t>
            </a:r>
            <a:r>
              <a:rPr lang="zh-CN" altLang="en-US" sz="2800" b="1" dirty="0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动力臂为零，分析时可视为最小值判断。</a:t>
            </a:r>
            <a:endParaRPr lang="zh-CN" altLang="en-US" sz="2800" b="1" dirty="0">
              <a:solidFill>
                <a:srgbClr val="006600"/>
              </a:solidFill>
              <a:latin typeface="楷体" pitchFamily="49" charset="-122"/>
              <a:ea typeface="楷体" pitchFamily="49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zh-CN" altLang="en-US" sz="2800" b="1" dirty="0">
                <a:solidFill>
                  <a:srgbClr val="006600"/>
                </a:solidFill>
                <a:latin typeface="楷体" pitchFamily="49" charset="-122"/>
                <a:ea typeface="楷体" pitchFamily="49" charset="-122"/>
              </a:rPr>
              <a:t>三是杠杆的平衡状态包括静平衡和动平衡</a:t>
            </a:r>
            <a:r>
              <a:rPr lang="zh-CN" altLang="en-US" sz="28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（匀速转动）</a:t>
            </a:r>
            <a:endParaRPr lang="zh-CN" altLang="en-US" sz="2800" b="1" dirty="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  <a:buChar char="v"/>
            </a:pP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spcBef>
                <a:spcPct val="20000"/>
              </a:spcBef>
              <a:buChar char="v"/>
            </a:pP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spcBef>
                <a:spcPct val="20000"/>
              </a:spcBef>
              <a:buChar char="v"/>
            </a:pPr>
            <a:endParaRPr lang="zh-CN" altLang="en-US" sz="3200" b="1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charRg st="28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charRg st="52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char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charRg st="28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  <p:bldP spid="9219" grpId="1" uiExpand="1" build="p"/>
      <p:bldP spid="9221" grpId="0" bldLvl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4097" name="Group 2"/>
          <p:cNvGrpSpPr/>
          <p:nvPr/>
        </p:nvGrpSpPr>
        <p:grpSpPr>
          <a:xfrm>
            <a:off x="1778000" y="188913"/>
            <a:ext cx="8890000" cy="1268410"/>
            <a:chOff x="0" y="0"/>
            <a:chExt cx="12474" cy="1998"/>
          </a:xfrm>
        </p:grpSpPr>
        <p:sp>
          <p:nvSpPr>
            <p:cNvPr id="4098" name="Text Box 3"/>
            <p:cNvSpPr txBox="1"/>
            <p:nvPr/>
          </p:nvSpPr>
          <p:spPr>
            <a:xfrm>
              <a:off x="0" y="0"/>
              <a:ext cx="12474" cy="199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3200" dirty="0">
                  <a:solidFill>
                    <a:srgbClr val="0000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杠杆动态平衡</a:t>
              </a:r>
              <a:r>
                <a:rPr lang="en-US" altLang="zh-CN" sz="3600" b="1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A</a:t>
              </a:r>
              <a:r>
                <a:rPr lang="en-US" altLang="zh-CN" sz="3600" b="1">
                  <a:solidFill>
                    <a:srgbClr val="3333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---</a:t>
              </a:r>
              <a:r>
                <a:rPr lang="zh-CN" altLang="en-US" sz="2700" b="1" dirty="0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阻力不变，判断动力的变化</a:t>
              </a:r>
              <a:endPara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en-US" sz="27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     </a:t>
              </a:r>
              <a:endParaRPr lang="zh-CN" altLang="en-US" sz="27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4099" name="Picture 4" descr="彩色线~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36" y="1586"/>
              <a:ext cx="11680" cy="20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100" name="Text Box 5"/>
            <p:cNvSpPr txBox="1"/>
            <p:nvPr/>
          </p:nvSpPr>
          <p:spPr>
            <a:xfrm>
              <a:off x="5259" y="865"/>
              <a:ext cx="6257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400" b="1">
                  <a:solidFill>
                    <a:srgbClr val="0066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1.</a:t>
              </a:r>
              <a:r>
                <a:rPr lang="zh-CN" altLang="en-US" sz="2400" b="1" dirty="0">
                  <a:solidFill>
                    <a:srgbClr val="0066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动力臂不变，阻力臂变化</a:t>
              </a:r>
              <a:endParaRPr lang="zh-CN" altLang="en-US" sz="24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sp>
        <p:nvSpPr>
          <p:cNvPr id="10246" name="Text Box 6"/>
          <p:cNvSpPr txBox="1"/>
          <p:nvPr/>
        </p:nvSpPr>
        <p:spPr>
          <a:xfrm>
            <a:off x="1776413" y="1412875"/>
            <a:ext cx="8510587" cy="24199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en-US" altLang="zh-CN" sz="2000">
                <a:latin typeface="Arial" panose="020B0604020202020204" pitchFamily="34" charset="0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如图所示，轻质杠杆可绕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转动，在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点始终受一垂直作用于杠杆的力，在从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转动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sym typeface="宋体" panose="02010600030101010101" pitchFamily="2" charset="-122"/>
              </a:rPr>
              <a:t>’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位置时，力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F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将（    ）</a:t>
            </a:r>
            <a:endParaRPr lang="zh-CN" altLang="en-US" sz="2800" b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</a:t>
            </a: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、变大                  </a:t>
            </a: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、变小  </a:t>
            </a:r>
            <a:endParaRPr lang="zh-CN" altLang="en-US" sz="2800" b="1" dirty="0">
              <a:solidFill>
                <a:srgbClr val="0099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spcBef>
                <a:spcPct val="10000"/>
              </a:spcBef>
              <a:spcAft>
                <a:spcPct val="10000"/>
              </a:spcAft>
            </a:pP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、先变大，后变小        </a:t>
            </a: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、先变小，后变大</a:t>
            </a: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     </a:t>
            </a: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0247" name="Text Box 7"/>
          <p:cNvSpPr txBox="1"/>
          <p:nvPr/>
        </p:nvSpPr>
        <p:spPr>
          <a:xfrm>
            <a:off x="2514600" y="2209800"/>
            <a:ext cx="1173163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4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10248" name="Group 8"/>
          <p:cNvGrpSpPr/>
          <p:nvPr/>
        </p:nvGrpSpPr>
        <p:grpSpPr>
          <a:xfrm>
            <a:off x="1981200" y="3886200"/>
            <a:ext cx="3738563" cy="2659063"/>
            <a:chOff x="0" y="0"/>
            <a:chExt cx="7028" cy="4188"/>
          </a:xfrm>
        </p:grpSpPr>
        <p:pic>
          <p:nvPicPr>
            <p:cNvPr id="4104" name="Picture 9" descr="11-15"/>
            <p:cNvPicPr>
              <a:picLocks noChangeAspect="1"/>
            </p:cNvPicPr>
            <p:nvPr/>
          </p:nvPicPr>
          <p:blipFill>
            <a:blip r:embed="rId2"/>
            <a:srcRect t="9793" r="35715"/>
            <a:stretch>
              <a:fillRect/>
            </a:stretch>
          </p:blipFill>
          <p:spPr>
            <a:xfrm>
              <a:off x="0" y="0"/>
              <a:ext cx="7029" cy="4123"/>
            </a:xfrm>
            <a:prstGeom prst="rect">
              <a:avLst/>
            </a:prstGeom>
            <a:noFill/>
            <a:ln w="9525">
              <a:noFill/>
            </a:ln>
          </p:spPr>
        </p:pic>
        <p:grpSp>
          <p:nvGrpSpPr>
            <p:cNvPr id="4105" name="Group 10"/>
            <p:cNvGrpSpPr/>
            <p:nvPr/>
          </p:nvGrpSpPr>
          <p:grpSpPr>
            <a:xfrm>
              <a:off x="2722" y="2948"/>
              <a:ext cx="889" cy="1241"/>
              <a:chOff x="0" y="0"/>
              <a:chExt cx="908" cy="1468"/>
            </a:xfrm>
          </p:grpSpPr>
          <p:sp>
            <p:nvSpPr>
              <p:cNvPr id="4106" name="Line 11"/>
              <p:cNvSpPr/>
              <p:nvPr/>
            </p:nvSpPr>
            <p:spPr>
              <a:xfrm>
                <a:off x="435" y="0"/>
                <a:ext cx="0" cy="1282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4107" name="未知" descr="栎木"/>
              <p:cNvSpPr/>
              <p:nvPr/>
            </p:nvSpPr>
            <p:spPr>
              <a:xfrm flipV="1">
                <a:off x="0" y="674"/>
                <a:ext cx="908" cy="79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08" y="0"/>
                  </a:cxn>
                  <a:cxn ang="0">
                    <a:pos x="908" y="795"/>
                  </a:cxn>
                  <a:cxn ang="0">
                    <a:pos x="0" y="795"/>
                  </a:cxn>
                  <a:cxn ang="0">
                    <a:pos x="0" y="0"/>
                  </a:cxn>
                </a:cxnLst>
                <a:pathLst>
                  <a:path w="400" h="400">
                    <a:moveTo>
                      <a:pt x="0" y="0"/>
                    </a:moveTo>
                    <a:lnTo>
                      <a:pt x="400" y="0"/>
                    </a:lnTo>
                    <a:lnTo>
                      <a:pt x="400" y="400"/>
                    </a:lnTo>
                    <a:lnTo>
                      <a:pt x="0" y="400"/>
                    </a:lnTo>
                    <a:lnTo>
                      <a:pt x="0" y="0"/>
                    </a:lnTo>
                    <a:close/>
                  </a:path>
                </a:pathLst>
              </a:custGeom>
              <a:blipFill rotWithShape="0">
                <a:blip r:embed="rId3"/>
              </a:blipFill>
              <a:ln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p>
                <a:endParaRPr lang="zh-CN" altLang="en-US"/>
              </a:p>
            </p:txBody>
          </p:sp>
        </p:grpSp>
      </p:grpSp>
      <p:graphicFrame>
        <p:nvGraphicFramePr>
          <p:cNvPr id="10253" name="对象 10252" descr="3eud教育网  http://www.3edu.net  百万教学资源，完全免费，无须注册，天天更新！"/>
          <p:cNvGraphicFramePr/>
          <p:nvPr/>
        </p:nvGraphicFramePr>
        <p:xfrm>
          <a:off x="5445125" y="4279900"/>
          <a:ext cx="2787650" cy="193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4" imgW="600075" imgH="446405" progId="Equation.3">
                  <p:embed/>
                </p:oleObj>
              </mc:Choice>
              <mc:Fallback>
                <p:oleObj name="" r:id="rId4" imgW="600075" imgH="446405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45125" y="4279900"/>
                        <a:ext cx="2787650" cy="193198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54" name="AutoShape 14"/>
          <p:cNvSpPr/>
          <p:nvPr/>
        </p:nvSpPr>
        <p:spPr>
          <a:xfrm rot="-4020000">
            <a:off x="6542088" y="4140200"/>
            <a:ext cx="512762" cy="363538"/>
          </a:xfrm>
          <a:prstGeom prst="curvedDownArrow">
            <a:avLst>
              <a:gd name="adj1" fmla="val 28209"/>
              <a:gd name="adj2" fmla="val 56419"/>
              <a:gd name="adj3" fmla="val 33324"/>
            </a:avLst>
          </a:prstGeom>
          <a:solidFill>
            <a:srgbClr val="000099"/>
          </a:solidFill>
          <a:ln w="9525">
            <a:noFill/>
          </a:ln>
        </p:spPr>
        <p:txBody>
          <a:bodyPr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2" name="AutoShape 15"/>
          <p:cNvSpPr/>
          <p:nvPr/>
        </p:nvSpPr>
        <p:spPr>
          <a:xfrm>
            <a:off x="6889750" y="5956300"/>
            <a:ext cx="706438" cy="447675"/>
          </a:xfrm>
          <a:prstGeom prst="curvedUpArrow">
            <a:avLst>
              <a:gd name="adj1" fmla="val 31560"/>
              <a:gd name="adj2" fmla="val 63120"/>
              <a:gd name="adj3" fmla="val 33324"/>
            </a:avLst>
          </a:prstGeom>
          <a:solidFill>
            <a:srgbClr val="FF0066"/>
          </a:solidFill>
          <a:ln w="9525">
            <a:noFill/>
          </a:ln>
        </p:spPr>
        <p:txBody>
          <a:bodyPr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56" name="Text Box 16"/>
          <p:cNvSpPr txBox="1"/>
          <p:nvPr/>
        </p:nvSpPr>
        <p:spPr>
          <a:xfrm>
            <a:off x="7383463" y="5753100"/>
            <a:ext cx="123983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方正魏碑_GBK" pitchFamily="65" charset="-122"/>
              </a:rPr>
              <a:t>不变</a:t>
            </a:r>
            <a:endParaRPr lang="zh-CN" altLang="en-US" sz="2800" b="1" dirty="0">
              <a:solidFill>
                <a:srgbClr val="FF0000"/>
              </a:solidFill>
              <a:latin typeface="Arial" panose="020B0604020202020204" pitchFamily="34" charset="0"/>
              <a:ea typeface="方正魏碑_GBK" pitchFamily="65" charset="-122"/>
            </a:endParaRPr>
          </a:p>
        </p:txBody>
      </p:sp>
      <p:sp>
        <p:nvSpPr>
          <p:cNvPr id="10257" name="Text Box 17"/>
          <p:cNvSpPr txBox="1"/>
          <p:nvPr/>
        </p:nvSpPr>
        <p:spPr>
          <a:xfrm>
            <a:off x="6962775" y="3857625"/>
            <a:ext cx="34925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1" dirty="0">
                <a:solidFill>
                  <a:srgbClr val="0000CC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先转到水平位置，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增大到最大值</a:t>
            </a:r>
            <a:r>
              <a:rPr lang="zh-CN" altLang="en-US" sz="2400" b="1" dirty="0">
                <a:solidFill>
                  <a:srgbClr val="0000CC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，再上升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变小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0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0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47" grpId="0" bldLvl="0"/>
      <p:bldP spid="10254" grpId="0" bldLvl="0" animBg="1"/>
      <p:bldP spid="2" grpId="0" bldLvl="0" animBg="1"/>
      <p:bldP spid="10256" grpId="0" bldLvl="0"/>
      <p:bldP spid="10257" grpId="0" bldLvl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5121" name="Group 2"/>
          <p:cNvGrpSpPr/>
          <p:nvPr/>
        </p:nvGrpSpPr>
        <p:grpSpPr>
          <a:xfrm>
            <a:off x="1524000" y="0"/>
            <a:ext cx="8915400" cy="1548659"/>
            <a:chOff x="0" y="0"/>
            <a:chExt cx="12475" cy="2250"/>
          </a:xfrm>
        </p:grpSpPr>
        <p:sp>
          <p:nvSpPr>
            <p:cNvPr id="5122" name="Text Box 3"/>
            <p:cNvSpPr txBox="1"/>
            <p:nvPr/>
          </p:nvSpPr>
          <p:spPr>
            <a:xfrm>
              <a:off x="0" y="0"/>
              <a:ext cx="12475" cy="184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0000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杠杆动态平衡 </a:t>
              </a:r>
              <a:r>
                <a:rPr lang="en-US" altLang="zh-CN" sz="3200" b="1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A</a:t>
              </a:r>
              <a:r>
                <a:rPr lang="en-US" altLang="zh-CN" sz="3200" b="1">
                  <a:solidFill>
                    <a:srgbClr val="3333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-</a:t>
              </a:r>
              <a:r>
                <a:rPr lang="en-US" altLang="zh-CN" sz="3600" b="1">
                  <a:solidFill>
                    <a:srgbClr val="3333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--</a:t>
              </a:r>
              <a:r>
                <a:rPr lang="zh-CN" altLang="en-US" sz="2700" b="1" dirty="0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阻力不变，判断动力的变化</a:t>
              </a:r>
              <a:endPara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en-US" sz="27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     </a:t>
              </a:r>
              <a:endParaRPr lang="zh-CN" altLang="en-US" sz="27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pic>
          <p:nvPicPr>
            <p:cNvPr id="5123" name="Picture 4" descr="彩色线~2"/>
            <p:cNvPicPr>
              <a:picLocks noChangeAspect="1"/>
            </p:cNvPicPr>
            <p:nvPr/>
          </p:nvPicPr>
          <p:blipFill>
            <a:blip r:embed="rId1"/>
            <a:stretch>
              <a:fillRect/>
            </a:stretch>
          </p:blipFill>
          <p:spPr>
            <a:xfrm>
              <a:off x="336" y="1586"/>
              <a:ext cx="11680" cy="20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24" name="Text Box 5"/>
            <p:cNvSpPr txBox="1"/>
            <p:nvPr/>
          </p:nvSpPr>
          <p:spPr>
            <a:xfrm>
              <a:off x="5258" y="865"/>
              <a:ext cx="6260" cy="138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r>
                <a:rPr lang="en-US" altLang="zh-CN" sz="2800" b="1">
                  <a:solidFill>
                    <a:srgbClr val="0066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2.</a:t>
              </a:r>
              <a:r>
                <a:rPr lang="zh-CN" altLang="en-US" sz="2800" b="1" dirty="0">
                  <a:solidFill>
                    <a:srgbClr val="0066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阻力臂不变，动力臂变化</a:t>
              </a:r>
              <a:endPara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sp>
        <p:nvSpPr>
          <p:cNvPr id="11270" name="Text Box 6"/>
          <p:cNvSpPr txBox="1"/>
          <p:nvPr/>
        </p:nvSpPr>
        <p:spPr>
          <a:xfrm>
            <a:off x="1676400" y="1295400"/>
            <a:ext cx="8839200" cy="31921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400" b="1">
                <a:latin typeface="Arial" panose="020B0604020202020204" pitchFamily="34" charset="0"/>
              </a:rPr>
              <a:t> 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、如图所示，轻质杠杆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的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点挂着一个重物，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端用细绳吊在圆环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下，此时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恰成水平且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点与圆弧形架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PQ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的圆心重合，那么当环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M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从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P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点逐渐滑至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Q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点的过程中，绳对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端的拉力大小将（    ）</a:t>
            </a:r>
            <a:endParaRPr lang="zh-CN" altLang="en-US" sz="2800" b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   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、保持不变  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、逐渐增大    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、逐渐减小       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、变小再变大</a:t>
            </a:r>
            <a:endParaRPr lang="zh-CN" altLang="en-US" sz="2800" b="1" dirty="0">
              <a:solidFill>
                <a:srgbClr val="008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11271" name="对象 11270"/>
          <p:cNvGraphicFramePr/>
          <p:nvPr/>
        </p:nvGraphicFramePr>
        <p:xfrm>
          <a:off x="1828800" y="4419600"/>
          <a:ext cx="4530725" cy="2232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2" imgW="5295900" imgH="2819400" progId="">
                  <p:embed/>
                </p:oleObj>
              </mc:Choice>
              <mc:Fallback>
                <p:oleObj name="" r:id="rId2" imgW="5295900" imgH="2819400" progId="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3">
                        <a:grayscl/>
                      </a:blip>
                      <a:srcRect l="12100" t="29367" r="74841" b="52362"/>
                      <a:stretch>
                        <a:fillRect/>
                      </a:stretch>
                    </p:blipFill>
                    <p:spPr>
                      <a:xfrm>
                        <a:off x="1828800" y="4419600"/>
                        <a:ext cx="4530725" cy="22320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对象 11271" descr="3eud教育网  http://www.3edu.net  百万教学资源，完全免费，无须注册，天天更新！"/>
          <p:cNvGraphicFramePr/>
          <p:nvPr/>
        </p:nvGraphicFramePr>
        <p:xfrm>
          <a:off x="6967538" y="4279900"/>
          <a:ext cx="3032125" cy="203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4" imgW="600075" imgH="446405" progId="Equation.3">
                  <p:embed/>
                </p:oleObj>
              </mc:Choice>
              <mc:Fallback>
                <p:oleObj name="" r:id="rId4" imgW="600075" imgH="446405" progId="Equation.3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967538" y="4279900"/>
                        <a:ext cx="3032125" cy="203835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Text Box 9"/>
          <p:cNvSpPr txBox="1"/>
          <p:nvPr/>
        </p:nvSpPr>
        <p:spPr>
          <a:xfrm>
            <a:off x="6324600" y="2743200"/>
            <a:ext cx="55086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D</a:t>
            </a:r>
            <a:endParaRPr lang="en-US" altLang="zh-CN" sz="36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10"/>
          <p:cNvSpPr txBox="1"/>
          <p:nvPr/>
        </p:nvSpPr>
        <p:spPr>
          <a:xfrm>
            <a:off x="4686300" y="3932238"/>
            <a:ext cx="1049338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dirty="0">
                <a:solidFill>
                  <a:srgbClr val="FF0000"/>
                </a:solidFill>
                <a:latin typeface="Arial" panose="020B0604020202020204" pitchFamily="34" charset="0"/>
                <a:ea typeface="方正兰亭特黑简体" pitchFamily="2" charset="-122"/>
              </a:rPr>
              <a:t>最大</a:t>
            </a:r>
            <a:endParaRPr lang="zh-CN" altLang="en-US" sz="2400" dirty="0">
              <a:solidFill>
                <a:srgbClr val="FF0000"/>
              </a:solidFill>
              <a:latin typeface="Arial" panose="020B0604020202020204" pitchFamily="34" charset="0"/>
              <a:ea typeface="方正兰亭特黑简体" pitchFamily="2" charset="-122"/>
            </a:endParaRPr>
          </a:p>
        </p:txBody>
      </p:sp>
      <p:sp>
        <p:nvSpPr>
          <p:cNvPr id="5130" name="Text Box 11"/>
          <p:cNvSpPr txBox="1"/>
          <p:nvPr/>
        </p:nvSpPr>
        <p:spPr>
          <a:xfrm>
            <a:off x="3860800" y="4546600"/>
            <a:ext cx="6000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endParaRPr lang="zh-CN" altLang="zh-CN" sz="36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11276" name="Text Box 12"/>
          <p:cNvSpPr txBox="1"/>
          <p:nvPr/>
        </p:nvSpPr>
        <p:spPr>
          <a:xfrm>
            <a:off x="5981700" y="4502150"/>
            <a:ext cx="5905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</a:rPr>
              <a:t>小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11277" name="Text Box 13"/>
          <p:cNvSpPr txBox="1"/>
          <p:nvPr/>
        </p:nvSpPr>
        <p:spPr>
          <a:xfrm>
            <a:off x="3914775" y="4486275"/>
            <a:ext cx="5905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</a:rPr>
              <a:t>小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3" name="Text Box 14"/>
          <p:cNvSpPr txBox="1"/>
          <p:nvPr/>
        </p:nvSpPr>
        <p:spPr>
          <a:xfrm>
            <a:off x="9286875" y="3968750"/>
            <a:ext cx="10096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solidFill>
                  <a:srgbClr val="000099"/>
                </a:solidFill>
                <a:latin typeface="Arial" panose="020B0604020202020204" pitchFamily="34" charset="0"/>
              </a:rPr>
              <a:t>不变</a:t>
            </a:r>
            <a:endParaRPr lang="zh-CN" altLang="en-US" sz="28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1279" name="AutoShape 15"/>
          <p:cNvSpPr/>
          <p:nvPr/>
        </p:nvSpPr>
        <p:spPr>
          <a:xfrm>
            <a:off x="8509000" y="4160838"/>
            <a:ext cx="762000" cy="404812"/>
          </a:xfrm>
          <a:custGeom>
            <a:avLst/>
            <a:gdLst/>
            <a:ahLst/>
            <a:cxnLst>
              <a:cxn ang="17694720">
                <a:pos x="19638541" y="0"/>
              </a:cxn>
              <a:cxn ang="5898240">
                <a:pos x="19638541" y="4270335"/>
              </a:cxn>
              <a:cxn ang="5898240">
                <a:pos x="2172934" y="7586701"/>
              </a:cxn>
              <a:cxn ang="0">
                <a:pos x="26881666" y="2135158"/>
              </a:cxn>
            </a:cxnLst>
            <a:pathLst>
              <a:path w="21600" h="21600">
                <a:moveTo>
                  <a:pt x="21600" y="6079"/>
                </a:moveTo>
                <a:lnTo>
                  <a:pt x="15780" y="0"/>
                </a:lnTo>
                <a:lnTo>
                  <a:pt x="15780" y="4371"/>
                </a:lnTo>
                <a:lnTo>
                  <a:pt x="12427" y="4371"/>
                </a:lnTo>
                <a:cubicBezTo>
                  <a:pt x="5564" y="4371"/>
                  <a:pt x="0" y="7857"/>
                  <a:pt x="0" y="12158"/>
                </a:cubicBezTo>
                <a:lnTo>
                  <a:pt x="0" y="21600"/>
                </a:lnTo>
                <a:lnTo>
                  <a:pt x="3492" y="21600"/>
                </a:lnTo>
                <a:lnTo>
                  <a:pt x="3492" y="12158"/>
                </a:lnTo>
                <a:cubicBezTo>
                  <a:pt x="3492" y="9744"/>
                  <a:pt x="7492" y="7787"/>
                  <a:pt x="12427" y="7787"/>
                </a:cubicBezTo>
                <a:lnTo>
                  <a:pt x="15780" y="7787"/>
                </a:lnTo>
                <a:lnTo>
                  <a:pt x="15780" y="12158"/>
                </a:lnTo>
                <a:close/>
              </a:path>
            </a:pathLst>
          </a:custGeom>
          <a:solidFill>
            <a:srgbClr val="000099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11280" name="AutoShape 16"/>
          <p:cNvSpPr/>
          <p:nvPr/>
        </p:nvSpPr>
        <p:spPr>
          <a:xfrm>
            <a:off x="7740650" y="5641975"/>
            <a:ext cx="679450" cy="577850"/>
          </a:xfrm>
          <a:prstGeom prst="curvedRightArrow">
            <a:avLst>
              <a:gd name="adj1" fmla="val 10046"/>
              <a:gd name="adj2" fmla="val 40000"/>
              <a:gd name="adj3" fmla="val 87283"/>
            </a:avLst>
          </a:prstGeom>
          <a:solidFill>
            <a:srgbClr val="000099"/>
          </a:solidFill>
          <a:ln w="9525">
            <a:noFill/>
          </a:ln>
        </p:spPr>
        <p:txBody>
          <a:bodyPr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1281" name="Text Box 17"/>
          <p:cNvSpPr txBox="1"/>
          <p:nvPr/>
        </p:nvSpPr>
        <p:spPr>
          <a:xfrm>
            <a:off x="7959725" y="6062663"/>
            <a:ext cx="242411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1" dirty="0">
                <a:solidFill>
                  <a:srgbClr val="FF0066"/>
                </a:solidFill>
                <a:latin typeface="Arial" panose="020B0604020202020204" pitchFamily="34" charset="0"/>
                <a:ea typeface="方正魏碑_GBK" pitchFamily="65" charset="-122"/>
              </a:rPr>
              <a:t>先变大再变小</a:t>
            </a:r>
            <a:endParaRPr lang="zh-CN" altLang="en-US" sz="2400" b="1" dirty="0">
              <a:solidFill>
                <a:srgbClr val="FF0066"/>
              </a:solidFill>
              <a:latin typeface="Arial" panose="020B0604020202020204" pitchFamily="34" charset="0"/>
              <a:ea typeface="方正魏碑_GBK" pitchFamily="65" charset="-122"/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2000"/>
                                        <p:tgtEl>
                                          <p:spTgt spid="11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1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3" grpId="0" bldLvl="0"/>
      <p:bldP spid="2" grpId="0" bldLvl="0"/>
      <p:bldP spid="2" grpId="1" bldLvl="0"/>
      <p:bldP spid="11276" grpId="0" bldLvl="0"/>
      <p:bldP spid="11277" grpId="0" bldLvl="0"/>
      <p:bldP spid="3" grpId="0" bldLvl="0"/>
      <p:bldP spid="11279" grpId="0" bldLvl="0" animBg="1"/>
      <p:bldP spid="11280" grpId="0" bldLvl="0" animBg="1"/>
      <p:bldP spid="11281" grpId="0" bldLvl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45" name="Text Box 2"/>
          <p:cNvSpPr txBox="1"/>
          <p:nvPr/>
        </p:nvSpPr>
        <p:spPr>
          <a:xfrm>
            <a:off x="1992313" y="188913"/>
            <a:ext cx="8135937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endParaRPr lang="zh-CN" altLang="zh-CN" sz="36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6146" name="Text Box 3"/>
          <p:cNvSpPr txBox="1"/>
          <p:nvPr/>
        </p:nvSpPr>
        <p:spPr>
          <a:xfrm>
            <a:off x="2619375" y="404813"/>
            <a:ext cx="6716713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endParaRPr lang="zh-CN" altLang="zh-CN" sz="36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6147" name="Text Box 4"/>
          <p:cNvSpPr txBox="1"/>
          <p:nvPr/>
        </p:nvSpPr>
        <p:spPr>
          <a:xfrm>
            <a:off x="2043113" y="331788"/>
            <a:ext cx="686117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endParaRPr lang="zh-CN" altLang="zh-CN" sz="36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6148" name="Text Box 5"/>
          <p:cNvSpPr txBox="1"/>
          <p:nvPr/>
        </p:nvSpPr>
        <p:spPr>
          <a:xfrm>
            <a:off x="1752600" y="0"/>
            <a:ext cx="8661400" cy="1268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杠杆动态平衡</a:t>
            </a:r>
            <a:r>
              <a:rPr lang="en-US" altLang="zh-CN" sz="32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en-US" altLang="zh-CN" sz="3200" b="1">
                <a:solidFill>
                  <a:srgbClr val="3333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-</a:t>
            </a:r>
            <a:r>
              <a:rPr lang="en-US" altLang="zh-CN" sz="3600" b="1">
                <a:solidFill>
                  <a:srgbClr val="3333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--</a:t>
            </a:r>
            <a:r>
              <a: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阻力不变，判断动力的变化</a:t>
            </a:r>
            <a:endParaRPr lang="zh-CN" altLang="en-US" sz="2700" b="1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  </a:t>
            </a:r>
            <a:endParaRPr lang="zh-CN" altLang="en-US" sz="24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6149" name="Text Box 6"/>
          <p:cNvSpPr txBox="1"/>
          <p:nvPr/>
        </p:nvSpPr>
        <p:spPr>
          <a:xfrm>
            <a:off x="2819400" y="533400"/>
            <a:ext cx="66135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3.</a:t>
            </a:r>
            <a:r>
              <a:rPr lang="zh-CN" altLang="en-US" sz="24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阻力臂和动力臂同时变化，但比值</a:t>
            </a:r>
            <a:endParaRPr lang="zh-CN" altLang="en-US" sz="2400" b="1" dirty="0">
              <a:solidFill>
                <a:srgbClr val="0099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6150" name="Picture 7" descr="彩色线~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33600" y="990600"/>
            <a:ext cx="7416800" cy="127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1676400" y="1143000"/>
            <a:ext cx="8839200" cy="256603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pPr marL="342900" indent="-342900">
              <a:lnSpc>
                <a:spcPct val="115000"/>
              </a:lnSpc>
            </a:pPr>
            <a:r>
              <a:rPr lang="en-US" altLang="zh-CN" sz="2400" b="1" noProof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  </a:t>
            </a:r>
            <a:r>
              <a:rPr lang="zh-CN" altLang="en-US" sz="2800" b="1" noProof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例</a:t>
            </a:r>
            <a:r>
              <a:rPr lang="en-US" altLang="zh-CN" sz="2800" b="1" noProof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3</a:t>
            </a:r>
            <a:r>
              <a:rPr lang="zh-CN" altLang="en-US" sz="2800" b="1" noProof="1" dirty="0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用右图</a:t>
            </a:r>
            <a:r>
              <a:rPr lang="en-US" altLang="zh-CN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3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所示的杠杆提升重物，设作用在</a:t>
            </a:r>
            <a:r>
              <a:rPr lang="en-US" altLang="zh-CN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B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端的力</a:t>
            </a:r>
            <a:r>
              <a:rPr lang="en-US" altLang="zh-CN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F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始终竖直向下，在将重物慢慢提升到一定高度的过程中，</a:t>
            </a:r>
            <a:r>
              <a:rPr lang="en-US" altLang="zh-CN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F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的大小将（   ）</a:t>
            </a:r>
            <a:endParaRPr lang="zh-CN" altLang="en-US" sz="2800" b="1" noProof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lnSpc>
                <a:spcPct val="115000"/>
              </a:lnSpc>
            </a:pPr>
            <a:r>
              <a:rPr lang="zh-CN" altLang="en-US" sz="2800" b="1" noProof="1" dirty="0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　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A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、保持不变   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B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、逐渐变小                       </a:t>
            </a:r>
            <a:endParaRPr lang="zh-CN" altLang="en-US" sz="2800" b="1" noProof="1" dirty="0">
              <a:solidFill>
                <a:srgbClr val="0099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>
              <a:lnSpc>
                <a:spcPct val="115000"/>
              </a:lnSpc>
            </a:pP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  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C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、逐渐变大   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D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、先变大，后变小</a:t>
            </a:r>
            <a:r>
              <a:rPr lang="zh-CN" altLang="en-US" sz="2800" b="1" noProof="1" dirty="0">
                <a:solidFill>
                  <a:srgbClr val="00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                    </a:t>
            </a:r>
            <a:endParaRPr lang="zh-CN" altLang="en-US" sz="2800" b="1" noProof="1" dirty="0">
              <a:solidFill>
                <a:srgbClr val="000000"/>
              </a:solidFill>
              <a:effectLst>
                <a:outerShdw blurRad="38100" dist="38100" dir="2700000">
                  <a:srgbClr val="C0C0C0"/>
                </a:outerShdw>
              </a:effectLst>
            </a:endParaRPr>
          </a:p>
        </p:txBody>
      </p:sp>
      <p:grpSp>
        <p:nvGrpSpPr>
          <p:cNvPr id="12297" name="Group 9"/>
          <p:cNvGrpSpPr/>
          <p:nvPr/>
        </p:nvGrpSpPr>
        <p:grpSpPr>
          <a:xfrm>
            <a:off x="1535113" y="3632200"/>
            <a:ext cx="5722937" cy="2787650"/>
            <a:chOff x="0" y="0"/>
            <a:chExt cx="8520" cy="3290"/>
          </a:xfrm>
        </p:grpSpPr>
        <p:pic>
          <p:nvPicPr>
            <p:cNvPr id="6153" name="Picture 10" descr="未命名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8520" cy="3290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54" name="Text Box 11"/>
            <p:cNvSpPr txBox="1"/>
            <p:nvPr/>
          </p:nvSpPr>
          <p:spPr>
            <a:xfrm>
              <a:off x="7315" y="0"/>
              <a:ext cx="567" cy="680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lIns="0" tIns="0" rIns="0" bIns="0"/>
            <a:p>
              <a:pPr algn="ctr"/>
              <a:r>
                <a:rPr lang="en-US" altLang="zh-CN" sz="2400" b="1">
                  <a:latin typeface="Arial" panose="020B0604020202020204" pitchFamily="34" charset="0"/>
                </a:rPr>
                <a:t>B</a:t>
              </a:r>
              <a:endParaRPr lang="en-US" altLang="zh-CN" sz="2400" b="1">
                <a:latin typeface="Arial" panose="020B0604020202020204" pitchFamily="34" charset="0"/>
              </a:endParaRPr>
            </a:p>
            <a:p>
              <a:pPr algn="ctr"/>
              <a:endParaRPr lang="en-US" altLang="zh-CN" sz="2400">
                <a:latin typeface="Arial" panose="020B0604020202020204" pitchFamily="34" charset="0"/>
              </a:endParaRPr>
            </a:p>
          </p:txBody>
        </p:sp>
        <p:sp>
          <p:nvSpPr>
            <p:cNvPr id="6155" name="Text Box 12"/>
            <p:cNvSpPr txBox="1"/>
            <p:nvPr/>
          </p:nvSpPr>
          <p:spPr>
            <a:xfrm>
              <a:off x="1588" y="2495"/>
              <a:ext cx="948" cy="372"/>
            </a:xfrm>
            <a:prstGeom prst="rect">
              <a:avLst/>
            </a:prstGeom>
            <a:solidFill>
              <a:srgbClr val="FFFFFF"/>
            </a:solidFill>
            <a:ln w="9525">
              <a:noFill/>
            </a:ln>
          </p:spPr>
          <p:txBody>
            <a:bodyPr lIns="0" tIns="0" rIns="0" bIns="0"/>
            <a:p>
              <a:pPr algn="ctr"/>
              <a:r>
                <a:rPr lang="en-US" altLang="zh-CN" sz="2400">
                  <a:latin typeface="Arial" panose="020B0604020202020204" pitchFamily="34" charset="0"/>
                </a:rPr>
                <a:t> </a:t>
              </a:r>
              <a:r>
                <a:rPr lang="en-US" altLang="zh-CN" sz="2400" b="1">
                  <a:latin typeface="Arial" panose="020B0604020202020204" pitchFamily="34" charset="0"/>
                </a:rPr>
                <a:t>G</a:t>
              </a:r>
              <a:endParaRPr lang="en-US" altLang="zh-CN" sz="2400" b="1">
                <a:latin typeface="Arial" panose="020B0604020202020204" pitchFamily="34" charset="0"/>
              </a:endParaRPr>
            </a:p>
            <a:p>
              <a:pPr algn="ctr"/>
              <a:endParaRPr lang="en-US" altLang="zh-CN" sz="2400">
                <a:latin typeface="Arial" panose="020B0604020202020204" pitchFamily="34" charset="0"/>
              </a:endParaRPr>
            </a:p>
          </p:txBody>
        </p:sp>
      </p:grpSp>
      <p:sp>
        <p:nvSpPr>
          <p:cNvPr id="12301" name="Line 13"/>
          <p:cNvSpPr/>
          <p:nvPr/>
        </p:nvSpPr>
        <p:spPr>
          <a:xfrm>
            <a:off x="2889250" y="4305300"/>
            <a:ext cx="0" cy="720725"/>
          </a:xfrm>
          <a:prstGeom prst="line">
            <a:avLst/>
          </a:prstGeom>
          <a:ln w="38100" cap="flat" cmpd="sng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</p:sp>
      <p:cxnSp>
        <p:nvCxnSpPr>
          <p:cNvPr id="12302" name="AutoShape 14"/>
          <p:cNvCxnSpPr/>
          <p:nvPr/>
        </p:nvCxnSpPr>
        <p:spPr>
          <a:xfrm>
            <a:off x="2889250" y="4535488"/>
            <a:ext cx="1431925" cy="0"/>
          </a:xfrm>
          <a:prstGeom prst="straightConnector1">
            <a:avLst/>
          </a:prstGeom>
          <a:ln w="38100" cap="flat" cmpd="sng">
            <a:solidFill>
              <a:srgbClr val="0000FF"/>
            </a:solidFill>
            <a:prstDash val="solid"/>
            <a:headEnd type="triangle" w="med" len="med"/>
            <a:tailEnd type="triangle" w="med" len="med"/>
          </a:ln>
        </p:spPr>
      </p:cxnSp>
      <p:cxnSp>
        <p:nvCxnSpPr>
          <p:cNvPr id="12303" name="AutoShape 15"/>
          <p:cNvCxnSpPr/>
          <p:nvPr/>
        </p:nvCxnSpPr>
        <p:spPr>
          <a:xfrm>
            <a:off x="4321175" y="4535488"/>
            <a:ext cx="2032000" cy="0"/>
          </a:xfrm>
          <a:prstGeom prst="straightConnector1">
            <a:avLst/>
          </a:prstGeom>
          <a:ln w="38100" cap="flat" cmpd="sng">
            <a:solidFill>
              <a:srgbClr val="0000FF"/>
            </a:solidFill>
            <a:prstDash val="solid"/>
            <a:headEnd type="triangle" w="med" len="med"/>
            <a:tailEnd type="triangle" w="med" len="med"/>
          </a:ln>
        </p:spPr>
      </p:cxnSp>
      <p:sp>
        <p:nvSpPr>
          <p:cNvPr id="12304" name="Text Box 16"/>
          <p:cNvSpPr txBox="1"/>
          <p:nvPr/>
        </p:nvSpPr>
        <p:spPr>
          <a:xfrm>
            <a:off x="5148263" y="4567238"/>
            <a:ext cx="52705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i="1">
                <a:solidFill>
                  <a:srgbClr val="000099"/>
                </a:solidFill>
                <a:latin typeface="Arial" panose="020B0604020202020204" pitchFamily="34" charset="0"/>
              </a:rPr>
              <a:t>l</a:t>
            </a:r>
            <a:r>
              <a:rPr lang="en-US" altLang="zh-CN" sz="2400" i="1" baseline="-25000">
                <a:solidFill>
                  <a:srgbClr val="000099"/>
                </a:solidFill>
                <a:latin typeface="Arial" panose="020B0604020202020204" pitchFamily="34" charset="0"/>
              </a:rPr>
              <a:t>1</a:t>
            </a:r>
            <a:endParaRPr lang="en-US" altLang="zh-CN" sz="2400" i="1" baseline="-250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2305" name="Text Box 17"/>
          <p:cNvSpPr txBox="1"/>
          <p:nvPr/>
        </p:nvSpPr>
        <p:spPr>
          <a:xfrm>
            <a:off x="3190875" y="4094163"/>
            <a:ext cx="601663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i="1">
                <a:solidFill>
                  <a:srgbClr val="000099"/>
                </a:solidFill>
                <a:latin typeface="Arial" panose="020B0604020202020204" pitchFamily="34" charset="0"/>
              </a:rPr>
              <a:t>l</a:t>
            </a:r>
            <a:r>
              <a:rPr lang="en-US" altLang="zh-CN" sz="2400" i="1" baseline="-25000">
                <a:solidFill>
                  <a:srgbClr val="000099"/>
                </a:solidFill>
                <a:latin typeface="Arial" panose="020B0604020202020204" pitchFamily="34" charset="0"/>
              </a:rPr>
              <a:t>2</a:t>
            </a:r>
            <a:endParaRPr lang="en-US" altLang="zh-CN" sz="2400" i="1" baseline="-2500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grpSp>
        <p:nvGrpSpPr>
          <p:cNvPr id="12306" name="Group 18"/>
          <p:cNvGrpSpPr/>
          <p:nvPr/>
        </p:nvGrpSpPr>
        <p:grpSpPr>
          <a:xfrm rot="5400000">
            <a:off x="2897188" y="4552950"/>
            <a:ext cx="165100" cy="187325"/>
            <a:chOff x="0" y="0"/>
            <a:chExt cx="340" cy="341"/>
          </a:xfrm>
        </p:grpSpPr>
        <p:sp>
          <p:nvSpPr>
            <p:cNvPr id="6162" name="Line 19"/>
            <p:cNvSpPr/>
            <p:nvPr/>
          </p:nvSpPr>
          <p:spPr>
            <a:xfrm>
              <a:off x="0" y="0"/>
              <a:ext cx="340" cy="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163" name="Line 20"/>
            <p:cNvSpPr/>
            <p:nvPr/>
          </p:nvSpPr>
          <p:spPr>
            <a:xfrm rot="5400000">
              <a:off x="149" y="154"/>
              <a:ext cx="340" cy="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</p:grpSp>
      <p:grpSp>
        <p:nvGrpSpPr>
          <p:cNvPr id="12309" name="Group 21"/>
          <p:cNvGrpSpPr/>
          <p:nvPr/>
        </p:nvGrpSpPr>
        <p:grpSpPr>
          <a:xfrm rot="-5400000">
            <a:off x="6137275" y="4354513"/>
            <a:ext cx="163513" cy="187325"/>
            <a:chOff x="0" y="0"/>
            <a:chExt cx="340" cy="341"/>
          </a:xfrm>
        </p:grpSpPr>
        <p:sp>
          <p:nvSpPr>
            <p:cNvPr id="6165" name="Line 22"/>
            <p:cNvSpPr/>
            <p:nvPr/>
          </p:nvSpPr>
          <p:spPr>
            <a:xfrm>
              <a:off x="0" y="0"/>
              <a:ext cx="340" cy="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6166" name="Line 23"/>
            <p:cNvSpPr/>
            <p:nvPr/>
          </p:nvSpPr>
          <p:spPr>
            <a:xfrm rot="5400000">
              <a:off x="149" y="154"/>
              <a:ext cx="340" cy="1"/>
            </a:xfrm>
            <a:prstGeom prst="line">
              <a:avLst/>
            </a:prstGeom>
            <a:ln w="28575" cap="flat" cmpd="sng">
              <a:solidFill>
                <a:srgbClr val="FF0000"/>
              </a:solidFill>
              <a:prstDash val="solid"/>
              <a:headEnd type="none" w="med" len="med"/>
              <a:tailEnd type="none" w="med" len="med"/>
            </a:ln>
          </p:spPr>
        </p:sp>
      </p:grpSp>
      <p:sp>
        <p:nvSpPr>
          <p:cNvPr id="12312" name="Text Box 24"/>
          <p:cNvSpPr txBox="1"/>
          <p:nvPr/>
        </p:nvSpPr>
        <p:spPr>
          <a:xfrm>
            <a:off x="6291263" y="4351338"/>
            <a:ext cx="515937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b="1">
                <a:latin typeface="Arial" panose="020B0604020202020204" pitchFamily="34" charset="0"/>
              </a:rPr>
              <a:t>D</a:t>
            </a:r>
            <a:endParaRPr lang="en-US" altLang="zh-CN" b="1">
              <a:latin typeface="Arial" panose="020B0604020202020204" pitchFamily="34" charset="0"/>
            </a:endParaRPr>
          </a:p>
        </p:txBody>
      </p:sp>
      <p:graphicFrame>
        <p:nvGraphicFramePr>
          <p:cNvPr id="12313" name="对象 12312" descr="3eud教育网  http://www.3edu.net  百万教学资源，完全免费，无须注册，天天更新！"/>
          <p:cNvGraphicFramePr/>
          <p:nvPr/>
        </p:nvGraphicFramePr>
        <p:xfrm>
          <a:off x="7867650" y="3140075"/>
          <a:ext cx="2214563" cy="1654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574040" imgH="433705" progId="Equation.3">
                  <p:embed/>
                </p:oleObj>
              </mc:Choice>
              <mc:Fallback>
                <p:oleObj name="" r:id="rId3" imgW="574040" imgH="433705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867650" y="3140075"/>
                        <a:ext cx="2214563" cy="1654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14" name="对象 12313" descr="3eud教育网  http://www.3edu.net  百万教学资源，完全免费，无须注册，天天更新！"/>
          <p:cNvGraphicFramePr/>
          <p:nvPr/>
        </p:nvGraphicFramePr>
        <p:xfrm>
          <a:off x="6927850" y="4953000"/>
          <a:ext cx="1927225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5" imgW="561340" imgH="433705" progId="Equation.3">
                  <p:embed/>
                </p:oleObj>
              </mc:Choice>
              <mc:Fallback>
                <p:oleObj name="" r:id="rId5" imgW="561340" imgH="433705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27850" y="4953000"/>
                        <a:ext cx="1927225" cy="1657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315" name="Text Box 27"/>
          <p:cNvSpPr txBox="1"/>
          <p:nvPr/>
        </p:nvSpPr>
        <p:spPr>
          <a:xfrm>
            <a:off x="5257800" y="2057400"/>
            <a:ext cx="5556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en-US" altLang="zh-CN" sz="36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 Box 28"/>
          <p:cNvSpPr txBox="1"/>
          <p:nvPr/>
        </p:nvSpPr>
        <p:spPr>
          <a:xfrm>
            <a:off x="2438400" y="4406900"/>
            <a:ext cx="371475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b="1">
                <a:latin typeface="Arial" panose="020B0604020202020204" pitchFamily="34" charset="0"/>
              </a:rPr>
              <a:t>C</a:t>
            </a:r>
            <a:endParaRPr lang="en-US" altLang="zh-CN" b="1">
              <a:latin typeface="Arial" panose="020B0604020202020204" pitchFamily="34" charset="0"/>
            </a:endParaRPr>
          </a:p>
        </p:txBody>
      </p:sp>
      <p:sp>
        <p:nvSpPr>
          <p:cNvPr id="3" name="AutoShape 29"/>
          <p:cNvSpPr/>
          <p:nvPr/>
        </p:nvSpPr>
        <p:spPr>
          <a:xfrm>
            <a:off x="8824913" y="2816225"/>
            <a:ext cx="374650" cy="561975"/>
          </a:xfrm>
          <a:custGeom>
            <a:avLst/>
            <a:gdLst/>
            <a:ahLst/>
            <a:cxnLst>
              <a:cxn ang="17694720">
                <a:pos x="4550593" y="0"/>
              </a:cxn>
              <a:cxn ang="5898240">
                <a:pos x="4550593" y="8229786"/>
              </a:cxn>
              <a:cxn ang="5898240">
                <a:pos x="973830" y="14621108"/>
              </a:cxn>
              <a:cxn ang="0">
                <a:pos x="6498269" y="4114906"/>
              </a:cxn>
            </a:cxnLst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000099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4" name="AutoShape 30"/>
          <p:cNvSpPr/>
          <p:nvPr/>
        </p:nvSpPr>
        <p:spPr>
          <a:xfrm rot="3360000">
            <a:off x="8591550" y="4460875"/>
            <a:ext cx="779463" cy="331788"/>
          </a:xfrm>
          <a:prstGeom prst="curvedUpArrow">
            <a:avLst>
              <a:gd name="adj1" fmla="val 46985"/>
              <a:gd name="adj2" fmla="val 93971"/>
              <a:gd name="adj3" fmla="val 33324"/>
            </a:avLst>
          </a:prstGeom>
          <a:solidFill>
            <a:srgbClr val="FF0066"/>
          </a:solidFill>
          <a:ln w="9525">
            <a:noFill/>
          </a:ln>
        </p:spPr>
        <p:txBody>
          <a:bodyPr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5" name="Text Box 31"/>
          <p:cNvSpPr txBox="1"/>
          <p:nvPr/>
        </p:nvSpPr>
        <p:spPr>
          <a:xfrm>
            <a:off x="9199563" y="2714625"/>
            <a:ext cx="10382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solidFill>
                  <a:srgbClr val="000099"/>
                </a:solidFill>
                <a:latin typeface="Arial" panose="020B0604020202020204" pitchFamily="34" charset="0"/>
              </a:rPr>
              <a:t>变大</a:t>
            </a:r>
            <a:endParaRPr lang="zh-CN" altLang="en-US" sz="28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6" name="Text Box 32"/>
          <p:cNvSpPr txBox="1"/>
          <p:nvPr/>
        </p:nvSpPr>
        <p:spPr>
          <a:xfrm>
            <a:off x="9355138" y="4559300"/>
            <a:ext cx="10382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solidFill>
                  <a:srgbClr val="FF0066"/>
                </a:solidFill>
                <a:latin typeface="Arial" panose="020B0604020202020204" pitchFamily="34" charset="0"/>
              </a:rPr>
              <a:t>变大</a:t>
            </a:r>
            <a:endParaRPr lang="zh-CN" altLang="en-US" sz="2800" b="1" dirty="0">
              <a:solidFill>
                <a:srgbClr val="FF0066"/>
              </a:solidFill>
              <a:latin typeface="Arial" panose="020B0604020202020204" pitchFamily="34" charset="0"/>
            </a:endParaRPr>
          </a:p>
        </p:txBody>
      </p:sp>
      <p:sp>
        <p:nvSpPr>
          <p:cNvPr id="7" name="AutoShape 33"/>
          <p:cNvSpPr/>
          <p:nvPr/>
        </p:nvSpPr>
        <p:spPr>
          <a:xfrm>
            <a:off x="8851900" y="5659438"/>
            <a:ext cx="606425" cy="215900"/>
          </a:xfrm>
          <a:prstGeom prst="notchedRightArrow">
            <a:avLst>
              <a:gd name="adj1" fmla="val 50000"/>
              <a:gd name="adj2" fmla="val 70194"/>
            </a:avLst>
          </a:prstGeom>
          <a:solidFill>
            <a:srgbClr val="00FF00"/>
          </a:solidFill>
          <a:ln w="9525">
            <a:noFill/>
          </a:ln>
        </p:spPr>
        <p:txBody>
          <a:bodyPr wrap="none" anchor="ctr"/>
          <a:p>
            <a:pPr algn="ctr"/>
            <a:endParaRPr lang="zh-CN" altLang="zh-CN" sz="3600" b="1" dirty="0">
              <a:solidFill>
                <a:srgbClr val="00FF00"/>
              </a:solidFill>
              <a:latin typeface="Arial" panose="020B0604020202020204" pitchFamily="34" charset="0"/>
            </a:endParaRPr>
          </a:p>
        </p:txBody>
      </p:sp>
      <p:sp>
        <p:nvSpPr>
          <p:cNvPr id="12322" name="Text Box 34"/>
          <p:cNvSpPr txBox="1"/>
          <p:nvPr/>
        </p:nvSpPr>
        <p:spPr>
          <a:xfrm>
            <a:off x="9372600" y="5370513"/>
            <a:ext cx="109855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1" dirty="0">
                <a:solidFill>
                  <a:srgbClr val="006600"/>
                </a:solidFill>
                <a:latin typeface="Arial" panose="020B0604020202020204" pitchFamily="34" charset="0"/>
                <a:ea typeface="方正魏碑_GBK" pitchFamily="65" charset="-122"/>
              </a:rPr>
              <a:t>比值不变</a:t>
            </a:r>
            <a:endParaRPr lang="zh-CN" altLang="en-US" sz="2400" b="1" dirty="0">
              <a:solidFill>
                <a:srgbClr val="006600"/>
              </a:solidFill>
              <a:latin typeface="Arial" panose="020B0604020202020204" pitchFamily="34" charset="0"/>
              <a:ea typeface="方正魏碑_GBK" pitchFamily="65" charset="-122"/>
            </a:endParaRPr>
          </a:p>
        </p:txBody>
      </p:sp>
      <p:sp>
        <p:nvSpPr>
          <p:cNvPr id="6178" name="Text Box 35"/>
          <p:cNvSpPr txBox="1"/>
          <p:nvPr/>
        </p:nvSpPr>
        <p:spPr>
          <a:xfrm>
            <a:off x="8153400" y="533400"/>
            <a:ext cx="100647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不变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0" dur="20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3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8" dur="2000"/>
                                        <p:tgtEl>
                                          <p:spTgt spid="1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2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0" dur="500"/>
                                        <p:tgtEl>
                                          <p:spTgt spid="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5" dur="500"/>
                                        <p:tgtEl>
                                          <p:spTgt spid="12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 bldLvl="0" animBg="1"/>
      <p:bldP spid="12304" grpId="0" bldLvl="0"/>
      <p:bldP spid="12305" grpId="0" bldLvl="0"/>
      <p:bldP spid="12312" grpId="0" bldLvl="0"/>
      <p:bldP spid="12315" grpId="0" bldLvl="0"/>
      <p:bldP spid="2" grpId="0" bldLvl="0"/>
      <p:bldP spid="3" grpId="0" bldLvl="0" animBg="1"/>
      <p:bldP spid="4" grpId="0" bldLvl="0" animBg="1"/>
      <p:bldP spid="5" grpId="0" bldLvl="0"/>
      <p:bldP spid="6" grpId="0" bldLvl="0"/>
      <p:bldP spid="7" grpId="0" bldLvl="0" animBg="1"/>
      <p:bldP spid="12322" grpId="0" bldLvl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Text Box 2"/>
          <p:cNvSpPr txBox="1"/>
          <p:nvPr/>
        </p:nvSpPr>
        <p:spPr>
          <a:xfrm>
            <a:off x="2690813" y="319088"/>
            <a:ext cx="4989512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endParaRPr lang="zh-CN" altLang="zh-CN" sz="36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194" name="Text Box 3"/>
          <p:cNvSpPr txBox="1"/>
          <p:nvPr/>
        </p:nvSpPr>
        <p:spPr>
          <a:xfrm>
            <a:off x="1774825" y="347663"/>
            <a:ext cx="88582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endParaRPr lang="zh-CN" altLang="zh-CN" sz="36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195" name="Text Box 4"/>
          <p:cNvSpPr txBox="1"/>
          <p:nvPr/>
        </p:nvSpPr>
        <p:spPr>
          <a:xfrm>
            <a:off x="6672263" y="5335588"/>
            <a:ext cx="33115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endParaRPr lang="zh-CN" altLang="zh-CN" sz="3600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8196" name="Rectangle 5">
            <a:hlinkClick r:id="rId1" action="ppaction://hlinksldjump"/>
          </p:cNvPr>
          <p:cNvSpPr/>
          <p:nvPr/>
        </p:nvSpPr>
        <p:spPr>
          <a:xfrm>
            <a:off x="1524000" y="6096000"/>
            <a:ext cx="1219200" cy="7620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pSp>
        <p:nvGrpSpPr>
          <p:cNvPr id="8197" name="Group 6"/>
          <p:cNvGrpSpPr/>
          <p:nvPr/>
        </p:nvGrpSpPr>
        <p:grpSpPr>
          <a:xfrm>
            <a:off x="1676400" y="0"/>
            <a:ext cx="8737600" cy="1684020"/>
            <a:chOff x="0" y="0"/>
            <a:chExt cx="12474" cy="2652"/>
          </a:xfrm>
        </p:grpSpPr>
        <p:sp>
          <p:nvSpPr>
            <p:cNvPr id="8198" name="Text Box 7"/>
            <p:cNvSpPr txBox="1"/>
            <p:nvPr/>
          </p:nvSpPr>
          <p:spPr>
            <a:xfrm>
              <a:off x="0" y="0"/>
              <a:ext cx="12474" cy="265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2800" b="1" dirty="0">
                  <a:solidFill>
                    <a:srgbClr val="0000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杠杆动态平衡</a:t>
              </a:r>
              <a:r>
                <a:rPr lang="en-US" altLang="zh-CN" sz="3600" b="1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B</a:t>
              </a:r>
              <a:r>
                <a:rPr lang="en-US" altLang="zh-CN" sz="3600" b="1">
                  <a:solidFill>
                    <a:srgbClr val="3333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---</a:t>
              </a:r>
              <a:r>
                <a:rPr lang="zh-CN" altLang="en-US" sz="2700" b="1" dirty="0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动力与阻力不变，动力臂与阻力臂变化</a:t>
              </a:r>
              <a:endPara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en-US" sz="27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     </a:t>
              </a:r>
              <a:endParaRPr lang="zh-CN" altLang="en-US" sz="2400" dirty="0">
                <a:latin typeface="Arial" panose="020B0604020202020204" pitchFamily="34" charset="0"/>
              </a:endParaRPr>
            </a:p>
          </p:txBody>
        </p:sp>
        <p:pic>
          <p:nvPicPr>
            <p:cNvPr id="8199" name="Picture 8" descr="彩色线~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6" y="1586"/>
              <a:ext cx="11680" cy="20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8200" name="Text Box 9"/>
            <p:cNvSpPr txBox="1"/>
            <p:nvPr/>
          </p:nvSpPr>
          <p:spPr>
            <a:xfrm>
              <a:off x="5259" y="866"/>
              <a:ext cx="6258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endParaRPr lang="zh-CN" altLang="zh-CN" sz="24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4346" name="Text Box 10"/>
          <p:cNvSpPr txBox="1"/>
          <p:nvPr/>
        </p:nvSpPr>
        <p:spPr>
          <a:xfrm>
            <a:off x="1752600" y="1196975"/>
            <a:ext cx="8763000" cy="39693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latin typeface="Arial" panose="020B0604020202020204" pitchFamily="34" charset="0"/>
              </a:rPr>
              <a:t>       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5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、如图，用一细线悬挂一根粗细均匀的轻质细麦桔杆，使其静止在水平方向上，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为麦桔杆的中点．这时有两只蚂蚁同时从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点分别向着麦桔杆的两端匀速爬行，在蚂蚁爬行的过程中麦桔杆在水平方向始终保持乎衡，则（    ）</a:t>
            </a:r>
            <a:endParaRPr lang="zh-CN" altLang="en-US" sz="2800" b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、两蚂蚁的质量一定相等</a:t>
            </a:r>
            <a:endParaRPr lang="zh-CN" altLang="en-US" sz="2800" b="1" dirty="0">
              <a:solidFill>
                <a:srgbClr val="008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、两蚂蚁的爬行速度大小一定相等</a:t>
            </a:r>
            <a:endParaRPr lang="zh-CN" altLang="en-US" sz="2800" b="1" dirty="0">
              <a:solidFill>
                <a:srgbClr val="008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、两蚂蚁的质量与爬行速度大小的乘积一定相等</a:t>
            </a:r>
            <a:endParaRPr lang="zh-CN" altLang="en-US" sz="2800" b="1" dirty="0">
              <a:solidFill>
                <a:srgbClr val="008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2800" b="1" dirty="0">
                <a:solidFill>
                  <a:srgbClr val="008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、两蚂蚁对麦桔杆的压力一定相等</a:t>
            </a:r>
            <a:endParaRPr lang="zh-CN" altLang="en-US" sz="2800" b="1" dirty="0">
              <a:solidFill>
                <a:srgbClr val="008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4347" name="Picture 11" descr="../HWDOC_KING/OUTPUT/42.files/426.gif"/>
          <p:cNvPicPr>
            <a:picLocks noChangeAspect="1"/>
          </p:cNvPicPr>
          <p:nvPr/>
        </p:nvPicPr>
        <p:blipFill>
          <a:blip r:embed="rId3" r:link="rId4"/>
          <a:stretch>
            <a:fillRect/>
          </a:stretch>
        </p:blipFill>
        <p:spPr>
          <a:xfrm>
            <a:off x="2279650" y="5238750"/>
            <a:ext cx="3471863" cy="1317625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4348" name="对象 14347" descr="3eud教育网  http://www.3edu.net  百万教学资源，完全免费，无须注册，天天更新！"/>
          <p:cNvGraphicFramePr/>
          <p:nvPr/>
        </p:nvGraphicFramePr>
        <p:xfrm>
          <a:off x="5313363" y="5168900"/>
          <a:ext cx="2016125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5" imgW="713740" imgH="216535" progId="Equation.3">
                  <p:embed/>
                </p:oleObj>
              </mc:Choice>
              <mc:Fallback>
                <p:oleObj name="" r:id="rId5" imgW="713740" imgH="216535" progId="Equation.3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13363" y="5168900"/>
                        <a:ext cx="2016125" cy="6127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9" name="对象 14348" descr="3eud教育网  http://www.3edu.net  百万教学资源，完全免费，无须注册，天天更新！"/>
          <p:cNvGraphicFramePr/>
          <p:nvPr/>
        </p:nvGraphicFramePr>
        <p:xfrm>
          <a:off x="7646988" y="5114925"/>
          <a:ext cx="2665412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7" imgW="866775" imgH="216535" progId="Equation.3">
                  <p:embed/>
                </p:oleObj>
              </mc:Choice>
              <mc:Fallback>
                <p:oleObj name="" r:id="rId7" imgW="866775" imgH="216535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46988" y="5114925"/>
                        <a:ext cx="2665412" cy="6667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50" name="对象 14349" descr="3eud教育网  http://www.3edu.net  百万教学资源，完全免费，无须注册，天天更新！"/>
          <p:cNvGraphicFramePr/>
          <p:nvPr/>
        </p:nvGraphicFramePr>
        <p:xfrm>
          <a:off x="7753350" y="5883275"/>
          <a:ext cx="2663825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9" imgW="765175" imgH="216535" progId="Equation.3">
                  <p:embed/>
                </p:oleObj>
              </mc:Choice>
              <mc:Fallback>
                <p:oleObj name="" r:id="rId9" imgW="765175" imgH="216535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53350" y="5883275"/>
                        <a:ext cx="2663825" cy="755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51" name="Text Box 15"/>
          <p:cNvSpPr txBox="1"/>
          <p:nvPr/>
        </p:nvSpPr>
        <p:spPr>
          <a:xfrm>
            <a:off x="4495800" y="2819400"/>
            <a:ext cx="5302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C</a:t>
            </a:r>
            <a:endParaRPr lang="en-US" altLang="zh-CN" sz="36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" name="Line 17"/>
          <p:cNvSpPr/>
          <p:nvPr/>
        </p:nvSpPr>
        <p:spPr>
          <a:xfrm>
            <a:off x="1676400" y="3352800"/>
            <a:ext cx="1905000" cy="0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" name="Line 17"/>
          <p:cNvSpPr/>
          <p:nvPr/>
        </p:nvSpPr>
        <p:spPr>
          <a:xfrm>
            <a:off x="8382000" y="2971800"/>
            <a:ext cx="1905000" cy="0"/>
          </a:xfrm>
          <a:prstGeom prst="line">
            <a:avLst/>
          </a:prstGeom>
          <a:ln w="28575" cap="flat" cmpd="sng">
            <a:solidFill>
              <a:srgbClr val="FF0066"/>
            </a:solidFill>
            <a:prstDash val="solid"/>
            <a:headEnd type="none" w="med" len="med"/>
            <a:tailEnd type="none" w="med" len="med"/>
          </a:ln>
        </p:spPr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2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4351" grpId="0" bldLvl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7" name="Text Box 2"/>
          <p:cNvSpPr txBox="1"/>
          <p:nvPr/>
        </p:nvSpPr>
        <p:spPr>
          <a:xfrm>
            <a:off x="5116513" y="4881563"/>
            <a:ext cx="2016125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>
              <a:spcBef>
                <a:spcPct val="50000"/>
              </a:spcBef>
            </a:pPr>
            <a:endParaRPr lang="zh-CN" altLang="zh-CN" sz="3600" b="1" dirty="0">
              <a:solidFill>
                <a:srgbClr val="FF3300"/>
              </a:solidFill>
              <a:latin typeface="Arial" panose="020B0604020202020204" pitchFamily="34" charset="0"/>
            </a:endParaRPr>
          </a:p>
        </p:txBody>
      </p:sp>
      <p:sp>
        <p:nvSpPr>
          <p:cNvPr id="9218" name="Rectangle 3">
            <a:hlinkClick r:id="rId1" action="ppaction://hlinksldjump"/>
          </p:cNvPr>
          <p:cNvSpPr/>
          <p:nvPr/>
        </p:nvSpPr>
        <p:spPr>
          <a:xfrm>
            <a:off x="1524000" y="6096000"/>
            <a:ext cx="1219200" cy="7620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grpSp>
        <p:nvGrpSpPr>
          <p:cNvPr id="9219" name="Group 4"/>
          <p:cNvGrpSpPr/>
          <p:nvPr/>
        </p:nvGrpSpPr>
        <p:grpSpPr>
          <a:xfrm>
            <a:off x="1828800" y="0"/>
            <a:ext cx="8382000" cy="1699260"/>
            <a:chOff x="0" y="0"/>
            <a:chExt cx="12474" cy="2676"/>
          </a:xfrm>
        </p:grpSpPr>
        <p:sp>
          <p:nvSpPr>
            <p:cNvPr id="9220" name="Text Box 5"/>
            <p:cNvSpPr txBox="1"/>
            <p:nvPr/>
          </p:nvSpPr>
          <p:spPr>
            <a:xfrm>
              <a:off x="0" y="0"/>
              <a:ext cx="12474" cy="267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>
                <a:spcBef>
                  <a:spcPct val="50000"/>
                </a:spcBef>
              </a:pPr>
              <a:r>
                <a:rPr lang="zh-CN" altLang="en-US" sz="3200" b="1" dirty="0">
                  <a:solidFill>
                    <a:srgbClr val="0000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杠杆动态平衡</a:t>
              </a:r>
              <a:r>
                <a:rPr lang="en-US" altLang="zh-CN" sz="3200" b="1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C</a:t>
              </a:r>
              <a:r>
                <a:rPr lang="en-US" altLang="zh-CN" sz="3200" b="1">
                  <a:solidFill>
                    <a:srgbClr val="3333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-</a:t>
              </a:r>
              <a:r>
                <a:rPr lang="en-US" altLang="zh-CN" sz="3600" b="1">
                  <a:solidFill>
                    <a:srgbClr val="3333FF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--</a:t>
              </a:r>
              <a:r>
                <a:rPr lang="zh-CN" altLang="en-US" sz="2800" b="1" dirty="0">
                  <a:solidFill>
                    <a:srgbClr val="FF0000"/>
                  </a:solidFill>
                  <a:latin typeface="楷体_GB2312" panose="02010609030101010101" pitchFamily="49" charset="-122"/>
                  <a:ea typeface="楷体_GB2312" panose="02010609030101010101" pitchFamily="49" charset="-122"/>
                </a:rPr>
                <a:t>动力与阻力不变，动力臂与阻力臂等值变化</a:t>
              </a:r>
              <a:endPara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  <a:p>
              <a:pPr>
                <a:spcBef>
                  <a:spcPct val="50000"/>
                </a:spcBef>
              </a:pPr>
              <a:r>
                <a:rPr lang="zh-CN" altLang="en-US" sz="27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     </a:t>
              </a:r>
              <a:endParaRPr lang="zh-CN" altLang="en-US" sz="2400" dirty="0">
                <a:latin typeface="Arial" panose="020B0604020202020204" pitchFamily="34" charset="0"/>
              </a:endParaRPr>
            </a:p>
          </p:txBody>
        </p:sp>
        <p:pic>
          <p:nvPicPr>
            <p:cNvPr id="9221" name="Picture 6" descr="彩色线~2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36" y="1586"/>
              <a:ext cx="11680" cy="20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9222" name="Text Box 7"/>
            <p:cNvSpPr txBox="1"/>
            <p:nvPr/>
          </p:nvSpPr>
          <p:spPr>
            <a:xfrm>
              <a:off x="5259" y="866"/>
              <a:ext cx="6258" cy="72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endParaRPr lang="zh-CN" altLang="zh-CN" sz="2400" b="1" dirty="0">
                <a:latin typeface="Arial" panose="020B0604020202020204" pitchFamily="34" charset="0"/>
              </a:endParaRPr>
            </a:p>
          </p:txBody>
        </p:sp>
      </p:grpSp>
      <p:sp>
        <p:nvSpPr>
          <p:cNvPr id="15368" name="Text Box 8"/>
          <p:cNvSpPr txBox="1"/>
          <p:nvPr/>
        </p:nvSpPr>
        <p:spPr>
          <a:xfrm>
            <a:off x="4876800" y="533400"/>
            <a:ext cx="533400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0066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力臂等值变化时，可用极值法思考</a:t>
            </a:r>
            <a:endParaRPr lang="zh-CN" altLang="en-US" sz="2400" b="1" dirty="0">
              <a:solidFill>
                <a:srgbClr val="0066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sp>
        <p:nvSpPr>
          <p:cNvPr id="15369" name="Text Box 9"/>
          <p:cNvSpPr txBox="1"/>
          <p:nvPr/>
        </p:nvSpPr>
        <p:spPr>
          <a:xfrm>
            <a:off x="1676400" y="1219200"/>
            <a:ext cx="8839200" cy="37090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6</a:t>
            </a:r>
            <a:r>
              <a:rPr lang="en-US" altLang="zh-CN" sz="2800" b="1">
                <a:latin typeface="楷体_GB2312" panose="02010609030101010101" pitchFamily="49" charset="-122"/>
                <a:ea typeface="楷体_GB2312" panose="02010609030101010101" pitchFamily="49" charset="-122"/>
              </a:rPr>
              <a:t>. 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如图，用一细线悬挂一根粗细均匀的轻质细麦秸秆，使其静止在水平方向上，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为麦秸秆的中点。这时有两只质量不等的大肚皮蚂蚁在图示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位置，麦秸秆恰好在水平位置平衡。若两蚂蚁同时从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两点以相同的速度爬向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O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点，则麦秸秆（</a:t>
            </a: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    ）</a:t>
            </a:r>
            <a:endParaRPr lang="zh-CN" altLang="en-US" sz="28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．仍在水平位置平衡     </a:t>
            </a: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．不能平衡，右端下降</a:t>
            </a:r>
            <a:endParaRPr lang="zh-CN" altLang="en-US" sz="2800" b="1" dirty="0">
              <a:solidFill>
                <a:srgbClr val="0099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．不能平衡，左端下降   </a:t>
            </a:r>
            <a:r>
              <a:rPr lang="en-US" altLang="zh-CN" sz="2800" b="1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2800" b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．条件不足，无法判断</a:t>
            </a:r>
            <a:endParaRPr lang="zh-CN" altLang="en-US" sz="2800" b="1" dirty="0">
              <a:solidFill>
                <a:srgbClr val="0099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graphicFrame>
        <p:nvGraphicFramePr>
          <p:cNvPr id="11274" name="对象 11273"/>
          <p:cNvGraphicFramePr/>
          <p:nvPr/>
        </p:nvGraphicFramePr>
        <p:xfrm>
          <a:off x="2971800" y="4941888"/>
          <a:ext cx="5049838" cy="1916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1838325" imgH="752475" progId="PBrush">
                  <p:embed/>
                </p:oleObj>
              </mc:Choice>
              <mc:Fallback>
                <p:oleObj name="" r:id="rId3" imgW="1838325" imgH="752475" progId="PBrush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71800" y="4941888"/>
                        <a:ext cx="5049838" cy="1916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5" name="Text Box 15"/>
          <p:cNvSpPr txBox="1"/>
          <p:nvPr/>
        </p:nvSpPr>
        <p:spPr>
          <a:xfrm>
            <a:off x="6324600" y="3200400"/>
            <a:ext cx="649288" cy="70675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000" b="1">
                <a:solidFill>
                  <a:srgbClr val="FF0000"/>
                </a:solidFill>
                <a:latin typeface="Arial" panose="020B0604020202020204" pitchFamily="34" charset="0"/>
              </a:rPr>
              <a:t>B</a:t>
            </a:r>
            <a:endParaRPr lang="en-US" altLang="zh-CN" sz="40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ldLvl="0"/>
      <p:bldP spid="15369" grpId="0" bldLvl="0"/>
      <p:bldP spid="15375" grpId="0" bldLvl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Text Box 2"/>
          <p:cNvSpPr txBox="1"/>
          <p:nvPr/>
        </p:nvSpPr>
        <p:spPr>
          <a:xfrm>
            <a:off x="1524000" y="0"/>
            <a:ext cx="9144000" cy="1268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杠杆动态平衡</a:t>
            </a:r>
            <a:r>
              <a:rPr lang="en-US" altLang="zh-CN" sz="32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en-US" altLang="zh-CN" sz="3200" b="1">
                <a:solidFill>
                  <a:srgbClr val="3333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-</a:t>
            </a:r>
            <a:r>
              <a:rPr lang="en-US" altLang="zh-CN" sz="3600" b="1">
                <a:solidFill>
                  <a:srgbClr val="3333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--</a:t>
            </a:r>
            <a:r>
              <a: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阻力不变，判断动力的变化</a:t>
            </a:r>
            <a:endParaRPr lang="zh-CN" altLang="en-US" sz="2700" b="1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  </a:t>
            </a:r>
            <a:endParaRPr lang="zh-CN" altLang="en-US" sz="24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7170" name="Text Box 3"/>
          <p:cNvSpPr txBox="1"/>
          <p:nvPr/>
        </p:nvSpPr>
        <p:spPr>
          <a:xfrm>
            <a:off x="2743200" y="609600"/>
            <a:ext cx="7054850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4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4.</a:t>
            </a:r>
            <a:r>
              <a:rPr lang="zh-CN" altLang="en-US" sz="24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阻力臂和阻力臂同时变化，根据比值变化判断</a:t>
            </a:r>
            <a:endParaRPr lang="zh-CN" altLang="en-US" sz="24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7171" name="Picture 4" descr="彩色线~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990725" y="1196975"/>
            <a:ext cx="7416800" cy="127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1776413" y="1323975"/>
            <a:ext cx="8642350" cy="2676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p>
            <a:pPr marL="342900" indent="-342900"/>
            <a:r>
              <a:rPr lang="en-US" altLang="zh-CN" sz="2800" b="1" noProof="1" dirty="0">
                <a:solidFill>
                  <a:srgbClr val="FF00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  <a:t> </a:t>
            </a:r>
            <a:r>
              <a:rPr lang="zh-CN" altLang="en-US" sz="2800" b="1" noProof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例</a:t>
            </a:r>
            <a:r>
              <a:rPr lang="en-US" altLang="zh-CN" sz="2800" b="1" noProof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4</a:t>
            </a:r>
            <a:r>
              <a:rPr lang="zh-CN" altLang="en-US" sz="2800" b="1" noProof="1" dirty="0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如图所示，一个轻质杠杆可绕轴</a:t>
            </a:r>
            <a:r>
              <a:rPr lang="en-US" altLang="zh-CN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O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转动，在杠杆的中点挂一重物，在杆的另一端施加一个方向始终保持水平的力</a:t>
            </a:r>
            <a:r>
              <a:rPr lang="en-US" altLang="zh-CN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F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，将直杆从竖直位置慢慢抬起到水平位置过程中，力</a:t>
            </a:r>
            <a:r>
              <a:rPr lang="en-US" altLang="zh-CN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F</a:t>
            </a:r>
            <a:r>
              <a:rPr lang="zh-CN" altLang="en-US" sz="2800" b="1" noProof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大小的变化情况是</a:t>
            </a:r>
            <a:r>
              <a:rPr lang="en-US" altLang="zh-CN" sz="2800" b="1" noProof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(    )</a:t>
            </a:r>
            <a:endParaRPr lang="en-US" altLang="zh-CN" sz="2800" b="1" noProof="1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/>
            <a:r>
              <a:rPr lang="en-US" altLang="zh-CN" sz="2800" b="1" noProof="1">
                <a:solidFill>
                  <a:srgbClr val="0000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    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A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、一直增大               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B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、一直减小 </a:t>
            </a:r>
            <a:endParaRPr lang="zh-CN" altLang="en-US" sz="2800" b="1" noProof="1" dirty="0">
              <a:solidFill>
                <a:srgbClr val="0099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 marL="342900" indent="-342900"/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　　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C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、先增大后减小           </a:t>
            </a:r>
            <a:r>
              <a:rPr lang="en-US" altLang="zh-CN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D</a:t>
            </a:r>
            <a:r>
              <a:rPr lang="zh-CN" altLang="en-US" sz="2800" b="1" noProof="1" dirty="0">
                <a:solidFill>
                  <a:srgbClr val="009900"/>
                </a:solidFill>
                <a:latin typeface="楷体_GB2312" panose="02010609030101010101" pitchFamily="49" charset="-122"/>
                <a:ea typeface="楷体_GB2312" panose="02010609030101010101" pitchFamily="49" charset="-122"/>
                <a:cs typeface="+mn-ea"/>
              </a:rPr>
              <a:t>、先减小后增大</a:t>
            </a:r>
            <a:endParaRPr lang="zh-CN" altLang="en-US" sz="2800" b="1" noProof="1" dirty="0">
              <a:solidFill>
                <a:srgbClr val="0099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3318" name="Picture 6" descr="W25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389188" y="3976688"/>
            <a:ext cx="3275012" cy="2478087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13319" name="对象 13318" descr="3eud教育网  http://www.3edu.net  百万教学资源，完全免费，无须注册，天天更新！"/>
          <p:cNvGraphicFramePr/>
          <p:nvPr/>
        </p:nvGraphicFramePr>
        <p:xfrm>
          <a:off x="6450013" y="4367213"/>
          <a:ext cx="2287587" cy="170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3" imgW="600075" imgH="446405" progId="Equation.3">
                  <p:embed/>
                </p:oleObj>
              </mc:Choice>
              <mc:Fallback>
                <p:oleObj name="" r:id="rId3" imgW="600075" imgH="446405" progId="Equation.3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50013" y="4367213"/>
                        <a:ext cx="2287587" cy="17097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0" name="Text Box 8"/>
          <p:cNvSpPr txBox="1"/>
          <p:nvPr/>
        </p:nvSpPr>
        <p:spPr>
          <a:xfrm>
            <a:off x="8042275" y="2574925"/>
            <a:ext cx="62230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36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en-US" altLang="zh-CN" sz="36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AutoShape 9"/>
          <p:cNvSpPr/>
          <p:nvPr/>
        </p:nvSpPr>
        <p:spPr>
          <a:xfrm>
            <a:off x="7683500" y="4289425"/>
            <a:ext cx="606425" cy="331788"/>
          </a:xfrm>
          <a:custGeom>
            <a:avLst/>
            <a:gdLst/>
            <a:ahLst/>
            <a:cxnLst>
              <a:cxn ang="17694720">
                <a:pos x="11922595" y="0"/>
              </a:cxn>
              <a:cxn ang="5898240">
                <a:pos x="11922595" y="2868645"/>
              </a:cxn>
              <a:cxn ang="5898240">
                <a:pos x="2551477" y="5096448"/>
              </a:cxn>
              <a:cxn ang="0">
                <a:pos x="17025523" y="1434323"/>
              </a:cxn>
            </a:cxnLst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close/>
              </a:path>
            </a:pathLst>
          </a:custGeom>
          <a:solidFill>
            <a:srgbClr val="000099"/>
          </a:solidFill>
          <a:ln w="9525">
            <a:noFill/>
          </a:ln>
        </p:spPr>
        <p:txBody>
          <a:bodyPr/>
          <a:p>
            <a:endParaRPr lang="zh-CN" altLang="en-US"/>
          </a:p>
        </p:txBody>
      </p:sp>
      <p:sp>
        <p:nvSpPr>
          <p:cNvPr id="3" name="AutoShape 10"/>
          <p:cNvSpPr/>
          <p:nvPr/>
        </p:nvSpPr>
        <p:spPr>
          <a:xfrm rot="3660000">
            <a:off x="7162800" y="5978525"/>
            <a:ext cx="606425" cy="431800"/>
          </a:xfrm>
          <a:prstGeom prst="curvedUpArrow">
            <a:avLst>
              <a:gd name="adj1" fmla="val 28088"/>
              <a:gd name="adj2" fmla="val 56176"/>
              <a:gd name="adj3" fmla="val 33324"/>
            </a:avLst>
          </a:prstGeom>
          <a:solidFill>
            <a:srgbClr val="FF0066"/>
          </a:solidFill>
          <a:ln w="9525">
            <a:noFill/>
          </a:ln>
        </p:spPr>
        <p:txBody>
          <a:bodyPr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4" name="Text Box 11"/>
          <p:cNvSpPr txBox="1"/>
          <p:nvPr/>
        </p:nvSpPr>
        <p:spPr>
          <a:xfrm>
            <a:off x="8220075" y="4144963"/>
            <a:ext cx="113982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800" b="1" dirty="0">
                <a:solidFill>
                  <a:srgbClr val="000099"/>
                </a:solidFill>
                <a:latin typeface="Arial" panose="020B0604020202020204" pitchFamily="34" charset="0"/>
              </a:rPr>
              <a:t>变大</a:t>
            </a:r>
            <a:endParaRPr lang="zh-CN" altLang="en-US" sz="2800" b="1" dirty="0">
              <a:solidFill>
                <a:srgbClr val="000099"/>
              </a:solidFill>
              <a:latin typeface="Arial" panose="020B0604020202020204" pitchFamily="34" charset="0"/>
            </a:endParaRPr>
          </a:p>
        </p:txBody>
      </p:sp>
      <p:sp>
        <p:nvSpPr>
          <p:cNvPr id="13324" name="Text Box 12"/>
          <p:cNvSpPr txBox="1"/>
          <p:nvPr/>
        </p:nvSpPr>
        <p:spPr>
          <a:xfrm>
            <a:off x="8058150" y="5800725"/>
            <a:ext cx="2108200" cy="8299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ctr"/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变小，达到最小值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1000"/>
                                        <p:tgtEl>
                                          <p:spTgt spid="13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bldLvl="0" animBg="1"/>
      <p:bldP spid="13320" grpId="0" bldLvl="0"/>
      <p:bldP spid="2" grpId="0" bldLvl="0" animBg="1"/>
      <p:bldP spid="3" grpId="0" bldLvl="0" animBg="1"/>
      <p:bldP spid="4" grpId="0" bldLvl="0"/>
      <p:bldP spid="13324" grpId="0" bldLvl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Rectangle 2">
            <a:hlinkClick r:id="rId1" action="ppaction://hlinksldjump"/>
          </p:cNvPr>
          <p:cNvSpPr/>
          <p:nvPr/>
        </p:nvSpPr>
        <p:spPr>
          <a:xfrm>
            <a:off x="1524000" y="6096000"/>
            <a:ext cx="1219200" cy="7620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noFill/>
          </a:ln>
        </p:spPr>
        <p:txBody>
          <a:bodyPr wrap="none" anchor="ctr"/>
          <a:p>
            <a:endParaRPr lang="zh-CN" altLang="en-US" dirty="0">
              <a:latin typeface="Arial" panose="020B0604020202020204" pitchFamily="34" charset="0"/>
            </a:endParaRPr>
          </a:p>
        </p:txBody>
      </p:sp>
      <p:sp>
        <p:nvSpPr>
          <p:cNvPr id="10242" name="Text Box 3"/>
          <p:cNvSpPr txBox="1"/>
          <p:nvPr/>
        </p:nvSpPr>
        <p:spPr>
          <a:xfrm>
            <a:off x="1778000" y="188913"/>
            <a:ext cx="8585200" cy="1268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杠杆动态平衡</a:t>
            </a:r>
            <a:r>
              <a:rPr lang="en-US" altLang="zh-CN" sz="28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en-US" altLang="zh-CN" sz="3600" b="1">
                <a:solidFill>
                  <a:srgbClr val="3333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--</a:t>
            </a:r>
            <a:r>
              <a: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两力臂不变，动力与阻力改变</a:t>
            </a:r>
            <a:endParaRPr lang="zh-CN" altLang="en-US" sz="2700" b="1" dirty="0">
              <a:solidFill>
                <a:srgbClr val="FF00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7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      </a:t>
            </a:r>
            <a:endParaRPr lang="zh-CN" altLang="en-US" sz="2400" b="1" dirty="0"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sp>
        <p:nvSpPr>
          <p:cNvPr id="16388" name="Text Box 4"/>
          <p:cNvSpPr txBox="1"/>
          <p:nvPr/>
        </p:nvSpPr>
        <p:spPr>
          <a:xfrm>
            <a:off x="2498725" y="765175"/>
            <a:ext cx="7273925" cy="460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400" b="1" dirty="0">
                <a:solidFill>
                  <a:srgbClr val="000066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同时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浸没</a:t>
            </a:r>
            <a:r>
              <a:rPr lang="zh-CN" altLang="en-US" sz="2400" b="1" dirty="0">
                <a:solidFill>
                  <a:srgbClr val="000066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液体中，考虑浮力，可结合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差值法</a:t>
            </a:r>
            <a:r>
              <a:rPr lang="zh-CN" altLang="en-US" sz="2400" b="1" dirty="0">
                <a:solidFill>
                  <a:srgbClr val="0000CC"/>
                </a:solidFill>
                <a:latin typeface="Arial" panose="020B0604020202020204" pitchFamily="34" charset="0"/>
                <a:ea typeface="楷体_GB2312" panose="02010609030101010101" pitchFamily="49" charset="-122"/>
              </a:rPr>
              <a:t>比较判断</a:t>
            </a:r>
            <a:endParaRPr lang="zh-CN" altLang="en-US" sz="2400" b="1" dirty="0">
              <a:solidFill>
                <a:srgbClr val="0000CC"/>
              </a:solidFill>
              <a:latin typeface="Arial" panose="020B0604020202020204" pitchFamily="34" charset="0"/>
              <a:ea typeface="楷体_GB2312" panose="02010609030101010101" pitchFamily="49" charset="-122"/>
            </a:endParaRPr>
          </a:p>
        </p:txBody>
      </p:sp>
      <p:pic>
        <p:nvPicPr>
          <p:cNvPr id="10244" name="Picture 5" descr="彩色线~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219200"/>
            <a:ext cx="7416800" cy="127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0" name="Text Box 6"/>
          <p:cNvSpPr txBox="1"/>
          <p:nvPr/>
        </p:nvSpPr>
        <p:spPr>
          <a:xfrm>
            <a:off x="1676400" y="1447800"/>
            <a:ext cx="8763000" cy="256603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15000"/>
              </a:lnSpc>
            </a:pPr>
            <a:r>
              <a:rPr lang="zh-CN" altLang="en-US" sz="2400" dirty="0">
                <a:latin typeface="Arial" panose="020B0604020202020204" pitchFamily="34" charset="0"/>
              </a:rPr>
              <a:t>　</a:t>
            </a:r>
            <a:r>
              <a:rPr lang="zh-CN" altLang="en-US" sz="2800" b="1" dirty="0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例</a:t>
            </a:r>
            <a:r>
              <a:rPr lang="en-US" altLang="zh-CN" sz="2800" b="1">
                <a:solidFill>
                  <a:srgbClr val="FF00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7</a:t>
            </a: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如图所示的轻质杠杆，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AO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小于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BO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．在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两端悬挂重物（同种物质）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28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28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后杠杆平衡．若将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28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1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和</a:t>
            </a:r>
            <a:r>
              <a:rPr lang="en-US" altLang="zh-CN" sz="2800" b="1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G</a:t>
            </a:r>
            <a:r>
              <a:rPr lang="en-US" altLang="zh-CN" sz="2800" b="1" baseline="-2500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2</a:t>
            </a:r>
            <a:r>
              <a:rPr lang="zh-CN" altLang="en-US" sz="2800" b="1" dirty="0">
                <a:solidFill>
                  <a:srgbClr val="0000FF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同时浸没到水中则（    ）</a:t>
            </a:r>
            <a:endParaRPr lang="zh-CN" altLang="en-US" sz="2800" b="1" dirty="0">
              <a:solidFill>
                <a:srgbClr val="0000FF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2800" b="1" dirty="0"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、杠杆仍保持平衡      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、杠杆的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A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端向下倾斜  </a:t>
            </a:r>
            <a:endParaRPr lang="zh-CN" altLang="en-US" sz="28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  <a:p>
            <a:pPr>
              <a:lnSpc>
                <a:spcPct val="115000"/>
              </a:lnSpc>
            </a:pP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　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C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 杠杆的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B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端向下倾斜  </a:t>
            </a:r>
            <a:r>
              <a:rPr lang="en-US" altLang="zh-CN" sz="2800" b="1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D</a:t>
            </a:r>
            <a:r>
              <a:rPr lang="zh-CN" altLang="en-US" sz="2800" b="1" dirty="0">
                <a:solidFill>
                  <a:srgbClr val="006600"/>
                </a:solidFill>
                <a:latin typeface="楷体_GB2312" panose="02010609030101010101" pitchFamily="49" charset="-122"/>
                <a:ea typeface="楷体_GB2312" panose="02010609030101010101" pitchFamily="49" charset="-122"/>
              </a:rPr>
              <a:t>、无法判断</a:t>
            </a:r>
            <a:endParaRPr lang="zh-CN" altLang="en-US" sz="2800" b="1" dirty="0">
              <a:solidFill>
                <a:srgbClr val="0066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  <p:pic>
        <p:nvPicPr>
          <p:cNvPr id="16391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4495800"/>
            <a:ext cx="4968875" cy="2035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396" name="Text Box 12"/>
          <p:cNvSpPr txBox="1"/>
          <p:nvPr/>
        </p:nvSpPr>
        <p:spPr>
          <a:xfrm>
            <a:off x="5029200" y="2362200"/>
            <a:ext cx="517525" cy="768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4400" b="1">
                <a:solidFill>
                  <a:srgbClr val="FF0000"/>
                </a:solidFill>
                <a:latin typeface="Arial" panose="020B0604020202020204" pitchFamily="34" charset="0"/>
              </a:rPr>
              <a:t>A</a:t>
            </a:r>
            <a:endParaRPr lang="en-US" altLang="zh-CN" sz="4400" b="1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bldLvl="0"/>
      <p:bldP spid="16390" grpId="0" bldLvl="0"/>
      <p:bldP spid="16396" grpId="0" bldLvl="0"/>
    </p:bldLst>
  </p:timing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2150</Words>
  <Application>WPS 演示</Application>
  <PresentationFormat>宽屏</PresentationFormat>
  <Paragraphs>176</Paragraphs>
  <Slides>15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15</vt:i4>
      </vt:variant>
    </vt:vector>
  </HeadingPairs>
  <TitlesOfParts>
    <vt:vector size="40" baseType="lpstr">
      <vt:lpstr>Arial</vt:lpstr>
      <vt:lpstr>宋体</vt:lpstr>
      <vt:lpstr>Wingdings</vt:lpstr>
      <vt:lpstr>楷体_GB2312</vt:lpstr>
      <vt:lpstr>楷体</vt:lpstr>
      <vt:lpstr>方正魏碑_GBK</vt:lpstr>
      <vt:lpstr>方正兰亭特黑简体</vt:lpstr>
      <vt:lpstr>微软雅黑</vt:lpstr>
      <vt:lpstr>Arial Unicode MS</vt:lpstr>
      <vt:lpstr>Calibri</vt:lpstr>
      <vt:lpstr>Lucida Sans Unicode</vt:lpstr>
      <vt:lpstr>黑体</vt:lpstr>
      <vt:lpstr>默认设计模板</vt:lpstr>
      <vt:lpstr>Equation.3</vt:lpstr>
      <vt:lpstr>PBrush</vt:lpstr>
      <vt:lpstr>Equation.3</vt:lpstr>
      <vt:lpstr>Equation.3</vt:lpstr>
      <vt:lpstr>MSGraph.Chart.8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     杠杆动态平衡题解题策略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云出七山</cp:lastModifiedBy>
  <cp:revision>2</cp:revision>
  <dcterms:created xsi:type="dcterms:W3CDTF">2019-02-01T09:26:00Z</dcterms:created>
  <dcterms:modified xsi:type="dcterms:W3CDTF">2019-02-02T06:57:44Z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