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6"/>
  </p:notesMasterIdLst>
  <p:sldIdLst>
    <p:sldId id="256" r:id="rId2"/>
    <p:sldId id="289" r:id="rId3"/>
    <p:sldId id="461" r:id="rId4"/>
    <p:sldId id="462" r:id="rId5"/>
    <p:sldId id="466" r:id="rId6"/>
    <p:sldId id="465" r:id="rId7"/>
    <p:sldId id="463" r:id="rId8"/>
    <p:sldId id="467" r:id="rId9"/>
    <p:sldId id="468" r:id="rId10"/>
    <p:sldId id="469" r:id="rId11"/>
    <p:sldId id="470" r:id="rId12"/>
    <p:sldId id="471" r:id="rId13"/>
    <p:sldId id="489" r:id="rId14"/>
    <p:sldId id="473" r:id="rId15"/>
    <p:sldId id="491" r:id="rId16"/>
    <p:sldId id="490" r:id="rId17"/>
    <p:sldId id="492" r:id="rId18"/>
    <p:sldId id="475" r:id="rId19"/>
    <p:sldId id="476" r:id="rId20"/>
    <p:sldId id="477" r:id="rId21"/>
    <p:sldId id="478" r:id="rId22"/>
    <p:sldId id="480" r:id="rId23"/>
    <p:sldId id="481" r:id="rId24"/>
    <p:sldId id="482" r:id="rId25"/>
    <p:sldId id="483" r:id="rId26"/>
    <p:sldId id="474" r:id="rId27"/>
    <p:sldId id="485" r:id="rId28"/>
    <p:sldId id="486" r:id="rId29"/>
    <p:sldId id="487" r:id="rId30"/>
    <p:sldId id="488" r:id="rId31"/>
    <p:sldId id="493" r:id="rId32"/>
    <p:sldId id="494" r:id="rId33"/>
    <p:sldId id="495" r:id="rId34"/>
    <p:sldId id="459" r:id="rId3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99"/>
    <a:srgbClr val="3000B8"/>
    <a:srgbClr val="CC00FF"/>
    <a:srgbClr val="DF5963"/>
    <a:srgbClr val="0070C0"/>
    <a:srgbClr val="0E98D6"/>
    <a:srgbClr val="FF9900"/>
    <a:srgbClr val="EAF5FB"/>
    <a:srgbClr val="009F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60" autoAdjust="0"/>
    <p:restoredTop sz="94660"/>
  </p:normalViewPr>
  <p:slideViewPr>
    <p:cSldViewPr snapToGrid="0">
      <p:cViewPr>
        <p:scale>
          <a:sx n="90" d="100"/>
          <a:sy n="90" d="100"/>
        </p:scale>
        <p:origin x="-1572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DA8CE63-9043-4C7A-9E82-22BAB1B20D3B}" type="datetimeFigureOut">
              <a:rPr lang="zh-CN" altLang="en-US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340F6B-31A1-4C7F-920C-36F93A117B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AD3D16DB-661D-4FBA-B34A-26F4DE60B78B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9DE2F6C1-6931-4CF7-A910-61B9ECF1588E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&#26085;&#39135;.sw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hyperlink" Target="&#26376;&#39135;.sw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448317" y="2561807"/>
            <a:ext cx="77316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</a:t>
            </a:r>
            <a:r>
              <a:rPr lang="en-US" altLang="zh-CN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光的直线传播</a:t>
            </a:r>
            <a:endParaRPr lang="zh-CN" altLang="en-US" sz="6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657725" y="484188"/>
            <a:ext cx="287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9FB9"/>
                </a:solidFill>
                <a:latin typeface="微软雅黑" panose="020B0503020204020204" pitchFamily="34" charset="-122"/>
              </a:rPr>
              <a:t>第四章   光现象</a:t>
            </a:r>
            <a:endParaRPr lang="zh-CN" altLang="en-US" sz="1600" dirty="0">
              <a:solidFill>
                <a:srgbClr val="009FB9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101" name="组合 28"/>
          <p:cNvGrpSpPr/>
          <p:nvPr/>
        </p:nvGrpSpPr>
        <p:grpSpPr bwMode="auto">
          <a:xfrm>
            <a:off x="7535863" y="614363"/>
            <a:ext cx="2517775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5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67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80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74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8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34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110" name="组合 50"/>
          <p:cNvGrpSpPr/>
          <p:nvPr/>
        </p:nvGrpSpPr>
        <p:grpSpPr bwMode="auto">
          <a:xfrm>
            <a:off x="2138363" y="614363"/>
            <a:ext cx="251777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098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0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6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7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401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80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文本框 4"/>
          <p:cNvSpPr txBox="1">
            <a:spLocks noChangeArrowheads="1"/>
          </p:cNvSpPr>
          <p:nvPr/>
        </p:nvSpPr>
        <p:spPr bwMode="auto">
          <a:xfrm>
            <a:off x="998238" y="878466"/>
            <a:ext cx="4964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）光在空气中怎样传播</a:t>
            </a:r>
          </a:p>
        </p:txBody>
      </p:sp>
      <p:sp>
        <p:nvSpPr>
          <p:cNvPr id="14341" name="文本框 5"/>
          <p:cNvSpPr txBox="1">
            <a:spLocks noChangeArrowheads="1"/>
          </p:cNvSpPr>
          <p:nvPr/>
        </p:nvSpPr>
        <p:spPr bwMode="auto">
          <a:xfrm>
            <a:off x="541037" y="2728464"/>
            <a:ext cx="7641265" cy="171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</a:rPr>
              <a:t>【实验】点燃一支香，然后把香点燃的一端伸到烧瓶中收集烟雾，用激光手电筒在烟雾中射出一束光，观察光传播的路径。</a:t>
            </a:r>
            <a:endParaRPr lang="zh-CN" altLang="en-US"/>
          </a:p>
        </p:txBody>
      </p:sp>
      <p:sp>
        <p:nvSpPr>
          <p:cNvPr id="14342" name="文本框 6"/>
          <p:cNvSpPr txBox="1">
            <a:spLocks noChangeArrowheads="1"/>
          </p:cNvSpPr>
          <p:nvPr/>
        </p:nvSpPr>
        <p:spPr bwMode="auto">
          <a:xfrm>
            <a:off x="998238" y="4597387"/>
            <a:ext cx="79994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【现象】发现光在空气中传播的路径是条直线。</a:t>
            </a:r>
            <a:endParaRPr lang="zh-CN" altLang="en-US"/>
          </a:p>
        </p:txBody>
      </p:sp>
      <p:sp>
        <p:nvSpPr>
          <p:cNvPr id="14343" name="文本框 7"/>
          <p:cNvSpPr txBox="1">
            <a:spLocks noChangeArrowheads="1"/>
          </p:cNvSpPr>
          <p:nvPr/>
        </p:nvSpPr>
        <p:spPr bwMode="auto">
          <a:xfrm>
            <a:off x="998238" y="5295622"/>
            <a:ext cx="595728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【结论】</a:t>
            </a:r>
            <a:r>
              <a:rPr lang="zh-CN" altLang="en-US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光在气体中沿直线传播</a:t>
            </a:r>
            <a:endParaRPr lang="zh-CN" altLang="en-US"/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541037" y="1535880"/>
            <a:ext cx="7641265" cy="113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zh-CN" altLang="en-US" dirty="0">
                <a:solidFill>
                  <a:schemeClr val="tx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【实验器材】烧瓶、激</a:t>
            </a:r>
            <a:r>
              <a:rPr lang="zh-CN" altLang="en-US" dirty="0" smtClean="0">
                <a:solidFill>
                  <a:schemeClr val="tx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光手</a:t>
            </a:r>
            <a:r>
              <a:rPr lang="zh-CN" altLang="en-US" dirty="0">
                <a:solidFill>
                  <a:schemeClr val="tx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电筒、打火机或火柴、蚊香</a:t>
            </a:r>
            <a:endParaRPr lang="en-US" altLang="zh-CN" dirty="0">
              <a:solidFill>
                <a:schemeClr val="tx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" name="图片 3" descr="IMG_20161027_0834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79" b="6395"/>
          <a:stretch>
            <a:fillRect/>
          </a:stretch>
        </p:blipFill>
        <p:spPr bwMode="auto">
          <a:xfrm>
            <a:off x="8331228" y="1827921"/>
            <a:ext cx="3073400" cy="263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1434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文本框 4"/>
          <p:cNvSpPr txBox="1">
            <a:spLocks noChangeArrowheads="1"/>
          </p:cNvSpPr>
          <p:nvPr/>
        </p:nvSpPr>
        <p:spPr bwMode="auto">
          <a:xfrm>
            <a:off x="865297" y="736070"/>
            <a:ext cx="4964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）光在液体中怎样传播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365" name="文本框 5"/>
              <p:cNvSpPr txBox="1">
                <a:spLocks noChangeArrowheads="1"/>
              </p:cNvSpPr>
              <p:nvPr/>
            </p:nvSpPr>
            <p:spPr bwMode="auto">
              <a:xfrm>
                <a:off x="423863" y="2373121"/>
                <a:ext cx="8215640" cy="2332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indent="457200" algn="just"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2"/>
                    </a:solidFill>
                    <a:latin typeface="宋体" panose="02010600030101010101" pitchFamily="2" charset="-122"/>
                    <a:sym typeface="宋体" panose="02010600030101010101" pitchFamily="2" charset="-122"/>
                  </a:rPr>
                  <a:t>【实验】把矿泉水瓶中的水倒入烧杯中（水量约为烧杯容量的二分之一），然后在烧杯中</a:t>
                </a:r>
                <a:r>
                  <a:rPr lang="zh-CN" altLang="en-US" dirty="0">
                    <a:solidFill>
                      <a:schemeClr val="tx2"/>
                    </a:solidFill>
                    <a:latin typeface="宋体" panose="02010600030101010101" pitchFamily="2" charset="-122"/>
                  </a:rPr>
                  <a:t>加入</a:t>
                </a:r>
                <a:r>
                  <a:rPr lang="en-US" altLang="zh-CN" dirty="0">
                    <a:solidFill>
                      <a:schemeClr val="tx2"/>
                    </a:solidFill>
                    <a:latin typeface="宋体" panose="02010600030101010101" pitchFamily="2" charset="-122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US" altLang="zh-CN" dirty="0">
                    <a:solidFill>
                      <a:schemeClr val="tx2"/>
                    </a:solidFill>
                    <a:latin typeface="宋体" panose="02010600030101010101" pitchFamily="2" charset="-122"/>
                  </a:rPr>
                  <a:t>4</a:t>
                </a:r>
                <a:r>
                  <a:rPr lang="zh-CN" altLang="en-US" dirty="0">
                    <a:solidFill>
                      <a:schemeClr val="tx2"/>
                    </a:solidFill>
                    <a:latin typeface="宋体" panose="02010600030101010101" pitchFamily="2" charset="-122"/>
                  </a:rPr>
                  <a:t>滴牛奶并震荡烧杯让牛奶分布均匀，用激光手电筒在水中射出一束光，观察光传播的路径</a:t>
                </a:r>
                <a:r>
                  <a:rPr lang="zh-CN" altLang="en-US" dirty="0">
                    <a:solidFill>
                      <a:schemeClr val="tx2"/>
                    </a:solidFill>
                    <a:latin typeface="宋体" panose="02010600030101010101" pitchFamily="2" charset="-122"/>
                    <a:sym typeface="宋体" panose="02010600030101010101" pitchFamily="2" charset="-122"/>
                  </a:rPr>
                  <a:t>。</a:t>
                </a:r>
              </a:p>
            </p:txBody>
          </p:sp>
        </mc:Choice>
        <mc:Fallback>
          <p:sp>
            <p:nvSpPr>
              <p:cNvPr id="15365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863" y="2373121"/>
                <a:ext cx="8215640" cy="2332946"/>
              </a:xfrm>
              <a:prstGeom prst="rect">
                <a:avLst/>
              </a:prstGeom>
              <a:blipFill rotWithShape="1">
                <a:blip r:embed="rId2"/>
                <a:stretch>
                  <a:fillRect l="-1559" t="-522" r="-1559" b="-28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6" name="文本框 6"/>
          <p:cNvSpPr txBox="1">
            <a:spLocks noChangeArrowheads="1"/>
          </p:cNvSpPr>
          <p:nvPr/>
        </p:nvSpPr>
        <p:spPr bwMode="auto">
          <a:xfrm>
            <a:off x="352423" y="4608191"/>
            <a:ext cx="8483601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【现象】发现光在液体中传播的路径是条直线。</a:t>
            </a:r>
            <a:endParaRPr lang="zh-CN" altLang="en-US"/>
          </a:p>
        </p:txBody>
      </p:sp>
      <p:sp>
        <p:nvSpPr>
          <p:cNvPr id="15367" name="文本框 7"/>
          <p:cNvSpPr txBox="1">
            <a:spLocks noChangeArrowheads="1"/>
          </p:cNvSpPr>
          <p:nvPr/>
        </p:nvSpPr>
        <p:spPr bwMode="auto">
          <a:xfrm>
            <a:off x="352423" y="5280974"/>
            <a:ext cx="6481434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【结论】</a:t>
            </a:r>
            <a:r>
              <a:rPr lang="zh-CN" altLang="en-US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光在液体中沿直线传播</a:t>
            </a:r>
            <a:endParaRPr lang="zh-CN" altLang="en-US"/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423863" y="1258357"/>
            <a:ext cx="8215640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【实验器材】水、烧杯、激光手电筒、装有牛奶的滴瓶</a:t>
            </a:r>
          </a:p>
        </p:txBody>
      </p:sp>
      <p:pic>
        <p:nvPicPr>
          <p:cNvPr id="4" name="图片 3" descr="IMG_20161027_0846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7359" y="2151856"/>
            <a:ext cx="26130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animBg="1"/>
      <p:bldP spid="15366" grpId="0"/>
      <p:bldP spid="1536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文本框 4"/>
          <p:cNvSpPr txBox="1">
            <a:spLocks noChangeArrowheads="1"/>
          </p:cNvSpPr>
          <p:nvPr/>
        </p:nvSpPr>
        <p:spPr bwMode="auto">
          <a:xfrm>
            <a:off x="541038" y="832913"/>
            <a:ext cx="551815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）光在透明固体中怎样传播</a:t>
            </a:r>
          </a:p>
        </p:txBody>
      </p:sp>
      <p:sp>
        <p:nvSpPr>
          <p:cNvPr id="16389" name="文本框 5"/>
          <p:cNvSpPr txBox="1">
            <a:spLocks noChangeArrowheads="1"/>
          </p:cNvSpPr>
          <p:nvPr/>
        </p:nvSpPr>
        <p:spPr bwMode="auto">
          <a:xfrm>
            <a:off x="535826" y="2235062"/>
            <a:ext cx="8158762" cy="13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indent="457200">
              <a:lnSpc>
                <a:spcPct val="150000"/>
              </a:lnSpc>
            </a:pPr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【实验】将透明玻璃砖放在纸面上，用激光手电筒透过玻璃砖向纸面照射，</a:t>
            </a:r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</a:rPr>
              <a:t>观察光传播的路径</a:t>
            </a:r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/>
          </a:p>
        </p:txBody>
      </p:sp>
      <p:sp>
        <p:nvSpPr>
          <p:cNvPr id="16390" name="文本框 6"/>
          <p:cNvSpPr txBox="1">
            <a:spLocks noChangeArrowheads="1"/>
          </p:cNvSpPr>
          <p:nvPr/>
        </p:nvSpPr>
        <p:spPr bwMode="auto">
          <a:xfrm>
            <a:off x="541038" y="3725645"/>
            <a:ext cx="7999413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【现象】发现光在玻璃砖中传播的路径是条直线。</a:t>
            </a:r>
            <a:endParaRPr lang="zh-CN" altLang="en-US"/>
          </a:p>
        </p:txBody>
      </p:sp>
      <p:sp>
        <p:nvSpPr>
          <p:cNvPr id="16391" name="文本框 7"/>
          <p:cNvSpPr txBox="1">
            <a:spLocks noChangeArrowheads="1"/>
          </p:cNvSpPr>
          <p:nvPr/>
        </p:nvSpPr>
        <p:spPr bwMode="auto">
          <a:xfrm>
            <a:off x="541038" y="4987807"/>
            <a:ext cx="7999413" cy="5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【结论】</a:t>
            </a:r>
            <a:r>
              <a:rPr lang="zh-CN" altLang="en-US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光在透明固体中沿直线传播</a:t>
            </a:r>
            <a:endParaRPr lang="zh-CN" altLang="en-US"/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8301" y="1580933"/>
            <a:ext cx="2274888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541038" y="1574273"/>
            <a:ext cx="7452079" cy="57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zh-CN" altLang="en-US" dirty="0">
                <a:solidFill>
                  <a:schemeClr val="tx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【实验器材】透明玻璃砖、激</a:t>
            </a:r>
            <a:r>
              <a:rPr lang="zh-CN" altLang="en-US" dirty="0" smtClean="0">
                <a:solidFill>
                  <a:schemeClr val="tx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光手</a:t>
            </a:r>
            <a:r>
              <a:rPr lang="zh-CN" altLang="en-US" dirty="0">
                <a:solidFill>
                  <a:schemeClr val="tx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电筒</a:t>
            </a:r>
            <a:endParaRPr lang="en-US" altLang="zh-CN" dirty="0">
              <a:solidFill>
                <a:schemeClr val="tx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1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400993" y="1781023"/>
            <a:ext cx="27669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 smtClean="0">
                <a:latin typeface="Times New Roman" panose="02020603050405020304" pitchFamily="18" charset="0"/>
              </a:rPr>
              <a:t>4.</a:t>
            </a:r>
            <a:r>
              <a:rPr kumimoji="1" lang="zh-CN" altLang="en-US" sz="3600" b="1" dirty="0" smtClean="0">
                <a:latin typeface="Times New Roman" panose="02020603050405020304" pitchFamily="18" charset="0"/>
              </a:rPr>
              <a:t>结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论：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544531" y="2550286"/>
            <a:ext cx="7489825" cy="296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kumimoji="1" lang="en-US" altLang="zh-CN" sz="4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kumimoji="1"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实验证明：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kumimoji="1"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 光在空气、水、玻璃等透明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kumimoji="1"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介质中都是沿直线传播。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kumimoji="1" lang="en-US" altLang="zh-CN" sz="40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5233533" y="1442046"/>
            <a:ext cx="3286351" cy="1625203"/>
          </a:xfrm>
          <a:prstGeom prst="wedgeEllipseCallout">
            <a:avLst>
              <a:gd name="adj1" fmla="val 82468"/>
              <a:gd name="adj2" fmla="val 4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CN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光都沿直线传播吗？</a:t>
            </a:r>
          </a:p>
        </p:txBody>
      </p:sp>
      <p:pic>
        <p:nvPicPr>
          <p:cNvPr id="15" name="Picture 2" descr="E:\导入资料\学科资料\2016-2017\微课\制作完成脚本\【化学】原子结构\【化学】原子结构\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175897" y="1442046"/>
            <a:ext cx="2307265" cy="31292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3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  <p:bldP spid="79877" grpId="0" autoUpdateAnimBg="0"/>
      <p:bldP spid="798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2243165" y="1057593"/>
            <a:ext cx="634047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实验：光在不均匀的介质中的传播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74519" y="1799577"/>
            <a:ext cx="9465085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zh-CN" altLang="zh-CN" sz="2800" b="1" dirty="0">
                <a:solidFill>
                  <a:srgbClr val="0F00CC"/>
                </a:solidFill>
                <a:latin typeface="宋体" panose="02010600030101010101" pitchFamily="2" charset="-122"/>
              </a:rPr>
              <a:t>将水</a:t>
            </a:r>
            <a:r>
              <a:rPr lang="zh-CN" altLang="en-US" sz="2800" b="1" dirty="0">
                <a:solidFill>
                  <a:srgbClr val="0F00CC"/>
                </a:solidFill>
                <a:latin typeface="宋体" panose="02010600030101010101" pitchFamily="2" charset="-122"/>
              </a:rPr>
              <a:t>槽</a:t>
            </a:r>
            <a:r>
              <a:rPr lang="zh-CN" altLang="zh-CN" sz="2800" b="1" dirty="0">
                <a:solidFill>
                  <a:srgbClr val="0F00CC"/>
                </a:solidFill>
                <a:latin typeface="宋体" panose="02010600030101010101" pitchFamily="2" charset="-122"/>
              </a:rPr>
              <a:t>装满自来水。把冰糖均匀地铺在</a:t>
            </a:r>
            <a:r>
              <a:rPr lang="zh-CN" altLang="en-US" sz="2800" b="1" dirty="0">
                <a:solidFill>
                  <a:srgbClr val="0F00CC"/>
                </a:solidFill>
                <a:latin typeface="宋体" panose="02010600030101010101" pitchFamily="2" charset="-122"/>
              </a:rPr>
              <a:t>水槽底部</a:t>
            </a:r>
            <a:r>
              <a:rPr lang="zh-CN" altLang="zh-CN" sz="2800" b="1" dirty="0">
                <a:solidFill>
                  <a:srgbClr val="0F00CC"/>
                </a:solidFill>
                <a:latin typeface="宋体" panose="02010600030101010101" pitchFamily="2" charset="-122"/>
              </a:rPr>
              <a:t>。不要搅动它</a:t>
            </a:r>
            <a:r>
              <a:rPr lang="zh-CN" altLang="en-US" sz="2800" b="1" dirty="0">
                <a:solidFill>
                  <a:srgbClr val="0F00CC"/>
                </a:solidFill>
                <a:latin typeface="宋体" panose="02010600030101010101" pitchFamily="2" charset="-122"/>
              </a:rPr>
              <a:t>。</a:t>
            </a:r>
            <a:r>
              <a:rPr lang="zh-CN" altLang="zh-CN" sz="2800" b="1" dirty="0">
                <a:solidFill>
                  <a:srgbClr val="0F00CC"/>
                </a:solidFill>
                <a:latin typeface="宋体" panose="02010600030101010101" pitchFamily="2" charset="-122"/>
              </a:rPr>
              <a:t>等到大部分的冰糖都融化了，再</a:t>
            </a:r>
            <a:r>
              <a:rPr lang="zh-CN" altLang="en-US" sz="2800" b="1" dirty="0">
                <a:solidFill>
                  <a:srgbClr val="0F00CC"/>
                </a:solidFill>
                <a:latin typeface="宋体" panose="02010600030101010101" pitchFamily="2" charset="-122"/>
              </a:rPr>
              <a:t>用激光笔</a:t>
            </a:r>
            <a:r>
              <a:rPr lang="zh-CN" altLang="zh-CN" sz="2800" b="1" dirty="0">
                <a:solidFill>
                  <a:srgbClr val="0F00CC"/>
                </a:solidFill>
                <a:latin typeface="宋体" panose="02010600030101010101" pitchFamily="2" charset="-122"/>
              </a:rPr>
              <a:t>从侧面水平射入。</a:t>
            </a:r>
            <a:endParaRPr lang="zh-CN" altLang="en-US" sz="2800" b="1" dirty="0">
              <a:solidFill>
                <a:srgbClr val="0F00CC"/>
              </a:solidFill>
              <a:latin typeface="宋体" panose="02010600030101010101" pitchFamily="2" charset="-122"/>
            </a:endParaRPr>
          </a:p>
        </p:txBody>
      </p:sp>
      <p:pic>
        <p:nvPicPr>
          <p:cNvPr id="30724" name="图片 2" descr="http://img1.guokr.com/gkimage/yu/er/io/yuer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804"/>
          <a:stretch>
            <a:fillRect/>
          </a:stretch>
        </p:blipFill>
        <p:spPr bwMode="auto">
          <a:xfrm>
            <a:off x="2412926" y="3730154"/>
            <a:ext cx="6018090" cy="22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2"/>
          <p:cNvSpPr>
            <a:spLocks noChangeShapeType="1"/>
          </p:cNvSpPr>
          <p:nvPr/>
        </p:nvSpPr>
        <p:spPr bwMode="auto">
          <a:xfrm>
            <a:off x="2313235" y="3818236"/>
            <a:ext cx="806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79" name="Freeform 3"/>
          <p:cNvSpPr/>
          <p:nvPr/>
        </p:nvSpPr>
        <p:spPr bwMode="auto">
          <a:xfrm>
            <a:off x="3046660" y="2345036"/>
            <a:ext cx="6392863" cy="1473200"/>
          </a:xfrm>
          <a:custGeom>
            <a:avLst/>
            <a:gdLst>
              <a:gd name="T0" fmla="*/ 0 w 2928"/>
              <a:gd name="T1" fmla="*/ 384 h 384"/>
              <a:gd name="T2" fmla="*/ 1440 w 2928"/>
              <a:gd name="T3" fmla="*/ 0 h 384"/>
              <a:gd name="T4" fmla="*/ 2928 w 2928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8" h="384">
                <a:moveTo>
                  <a:pt x="0" y="384"/>
                </a:moveTo>
                <a:cubicBezTo>
                  <a:pt x="476" y="192"/>
                  <a:pt x="952" y="0"/>
                  <a:pt x="1440" y="0"/>
                </a:cubicBezTo>
                <a:cubicBezTo>
                  <a:pt x="1928" y="0"/>
                  <a:pt x="2428" y="192"/>
                  <a:pt x="2928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5780" name="Group 4"/>
          <p:cNvGrpSpPr/>
          <p:nvPr/>
        </p:nvGrpSpPr>
        <p:grpSpPr bwMode="auto">
          <a:xfrm rot="1991923">
            <a:off x="8472734" y="2529186"/>
            <a:ext cx="488950" cy="868362"/>
            <a:chOff x="3888" y="2982"/>
            <a:chExt cx="521" cy="839"/>
          </a:xfrm>
        </p:grpSpPr>
        <p:sp>
          <p:nvSpPr>
            <p:cNvPr id="75781" name="Freeform 5"/>
            <p:cNvSpPr/>
            <p:nvPr/>
          </p:nvSpPr>
          <p:spPr bwMode="auto">
            <a:xfrm rot="1084690">
              <a:off x="3954" y="2986"/>
              <a:ext cx="397" cy="822"/>
            </a:xfrm>
            <a:custGeom>
              <a:avLst/>
              <a:gdLst>
                <a:gd name="T0" fmla="*/ 264 w 1191"/>
                <a:gd name="T1" fmla="*/ 54 h 2468"/>
                <a:gd name="T2" fmla="*/ 543 w 1191"/>
                <a:gd name="T3" fmla="*/ 0 h 2468"/>
                <a:gd name="T4" fmla="*/ 693 w 1191"/>
                <a:gd name="T5" fmla="*/ 150 h 2468"/>
                <a:gd name="T6" fmla="*/ 683 w 1191"/>
                <a:gd name="T7" fmla="*/ 273 h 2468"/>
                <a:gd name="T8" fmla="*/ 754 w 1191"/>
                <a:gd name="T9" fmla="*/ 297 h 2468"/>
                <a:gd name="T10" fmla="*/ 682 w 1191"/>
                <a:gd name="T11" fmla="*/ 388 h 2468"/>
                <a:gd name="T12" fmla="*/ 622 w 1191"/>
                <a:gd name="T13" fmla="*/ 456 h 2468"/>
                <a:gd name="T14" fmla="*/ 868 w 1191"/>
                <a:gd name="T15" fmla="*/ 544 h 2468"/>
                <a:gd name="T16" fmla="*/ 927 w 1191"/>
                <a:gd name="T17" fmla="*/ 798 h 2468"/>
                <a:gd name="T18" fmla="*/ 969 w 1191"/>
                <a:gd name="T19" fmla="*/ 1103 h 2468"/>
                <a:gd name="T20" fmla="*/ 998 w 1191"/>
                <a:gd name="T21" fmla="*/ 1415 h 2468"/>
                <a:gd name="T22" fmla="*/ 1134 w 1191"/>
                <a:gd name="T23" fmla="*/ 1845 h 2468"/>
                <a:gd name="T24" fmla="*/ 1145 w 1191"/>
                <a:gd name="T25" fmla="*/ 2118 h 2468"/>
                <a:gd name="T26" fmla="*/ 1111 w 1191"/>
                <a:gd name="T27" fmla="*/ 2285 h 2468"/>
                <a:gd name="T28" fmla="*/ 1000 w 1191"/>
                <a:gd name="T29" fmla="*/ 2281 h 2468"/>
                <a:gd name="T30" fmla="*/ 981 w 1191"/>
                <a:gd name="T31" fmla="*/ 2002 h 2468"/>
                <a:gd name="T32" fmla="*/ 954 w 1191"/>
                <a:gd name="T33" fmla="*/ 1705 h 2468"/>
                <a:gd name="T34" fmla="*/ 763 w 1191"/>
                <a:gd name="T35" fmla="*/ 1453 h 2468"/>
                <a:gd name="T36" fmla="*/ 664 w 1191"/>
                <a:gd name="T37" fmla="*/ 1582 h 2468"/>
                <a:gd name="T38" fmla="*/ 767 w 1191"/>
                <a:gd name="T39" fmla="*/ 1609 h 2468"/>
                <a:gd name="T40" fmla="*/ 895 w 1191"/>
                <a:gd name="T41" fmla="*/ 1788 h 2468"/>
                <a:gd name="T42" fmla="*/ 845 w 1191"/>
                <a:gd name="T43" fmla="*/ 1949 h 2468"/>
                <a:gd name="T44" fmla="*/ 852 w 1191"/>
                <a:gd name="T45" fmla="*/ 2181 h 2468"/>
                <a:gd name="T46" fmla="*/ 651 w 1191"/>
                <a:gd name="T47" fmla="*/ 1992 h 2468"/>
                <a:gd name="T48" fmla="*/ 490 w 1191"/>
                <a:gd name="T49" fmla="*/ 2116 h 2468"/>
                <a:gd name="T50" fmla="*/ 321 w 1191"/>
                <a:gd name="T51" fmla="*/ 2078 h 2468"/>
                <a:gd name="T52" fmla="*/ 210 w 1191"/>
                <a:gd name="T53" fmla="*/ 2153 h 2468"/>
                <a:gd name="T54" fmla="*/ 296 w 1191"/>
                <a:gd name="T55" fmla="*/ 2395 h 2468"/>
                <a:gd name="T56" fmla="*/ 69 w 1191"/>
                <a:gd name="T57" fmla="*/ 2458 h 2468"/>
                <a:gd name="T58" fmla="*/ 0 w 1191"/>
                <a:gd name="T59" fmla="*/ 2285 h 2468"/>
                <a:gd name="T60" fmla="*/ 76 w 1191"/>
                <a:gd name="T61" fmla="*/ 2166 h 2468"/>
                <a:gd name="T62" fmla="*/ 76 w 1191"/>
                <a:gd name="T63" fmla="*/ 2088 h 2468"/>
                <a:gd name="T64" fmla="*/ 125 w 1191"/>
                <a:gd name="T65" fmla="*/ 1913 h 2468"/>
                <a:gd name="T66" fmla="*/ 453 w 1191"/>
                <a:gd name="T67" fmla="*/ 1576 h 2468"/>
                <a:gd name="T68" fmla="*/ 496 w 1191"/>
                <a:gd name="T69" fmla="*/ 1186 h 2468"/>
                <a:gd name="T70" fmla="*/ 348 w 1191"/>
                <a:gd name="T71" fmla="*/ 929 h 2468"/>
                <a:gd name="T72" fmla="*/ 233 w 1191"/>
                <a:gd name="T73" fmla="*/ 1325 h 2468"/>
                <a:gd name="T74" fmla="*/ 365 w 1191"/>
                <a:gd name="T75" fmla="*/ 1465 h 2468"/>
                <a:gd name="T76" fmla="*/ 162 w 1191"/>
                <a:gd name="T77" fmla="*/ 1493 h 2468"/>
                <a:gd name="T78" fmla="*/ 69 w 1191"/>
                <a:gd name="T79" fmla="*/ 1362 h 2468"/>
                <a:gd name="T80" fmla="*/ 150 w 1191"/>
                <a:gd name="T81" fmla="*/ 1118 h 2468"/>
                <a:gd name="T82" fmla="*/ 210 w 1191"/>
                <a:gd name="T83" fmla="*/ 846 h 2468"/>
                <a:gd name="T84" fmla="*/ 358 w 1191"/>
                <a:gd name="T85" fmla="*/ 584 h 2468"/>
                <a:gd name="T86" fmla="*/ 301 w 1191"/>
                <a:gd name="T87" fmla="*/ 362 h 2468"/>
                <a:gd name="T88" fmla="*/ 251 w 1191"/>
                <a:gd name="T89" fmla="*/ 234 h 2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91" h="2468">
                  <a:moveTo>
                    <a:pt x="251" y="234"/>
                  </a:moveTo>
                  <a:lnTo>
                    <a:pt x="235" y="130"/>
                  </a:lnTo>
                  <a:lnTo>
                    <a:pt x="264" y="54"/>
                  </a:lnTo>
                  <a:lnTo>
                    <a:pt x="321" y="4"/>
                  </a:lnTo>
                  <a:lnTo>
                    <a:pt x="426" y="0"/>
                  </a:lnTo>
                  <a:lnTo>
                    <a:pt x="543" y="0"/>
                  </a:lnTo>
                  <a:lnTo>
                    <a:pt x="646" y="44"/>
                  </a:lnTo>
                  <a:lnTo>
                    <a:pt x="677" y="106"/>
                  </a:lnTo>
                  <a:lnTo>
                    <a:pt x="693" y="150"/>
                  </a:lnTo>
                  <a:lnTo>
                    <a:pt x="682" y="208"/>
                  </a:lnTo>
                  <a:lnTo>
                    <a:pt x="667" y="253"/>
                  </a:lnTo>
                  <a:lnTo>
                    <a:pt x="683" y="273"/>
                  </a:lnTo>
                  <a:lnTo>
                    <a:pt x="711" y="285"/>
                  </a:lnTo>
                  <a:lnTo>
                    <a:pt x="741" y="253"/>
                  </a:lnTo>
                  <a:lnTo>
                    <a:pt x="754" y="297"/>
                  </a:lnTo>
                  <a:lnTo>
                    <a:pt x="707" y="345"/>
                  </a:lnTo>
                  <a:lnTo>
                    <a:pt x="686" y="347"/>
                  </a:lnTo>
                  <a:lnTo>
                    <a:pt x="682" y="388"/>
                  </a:lnTo>
                  <a:lnTo>
                    <a:pt x="642" y="412"/>
                  </a:lnTo>
                  <a:lnTo>
                    <a:pt x="617" y="395"/>
                  </a:lnTo>
                  <a:lnTo>
                    <a:pt x="622" y="456"/>
                  </a:lnTo>
                  <a:lnTo>
                    <a:pt x="677" y="484"/>
                  </a:lnTo>
                  <a:lnTo>
                    <a:pt x="774" y="516"/>
                  </a:lnTo>
                  <a:lnTo>
                    <a:pt x="868" y="544"/>
                  </a:lnTo>
                  <a:lnTo>
                    <a:pt x="1022" y="699"/>
                  </a:lnTo>
                  <a:lnTo>
                    <a:pt x="990" y="740"/>
                  </a:lnTo>
                  <a:lnTo>
                    <a:pt x="927" y="798"/>
                  </a:lnTo>
                  <a:lnTo>
                    <a:pt x="877" y="823"/>
                  </a:lnTo>
                  <a:lnTo>
                    <a:pt x="875" y="987"/>
                  </a:lnTo>
                  <a:lnTo>
                    <a:pt x="969" y="1103"/>
                  </a:lnTo>
                  <a:lnTo>
                    <a:pt x="1037" y="1340"/>
                  </a:lnTo>
                  <a:lnTo>
                    <a:pt x="1037" y="1377"/>
                  </a:lnTo>
                  <a:lnTo>
                    <a:pt x="998" y="1415"/>
                  </a:lnTo>
                  <a:lnTo>
                    <a:pt x="1040" y="1599"/>
                  </a:lnTo>
                  <a:lnTo>
                    <a:pt x="1116" y="1742"/>
                  </a:lnTo>
                  <a:lnTo>
                    <a:pt x="1134" y="1845"/>
                  </a:lnTo>
                  <a:lnTo>
                    <a:pt x="1171" y="1838"/>
                  </a:lnTo>
                  <a:lnTo>
                    <a:pt x="1191" y="1971"/>
                  </a:lnTo>
                  <a:lnTo>
                    <a:pt x="1145" y="2118"/>
                  </a:lnTo>
                  <a:lnTo>
                    <a:pt x="1167" y="2186"/>
                  </a:lnTo>
                  <a:lnTo>
                    <a:pt x="1153" y="2233"/>
                  </a:lnTo>
                  <a:lnTo>
                    <a:pt x="1111" y="2285"/>
                  </a:lnTo>
                  <a:lnTo>
                    <a:pt x="1075" y="2297"/>
                  </a:lnTo>
                  <a:lnTo>
                    <a:pt x="1030" y="2301"/>
                  </a:lnTo>
                  <a:lnTo>
                    <a:pt x="1000" y="2281"/>
                  </a:lnTo>
                  <a:lnTo>
                    <a:pt x="985" y="2249"/>
                  </a:lnTo>
                  <a:lnTo>
                    <a:pt x="1018" y="2126"/>
                  </a:lnTo>
                  <a:lnTo>
                    <a:pt x="981" y="2002"/>
                  </a:lnTo>
                  <a:lnTo>
                    <a:pt x="990" y="1931"/>
                  </a:lnTo>
                  <a:lnTo>
                    <a:pt x="957" y="1752"/>
                  </a:lnTo>
                  <a:lnTo>
                    <a:pt x="954" y="1705"/>
                  </a:lnTo>
                  <a:lnTo>
                    <a:pt x="904" y="1660"/>
                  </a:lnTo>
                  <a:lnTo>
                    <a:pt x="843" y="1471"/>
                  </a:lnTo>
                  <a:lnTo>
                    <a:pt x="763" y="1453"/>
                  </a:lnTo>
                  <a:lnTo>
                    <a:pt x="722" y="1471"/>
                  </a:lnTo>
                  <a:lnTo>
                    <a:pt x="690" y="1531"/>
                  </a:lnTo>
                  <a:lnTo>
                    <a:pt x="664" y="1582"/>
                  </a:lnTo>
                  <a:lnTo>
                    <a:pt x="686" y="1596"/>
                  </a:lnTo>
                  <a:lnTo>
                    <a:pt x="736" y="1583"/>
                  </a:lnTo>
                  <a:lnTo>
                    <a:pt x="767" y="1609"/>
                  </a:lnTo>
                  <a:lnTo>
                    <a:pt x="772" y="1722"/>
                  </a:lnTo>
                  <a:lnTo>
                    <a:pt x="870" y="1752"/>
                  </a:lnTo>
                  <a:lnTo>
                    <a:pt x="895" y="1788"/>
                  </a:lnTo>
                  <a:lnTo>
                    <a:pt x="877" y="1850"/>
                  </a:lnTo>
                  <a:lnTo>
                    <a:pt x="786" y="1927"/>
                  </a:lnTo>
                  <a:lnTo>
                    <a:pt x="845" y="1949"/>
                  </a:lnTo>
                  <a:lnTo>
                    <a:pt x="886" y="2014"/>
                  </a:lnTo>
                  <a:lnTo>
                    <a:pt x="877" y="2136"/>
                  </a:lnTo>
                  <a:lnTo>
                    <a:pt x="852" y="2181"/>
                  </a:lnTo>
                  <a:lnTo>
                    <a:pt x="770" y="2226"/>
                  </a:lnTo>
                  <a:lnTo>
                    <a:pt x="642" y="2183"/>
                  </a:lnTo>
                  <a:lnTo>
                    <a:pt x="651" y="1992"/>
                  </a:lnTo>
                  <a:lnTo>
                    <a:pt x="549" y="2010"/>
                  </a:lnTo>
                  <a:lnTo>
                    <a:pt x="490" y="2007"/>
                  </a:lnTo>
                  <a:lnTo>
                    <a:pt x="490" y="2116"/>
                  </a:lnTo>
                  <a:lnTo>
                    <a:pt x="431" y="2189"/>
                  </a:lnTo>
                  <a:lnTo>
                    <a:pt x="346" y="2156"/>
                  </a:lnTo>
                  <a:lnTo>
                    <a:pt x="321" y="2078"/>
                  </a:lnTo>
                  <a:lnTo>
                    <a:pt x="251" y="2102"/>
                  </a:lnTo>
                  <a:lnTo>
                    <a:pt x="210" y="2120"/>
                  </a:lnTo>
                  <a:lnTo>
                    <a:pt x="210" y="2153"/>
                  </a:lnTo>
                  <a:lnTo>
                    <a:pt x="282" y="2191"/>
                  </a:lnTo>
                  <a:lnTo>
                    <a:pt x="314" y="2289"/>
                  </a:lnTo>
                  <a:lnTo>
                    <a:pt x="296" y="2395"/>
                  </a:lnTo>
                  <a:lnTo>
                    <a:pt x="219" y="2448"/>
                  </a:lnTo>
                  <a:lnTo>
                    <a:pt x="152" y="2468"/>
                  </a:lnTo>
                  <a:lnTo>
                    <a:pt x="69" y="2458"/>
                  </a:lnTo>
                  <a:lnTo>
                    <a:pt x="32" y="2422"/>
                  </a:lnTo>
                  <a:lnTo>
                    <a:pt x="0" y="2345"/>
                  </a:lnTo>
                  <a:lnTo>
                    <a:pt x="0" y="2285"/>
                  </a:lnTo>
                  <a:lnTo>
                    <a:pt x="7" y="2233"/>
                  </a:lnTo>
                  <a:lnTo>
                    <a:pt x="36" y="2191"/>
                  </a:lnTo>
                  <a:lnTo>
                    <a:pt x="76" y="2166"/>
                  </a:lnTo>
                  <a:lnTo>
                    <a:pt x="139" y="2140"/>
                  </a:lnTo>
                  <a:lnTo>
                    <a:pt x="134" y="2120"/>
                  </a:lnTo>
                  <a:lnTo>
                    <a:pt x="76" y="2088"/>
                  </a:lnTo>
                  <a:lnTo>
                    <a:pt x="67" y="2058"/>
                  </a:lnTo>
                  <a:lnTo>
                    <a:pt x="78" y="1992"/>
                  </a:lnTo>
                  <a:lnTo>
                    <a:pt x="125" y="1913"/>
                  </a:lnTo>
                  <a:lnTo>
                    <a:pt x="403" y="1760"/>
                  </a:lnTo>
                  <a:lnTo>
                    <a:pt x="460" y="1730"/>
                  </a:lnTo>
                  <a:lnTo>
                    <a:pt x="453" y="1576"/>
                  </a:lnTo>
                  <a:lnTo>
                    <a:pt x="467" y="1455"/>
                  </a:lnTo>
                  <a:lnTo>
                    <a:pt x="442" y="1455"/>
                  </a:lnTo>
                  <a:lnTo>
                    <a:pt x="496" y="1186"/>
                  </a:lnTo>
                  <a:lnTo>
                    <a:pt x="455" y="1053"/>
                  </a:lnTo>
                  <a:lnTo>
                    <a:pt x="405" y="916"/>
                  </a:lnTo>
                  <a:lnTo>
                    <a:pt x="348" y="929"/>
                  </a:lnTo>
                  <a:lnTo>
                    <a:pt x="292" y="1061"/>
                  </a:lnTo>
                  <a:lnTo>
                    <a:pt x="276" y="1164"/>
                  </a:lnTo>
                  <a:lnTo>
                    <a:pt x="233" y="1325"/>
                  </a:lnTo>
                  <a:lnTo>
                    <a:pt x="271" y="1407"/>
                  </a:lnTo>
                  <a:lnTo>
                    <a:pt x="253" y="1420"/>
                  </a:lnTo>
                  <a:lnTo>
                    <a:pt x="365" y="1465"/>
                  </a:lnTo>
                  <a:lnTo>
                    <a:pt x="350" y="1499"/>
                  </a:lnTo>
                  <a:lnTo>
                    <a:pt x="189" y="1467"/>
                  </a:lnTo>
                  <a:lnTo>
                    <a:pt x="162" y="1493"/>
                  </a:lnTo>
                  <a:lnTo>
                    <a:pt x="98" y="1479"/>
                  </a:lnTo>
                  <a:lnTo>
                    <a:pt x="60" y="1413"/>
                  </a:lnTo>
                  <a:lnTo>
                    <a:pt x="69" y="1362"/>
                  </a:lnTo>
                  <a:lnTo>
                    <a:pt x="107" y="1330"/>
                  </a:lnTo>
                  <a:lnTo>
                    <a:pt x="144" y="1314"/>
                  </a:lnTo>
                  <a:lnTo>
                    <a:pt x="150" y="1118"/>
                  </a:lnTo>
                  <a:lnTo>
                    <a:pt x="193" y="1029"/>
                  </a:lnTo>
                  <a:lnTo>
                    <a:pt x="219" y="904"/>
                  </a:lnTo>
                  <a:lnTo>
                    <a:pt x="210" y="846"/>
                  </a:lnTo>
                  <a:lnTo>
                    <a:pt x="269" y="677"/>
                  </a:lnTo>
                  <a:lnTo>
                    <a:pt x="305" y="619"/>
                  </a:lnTo>
                  <a:lnTo>
                    <a:pt x="358" y="584"/>
                  </a:lnTo>
                  <a:lnTo>
                    <a:pt x="383" y="536"/>
                  </a:lnTo>
                  <a:lnTo>
                    <a:pt x="319" y="464"/>
                  </a:lnTo>
                  <a:lnTo>
                    <a:pt x="301" y="362"/>
                  </a:lnTo>
                  <a:lnTo>
                    <a:pt x="296" y="295"/>
                  </a:lnTo>
                  <a:lnTo>
                    <a:pt x="251" y="234"/>
                  </a:lnTo>
                  <a:lnTo>
                    <a:pt x="251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2" name="Freeform 6"/>
            <p:cNvSpPr/>
            <p:nvPr/>
          </p:nvSpPr>
          <p:spPr bwMode="auto">
            <a:xfrm>
              <a:off x="4257" y="3232"/>
              <a:ext cx="90" cy="184"/>
            </a:xfrm>
            <a:custGeom>
              <a:avLst/>
              <a:gdLst>
                <a:gd name="T0" fmla="*/ 0 w 271"/>
                <a:gd name="T1" fmla="*/ 42 h 554"/>
                <a:gd name="T2" fmla="*/ 72 w 271"/>
                <a:gd name="T3" fmla="*/ 254 h 554"/>
                <a:gd name="T4" fmla="*/ 107 w 271"/>
                <a:gd name="T5" fmla="*/ 355 h 554"/>
                <a:gd name="T6" fmla="*/ 116 w 271"/>
                <a:gd name="T7" fmla="*/ 413 h 554"/>
                <a:gd name="T8" fmla="*/ 118 w 271"/>
                <a:gd name="T9" fmla="*/ 469 h 554"/>
                <a:gd name="T10" fmla="*/ 148 w 271"/>
                <a:gd name="T11" fmla="*/ 552 h 554"/>
                <a:gd name="T12" fmla="*/ 191 w 271"/>
                <a:gd name="T13" fmla="*/ 554 h 554"/>
                <a:gd name="T14" fmla="*/ 223 w 271"/>
                <a:gd name="T15" fmla="*/ 544 h 554"/>
                <a:gd name="T16" fmla="*/ 253 w 271"/>
                <a:gd name="T17" fmla="*/ 516 h 554"/>
                <a:gd name="T18" fmla="*/ 271 w 271"/>
                <a:gd name="T19" fmla="*/ 465 h 554"/>
                <a:gd name="T20" fmla="*/ 202 w 271"/>
                <a:gd name="T21" fmla="*/ 377 h 554"/>
                <a:gd name="T22" fmla="*/ 168 w 271"/>
                <a:gd name="T23" fmla="*/ 98 h 554"/>
                <a:gd name="T24" fmla="*/ 79 w 271"/>
                <a:gd name="T25" fmla="*/ 0 h 554"/>
                <a:gd name="T26" fmla="*/ 0 w 271"/>
                <a:gd name="T27" fmla="*/ 42 h 554"/>
                <a:gd name="T28" fmla="*/ 0 w 271"/>
                <a:gd name="T29" fmla="*/ 4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1" h="554">
                  <a:moveTo>
                    <a:pt x="0" y="42"/>
                  </a:moveTo>
                  <a:lnTo>
                    <a:pt x="72" y="254"/>
                  </a:lnTo>
                  <a:lnTo>
                    <a:pt x="107" y="355"/>
                  </a:lnTo>
                  <a:lnTo>
                    <a:pt x="116" y="413"/>
                  </a:lnTo>
                  <a:lnTo>
                    <a:pt x="118" y="469"/>
                  </a:lnTo>
                  <a:lnTo>
                    <a:pt x="148" y="552"/>
                  </a:lnTo>
                  <a:lnTo>
                    <a:pt x="191" y="554"/>
                  </a:lnTo>
                  <a:lnTo>
                    <a:pt x="223" y="544"/>
                  </a:lnTo>
                  <a:lnTo>
                    <a:pt x="253" y="516"/>
                  </a:lnTo>
                  <a:lnTo>
                    <a:pt x="271" y="465"/>
                  </a:lnTo>
                  <a:lnTo>
                    <a:pt x="202" y="377"/>
                  </a:lnTo>
                  <a:lnTo>
                    <a:pt x="168" y="98"/>
                  </a:lnTo>
                  <a:lnTo>
                    <a:pt x="79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3" name="Freeform 7"/>
            <p:cNvSpPr/>
            <p:nvPr/>
          </p:nvSpPr>
          <p:spPr bwMode="auto">
            <a:xfrm>
              <a:off x="3999" y="3462"/>
              <a:ext cx="21" cy="179"/>
            </a:xfrm>
            <a:custGeom>
              <a:avLst/>
              <a:gdLst>
                <a:gd name="T0" fmla="*/ 0 w 62"/>
                <a:gd name="T1" fmla="*/ 15 h 537"/>
                <a:gd name="T2" fmla="*/ 0 w 62"/>
                <a:gd name="T3" fmla="*/ 537 h 537"/>
                <a:gd name="T4" fmla="*/ 62 w 62"/>
                <a:gd name="T5" fmla="*/ 509 h 537"/>
                <a:gd name="T6" fmla="*/ 57 w 62"/>
                <a:gd name="T7" fmla="*/ 0 h 537"/>
                <a:gd name="T8" fmla="*/ 0 w 62"/>
                <a:gd name="T9" fmla="*/ 15 h 537"/>
                <a:gd name="T10" fmla="*/ 0 w 62"/>
                <a:gd name="T11" fmla="*/ 1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537">
                  <a:moveTo>
                    <a:pt x="0" y="15"/>
                  </a:moveTo>
                  <a:lnTo>
                    <a:pt x="0" y="537"/>
                  </a:lnTo>
                  <a:lnTo>
                    <a:pt x="62" y="509"/>
                  </a:lnTo>
                  <a:lnTo>
                    <a:pt x="57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4" name="Freeform 8"/>
            <p:cNvSpPr/>
            <p:nvPr/>
          </p:nvSpPr>
          <p:spPr bwMode="auto">
            <a:xfrm>
              <a:off x="4036" y="3198"/>
              <a:ext cx="57" cy="98"/>
            </a:xfrm>
            <a:custGeom>
              <a:avLst/>
              <a:gdLst>
                <a:gd name="T0" fmla="*/ 87 w 170"/>
                <a:gd name="T1" fmla="*/ 0 h 294"/>
                <a:gd name="T2" fmla="*/ 31 w 170"/>
                <a:gd name="T3" fmla="*/ 60 h 294"/>
                <a:gd name="T4" fmla="*/ 17 w 170"/>
                <a:gd name="T5" fmla="*/ 107 h 294"/>
                <a:gd name="T6" fmla="*/ 6 w 170"/>
                <a:gd name="T7" fmla="*/ 158 h 294"/>
                <a:gd name="T8" fmla="*/ 0 w 170"/>
                <a:gd name="T9" fmla="*/ 237 h 294"/>
                <a:gd name="T10" fmla="*/ 10 w 170"/>
                <a:gd name="T11" fmla="*/ 259 h 294"/>
                <a:gd name="T12" fmla="*/ 27 w 170"/>
                <a:gd name="T13" fmla="*/ 277 h 294"/>
                <a:gd name="T14" fmla="*/ 36 w 170"/>
                <a:gd name="T15" fmla="*/ 284 h 294"/>
                <a:gd name="T16" fmla="*/ 50 w 170"/>
                <a:gd name="T17" fmla="*/ 294 h 294"/>
                <a:gd name="T18" fmla="*/ 115 w 170"/>
                <a:gd name="T19" fmla="*/ 289 h 294"/>
                <a:gd name="T20" fmla="*/ 170 w 170"/>
                <a:gd name="T21" fmla="*/ 267 h 294"/>
                <a:gd name="T22" fmla="*/ 160 w 170"/>
                <a:gd name="T23" fmla="*/ 204 h 294"/>
                <a:gd name="T24" fmla="*/ 103 w 170"/>
                <a:gd name="T25" fmla="*/ 129 h 294"/>
                <a:gd name="T26" fmla="*/ 87 w 170"/>
                <a:gd name="T27" fmla="*/ 0 h 294"/>
                <a:gd name="T28" fmla="*/ 87 w 170"/>
                <a:gd name="T2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294">
                  <a:moveTo>
                    <a:pt x="87" y="0"/>
                  </a:moveTo>
                  <a:lnTo>
                    <a:pt x="31" y="60"/>
                  </a:lnTo>
                  <a:lnTo>
                    <a:pt x="17" y="107"/>
                  </a:lnTo>
                  <a:lnTo>
                    <a:pt x="6" y="158"/>
                  </a:lnTo>
                  <a:lnTo>
                    <a:pt x="0" y="237"/>
                  </a:lnTo>
                  <a:lnTo>
                    <a:pt x="10" y="259"/>
                  </a:lnTo>
                  <a:lnTo>
                    <a:pt x="27" y="277"/>
                  </a:lnTo>
                  <a:lnTo>
                    <a:pt x="36" y="284"/>
                  </a:lnTo>
                  <a:lnTo>
                    <a:pt x="50" y="294"/>
                  </a:lnTo>
                  <a:lnTo>
                    <a:pt x="115" y="289"/>
                  </a:lnTo>
                  <a:lnTo>
                    <a:pt x="170" y="267"/>
                  </a:lnTo>
                  <a:lnTo>
                    <a:pt x="160" y="204"/>
                  </a:lnTo>
                  <a:lnTo>
                    <a:pt x="103" y="129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5" name="Freeform 9"/>
            <p:cNvSpPr/>
            <p:nvPr/>
          </p:nvSpPr>
          <p:spPr bwMode="auto">
            <a:xfrm>
              <a:off x="4080" y="3145"/>
              <a:ext cx="98" cy="110"/>
            </a:xfrm>
            <a:custGeom>
              <a:avLst/>
              <a:gdLst>
                <a:gd name="T0" fmla="*/ 12 w 294"/>
                <a:gd name="T1" fmla="*/ 208 h 331"/>
                <a:gd name="T2" fmla="*/ 30 w 294"/>
                <a:gd name="T3" fmla="*/ 214 h 331"/>
                <a:gd name="T4" fmla="*/ 66 w 294"/>
                <a:gd name="T5" fmla="*/ 217 h 331"/>
                <a:gd name="T6" fmla="*/ 84 w 294"/>
                <a:gd name="T7" fmla="*/ 203 h 331"/>
                <a:gd name="T8" fmla="*/ 97 w 294"/>
                <a:gd name="T9" fmla="*/ 180 h 331"/>
                <a:gd name="T10" fmla="*/ 109 w 294"/>
                <a:gd name="T11" fmla="*/ 148 h 331"/>
                <a:gd name="T12" fmla="*/ 47 w 294"/>
                <a:gd name="T13" fmla="*/ 170 h 331"/>
                <a:gd name="T14" fmla="*/ 0 w 294"/>
                <a:gd name="T15" fmla="*/ 97 h 331"/>
                <a:gd name="T16" fmla="*/ 14 w 294"/>
                <a:gd name="T17" fmla="*/ 75 h 331"/>
                <a:gd name="T18" fmla="*/ 109 w 294"/>
                <a:gd name="T19" fmla="*/ 113 h 331"/>
                <a:gd name="T20" fmla="*/ 158 w 294"/>
                <a:gd name="T21" fmla="*/ 109 h 331"/>
                <a:gd name="T22" fmla="*/ 186 w 294"/>
                <a:gd name="T23" fmla="*/ 101 h 331"/>
                <a:gd name="T24" fmla="*/ 210 w 294"/>
                <a:gd name="T25" fmla="*/ 88 h 331"/>
                <a:gd name="T26" fmla="*/ 223 w 294"/>
                <a:gd name="T27" fmla="*/ 77 h 331"/>
                <a:gd name="T28" fmla="*/ 233 w 294"/>
                <a:gd name="T29" fmla="*/ 64 h 331"/>
                <a:gd name="T30" fmla="*/ 258 w 294"/>
                <a:gd name="T31" fmla="*/ 18 h 331"/>
                <a:gd name="T32" fmla="*/ 263 w 294"/>
                <a:gd name="T33" fmla="*/ 0 h 331"/>
                <a:gd name="T34" fmla="*/ 294 w 294"/>
                <a:gd name="T35" fmla="*/ 10 h 331"/>
                <a:gd name="T36" fmla="*/ 259 w 294"/>
                <a:gd name="T37" fmla="*/ 131 h 331"/>
                <a:gd name="T38" fmla="*/ 214 w 294"/>
                <a:gd name="T39" fmla="*/ 159 h 331"/>
                <a:gd name="T40" fmla="*/ 150 w 294"/>
                <a:gd name="T41" fmla="*/ 157 h 331"/>
                <a:gd name="T42" fmla="*/ 156 w 294"/>
                <a:gd name="T43" fmla="*/ 182 h 331"/>
                <a:gd name="T44" fmla="*/ 167 w 294"/>
                <a:gd name="T45" fmla="*/ 201 h 331"/>
                <a:gd name="T46" fmla="*/ 176 w 294"/>
                <a:gd name="T47" fmla="*/ 208 h 331"/>
                <a:gd name="T48" fmla="*/ 187 w 294"/>
                <a:gd name="T49" fmla="*/ 213 h 331"/>
                <a:gd name="T50" fmla="*/ 214 w 294"/>
                <a:gd name="T51" fmla="*/ 211 h 331"/>
                <a:gd name="T52" fmla="*/ 238 w 294"/>
                <a:gd name="T53" fmla="*/ 203 h 331"/>
                <a:gd name="T54" fmla="*/ 256 w 294"/>
                <a:gd name="T55" fmla="*/ 193 h 331"/>
                <a:gd name="T56" fmla="*/ 263 w 294"/>
                <a:gd name="T57" fmla="*/ 189 h 331"/>
                <a:gd name="T58" fmla="*/ 253 w 294"/>
                <a:gd name="T59" fmla="*/ 311 h 331"/>
                <a:gd name="T60" fmla="*/ 156 w 294"/>
                <a:gd name="T61" fmla="*/ 331 h 331"/>
                <a:gd name="T62" fmla="*/ 107 w 294"/>
                <a:gd name="T63" fmla="*/ 329 h 331"/>
                <a:gd name="T64" fmla="*/ 64 w 294"/>
                <a:gd name="T65" fmla="*/ 301 h 331"/>
                <a:gd name="T66" fmla="*/ 12 w 294"/>
                <a:gd name="T67" fmla="*/ 208 h 331"/>
                <a:gd name="T68" fmla="*/ 12 w 294"/>
                <a:gd name="T69" fmla="*/ 20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4" h="331">
                  <a:moveTo>
                    <a:pt x="12" y="208"/>
                  </a:moveTo>
                  <a:lnTo>
                    <a:pt x="30" y="214"/>
                  </a:lnTo>
                  <a:lnTo>
                    <a:pt x="66" y="217"/>
                  </a:lnTo>
                  <a:lnTo>
                    <a:pt x="84" y="203"/>
                  </a:lnTo>
                  <a:lnTo>
                    <a:pt x="97" y="180"/>
                  </a:lnTo>
                  <a:lnTo>
                    <a:pt x="109" y="148"/>
                  </a:lnTo>
                  <a:lnTo>
                    <a:pt x="47" y="170"/>
                  </a:lnTo>
                  <a:lnTo>
                    <a:pt x="0" y="97"/>
                  </a:lnTo>
                  <a:lnTo>
                    <a:pt x="14" y="75"/>
                  </a:lnTo>
                  <a:lnTo>
                    <a:pt x="109" y="113"/>
                  </a:lnTo>
                  <a:lnTo>
                    <a:pt x="158" y="109"/>
                  </a:lnTo>
                  <a:lnTo>
                    <a:pt x="186" y="101"/>
                  </a:lnTo>
                  <a:lnTo>
                    <a:pt x="210" y="88"/>
                  </a:lnTo>
                  <a:lnTo>
                    <a:pt x="223" y="77"/>
                  </a:lnTo>
                  <a:lnTo>
                    <a:pt x="233" y="64"/>
                  </a:lnTo>
                  <a:lnTo>
                    <a:pt x="258" y="18"/>
                  </a:lnTo>
                  <a:lnTo>
                    <a:pt x="263" y="0"/>
                  </a:lnTo>
                  <a:lnTo>
                    <a:pt x="294" y="10"/>
                  </a:lnTo>
                  <a:lnTo>
                    <a:pt x="259" y="131"/>
                  </a:lnTo>
                  <a:lnTo>
                    <a:pt x="214" y="159"/>
                  </a:lnTo>
                  <a:lnTo>
                    <a:pt x="150" y="157"/>
                  </a:lnTo>
                  <a:lnTo>
                    <a:pt x="156" y="182"/>
                  </a:lnTo>
                  <a:lnTo>
                    <a:pt x="167" y="201"/>
                  </a:lnTo>
                  <a:lnTo>
                    <a:pt x="176" y="208"/>
                  </a:lnTo>
                  <a:lnTo>
                    <a:pt x="187" y="213"/>
                  </a:lnTo>
                  <a:lnTo>
                    <a:pt x="214" y="211"/>
                  </a:lnTo>
                  <a:lnTo>
                    <a:pt x="238" y="203"/>
                  </a:lnTo>
                  <a:lnTo>
                    <a:pt x="256" y="193"/>
                  </a:lnTo>
                  <a:lnTo>
                    <a:pt x="263" y="189"/>
                  </a:lnTo>
                  <a:lnTo>
                    <a:pt x="253" y="311"/>
                  </a:lnTo>
                  <a:lnTo>
                    <a:pt x="156" y="331"/>
                  </a:lnTo>
                  <a:lnTo>
                    <a:pt x="107" y="329"/>
                  </a:lnTo>
                  <a:lnTo>
                    <a:pt x="64" y="301"/>
                  </a:lnTo>
                  <a:lnTo>
                    <a:pt x="12" y="208"/>
                  </a:lnTo>
                  <a:lnTo>
                    <a:pt x="12" y="208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6" name="Freeform 10"/>
            <p:cNvSpPr/>
            <p:nvPr/>
          </p:nvSpPr>
          <p:spPr bwMode="auto">
            <a:xfrm>
              <a:off x="4187" y="3173"/>
              <a:ext cx="98" cy="109"/>
            </a:xfrm>
            <a:custGeom>
              <a:avLst/>
              <a:gdLst>
                <a:gd name="T0" fmla="*/ 97 w 294"/>
                <a:gd name="T1" fmla="*/ 16 h 328"/>
                <a:gd name="T2" fmla="*/ 84 w 294"/>
                <a:gd name="T3" fmla="*/ 74 h 328"/>
                <a:gd name="T4" fmla="*/ 88 w 294"/>
                <a:gd name="T5" fmla="*/ 95 h 328"/>
                <a:gd name="T6" fmla="*/ 96 w 294"/>
                <a:gd name="T7" fmla="*/ 114 h 328"/>
                <a:gd name="T8" fmla="*/ 107 w 294"/>
                <a:gd name="T9" fmla="*/ 131 h 328"/>
                <a:gd name="T10" fmla="*/ 120 w 294"/>
                <a:gd name="T11" fmla="*/ 145 h 328"/>
                <a:gd name="T12" fmla="*/ 143 w 294"/>
                <a:gd name="T13" fmla="*/ 165 h 328"/>
                <a:gd name="T14" fmla="*/ 153 w 294"/>
                <a:gd name="T15" fmla="*/ 173 h 328"/>
                <a:gd name="T16" fmla="*/ 149 w 294"/>
                <a:gd name="T17" fmla="*/ 198 h 328"/>
                <a:gd name="T18" fmla="*/ 86 w 294"/>
                <a:gd name="T19" fmla="*/ 162 h 328"/>
                <a:gd name="T20" fmla="*/ 53 w 294"/>
                <a:gd name="T21" fmla="*/ 76 h 328"/>
                <a:gd name="T22" fmla="*/ 22 w 294"/>
                <a:gd name="T23" fmla="*/ 87 h 328"/>
                <a:gd name="T24" fmla="*/ 0 w 294"/>
                <a:gd name="T25" fmla="*/ 194 h 328"/>
                <a:gd name="T26" fmla="*/ 22 w 294"/>
                <a:gd name="T27" fmla="*/ 281 h 328"/>
                <a:gd name="T28" fmla="*/ 80 w 294"/>
                <a:gd name="T29" fmla="*/ 320 h 328"/>
                <a:gd name="T30" fmla="*/ 141 w 294"/>
                <a:gd name="T31" fmla="*/ 328 h 328"/>
                <a:gd name="T32" fmla="*/ 168 w 294"/>
                <a:gd name="T33" fmla="*/ 326 h 328"/>
                <a:gd name="T34" fmla="*/ 166 w 294"/>
                <a:gd name="T35" fmla="*/ 244 h 328"/>
                <a:gd name="T36" fmla="*/ 244 w 294"/>
                <a:gd name="T37" fmla="*/ 207 h 328"/>
                <a:gd name="T38" fmla="*/ 294 w 294"/>
                <a:gd name="T39" fmla="*/ 149 h 328"/>
                <a:gd name="T40" fmla="*/ 226 w 294"/>
                <a:gd name="T41" fmla="*/ 89 h 328"/>
                <a:gd name="T42" fmla="*/ 221 w 294"/>
                <a:gd name="T43" fmla="*/ 79 h 328"/>
                <a:gd name="T44" fmla="*/ 207 w 294"/>
                <a:gd name="T45" fmla="*/ 58 h 328"/>
                <a:gd name="T46" fmla="*/ 197 w 294"/>
                <a:gd name="T47" fmla="*/ 45 h 328"/>
                <a:gd name="T48" fmla="*/ 185 w 294"/>
                <a:gd name="T49" fmla="*/ 32 h 328"/>
                <a:gd name="T50" fmla="*/ 172 w 294"/>
                <a:gd name="T51" fmla="*/ 19 h 328"/>
                <a:gd name="T52" fmla="*/ 156 w 294"/>
                <a:gd name="T53" fmla="*/ 9 h 328"/>
                <a:gd name="T54" fmla="*/ 142 w 294"/>
                <a:gd name="T55" fmla="*/ 3 h 328"/>
                <a:gd name="T56" fmla="*/ 128 w 294"/>
                <a:gd name="T57" fmla="*/ 0 h 328"/>
                <a:gd name="T58" fmla="*/ 111 w 294"/>
                <a:gd name="T59" fmla="*/ 4 h 328"/>
                <a:gd name="T60" fmla="*/ 97 w 294"/>
                <a:gd name="T61" fmla="*/ 16 h 328"/>
                <a:gd name="T62" fmla="*/ 97 w 294"/>
                <a:gd name="T63" fmla="*/ 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4" h="328">
                  <a:moveTo>
                    <a:pt x="97" y="16"/>
                  </a:moveTo>
                  <a:lnTo>
                    <a:pt x="84" y="74"/>
                  </a:lnTo>
                  <a:lnTo>
                    <a:pt x="88" y="95"/>
                  </a:lnTo>
                  <a:lnTo>
                    <a:pt x="96" y="114"/>
                  </a:lnTo>
                  <a:lnTo>
                    <a:pt x="107" y="131"/>
                  </a:lnTo>
                  <a:lnTo>
                    <a:pt x="120" y="145"/>
                  </a:lnTo>
                  <a:lnTo>
                    <a:pt x="143" y="165"/>
                  </a:lnTo>
                  <a:lnTo>
                    <a:pt x="153" y="173"/>
                  </a:lnTo>
                  <a:lnTo>
                    <a:pt x="149" y="198"/>
                  </a:lnTo>
                  <a:lnTo>
                    <a:pt x="86" y="162"/>
                  </a:lnTo>
                  <a:lnTo>
                    <a:pt x="53" y="76"/>
                  </a:lnTo>
                  <a:lnTo>
                    <a:pt x="22" y="87"/>
                  </a:lnTo>
                  <a:lnTo>
                    <a:pt x="0" y="194"/>
                  </a:lnTo>
                  <a:lnTo>
                    <a:pt x="22" y="281"/>
                  </a:lnTo>
                  <a:lnTo>
                    <a:pt x="80" y="320"/>
                  </a:lnTo>
                  <a:lnTo>
                    <a:pt x="141" y="328"/>
                  </a:lnTo>
                  <a:lnTo>
                    <a:pt x="168" y="326"/>
                  </a:lnTo>
                  <a:lnTo>
                    <a:pt x="166" y="244"/>
                  </a:lnTo>
                  <a:lnTo>
                    <a:pt x="244" y="207"/>
                  </a:lnTo>
                  <a:lnTo>
                    <a:pt x="294" y="149"/>
                  </a:lnTo>
                  <a:lnTo>
                    <a:pt x="226" y="89"/>
                  </a:lnTo>
                  <a:lnTo>
                    <a:pt x="221" y="79"/>
                  </a:lnTo>
                  <a:lnTo>
                    <a:pt x="207" y="58"/>
                  </a:lnTo>
                  <a:lnTo>
                    <a:pt x="197" y="45"/>
                  </a:lnTo>
                  <a:lnTo>
                    <a:pt x="185" y="32"/>
                  </a:lnTo>
                  <a:lnTo>
                    <a:pt x="172" y="19"/>
                  </a:lnTo>
                  <a:lnTo>
                    <a:pt x="156" y="9"/>
                  </a:lnTo>
                  <a:lnTo>
                    <a:pt x="142" y="3"/>
                  </a:lnTo>
                  <a:lnTo>
                    <a:pt x="128" y="0"/>
                  </a:lnTo>
                  <a:lnTo>
                    <a:pt x="111" y="4"/>
                  </a:lnTo>
                  <a:lnTo>
                    <a:pt x="97" y="16"/>
                  </a:lnTo>
                  <a:lnTo>
                    <a:pt x="97" y="16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7" name="Freeform 11"/>
            <p:cNvSpPr/>
            <p:nvPr/>
          </p:nvSpPr>
          <p:spPr bwMode="auto">
            <a:xfrm>
              <a:off x="3988" y="3484"/>
              <a:ext cx="248" cy="192"/>
            </a:xfrm>
            <a:custGeom>
              <a:avLst/>
              <a:gdLst>
                <a:gd name="T0" fmla="*/ 96 w 742"/>
                <a:gd name="T1" fmla="*/ 0 h 577"/>
                <a:gd name="T2" fmla="*/ 64 w 742"/>
                <a:gd name="T3" fmla="*/ 14 h 577"/>
                <a:gd name="T4" fmla="*/ 58 w 742"/>
                <a:gd name="T5" fmla="*/ 515 h 577"/>
                <a:gd name="T6" fmla="*/ 13 w 742"/>
                <a:gd name="T7" fmla="*/ 492 h 577"/>
                <a:gd name="T8" fmla="*/ 0 w 742"/>
                <a:gd name="T9" fmla="*/ 518 h 577"/>
                <a:gd name="T10" fmla="*/ 39 w 742"/>
                <a:gd name="T11" fmla="*/ 569 h 577"/>
                <a:gd name="T12" fmla="*/ 99 w 742"/>
                <a:gd name="T13" fmla="*/ 577 h 577"/>
                <a:gd name="T14" fmla="*/ 184 w 742"/>
                <a:gd name="T15" fmla="*/ 531 h 577"/>
                <a:gd name="T16" fmla="*/ 312 w 742"/>
                <a:gd name="T17" fmla="*/ 453 h 577"/>
                <a:gd name="T18" fmla="*/ 514 w 742"/>
                <a:gd name="T19" fmla="*/ 454 h 577"/>
                <a:gd name="T20" fmla="*/ 659 w 742"/>
                <a:gd name="T21" fmla="*/ 375 h 577"/>
                <a:gd name="T22" fmla="*/ 742 w 742"/>
                <a:gd name="T23" fmla="*/ 304 h 577"/>
                <a:gd name="T24" fmla="*/ 727 w 742"/>
                <a:gd name="T25" fmla="*/ 299 h 577"/>
                <a:gd name="T26" fmla="*/ 694 w 742"/>
                <a:gd name="T27" fmla="*/ 289 h 577"/>
                <a:gd name="T28" fmla="*/ 649 w 742"/>
                <a:gd name="T29" fmla="*/ 282 h 577"/>
                <a:gd name="T30" fmla="*/ 604 w 742"/>
                <a:gd name="T31" fmla="*/ 283 h 577"/>
                <a:gd name="T32" fmla="*/ 557 w 742"/>
                <a:gd name="T33" fmla="*/ 292 h 577"/>
                <a:gd name="T34" fmla="*/ 509 w 742"/>
                <a:gd name="T35" fmla="*/ 303 h 577"/>
                <a:gd name="T36" fmla="*/ 461 w 742"/>
                <a:gd name="T37" fmla="*/ 308 h 577"/>
                <a:gd name="T38" fmla="*/ 417 w 742"/>
                <a:gd name="T39" fmla="*/ 306 h 577"/>
                <a:gd name="T40" fmla="*/ 381 w 742"/>
                <a:gd name="T41" fmla="*/ 296 h 577"/>
                <a:gd name="T42" fmla="*/ 360 w 742"/>
                <a:gd name="T43" fmla="*/ 285 h 577"/>
                <a:gd name="T44" fmla="*/ 344 w 742"/>
                <a:gd name="T45" fmla="*/ 272 h 577"/>
                <a:gd name="T46" fmla="*/ 99 w 742"/>
                <a:gd name="T47" fmla="*/ 414 h 577"/>
                <a:gd name="T48" fmla="*/ 96 w 742"/>
                <a:gd name="T49" fmla="*/ 0 h 577"/>
                <a:gd name="T50" fmla="*/ 96 w 742"/>
                <a:gd name="T51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2" h="577">
                  <a:moveTo>
                    <a:pt x="96" y="0"/>
                  </a:moveTo>
                  <a:lnTo>
                    <a:pt x="64" y="14"/>
                  </a:lnTo>
                  <a:lnTo>
                    <a:pt x="58" y="515"/>
                  </a:lnTo>
                  <a:lnTo>
                    <a:pt x="13" y="492"/>
                  </a:lnTo>
                  <a:lnTo>
                    <a:pt x="0" y="518"/>
                  </a:lnTo>
                  <a:lnTo>
                    <a:pt x="39" y="569"/>
                  </a:lnTo>
                  <a:lnTo>
                    <a:pt x="99" y="577"/>
                  </a:lnTo>
                  <a:lnTo>
                    <a:pt x="184" y="531"/>
                  </a:lnTo>
                  <a:lnTo>
                    <a:pt x="312" y="453"/>
                  </a:lnTo>
                  <a:lnTo>
                    <a:pt x="514" y="454"/>
                  </a:lnTo>
                  <a:lnTo>
                    <a:pt x="659" y="375"/>
                  </a:lnTo>
                  <a:lnTo>
                    <a:pt x="742" y="304"/>
                  </a:lnTo>
                  <a:lnTo>
                    <a:pt x="727" y="299"/>
                  </a:lnTo>
                  <a:lnTo>
                    <a:pt x="694" y="289"/>
                  </a:lnTo>
                  <a:lnTo>
                    <a:pt x="649" y="282"/>
                  </a:lnTo>
                  <a:lnTo>
                    <a:pt x="604" y="283"/>
                  </a:lnTo>
                  <a:lnTo>
                    <a:pt x="557" y="292"/>
                  </a:lnTo>
                  <a:lnTo>
                    <a:pt x="509" y="303"/>
                  </a:lnTo>
                  <a:lnTo>
                    <a:pt x="461" y="308"/>
                  </a:lnTo>
                  <a:lnTo>
                    <a:pt x="417" y="306"/>
                  </a:lnTo>
                  <a:lnTo>
                    <a:pt x="381" y="296"/>
                  </a:lnTo>
                  <a:lnTo>
                    <a:pt x="360" y="285"/>
                  </a:lnTo>
                  <a:lnTo>
                    <a:pt x="344" y="272"/>
                  </a:lnTo>
                  <a:lnTo>
                    <a:pt x="99" y="414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8" name="Freeform 12"/>
            <p:cNvSpPr/>
            <p:nvPr/>
          </p:nvSpPr>
          <p:spPr bwMode="auto">
            <a:xfrm>
              <a:off x="4200" y="3638"/>
              <a:ext cx="41" cy="86"/>
            </a:xfrm>
            <a:custGeom>
              <a:avLst/>
              <a:gdLst>
                <a:gd name="T0" fmla="*/ 6 w 124"/>
                <a:gd name="T1" fmla="*/ 220 h 257"/>
                <a:gd name="T2" fmla="*/ 1 w 124"/>
                <a:gd name="T3" fmla="*/ 164 h 257"/>
                <a:gd name="T4" fmla="*/ 0 w 124"/>
                <a:gd name="T5" fmla="*/ 113 h 257"/>
                <a:gd name="T6" fmla="*/ 6 w 124"/>
                <a:gd name="T7" fmla="*/ 65 h 257"/>
                <a:gd name="T8" fmla="*/ 13 w 124"/>
                <a:gd name="T9" fmla="*/ 44 h 257"/>
                <a:gd name="T10" fmla="*/ 23 w 124"/>
                <a:gd name="T11" fmla="*/ 28 h 257"/>
                <a:gd name="T12" fmla="*/ 33 w 124"/>
                <a:gd name="T13" fmla="*/ 13 h 257"/>
                <a:gd name="T14" fmla="*/ 45 w 124"/>
                <a:gd name="T15" fmla="*/ 4 h 257"/>
                <a:gd name="T16" fmla="*/ 57 w 124"/>
                <a:gd name="T17" fmla="*/ 0 h 257"/>
                <a:gd name="T18" fmla="*/ 70 w 124"/>
                <a:gd name="T19" fmla="*/ 1 h 257"/>
                <a:gd name="T20" fmla="*/ 84 w 124"/>
                <a:gd name="T21" fmla="*/ 8 h 257"/>
                <a:gd name="T22" fmla="*/ 96 w 124"/>
                <a:gd name="T23" fmla="*/ 22 h 257"/>
                <a:gd name="T24" fmla="*/ 115 w 124"/>
                <a:gd name="T25" fmla="*/ 64 h 257"/>
                <a:gd name="T26" fmla="*/ 124 w 124"/>
                <a:gd name="T27" fmla="*/ 113 h 257"/>
                <a:gd name="T28" fmla="*/ 123 w 124"/>
                <a:gd name="T29" fmla="*/ 162 h 257"/>
                <a:gd name="T30" fmla="*/ 118 w 124"/>
                <a:gd name="T31" fmla="*/ 183 h 257"/>
                <a:gd name="T32" fmla="*/ 110 w 124"/>
                <a:gd name="T33" fmla="*/ 200 h 257"/>
                <a:gd name="T34" fmla="*/ 105 w 124"/>
                <a:gd name="T35" fmla="*/ 209 h 257"/>
                <a:gd name="T36" fmla="*/ 100 w 124"/>
                <a:gd name="T37" fmla="*/ 214 h 257"/>
                <a:gd name="T38" fmla="*/ 88 w 124"/>
                <a:gd name="T39" fmla="*/ 227 h 257"/>
                <a:gd name="T40" fmla="*/ 78 w 124"/>
                <a:gd name="T41" fmla="*/ 237 h 257"/>
                <a:gd name="T42" fmla="*/ 68 w 124"/>
                <a:gd name="T43" fmla="*/ 244 h 257"/>
                <a:gd name="T44" fmla="*/ 53 w 124"/>
                <a:gd name="T45" fmla="*/ 253 h 257"/>
                <a:gd name="T46" fmla="*/ 47 w 124"/>
                <a:gd name="T47" fmla="*/ 257 h 257"/>
                <a:gd name="T48" fmla="*/ 6 w 124"/>
                <a:gd name="T49" fmla="*/ 220 h 257"/>
                <a:gd name="T50" fmla="*/ 6 w 124"/>
                <a:gd name="T51" fmla="*/ 22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257">
                  <a:moveTo>
                    <a:pt x="6" y="220"/>
                  </a:moveTo>
                  <a:lnTo>
                    <a:pt x="1" y="164"/>
                  </a:lnTo>
                  <a:lnTo>
                    <a:pt x="0" y="113"/>
                  </a:lnTo>
                  <a:lnTo>
                    <a:pt x="6" y="65"/>
                  </a:lnTo>
                  <a:lnTo>
                    <a:pt x="13" y="44"/>
                  </a:lnTo>
                  <a:lnTo>
                    <a:pt x="23" y="28"/>
                  </a:lnTo>
                  <a:lnTo>
                    <a:pt x="33" y="13"/>
                  </a:lnTo>
                  <a:lnTo>
                    <a:pt x="45" y="4"/>
                  </a:lnTo>
                  <a:lnTo>
                    <a:pt x="57" y="0"/>
                  </a:lnTo>
                  <a:lnTo>
                    <a:pt x="70" y="1"/>
                  </a:lnTo>
                  <a:lnTo>
                    <a:pt x="84" y="8"/>
                  </a:lnTo>
                  <a:lnTo>
                    <a:pt x="96" y="22"/>
                  </a:lnTo>
                  <a:lnTo>
                    <a:pt x="115" y="64"/>
                  </a:lnTo>
                  <a:lnTo>
                    <a:pt x="124" y="113"/>
                  </a:lnTo>
                  <a:lnTo>
                    <a:pt x="123" y="162"/>
                  </a:lnTo>
                  <a:lnTo>
                    <a:pt x="118" y="183"/>
                  </a:lnTo>
                  <a:lnTo>
                    <a:pt x="110" y="200"/>
                  </a:lnTo>
                  <a:lnTo>
                    <a:pt x="105" y="209"/>
                  </a:lnTo>
                  <a:lnTo>
                    <a:pt x="100" y="214"/>
                  </a:lnTo>
                  <a:lnTo>
                    <a:pt x="88" y="227"/>
                  </a:lnTo>
                  <a:lnTo>
                    <a:pt x="78" y="237"/>
                  </a:lnTo>
                  <a:lnTo>
                    <a:pt x="68" y="244"/>
                  </a:lnTo>
                  <a:lnTo>
                    <a:pt x="53" y="253"/>
                  </a:lnTo>
                  <a:lnTo>
                    <a:pt x="47" y="257"/>
                  </a:lnTo>
                  <a:lnTo>
                    <a:pt x="6" y="220"/>
                  </a:lnTo>
                  <a:lnTo>
                    <a:pt x="6" y="22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9" name="Freeform 13"/>
            <p:cNvSpPr/>
            <p:nvPr/>
          </p:nvSpPr>
          <p:spPr bwMode="auto">
            <a:xfrm>
              <a:off x="4071" y="3655"/>
              <a:ext cx="33" cy="38"/>
            </a:xfrm>
            <a:custGeom>
              <a:avLst/>
              <a:gdLst>
                <a:gd name="T0" fmla="*/ 0 w 101"/>
                <a:gd name="T1" fmla="*/ 60 h 114"/>
                <a:gd name="T2" fmla="*/ 18 w 101"/>
                <a:gd name="T3" fmla="*/ 87 h 114"/>
                <a:gd name="T4" fmla="*/ 47 w 101"/>
                <a:gd name="T5" fmla="*/ 114 h 114"/>
                <a:gd name="T6" fmla="*/ 86 w 101"/>
                <a:gd name="T7" fmla="*/ 103 h 114"/>
                <a:gd name="T8" fmla="*/ 101 w 101"/>
                <a:gd name="T9" fmla="*/ 23 h 114"/>
                <a:gd name="T10" fmla="*/ 91 w 101"/>
                <a:gd name="T11" fmla="*/ 0 h 114"/>
                <a:gd name="T12" fmla="*/ 0 w 101"/>
                <a:gd name="T13" fmla="*/ 60 h 114"/>
                <a:gd name="T14" fmla="*/ 0 w 101"/>
                <a:gd name="T15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14">
                  <a:moveTo>
                    <a:pt x="0" y="60"/>
                  </a:moveTo>
                  <a:lnTo>
                    <a:pt x="18" y="87"/>
                  </a:lnTo>
                  <a:lnTo>
                    <a:pt x="47" y="114"/>
                  </a:lnTo>
                  <a:lnTo>
                    <a:pt x="86" y="103"/>
                  </a:lnTo>
                  <a:lnTo>
                    <a:pt x="101" y="23"/>
                  </a:lnTo>
                  <a:lnTo>
                    <a:pt x="91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0" name="Freeform 14"/>
            <p:cNvSpPr/>
            <p:nvPr/>
          </p:nvSpPr>
          <p:spPr bwMode="auto">
            <a:xfrm>
              <a:off x="3973" y="3715"/>
              <a:ext cx="70" cy="82"/>
            </a:xfrm>
            <a:custGeom>
              <a:avLst/>
              <a:gdLst>
                <a:gd name="T0" fmla="*/ 66 w 208"/>
                <a:gd name="T1" fmla="*/ 0 h 247"/>
                <a:gd name="T2" fmla="*/ 57 w 208"/>
                <a:gd name="T3" fmla="*/ 4 h 247"/>
                <a:gd name="T4" fmla="*/ 36 w 208"/>
                <a:gd name="T5" fmla="*/ 19 h 247"/>
                <a:gd name="T6" fmla="*/ 24 w 208"/>
                <a:gd name="T7" fmla="*/ 30 h 247"/>
                <a:gd name="T8" fmla="*/ 14 w 208"/>
                <a:gd name="T9" fmla="*/ 44 h 247"/>
                <a:gd name="T10" fmla="*/ 0 w 208"/>
                <a:gd name="T11" fmla="*/ 83 h 247"/>
                <a:gd name="T12" fmla="*/ 1 w 208"/>
                <a:gd name="T13" fmla="*/ 130 h 247"/>
                <a:gd name="T14" fmla="*/ 6 w 208"/>
                <a:gd name="T15" fmla="*/ 151 h 247"/>
                <a:gd name="T16" fmla="*/ 13 w 208"/>
                <a:gd name="T17" fmla="*/ 172 h 247"/>
                <a:gd name="T18" fmla="*/ 23 w 208"/>
                <a:gd name="T19" fmla="*/ 191 h 247"/>
                <a:gd name="T20" fmla="*/ 35 w 208"/>
                <a:gd name="T21" fmla="*/ 208 h 247"/>
                <a:gd name="T22" fmla="*/ 50 w 208"/>
                <a:gd name="T23" fmla="*/ 222 h 247"/>
                <a:gd name="T24" fmla="*/ 66 w 208"/>
                <a:gd name="T25" fmla="*/ 234 h 247"/>
                <a:gd name="T26" fmla="*/ 83 w 208"/>
                <a:gd name="T27" fmla="*/ 242 h 247"/>
                <a:gd name="T28" fmla="*/ 100 w 208"/>
                <a:gd name="T29" fmla="*/ 247 h 247"/>
                <a:gd name="T30" fmla="*/ 130 w 208"/>
                <a:gd name="T31" fmla="*/ 243 h 247"/>
                <a:gd name="T32" fmla="*/ 158 w 208"/>
                <a:gd name="T33" fmla="*/ 229 h 247"/>
                <a:gd name="T34" fmla="*/ 169 w 208"/>
                <a:gd name="T35" fmla="*/ 219 h 247"/>
                <a:gd name="T36" fmla="*/ 179 w 208"/>
                <a:gd name="T37" fmla="*/ 207 h 247"/>
                <a:gd name="T38" fmla="*/ 205 w 208"/>
                <a:gd name="T39" fmla="*/ 144 h 247"/>
                <a:gd name="T40" fmla="*/ 208 w 208"/>
                <a:gd name="T41" fmla="*/ 81 h 247"/>
                <a:gd name="T42" fmla="*/ 204 w 208"/>
                <a:gd name="T43" fmla="*/ 69 h 247"/>
                <a:gd name="T44" fmla="*/ 193 w 208"/>
                <a:gd name="T45" fmla="*/ 48 h 247"/>
                <a:gd name="T46" fmla="*/ 178 w 208"/>
                <a:gd name="T47" fmla="*/ 30 h 247"/>
                <a:gd name="T48" fmla="*/ 169 w 208"/>
                <a:gd name="T49" fmla="*/ 20 h 247"/>
                <a:gd name="T50" fmla="*/ 152 w 208"/>
                <a:gd name="T51" fmla="*/ 4 h 247"/>
                <a:gd name="T52" fmla="*/ 144 w 208"/>
                <a:gd name="T53" fmla="*/ 113 h 247"/>
                <a:gd name="T54" fmla="*/ 80 w 208"/>
                <a:gd name="T55" fmla="*/ 124 h 247"/>
                <a:gd name="T56" fmla="*/ 66 w 208"/>
                <a:gd name="T57" fmla="*/ 0 h 247"/>
                <a:gd name="T58" fmla="*/ 66 w 208"/>
                <a:gd name="T5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8" h="247">
                  <a:moveTo>
                    <a:pt x="66" y="0"/>
                  </a:moveTo>
                  <a:lnTo>
                    <a:pt x="57" y="4"/>
                  </a:lnTo>
                  <a:lnTo>
                    <a:pt x="36" y="19"/>
                  </a:lnTo>
                  <a:lnTo>
                    <a:pt x="24" y="30"/>
                  </a:lnTo>
                  <a:lnTo>
                    <a:pt x="14" y="44"/>
                  </a:lnTo>
                  <a:lnTo>
                    <a:pt x="0" y="83"/>
                  </a:lnTo>
                  <a:lnTo>
                    <a:pt x="1" y="130"/>
                  </a:lnTo>
                  <a:lnTo>
                    <a:pt x="6" y="151"/>
                  </a:lnTo>
                  <a:lnTo>
                    <a:pt x="13" y="172"/>
                  </a:lnTo>
                  <a:lnTo>
                    <a:pt x="23" y="191"/>
                  </a:lnTo>
                  <a:lnTo>
                    <a:pt x="35" y="208"/>
                  </a:lnTo>
                  <a:lnTo>
                    <a:pt x="50" y="222"/>
                  </a:lnTo>
                  <a:lnTo>
                    <a:pt x="66" y="234"/>
                  </a:lnTo>
                  <a:lnTo>
                    <a:pt x="83" y="242"/>
                  </a:lnTo>
                  <a:lnTo>
                    <a:pt x="100" y="247"/>
                  </a:lnTo>
                  <a:lnTo>
                    <a:pt x="130" y="243"/>
                  </a:lnTo>
                  <a:lnTo>
                    <a:pt x="158" y="229"/>
                  </a:lnTo>
                  <a:lnTo>
                    <a:pt x="169" y="219"/>
                  </a:lnTo>
                  <a:lnTo>
                    <a:pt x="179" y="207"/>
                  </a:lnTo>
                  <a:lnTo>
                    <a:pt x="205" y="144"/>
                  </a:lnTo>
                  <a:lnTo>
                    <a:pt x="208" y="81"/>
                  </a:lnTo>
                  <a:lnTo>
                    <a:pt x="204" y="69"/>
                  </a:lnTo>
                  <a:lnTo>
                    <a:pt x="193" y="48"/>
                  </a:lnTo>
                  <a:lnTo>
                    <a:pt x="178" y="30"/>
                  </a:lnTo>
                  <a:lnTo>
                    <a:pt x="169" y="20"/>
                  </a:lnTo>
                  <a:lnTo>
                    <a:pt x="152" y="4"/>
                  </a:lnTo>
                  <a:lnTo>
                    <a:pt x="144" y="113"/>
                  </a:lnTo>
                  <a:lnTo>
                    <a:pt x="80" y="124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1" name="Freeform 15"/>
            <p:cNvSpPr/>
            <p:nvPr/>
          </p:nvSpPr>
          <p:spPr bwMode="auto">
            <a:xfrm>
              <a:off x="4041" y="2990"/>
              <a:ext cx="151" cy="108"/>
            </a:xfrm>
            <a:custGeom>
              <a:avLst/>
              <a:gdLst>
                <a:gd name="T0" fmla="*/ 0 w 455"/>
                <a:gd name="T1" fmla="*/ 164 h 324"/>
                <a:gd name="T2" fmla="*/ 7 w 455"/>
                <a:gd name="T3" fmla="*/ 126 h 324"/>
                <a:gd name="T4" fmla="*/ 15 w 455"/>
                <a:gd name="T5" fmla="*/ 94 h 324"/>
                <a:gd name="T6" fmla="*/ 27 w 455"/>
                <a:gd name="T7" fmla="*/ 67 h 324"/>
                <a:gd name="T8" fmla="*/ 45 w 455"/>
                <a:gd name="T9" fmla="*/ 47 h 324"/>
                <a:gd name="T10" fmla="*/ 67 w 455"/>
                <a:gd name="T11" fmla="*/ 30 h 324"/>
                <a:gd name="T12" fmla="*/ 79 w 455"/>
                <a:gd name="T13" fmla="*/ 23 h 324"/>
                <a:gd name="T14" fmla="*/ 91 w 455"/>
                <a:gd name="T15" fmla="*/ 19 h 324"/>
                <a:gd name="T16" fmla="*/ 118 w 455"/>
                <a:gd name="T17" fmla="*/ 12 h 324"/>
                <a:gd name="T18" fmla="*/ 179 w 455"/>
                <a:gd name="T19" fmla="*/ 5 h 324"/>
                <a:gd name="T20" fmla="*/ 215 w 455"/>
                <a:gd name="T21" fmla="*/ 0 h 324"/>
                <a:gd name="T22" fmla="*/ 210 w 455"/>
                <a:gd name="T23" fmla="*/ 27 h 324"/>
                <a:gd name="T24" fmla="*/ 218 w 455"/>
                <a:gd name="T25" fmla="*/ 23 h 324"/>
                <a:gd name="T26" fmla="*/ 240 w 455"/>
                <a:gd name="T27" fmla="*/ 19 h 324"/>
                <a:gd name="T28" fmla="*/ 273 w 455"/>
                <a:gd name="T29" fmla="*/ 20 h 324"/>
                <a:gd name="T30" fmla="*/ 311 w 455"/>
                <a:gd name="T31" fmla="*/ 35 h 324"/>
                <a:gd name="T32" fmla="*/ 329 w 455"/>
                <a:gd name="T33" fmla="*/ 46 h 324"/>
                <a:gd name="T34" fmla="*/ 357 w 455"/>
                <a:gd name="T35" fmla="*/ 66 h 324"/>
                <a:gd name="T36" fmla="*/ 368 w 455"/>
                <a:gd name="T37" fmla="*/ 76 h 324"/>
                <a:gd name="T38" fmla="*/ 390 w 455"/>
                <a:gd name="T39" fmla="*/ 122 h 324"/>
                <a:gd name="T40" fmla="*/ 387 w 455"/>
                <a:gd name="T41" fmla="*/ 167 h 324"/>
                <a:gd name="T42" fmla="*/ 376 w 455"/>
                <a:gd name="T43" fmla="*/ 208 h 324"/>
                <a:gd name="T44" fmla="*/ 378 w 455"/>
                <a:gd name="T45" fmla="*/ 250 h 324"/>
                <a:gd name="T46" fmla="*/ 387 w 455"/>
                <a:gd name="T47" fmla="*/ 264 h 324"/>
                <a:gd name="T48" fmla="*/ 394 w 455"/>
                <a:gd name="T49" fmla="*/ 269 h 324"/>
                <a:gd name="T50" fmla="*/ 402 w 455"/>
                <a:gd name="T51" fmla="*/ 274 h 324"/>
                <a:gd name="T52" fmla="*/ 439 w 455"/>
                <a:gd name="T53" fmla="*/ 279 h 324"/>
                <a:gd name="T54" fmla="*/ 455 w 455"/>
                <a:gd name="T55" fmla="*/ 276 h 324"/>
                <a:gd name="T56" fmla="*/ 454 w 455"/>
                <a:gd name="T57" fmla="*/ 298 h 324"/>
                <a:gd name="T58" fmla="*/ 430 w 455"/>
                <a:gd name="T59" fmla="*/ 316 h 324"/>
                <a:gd name="T60" fmla="*/ 384 w 455"/>
                <a:gd name="T61" fmla="*/ 301 h 324"/>
                <a:gd name="T62" fmla="*/ 376 w 455"/>
                <a:gd name="T63" fmla="*/ 324 h 324"/>
                <a:gd name="T64" fmla="*/ 364 w 455"/>
                <a:gd name="T65" fmla="*/ 318 h 324"/>
                <a:gd name="T66" fmla="*/ 335 w 455"/>
                <a:gd name="T67" fmla="*/ 304 h 324"/>
                <a:gd name="T68" fmla="*/ 319 w 455"/>
                <a:gd name="T69" fmla="*/ 293 h 324"/>
                <a:gd name="T70" fmla="*/ 304 w 455"/>
                <a:gd name="T71" fmla="*/ 280 h 324"/>
                <a:gd name="T72" fmla="*/ 288 w 455"/>
                <a:gd name="T73" fmla="*/ 248 h 324"/>
                <a:gd name="T74" fmla="*/ 287 w 455"/>
                <a:gd name="T75" fmla="*/ 215 h 324"/>
                <a:gd name="T76" fmla="*/ 294 w 455"/>
                <a:gd name="T77" fmla="*/ 186 h 324"/>
                <a:gd name="T78" fmla="*/ 305 w 455"/>
                <a:gd name="T79" fmla="*/ 160 h 324"/>
                <a:gd name="T80" fmla="*/ 263 w 455"/>
                <a:gd name="T81" fmla="*/ 122 h 324"/>
                <a:gd name="T82" fmla="*/ 197 w 455"/>
                <a:gd name="T83" fmla="*/ 120 h 324"/>
                <a:gd name="T84" fmla="*/ 251 w 455"/>
                <a:gd name="T85" fmla="*/ 138 h 324"/>
                <a:gd name="T86" fmla="*/ 247 w 455"/>
                <a:gd name="T87" fmla="*/ 160 h 324"/>
                <a:gd name="T88" fmla="*/ 236 w 455"/>
                <a:gd name="T89" fmla="*/ 179 h 324"/>
                <a:gd name="T90" fmla="*/ 225 w 455"/>
                <a:gd name="T91" fmla="*/ 187 h 324"/>
                <a:gd name="T92" fmla="*/ 211 w 455"/>
                <a:gd name="T93" fmla="*/ 191 h 324"/>
                <a:gd name="T94" fmla="*/ 183 w 455"/>
                <a:gd name="T95" fmla="*/ 196 h 324"/>
                <a:gd name="T96" fmla="*/ 162 w 455"/>
                <a:gd name="T97" fmla="*/ 191 h 324"/>
                <a:gd name="T98" fmla="*/ 144 w 455"/>
                <a:gd name="T99" fmla="*/ 182 h 324"/>
                <a:gd name="T100" fmla="*/ 179 w 455"/>
                <a:gd name="T101" fmla="*/ 226 h 324"/>
                <a:gd name="T102" fmla="*/ 166 w 455"/>
                <a:gd name="T103" fmla="*/ 236 h 324"/>
                <a:gd name="T104" fmla="*/ 103 w 455"/>
                <a:gd name="T105" fmla="*/ 194 h 324"/>
                <a:gd name="T106" fmla="*/ 88 w 455"/>
                <a:gd name="T107" fmla="*/ 120 h 324"/>
                <a:gd name="T108" fmla="*/ 52 w 455"/>
                <a:gd name="T109" fmla="*/ 142 h 324"/>
                <a:gd name="T110" fmla="*/ 38 w 455"/>
                <a:gd name="T111" fmla="*/ 166 h 324"/>
                <a:gd name="T112" fmla="*/ 26 w 455"/>
                <a:gd name="T113" fmla="*/ 196 h 324"/>
                <a:gd name="T114" fmla="*/ 18 w 455"/>
                <a:gd name="T115" fmla="*/ 221 h 324"/>
                <a:gd name="T116" fmla="*/ 15 w 455"/>
                <a:gd name="T117" fmla="*/ 231 h 324"/>
                <a:gd name="T118" fmla="*/ 0 w 455"/>
                <a:gd name="T119" fmla="*/ 164 h 324"/>
                <a:gd name="T120" fmla="*/ 0 w 455"/>
                <a:gd name="T121" fmla="*/ 16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5" h="324">
                  <a:moveTo>
                    <a:pt x="0" y="164"/>
                  </a:moveTo>
                  <a:lnTo>
                    <a:pt x="7" y="126"/>
                  </a:lnTo>
                  <a:lnTo>
                    <a:pt x="15" y="94"/>
                  </a:lnTo>
                  <a:lnTo>
                    <a:pt x="27" y="67"/>
                  </a:lnTo>
                  <a:lnTo>
                    <a:pt x="45" y="47"/>
                  </a:lnTo>
                  <a:lnTo>
                    <a:pt x="67" y="30"/>
                  </a:lnTo>
                  <a:lnTo>
                    <a:pt x="79" y="23"/>
                  </a:lnTo>
                  <a:lnTo>
                    <a:pt x="91" y="19"/>
                  </a:lnTo>
                  <a:lnTo>
                    <a:pt x="118" y="12"/>
                  </a:lnTo>
                  <a:lnTo>
                    <a:pt x="179" y="5"/>
                  </a:lnTo>
                  <a:lnTo>
                    <a:pt x="215" y="0"/>
                  </a:lnTo>
                  <a:lnTo>
                    <a:pt x="210" y="27"/>
                  </a:lnTo>
                  <a:lnTo>
                    <a:pt x="218" y="23"/>
                  </a:lnTo>
                  <a:lnTo>
                    <a:pt x="240" y="19"/>
                  </a:lnTo>
                  <a:lnTo>
                    <a:pt x="273" y="20"/>
                  </a:lnTo>
                  <a:lnTo>
                    <a:pt x="311" y="35"/>
                  </a:lnTo>
                  <a:lnTo>
                    <a:pt x="329" y="46"/>
                  </a:lnTo>
                  <a:lnTo>
                    <a:pt x="357" y="66"/>
                  </a:lnTo>
                  <a:lnTo>
                    <a:pt x="368" y="76"/>
                  </a:lnTo>
                  <a:lnTo>
                    <a:pt x="390" y="122"/>
                  </a:lnTo>
                  <a:lnTo>
                    <a:pt x="387" y="167"/>
                  </a:lnTo>
                  <a:lnTo>
                    <a:pt x="376" y="208"/>
                  </a:lnTo>
                  <a:lnTo>
                    <a:pt x="378" y="250"/>
                  </a:lnTo>
                  <a:lnTo>
                    <a:pt x="387" y="264"/>
                  </a:lnTo>
                  <a:lnTo>
                    <a:pt x="394" y="269"/>
                  </a:lnTo>
                  <a:lnTo>
                    <a:pt x="402" y="274"/>
                  </a:lnTo>
                  <a:lnTo>
                    <a:pt x="439" y="279"/>
                  </a:lnTo>
                  <a:lnTo>
                    <a:pt x="455" y="276"/>
                  </a:lnTo>
                  <a:lnTo>
                    <a:pt x="454" y="298"/>
                  </a:lnTo>
                  <a:lnTo>
                    <a:pt x="430" y="316"/>
                  </a:lnTo>
                  <a:lnTo>
                    <a:pt x="384" y="301"/>
                  </a:lnTo>
                  <a:lnTo>
                    <a:pt x="376" y="324"/>
                  </a:lnTo>
                  <a:lnTo>
                    <a:pt x="364" y="318"/>
                  </a:lnTo>
                  <a:lnTo>
                    <a:pt x="335" y="304"/>
                  </a:lnTo>
                  <a:lnTo>
                    <a:pt x="319" y="293"/>
                  </a:lnTo>
                  <a:lnTo>
                    <a:pt x="304" y="280"/>
                  </a:lnTo>
                  <a:lnTo>
                    <a:pt x="288" y="248"/>
                  </a:lnTo>
                  <a:lnTo>
                    <a:pt x="287" y="215"/>
                  </a:lnTo>
                  <a:lnTo>
                    <a:pt x="294" y="186"/>
                  </a:lnTo>
                  <a:lnTo>
                    <a:pt x="305" y="160"/>
                  </a:lnTo>
                  <a:lnTo>
                    <a:pt x="263" y="122"/>
                  </a:lnTo>
                  <a:lnTo>
                    <a:pt x="197" y="120"/>
                  </a:lnTo>
                  <a:lnTo>
                    <a:pt x="251" y="138"/>
                  </a:lnTo>
                  <a:lnTo>
                    <a:pt x="247" y="160"/>
                  </a:lnTo>
                  <a:lnTo>
                    <a:pt x="236" y="179"/>
                  </a:lnTo>
                  <a:lnTo>
                    <a:pt x="225" y="187"/>
                  </a:lnTo>
                  <a:lnTo>
                    <a:pt x="211" y="191"/>
                  </a:lnTo>
                  <a:lnTo>
                    <a:pt x="183" y="196"/>
                  </a:lnTo>
                  <a:lnTo>
                    <a:pt x="162" y="191"/>
                  </a:lnTo>
                  <a:lnTo>
                    <a:pt x="144" y="182"/>
                  </a:lnTo>
                  <a:lnTo>
                    <a:pt x="179" y="226"/>
                  </a:lnTo>
                  <a:lnTo>
                    <a:pt x="166" y="236"/>
                  </a:lnTo>
                  <a:lnTo>
                    <a:pt x="103" y="194"/>
                  </a:lnTo>
                  <a:lnTo>
                    <a:pt x="88" y="120"/>
                  </a:lnTo>
                  <a:lnTo>
                    <a:pt x="52" y="142"/>
                  </a:lnTo>
                  <a:lnTo>
                    <a:pt x="38" y="166"/>
                  </a:lnTo>
                  <a:lnTo>
                    <a:pt x="26" y="196"/>
                  </a:lnTo>
                  <a:lnTo>
                    <a:pt x="18" y="221"/>
                  </a:lnTo>
                  <a:lnTo>
                    <a:pt x="15" y="231"/>
                  </a:lnTo>
                  <a:lnTo>
                    <a:pt x="0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2" name="Freeform 16"/>
            <p:cNvSpPr/>
            <p:nvPr/>
          </p:nvSpPr>
          <p:spPr bwMode="auto">
            <a:xfrm>
              <a:off x="4067" y="3194"/>
              <a:ext cx="40" cy="90"/>
            </a:xfrm>
            <a:custGeom>
              <a:avLst/>
              <a:gdLst>
                <a:gd name="T0" fmla="*/ 9 w 120"/>
                <a:gd name="T1" fmla="*/ 0 h 270"/>
                <a:gd name="T2" fmla="*/ 34 w 120"/>
                <a:gd name="T3" fmla="*/ 18 h 270"/>
                <a:gd name="T4" fmla="*/ 49 w 120"/>
                <a:gd name="T5" fmla="*/ 113 h 270"/>
                <a:gd name="T6" fmla="*/ 60 w 120"/>
                <a:gd name="T7" fmla="*/ 135 h 270"/>
                <a:gd name="T8" fmla="*/ 72 w 120"/>
                <a:gd name="T9" fmla="*/ 154 h 270"/>
                <a:gd name="T10" fmla="*/ 83 w 120"/>
                <a:gd name="T11" fmla="*/ 170 h 270"/>
                <a:gd name="T12" fmla="*/ 95 w 120"/>
                <a:gd name="T13" fmla="*/ 183 h 270"/>
                <a:gd name="T14" fmla="*/ 120 w 120"/>
                <a:gd name="T15" fmla="*/ 204 h 270"/>
                <a:gd name="T16" fmla="*/ 82 w 120"/>
                <a:gd name="T17" fmla="*/ 231 h 270"/>
                <a:gd name="T18" fmla="*/ 75 w 120"/>
                <a:gd name="T19" fmla="*/ 270 h 270"/>
                <a:gd name="T20" fmla="*/ 62 w 120"/>
                <a:gd name="T21" fmla="*/ 211 h 270"/>
                <a:gd name="T22" fmla="*/ 9 w 120"/>
                <a:gd name="T23" fmla="*/ 133 h 270"/>
                <a:gd name="T24" fmla="*/ 0 w 120"/>
                <a:gd name="T25" fmla="*/ 50 h 270"/>
                <a:gd name="T26" fmla="*/ 9 w 120"/>
                <a:gd name="T27" fmla="*/ 0 h 270"/>
                <a:gd name="T28" fmla="*/ 9 w 120"/>
                <a:gd name="T2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270">
                  <a:moveTo>
                    <a:pt x="9" y="0"/>
                  </a:moveTo>
                  <a:lnTo>
                    <a:pt x="34" y="18"/>
                  </a:lnTo>
                  <a:lnTo>
                    <a:pt x="49" y="113"/>
                  </a:lnTo>
                  <a:lnTo>
                    <a:pt x="60" y="135"/>
                  </a:lnTo>
                  <a:lnTo>
                    <a:pt x="72" y="154"/>
                  </a:lnTo>
                  <a:lnTo>
                    <a:pt x="83" y="170"/>
                  </a:lnTo>
                  <a:lnTo>
                    <a:pt x="95" y="183"/>
                  </a:lnTo>
                  <a:lnTo>
                    <a:pt x="120" y="204"/>
                  </a:lnTo>
                  <a:lnTo>
                    <a:pt x="82" y="231"/>
                  </a:lnTo>
                  <a:lnTo>
                    <a:pt x="75" y="270"/>
                  </a:lnTo>
                  <a:lnTo>
                    <a:pt x="62" y="211"/>
                  </a:lnTo>
                  <a:lnTo>
                    <a:pt x="9" y="133"/>
                  </a:lnTo>
                  <a:lnTo>
                    <a:pt x="0" y="5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B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3" name="Freeform 17"/>
            <p:cNvSpPr/>
            <p:nvPr/>
          </p:nvSpPr>
          <p:spPr bwMode="auto">
            <a:xfrm>
              <a:off x="4095" y="3165"/>
              <a:ext cx="140" cy="172"/>
            </a:xfrm>
            <a:custGeom>
              <a:avLst/>
              <a:gdLst>
                <a:gd name="T0" fmla="*/ 65 w 418"/>
                <a:gd name="T1" fmla="*/ 309 h 514"/>
                <a:gd name="T2" fmla="*/ 112 w 418"/>
                <a:gd name="T3" fmla="*/ 305 h 514"/>
                <a:gd name="T4" fmla="*/ 180 w 418"/>
                <a:gd name="T5" fmla="*/ 288 h 514"/>
                <a:gd name="T6" fmla="*/ 201 w 418"/>
                <a:gd name="T7" fmla="*/ 274 h 514"/>
                <a:gd name="T8" fmla="*/ 217 w 418"/>
                <a:gd name="T9" fmla="*/ 260 h 514"/>
                <a:gd name="T10" fmla="*/ 229 w 418"/>
                <a:gd name="T11" fmla="*/ 250 h 514"/>
                <a:gd name="T12" fmla="*/ 233 w 418"/>
                <a:gd name="T13" fmla="*/ 246 h 514"/>
                <a:gd name="T14" fmla="*/ 244 w 418"/>
                <a:gd name="T15" fmla="*/ 101 h 514"/>
                <a:gd name="T16" fmla="*/ 309 w 418"/>
                <a:gd name="T17" fmla="*/ 0 h 514"/>
                <a:gd name="T18" fmla="*/ 349 w 418"/>
                <a:gd name="T19" fmla="*/ 0 h 514"/>
                <a:gd name="T20" fmla="*/ 340 w 418"/>
                <a:gd name="T21" fmla="*/ 10 h 514"/>
                <a:gd name="T22" fmla="*/ 329 w 418"/>
                <a:gd name="T23" fmla="*/ 20 h 514"/>
                <a:gd name="T24" fmla="*/ 319 w 418"/>
                <a:gd name="T25" fmla="*/ 36 h 514"/>
                <a:gd name="T26" fmla="*/ 293 w 418"/>
                <a:gd name="T27" fmla="*/ 74 h 514"/>
                <a:gd name="T28" fmla="*/ 276 w 418"/>
                <a:gd name="T29" fmla="*/ 120 h 514"/>
                <a:gd name="T30" fmla="*/ 268 w 418"/>
                <a:gd name="T31" fmla="*/ 210 h 514"/>
                <a:gd name="T32" fmla="*/ 272 w 418"/>
                <a:gd name="T33" fmla="*/ 250 h 514"/>
                <a:gd name="T34" fmla="*/ 275 w 418"/>
                <a:gd name="T35" fmla="*/ 263 h 514"/>
                <a:gd name="T36" fmla="*/ 284 w 418"/>
                <a:gd name="T37" fmla="*/ 291 h 514"/>
                <a:gd name="T38" fmla="*/ 300 w 418"/>
                <a:gd name="T39" fmla="*/ 327 h 514"/>
                <a:gd name="T40" fmla="*/ 309 w 418"/>
                <a:gd name="T41" fmla="*/ 343 h 514"/>
                <a:gd name="T42" fmla="*/ 320 w 418"/>
                <a:gd name="T43" fmla="*/ 356 h 514"/>
                <a:gd name="T44" fmla="*/ 333 w 418"/>
                <a:gd name="T45" fmla="*/ 367 h 514"/>
                <a:gd name="T46" fmla="*/ 348 w 418"/>
                <a:gd name="T47" fmla="*/ 374 h 514"/>
                <a:gd name="T48" fmla="*/ 380 w 418"/>
                <a:gd name="T49" fmla="*/ 383 h 514"/>
                <a:gd name="T50" fmla="*/ 418 w 418"/>
                <a:gd name="T51" fmla="*/ 386 h 514"/>
                <a:gd name="T52" fmla="*/ 414 w 418"/>
                <a:gd name="T53" fmla="*/ 410 h 514"/>
                <a:gd name="T54" fmla="*/ 200 w 418"/>
                <a:gd name="T55" fmla="*/ 506 h 514"/>
                <a:gd name="T56" fmla="*/ 47 w 418"/>
                <a:gd name="T57" fmla="*/ 514 h 514"/>
                <a:gd name="T58" fmla="*/ 14 w 418"/>
                <a:gd name="T59" fmla="*/ 474 h 514"/>
                <a:gd name="T60" fmla="*/ 0 w 418"/>
                <a:gd name="T61" fmla="*/ 386 h 514"/>
                <a:gd name="T62" fmla="*/ 9 w 418"/>
                <a:gd name="T63" fmla="*/ 366 h 514"/>
                <a:gd name="T64" fmla="*/ 47 w 418"/>
                <a:gd name="T65" fmla="*/ 374 h 514"/>
                <a:gd name="T66" fmla="*/ 67 w 418"/>
                <a:gd name="T67" fmla="*/ 354 h 514"/>
                <a:gd name="T68" fmla="*/ 65 w 418"/>
                <a:gd name="T69" fmla="*/ 309 h 514"/>
                <a:gd name="T70" fmla="*/ 65 w 418"/>
                <a:gd name="T71" fmla="*/ 30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514">
                  <a:moveTo>
                    <a:pt x="65" y="309"/>
                  </a:moveTo>
                  <a:lnTo>
                    <a:pt x="112" y="305"/>
                  </a:lnTo>
                  <a:lnTo>
                    <a:pt x="180" y="288"/>
                  </a:lnTo>
                  <a:lnTo>
                    <a:pt x="201" y="274"/>
                  </a:lnTo>
                  <a:lnTo>
                    <a:pt x="217" y="260"/>
                  </a:lnTo>
                  <a:lnTo>
                    <a:pt x="229" y="250"/>
                  </a:lnTo>
                  <a:lnTo>
                    <a:pt x="233" y="246"/>
                  </a:lnTo>
                  <a:lnTo>
                    <a:pt x="244" y="101"/>
                  </a:lnTo>
                  <a:lnTo>
                    <a:pt x="309" y="0"/>
                  </a:lnTo>
                  <a:lnTo>
                    <a:pt x="349" y="0"/>
                  </a:lnTo>
                  <a:lnTo>
                    <a:pt x="340" y="10"/>
                  </a:lnTo>
                  <a:lnTo>
                    <a:pt x="329" y="20"/>
                  </a:lnTo>
                  <a:lnTo>
                    <a:pt x="319" y="36"/>
                  </a:lnTo>
                  <a:lnTo>
                    <a:pt x="293" y="74"/>
                  </a:lnTo>
                  <a:lnTo>
                    <a:pt x="276" y="120"/>
                  </a:lnTo>
                  <a:lnTo>
                    <a:pt x="268" y="210"/>
                  </a:lnTo>
                  <a:lnTo>
                    <a:pt x="272" y="250"/>
                  </a:lnTo>
                  <a:lnTo>
                    <a:pt x="275" y="263"/>
                  </a:lnTo>
                  <a:lnTo>
                    <a:pt x="284" y="291"/>
                  </a:lnTo>
                  <a:lnTo>
                    <a:pt x="300" y="327"/>
                  </a:lnTo>
                  <a:lnTo>
                    <a:pt x="309" y="343"/>
                  </a:lnTo>
                  <a:lnTo>
                    <a:pt x="320" y="356"/>
                  </a:lnTo>
                  <a:lnTo>
                    <a:pt x="333" y="367"/>
                  </a:lnTo>
                  <a:lnTo>
                    <a:pt x="348" y="374"/>
                  </a:lnTo>
                  <a:lnTo>
                    <a:pt x="380" y="383"/>
                  </a:lnTo>
                  <a:lnTo>
                    <a:pt x="418" y="386"/>
                  </a:lnTo>
                  <a:lnTo>
                    <a:pt x="414" y="410"/>
                  </a:lnTo>
                  <a:lnTo>
                    <a:pt x="200" y="506"/>
                  </a:lnTo>
                  <a:lnTo>
                    <a:pt x="47" y="514"/>
                  </a:lnTo>
                  <a:lnTo>
                    <a:pt x="14" y="474"/>
                  </a:lnTo>
                  <a:lnTo>
                    <a:pt x="0" y="386"/>
                  </a:lnTo>
                  <a:lnTo>
                    <a:pt x="9" y="366"/>
                  </a:lnTo>
                  <a:lnTo>
                    <a:pt x="47" y="374"/>
                  </a:lnTo>
                  <a:lnTo>
                    <a:pt x="67" y="354"/>
                  </a:lnTo>
                  <a:lnTo>
                    <a:pt x="65" y="309"/>
                  </a:lnTo>
                  <a:lnTo>
                    <a:pt x="65" y="309"/>
                  </a:lnTo>
                  <a:close/>
                </a:path>
              </a:pathLst>
            </a:custGeom>
            <a:solidFill>
              <a:srgbClr val="EB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4" name="Freeform 18"/>
            <p:cNvSpPr/>
            <p:nvPr/>
          </p:nvSpPr>
          <p:spPr bwMode="auto">
            <a:xfrm>
              <a:off x="4108" y="3330"/>
              <a:ext cx="182" cy="160"/>
            </a:xfrm>
            <a:custGeom>
              <a:avLst/>
              <a:gdLst>
                <a:gd name="T0" fmla="*/ 76 w 545"/>
                <a:gd name="T1" fmla="*/ 176 h 478"/>
                <a:gd name="T2" fmla="*/ 42 w 545"/>
                <a:gd name="T3" fmla="*/ 377 h 478"/>
                <a:gd name="T4" fmla="*/ 122 w 545"/>
                <a:gd name="T5" fmla="*/ 397 h 478"/>
                <a:gd name="T6" fmla="*/ 158 w 545"/>
                <a:gd name="T7" fmla="*/ 421 h 478"/>
                <a:gd name="T8" fmla="*/ 190 w 545"/>
                <a:gd name="T9" fmla="*/ 448 h 478"/>
                <a:gd name="T10" fmla="*/ 214 w 545"/>
                <a:gd name="T11" fmla="*/ 469 h 478"/>
                <a:gd name="T12" fmla="*/ 267 w 545"/>
                <a:gd name="T13" fmla="*/ 397 h 478"/>
                <a:gd name="T14" fmla="*/ 260 w 545"/>
                <a:gd name="T15" fmla="*/ 316 h 478"/>
                <a:gd name="T16" fmla="*/ 173 w 545"/>
                <a:gd name="T17" fmla="*/ 181 h 478"/>
                <a:gd name="T18" fmla="*/ 184 w 545"/>
                <a:gd name="T19" fmla="*/ 127 h 478"/>
                <a:gd name="T20" fmla="*/ 201 w 545"/>
                <a:gd name="T21" fmla="*/ 183 h 478"/>
                <a:gd name="T22" fmla="*/ 219 w 545"/>
                <a:gd name="T23" fmla="*/ 228 h 478"/>
                <a:gd name="T24" fmla="*/ 244 w 545"/>
                <a:gd name="T25" fmla="*/ 268 h 478"/>
                <a:gd name="T26" fmla="*/ 268 w 545"/>
                <a:gd name="T27" fmla="*/ 291 h 478"/>
                <a:gd name="T28" fmla="*/ 285 w 545"/>
                <a:gd name="T29" fmla="*/ 303 h 478"/>
                <a:gd name="T30" fmla="*/ 446 w 545"/>
                <a:gd name="T31" fmla="*/ 397 h 478"/>
                <a:gd name="T32" fmla="*/ 537 w 545"/>
                <a:gd name="T33" fmla="*/ 287 h 478"/>
                <a:gd name="T34" fmla="*/ 520 w 545"/>
                <a:gd name="T35" fmla="*/ 200 h 478"/>
                <a:gd name="T36" fmla="*/ 509 w 545"/>
                <a:gd name="T37" fmla="*/ 174 h 478"/>
                <a:gd name="T38" fmla="*/ 496 w 545"/>
                <a:gd name="T39" fmla="*/ 164 h 478"/>
                <a:gd name="T40" fmla="*/ 445 w 545"/>
                <a:gd name="T41" fmla="*/ 172 h 478"/>
                <a:gd name="T42" fmla="*/ 369 w 545"/>
                <a:gd name="T43" fmla="*/ 150 h 478"/>
                <a:gd name="T44" fmla="*/ 326 w 545"/>
                <a:gd name="T45" fmla="*/ 115 h 478"/>
                <a:gd name="T46" fmla="*/ 320 w 545"/>
                <a:gd name="T47" fmla="*/ 72 h 478"/>
                <a:gd name="T48" fmla="*/ 435 w 545"/>
                <a:gd name="T49" fmla="*/ 119 h 478"/>
                <a:gd name="T50" fmla="*/ 474 w 545"/>
                <a:gd name="T51" fmla="*/ 82 h 478"/>
                <a:gd name="T52" fmla="*/ 464 w 545"/>
                <a:gd name="T53" fmla="*/ 55 h 478"/>
                <a:gd name="T54" fmla="*/ 429 w 545"/>
                <a:gd name="T55" fmla="*/ 21 h 478"/>
                <a:gd name="T56" fmla="*/ 381 w 545"/>
                <a:gd name="T57" fmla="*/ 0 h 478"/>
                <a:gd name="T58" fmla="*/ 314 w 545"/>
                <a:gd name="T59" fmla="*/ 10 h 478"/>
                <a:gd name="T60" fmla="*/ 186 w 545"/>
                <a:gd name="T61" fmla="*/ 62 h 478"/>
                <a:gd name="T62" fmla="*/ 49 w 545"/>
                <a:gd name="T63" fmla="*/ 8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5" h="478">
                  <a:moveTo>
                    <a:pt x="49" y="82"/>
                  </a:moveTo>
                  <a:lnTo>
                    <a:pt x="76" y="176"/>
                  </a:lnTo>
                  <a:lnTo>
                    <a:pt x="0" y="380"/>
                  </a:lnTo>
                  <a:lnTo>
                    <a:pt x="42" y="377"/>
                  </a:lnTo>
                  <a:lnTo>
                    <a:pt x="83" y="381"/>
                  </a:lnTo>
                  <a:lnTo>
                    <a:pt x="122" y="397"/>
                  </a:lnTo>
                  <a:lnTo>
                    <a:pt x="141" y="409"/>
                  </a:lnTo>
                  <a:lnTo>
                    <a:pt x="158" y="421"/>
                  </a:lnTo>
                  <a:lnTo>
                    <a:pt x="174" y="436"/>
                  </a:lnTo>
                  <a:lnTo>
                    <a:pt x="190" y="448"/>
                  </a:lnTo>
                  <a:lnTo>
                    <a:pt x="203" y="460"/>
                  </a:lnTo>
                  <a:lnTo>
                    <a:pt x="214" y="469"/>
                  </a:lnTo>
                  <a:lnTo>
                    <a:pt x="223" y="478"/>
                  </a:lnTo>
                  <a:lnTo>
                    <a:pt x="267" y="397"/>
                  </a:lnTo>
                  <a:lnTo>
                    <a:pt x="273" y="348"/>
                  </a:lnTo>
                  <a:lnTo>
                    <a:pt x="260" y="316"/>
                  </a:lnTo>
                  <a:lnTo>
                    <a:pt x="195" y="252"/>
                  </a:lnTo>
                  <a:lnTo>
                    <a:pt x="173" y="181"/>
                  </a:lnTo>
                  <a:lnTo>
                    <a:pt x="171" y="124"/>
                  </a:lnTo>
                  <a:lnTo>
                    <a:pt x="184" y="127"/>
                  </a:lnTo>
                  <a:lnTo>
                    <a:pt x="189" y="143"/>
                  </a:lnTo>
                  <a:lnTo>
                    <a:pt x="201" y="183"/>
                  </a:lnTo>
                  <a:lnTo>
                    <a:pt x="209" y="207"/>
                  </a:lnTo>
                  <a:lnTo>
                    <a:pt x="219" y="228"/>
                  </a:lnTo>
                  <a:lnTo>
                    <a:pt x="227" y="247"/>
                  </a:lnTo>
                  <a:lnTo>
                    <a:pt x="244" y="268"/>
                  </a:lnTo>
                  <a:lnTo>
                    <a:pt x="253" y="277"/>
                  </a:lnTo>
                  <a:lnTo>
                    <a:pt x="268" y="291"/>
                  </a:lnTo>
                  <a:lnTo>
                    <a:pt x="280" y="300"/>
                  </a:lnTo>
                  <a:lnTo>
                    <a:pt x="285" y="303"/>
                  </a:lnTo>
                  <a:lnTo>
                    <a:pt x="304" y="417"/>
                  </a:lnTo>
                  <a:lnTo>
                    <a:pt x="446" y="397"/>
                  </a:lnTo>
                  <a:lnTo>
                    <a:pt x="545" y="362"/>
                  </a:lnTo>
                  <a:lnTo>
                    <a:pt x="537" y="287"/>
                  </a:lnTo>
                  <a:lnTo>
                    <a:pt x="526" y="226"/>
                  </a:lnTo>
                  <a:lnTo>
                    <a:pt x="520" y="200"/>
                  </a:lnTo>
                  <a:lnTo>
                    <a:pt x="513" y="181"/>
                  </a:lnTo>
                  <a:lnTo>
                    <a:pt x="509" y="174"/>
                  </a:lnTo>
                  <a:lnTo>
                    <a:pt x="505" y="169"/>
                  </a:lnTo>
                  <a:lnTo>
                    <a:pt x="496" y="164"/>
                  </a:lnTo>
                  <a:lnTo>
                    <a:pt x="474" y="167"/>
                  </a:lnTo>
                  <a:lnTo>
                    <a:pt x="445" y="172"/>
                  </a:lnTo>
                  <a:lnTo>
                    <a:pt x="409" y="168"/>
                  </a:lnTo>
                  <a:lnTo>
                    <a:pt x="369" y="150"/>
                  </a:lnTo>
                  <a:lnTo>
                    <a:pt x="352" y="138"/>
                  </a:lnTo>
                  <a:lnTo>
                    <a:pt x="326" y="115"/>
                  </a:lnTo>
                  <a:lnTo>
                    <a:pt x="309" y="98"/>
                  </a:lnTo>
                  <a:lnTo>
                    <a:pt x="320" y="72"/>
                  </a:lnTo>
                  <a:lnTo>
                    <a:pt x="357" y="107"/>
                  </a:lnTo>
                  <a:lnTo>
                    <a:pt x="435" y="119"/>
                  </a:lnTo>
                  <a:lnTo>
                    <a:pt x="469" y="107"/>
                  </a:lnTo>
                  <a:lnTo>
                    <a:pt x="474" y="82"/>
                  </a:lnTo>
                  <a:lnTo>
                    <a:pt x="471" y="70"/>
                  </a:lnTo>
                  <a:lnTo>
                    <a:pt x="464" y="55"/>
                  </a:lnTo>
                  <a:lnTo>
                    <a:pt x="450" y="39"/>
                  </a:lnTo>
                  <a:lnTo>
                    <a:pt x="429" y="21"/>
                  </a:lnTo>
                  <a:lnTo>
                    <a:pt x="404" y="7"/>
                  </a:lnTo>
                  <a:lnTo>
                    <a:pt x="381" y="0"/>
                  </a:lnTo>
                  <a:lnTo>
                    <a:pt x="340" y="0"/>
                  </a:lnTo>
                  <a:lnTo>
                    <a:pt x="314" y="10"/>
                  </a:lnTo>
                  <a:lnTo>
                    <a:pt x="304" y="15"/>
                  </a:lnTo>
                  <a:lnTo>
                    <a:pt x="186" y="62"/>
                  </a:lnTo>
                  <a:lnTo>
                    <a:pt x="87" y="78"/>
                  </a:lnTo>
                  <a:lnTo>
                    <a:pt x="49" y="82"/>
                  </a:lnTo>
                  <a:lnTo>
                    <a:pt x="49" y="82"/>
                  </a:lnTo>
                  <a:close/>
                </a:path>
              </a:pathLst>
            </a:custGeom>
            <a:solidFill>
              <a:srgbClr val="EB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5" name="Freeform 19"/>
            <p:cNvSpPr/>
            <p:nvPr/>
          </p:nvSpPr>
          <p:spPr bwMode="auto">
            <a:xfrm>
              <a:off x="4108" y="3096"/>
              <a:ext cx="11" cy="11"/>
            </a:xfrm>
            <a:custGeom>
              <a:avLst/>
              <a:gdLst>
                <a:gd name="T0" fmla="*/ 25 w 32"/>
                <a:gd name="T1" fmla="*/ 0 h 34"/>
                <a:gd name="T2" fmla="*/ 32 w 32"/>
                <a:gd name="T3" fmla="*/ 26 h 34"/>
                <a:gd name="T4" fmla="*/ 9 w 32"/>
                <a:gd name="T5" fmla="*/ 34 h 34"/>
                <a:gd name="T6" fmla="*/ 0 w 32"/>
                <a:gd name="T7" fmla="*/ 6 h 34"/>
                <a:gd name="T8" fmla="*/ 25 w 32"/>
                <a:gd name="T9" fmla="*/ 0 h 34"/>
                <a:gd name="T10" fmla="*/ 25 w 32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4">
                  <a:moveTo>
                    <a:pt x="25" y="0"/>
                  </a:moveTo>
                  <a:lnTo>
                    <a:pt x="32" y="26"/>
                  </a:lnTo>
                  <a:lnTo>
                    <a:pt x="9" y="34"/>
                  </a:lnTo>
                  <a:lnTo>
                    <a:pt x="0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6" name="Freeform 20"/>
            <p:cNvSpPr/>
            <p:nvPr/>
          </p:nvSpPr>
          <p:spPr bwMode="auto">
            <a:xfrm>
              <a:off x="4102" y="3075"/>
              <a:ext cx="13" cy="12"/>
            </a:xfrm>
            <a:custGeom>
              <a:avLst/>
              <a:gdLst>
                <a:gd name="T0" fmla="*/ 41 w 41"/>
                <a:gd name="T1" fmla="*/ 19 h 36"/>
                <a:gd name="T2" fmla="*/ 2 w 41"/>
                <a:gd name="T3" fmla="*/ 0 h 36"/>
                <a:gd name="T4" fmla="*/ 0 w 41"/>
                <a:gd name="T5" fmla="*/ 22 h 36"/>
                <a:gd name="T6" fmla="*/ 38 w 41"/>
                <a:gd name="T7" fmla="*/ 36 h 36"/>
                <a:gd name="T8" fmla="*/ 41 w 41"/>
                <a:gd name="T9" fmla="*/ 19 h 36"/>
                <a:gd name="T10" fmla="*/ 41 w 41"/>
                <a:gd name="T11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6">
                  <a:moveTo>
                    <a:pt x="41" y="19"/>
                  </a:moveTo>
                  <a:lnTo>
                    <a:pt x="2" y="0"/>
                  </a:lnTo>
                  <a:lnTo>
                    <a:pt x="0" y="22"/>
                  </a:lnTo>
                  <a:lnTo>
                    <a:pt x="38" y="36"/>
                  </a:lnTo>
                  <a:lnTo>
                    <a:pt x="41" y="19"/>
                  </a:lnTo>
                  <a:lnTo>
                    <a:pt x="4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7" name="Freeform 21"/>
            <p:cNvSpPr/>
            <p:nvPr/>
          </p:nvSpPr>
          <p:spPr bwMode="auto">
            <a:xfrm>
              <a:off x="4059" y="3098"/>
              <a:ext cx="9" cy="9"/>
            </a:xfrm>
            <a:custGeom>
              <a:avLst/>
              <a:gdLst>
                <a:gd name="T0" fmla="*/ 21 w 25"/>
                <a:gd name="T1" fmla="*/ 0 h 29"/>
                <a:gd name="T2" fmla="*/ 25 w 25"/>
                <a:gd name="T3" fmla="*/ 23 h 29"/>
                <a:gd name="T4" fmla="*/ 13 w 25"/>
                <a:gd name="T5" fmla="*/ 29 h 29"/>
                <a:gd name="T6" fmla="*/ 0 w 25"/>
                <a:gd name="T7" fmla="*/ 0 h 29"/>
                <a:gd name="T8" fmla="*/ 21 w 25"/>
                <a:gd name="T9" fmla="*/ 0 h 29"/>
                <a:gd name="T10" fmla="*/ 21 w 2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21" y="0"/>
                  </a:moveTo>
                  <a:lnTo>
                    <a:pt x="25" y="23"/>
                  </a:lnTo>
                  <a:lnTo>
                    <a:pt x="13" y="29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8" name="Freeform 22"/>
            <p:cNvSpPr/>
            <p:nvPr/>
          </p:nvSpPr>
          <p:spPr bwMode="auto">
            <a:xfrm>
              <a:off x="4057" y="3080"/>
              <a:ext cx="9" cy="9"/>
            </a:xfrm>
            <a:custGeom>
              <a:avLst/>
              <a:gdLst>
                <a:gd name="T0" fmla="*/ 19 w 25"/>
                <a:gd name="T1" fmla="*/ 0 h 27"/>
                <a:gd name="T2" fmla="*/ 0 w 25"/>
                <a:gd name="T3" fmla="*/ 19 h 27"/>
                <a:gd name="T4" fmla="*/ 4 w 25"/>
                <a:gd name="T5" fmla="*/ 27 h 27"/>
                <a:gd name="T6" fmla="*/ 25 w 25"/>
                <a:gd name="T7" fmla="*/ 16 h 27"/>
                <a:gd name="T8" fmla="*/ 19 w 25"/>
                <a:gd name="T9" fmla="*/ 0 h 27"/>
                <a:gd name="T10" fmla="*/ 19 w 25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7">
                  <a:moveTo>
                    <a:pt x="19" y="0"/>
                  </a:moveTo>
                  <a:lnTo>
                    <a:pt x="0" y="19"/>
                  </a:lnTo>
                  <a:lnTo>
                    <a:pt x="4" y="27"/>
                  </a:lnTo>
                  <a:lnTo>
                    <a:pt x="25" y="1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9" name="Freeform 23"/>
            <p:cNvSpPr/>
            <p:nvPr/>
          </p:nvSpPr>
          <p:spPr bwMode="auto">
            <a:xfrm>
              <a:off x="4069" y="3008"/>
              <a:ext cx="49" cy="63"/>
            </a:xfrm>
            <a:custGeom>
              <a:avLst/>
              <a:gdLst>
                <a:gd name="T0" fmla="*/ 70 w 147"/>
                <a:gd name="T1" fmla="*/ 0 h 189"/>
                <a:gd name="T2" fmla="*/ 63 w 147"/>
                <a:gd name="T3" fmla="*/ 6 h 189"/>
                <a:gd name="T4" fmla="*/ 51 w 147"/>
                <a:gd name="T5" fmla="*/ 24 h 189"/>
                <a:gd name="T6" fmla="*/ 43 w 147"/>
                <a:gd name="T7" fmla="*/ 53 h 189"/>
                <a:gd name="T8" fmla="*/ 45 w 147"/>
                <a:gd name="T9" fmla="*/ 71 h 189"/>
                <a:gd name="T10" fmla="*/ 53 w 147"/>
                <a:gd name="T11" fmla="*/ 91 h 189"/>
                <a:gd name="T12" fmla="*/ 65 w 147"/>
                <a:gd name="T13" fmla="*/ 106 h 189"/>
                <a:gd name="T14" fmla="*/ 78 w 147"/>
                <a:gd name="T15" fmla="*/ 114 h 189"/>
                <a:gd name="T16" fmla="*/ 105 w 147"/>
                <a:gd name="T17" fmla="*/ 108 h 189"/>
                <a:gd name="T18" fmla="*/ 128 w 147"/>
                <a:gd name="T19" fmla="*/ 93 h 189"/>
                <a:gd name="T20" fmla="*/ 137 w 147"/>
                <a:gd name="T21" fmla="*/ 84 h 189"/>
                <a:gd name="T22" fmla="*/ 147 w 147"/>
                <a:gd name="T23" fmla="*/ 103 h 189"/>
                <a:gd name="T24" fmla="*/ 133 w 147"/>
                <a:gd name="T25" fmla="*/ 117 h 189"/>
                <a:gd name="T26" fmla="*/ 115 w 147"/>
                <a:gd name="T27" fmla="*/ 127 h 189"/>
                <a:gd name="T28" fmla="*/ 90 w 147"/>
                <a:gd name="T29" fmla="*/ 132 h 189"/>
                <a:gd name="T30" fmla="*/ 65 w 147"/>
                <a:gd name="T31" fmla="*/ 125 h 189"/>
                <a:gd name="T32" fmla="*/ 46 w 147"/>
                <a:gd name="T33" fmla="*/ 113 h 189"/>
                <a:gd name="T34" fmla="*/ 35 w 147"/>
                <a:gd name="T35" fmla="*/ 101 h 189"/>
                <a:gd name="T36" fmla="*/ 31 w 147"/>
                <a:gd name="T37" fmla="*/ 95 h 189"/>
                <a:gd name="T38" fmla="*/ 31 w 147"/>
                <a:gd name="T39" fmla="*/ 118 h 189"/>
                <a:gd name="T40" fmla="*/ 43 w 147"/>
                <a:gd name="T41" fmla="*/ 146 h 189"/>
                <a:gd name="T42" fmla="*/ 51 w 147"/>
                <a:gd name="T43" fmla="*/ 153 h 189"/>
                <a:gd name="T44" fmla="*/ 69 w 147"/>
                <a:gd name="T45" fmla="*/ 163 h 189"/>
                <a:gd name="T46" fmla="*/ 85 w 147"/>
                <a:gd name="T47" fmla="*/ 167 h 189"/>
                <a:gd name="T48" fmla="*/ 101 w 147"/>
                <a:gd name="T49" fmla="*/ 168 h 189"/>
                <a:gd name="T50" fmla="*/ 91 w 147"/>
                <a:gd name="T51" fmla="*/ 189 h 189"/>
                <a:gd name="T52" fmla="*/ 18 w 147"/>
                <a:gd name="T53" fmla="*/ 148 h 189"/>
                <a:gd name="T54" fmla="*/ 4 w 147"/>
                <a:gd name="T55" fmla="*/ 120 h 189"/>
                <a:gd name="T56" fmla="*/ 0 w 147"/>
                <a:gd name="T57" fmla="*/ 92 h 189"/>
                <a:gd name="T58" fmla="*/ 3 w 147"/>
                <a:gd name="T59" fmla="*/ 66 h 189"/>
                <a:gd name="T60" fmla="*/ 11 w 147"/>
                <a:gd name="T61" fmla="*/ 46 h 189"/>
                <a:gd name="T62" fmla="*/ 21 w 147"/>
                <a:gd name="T63" fmla="*/ 30 h 189"/>
                <a:gd name="T64" fmla="*/ 34 w 147"/>
                <a:gd name="T65" fmla="*/ 14 h 189"/>
                <a:gd name="T66" fmla="*/ 45 w 147"/>
                <a:gd name="T67" fmla="*/ 4 h 189"/>
                <a:gd name="T68" fmla="*/ 49 w 147"/>
                <a:gd name="T69" fmla="*/ 0 h 189"/>
                <a:gd name="T70" fmla="*/ 70 w 147"/>
                <a:gd name="T71" fmla="*/ 0 h 189"/>
                <a:gd name="T72" fmla="*/ 70 w 147"/>
                <a:gd name="T7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7" h="189">
                  <a:moveTo>
                    <a:pt x="70" y="0"/>
                  </a:moveTo>
                  <a:lnTo>
                    <a:pt x="63" y="6"/>
                  </a:lnTo>
                  <a:lnTo>
                    <a:pt x="51" y="24"/>
                  </a:lnTo>
                  <a:lnTo>
                    <a:pt x="43" y="53"/>
                  </a:lnTo>
                  <a:lnTo>
                    <a:pt x="45" y="71"/>
                  </a:lnTo>
                  <a:lnTo>
                    <a:pt x="53" y="91"/>
                  </a:lnTo>
                  <a:lnTo>
                    <a:pt x="65" y="106"/>
                  </a:lnTo>
                  <a:lnTo>
                    <a:pt x="78" y="114"/>
                  </a:lnTo>
                  <a:lnTo>
                    <a:pt x="105" y="108"/>
                  </a:lnTo>
                  <a:lnTo>
                    <a:pt x="128" y="93"/>
                  </a:lnTo>
                  <a:lnTo>
                    <a:pt x="137" y="84"/>
                  </a:lnTo>
                  <a:lnTo>
                    <a:pt x="147" y="103"/>
                  </a:lnTo>
                  <a:lnTo>
                    <a:pt x="133" y="117"/>
                  </a:lnTo>
                  <a:lnTo>
                    <a:pt x="115" y="127"/>
                  </a:lnTo>
                  <a:lnTo>
                    <a:pt x="90" y="132"/>
                  </a:lnTo>
                  <a:lnTo>
                    <a:pt x="65" y="125"/>
                  </a:lnTo>
                  <a:lnTo>
                    <a:pt x="46" y="113"/>
                  </a:lnTo>
                  <a:lnTo>
                    <a:pt x="35" y="101"/>
                  </a:lnTo>
                  <a:lnTo>
                    <a:pt x="31" y="95"/>
                  </a:lnTo>
                  <a:lnTo>
                    <a:pt x="31" y="118"/>
                  </a:lnTo>
                  <a:lnTo>
                    <a:pt x="43" y="146"/>
                  </a:lnTo>
                  <a:lnTo>
                    <a:pt x="51" y="153"/>
                  </a:lnTo>
                  <a:lnTo>
                    <a:pt x="69" y="163"/>
                  </a:lnTo>
                  <a:lnTo>
                    <a:pt x="85" y="167"/>
                  </a:lnTo>
                  <a:lnTo>
                    <a:pt x="101" y="168"/>
                  </a:lnTo>
                  <a:lnTo>
                    <a:pt x="91" y="189"/>
                  </a:lnTo>
                  <a:lnTo>
                    <a:pt x="18" y="148"/>
                  </a:lnTo>
                  <a:lnTo>
                    <a:pt x="4" y="120"/>
                  </a:lnTo>
                  <a:lnTo>
                    <a:pt x="0" y="92"/>
                  </a:lnTo>
                  <a:lnTo>
                    <a:pt x="3" y="66"/>
                  </a:lnTo>
                  <a:lnTo>
                    <a:pt x="11" y="46"/>
                  </a:lnTo>
                  <a:lnTo>
                    <a:pt x="21" y="30"/>
                  </a:lnTo>
                  <a:lnTo>
                    <a:pt x="34" y="14"/>
                  </a:lnTo>
                  <a:lnTo>
                    <a:pt x="45" y="4"/>
                  </a:lnTo>
                  <a:lnTo>
                    <a:pt x="49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0" name="Freeform 24"/>
            <p:cNvSpPr/>
            <p:nvPr/>
          </p:nvSpPr>
          <p:spPr bwMode="auto">
            <a:xfrm>
              <a:off x="4041" y="3028"/>
              <a:ext cx="119" cy="144"/>
            </a:xfrm>
            <a:custGeom>
              <a:avLst/>
              <a:gdLst>
                <a:gd name="T0" fmla="*/ 39 w 359"/>
                <a:gd name="T1" fmla="*/ 0 h 432"/>
                <a:gd name="T2" fmla="*/ 29 w 359"/>
                <a:gd name="T3" fmla="*/ 39 h 432"/>
                <a:gd name="T4" fmla="*/ 27 w 359"/>
                <a:gd name="T5" fmla="*/ 114 h 432"/>
                <a:gd name="T6" fmla="*/ 52 w 359"/>
                <a:gd name="T7" fmla="*/ 219 h 432"/>
                <a:gd name="T8" fmla="*/ 53 w 359"/>
                <a:gd name="T9" fmla="*/ 259 h 432"/>
                <a:gd name="T10" fmla="*/ 59 w 359"/>
                <a:gd name="T11" fmla="*/ 281 h 432"/>
                <a:gd name="T12" fmla="*/ 67 w 359"/>
                <a:gd name="T13" fmla="*/ 303 h 432"/>
                <a:gd name="T14" fmla="*/ 76 w 359"/>
                <a:gd name="T15" fmla="*/ 324 h 432"/>
                <a:gd name="T16" fmla="*/ 86 w 359"/>
                <a:gd name="T17" fmla="*/ 342 h 432"/>
                <a:gd name="T18" fmla="*/ 97 w 359"/>
                <a:gd name="T19" fmla="*/ 357 h 432"/>
                <a:gd name="T20" fmla="*/ 114 w 359"/>
                <a:gd name="T21" fmla="*/ 373 h 432"/>
                <a:gd name="T22" fmla="*/ 135 w 359"/>
                <a:gd name="T23" fmla="*/ 389 h 432"/>
                <a:gd name="T24" fmla="*/ 144 w 359"/>
                <a:gd name="T25" fmla="*/ 394 h 432"/>
                <a:gd name="T26" fmla="*/ 161 w 359"/>
                <a:gd name="T27" fmla="*/ 406 h 432"/>
                <a:gd name="T28" fmla="*/ 168 w 359"/>
                <a:gd name="T29" fmla="*/ 410 h 432"/>
                <a:gd name="T30" fmla="*/ 188 w 359"/>
                <a:gd name="T31" fmla="*/ 413 h 432"/>
                <a:gd name="T32" fmla="*/ 218 w 359"/>
                <a:gd name="T33" fmla="*/ 399 h 432"/>
                <a:gd name="T34" fmla="*/ 261 w 359"/>
                <a:gd name="T35" fmla="*/ 378 h 432"/>
                <a:gd name="T36" fmla="*/ 301 w 359"/>
                <a:gd name="T37" fmla="*/ 347 h 432"/>
                <a:gd name="T38" fmla="*/ 320 w 359"/>
                <a:gd name="T39" fmla="*/ 328 h 432"/>
                <a:gd name="T40" fmla="*/ 334 w 359"/>
                <a:gd name="T41" fmla="*/ 302 h 432"/>
                <a:gd name="T42" fmla="*/ 336 w 359"/>
                <a:gd name="T43" fmla="*/ 278 h 432"/>
                <a:gd name="T44" fmla="*/ 337 w 359"/>
                <a:gd name="T45" fmla="*/ 254 h 432"/>
                <a:gd name="T46" fmla="*/ 359 w 359"/>
                <a:gd name="T47" fmla="*/ 260 h 432"/>
                <a:gd name="T48" fmla="*/ 353 w 359"/>
                <a:gd name="T49" fmla="*/ 300 h 432"/>
                <a:gd name="T50" fmla="*/ 346 w 359"/>
                <a:gd name="T51" fmla="*/ 320 h 432"/>
                <a:gd name="T52" fmla="*/ 336 w 359"/>
                <a:gd name="T53" fmla="*/ 339 h 432"/>
                <a:gd name="T54" fmla="*/ 321 w 359"/>
                <a:gd name="T55" fmla="*/ 360 h 432"/>
                <a:gd name="T56" fmla="*/ 301 w 359"/>
                <a:gd name="T57" fmla="*/ 379 h 432"/>
                <a:gd name="T58" fmla="*/ 279 w 359"/>
                <a:gd name="T59" fmla="*/ 396 h 432"/>
                <a:gd name="T60" fmla="*/ 259 w 359"/>
                <a:gd name="T61" fmla="*/ 409 h 432"/>
                <a:gd name="T62" fmla="*/ 238 w 359"/>
                <a:gd name="T63" fmla="*/ 419 h 432"/>
                <a:gd name="T64" fmla="*/ 219 w 359"/>
                <a:gd name="T65" fmla="*/ 426 h 432"/>
                <a:gd name="T66" fmla="*/ 183 w 359"/>
                <a:gd name="T67" fmla="*/ 432 h 432"/>
                <a:gd name="T68" fmla="*/ 149 w 359"/>
                <a:gd name="T69" fmla="*/ 427 h 432"/>
                <a:gd name="T70" fmla="*/ 114 w 359"/>
                <a:gd name="T71" fmla="*/ 410 h 432"/>
                <a:gd name="T72" fmla="*/ 98 w 359"/>
                <a:gd name="T73" fmla="*/ 397 h 432"/>
                <a:gd name="T74" fmla="*/ 81 w 359"/>
                <a:gd name="T75" fmla="*/ 380 h 432"/>
                <a:gd name="T76" fmla="*/ 54 w 359"/>
                <a:gd name="T77" fmla="*/ 339 h 432"/>
                <a:gd name="T78" fmla="*/ 38 w 359"/>
                <a:gd name="T79" fmla="*/ 291 h 432"/>
                <a:gd name="T80" fmla="*/ 27 w 359"/>
                <a:gd name="T81" fmla="*/ 207 h 432"/>
                <a:gd name="T82" fmla="*/ 29 w 359"/>
                <a:gd name="T83" fmla="*/ 174 h 432"/>
                <a:gd name="T84" fmla="*/ 14 w 359"/>
                <a:gd name="T85" fmla="*/ 143 h 432"/>
                <a:gd name="T86" fmla="*/ 0 w 359"/>
                <a:gd name="T87" fmla="*/ 89 h 432"/>
                <a:gd name="T88" fmla="*/ 9 w 359"/>
                <a:gd name="T89" fmla="*/ 39 h 432"/>
                <a:gd name="T90" fmla="*/ 17 w 359"/>
                <a:gd name="T91" fmla="*/ 11 h 432"/>
                <a:gd name="T92" fmla="*/ 39 w 359"/>
                <a:gd name="T93" fmla="*/ 0 h 432"/>
                <a:gd name="T94" fmla="*/ 39 w 359"/>
                <a:gd name="T95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9" h="432">
                  <a:moveTo>
                    <a:pt x="39" y="0"/>
                  </a:moveTo>
                  <a:lnTo>
                    <a:pt x="29" y="39"/>
                  </a:lnTo>
                  <a:lnTo>
                    <a:pt x="27" y="114"/>
                  </a:lnTo>
                  <a:lnTo>
                    <a:pt x="52" y="219"/>
                  </a:lnTo>
                  <a:lnTo>
                    <a:pt x="53" y="259"/>
                  </a:lnTo>
                  <a:lnTo>
                    <a:pt x="59" y="281"/>
                  </a:lnTo>
                  <a:lnTo>
                    <a:pt x="67" y="303"/>
                  </a:lnTo>
                  <a:lnTo>
                    <a:pt x="76" y="324"/>
                  </a:lnTo>
                  <a:lnTo>
                    <a:pt x="86" y="342"/>
                  </a:lnTo>
                  <a:lnTo>
                    <a:pt x="97" y="357"/>
                  </a:lnTo>
                  <a:lnTo>
                    <a:pt x="114" y="373"/>
                  </a:lnTo>
                  <a:lnTo>
                    <a:pt x="135" y="389"/>
                  </a:lnTo>
                  <a:lnTo>
                    <a:pt x="144" y="394"/>
                  </a:lnTo>
                  <a:lnTo>
                    <a:pt x="161" y="406"/>
                  </a:lnTo>
                  <a:lnTo>
                    <a:pt x="168" y="410"/>
                  </a:lnTo>
                  <a:lnTo>
                    <a:pt x="188" y="413"/>
                  </a:lnTo>
                  <a:lnTo>
                    <a:pt x="218" y="399"/>
                  </a:lnTo>
                  <a:lnTo>
                    <a:pt x="261" y="378"/>
                  </a:lnTo>
                  <a:lnTo>
                    <a:pt x="301" y="347"/>
                  </a:lnTo>
                  <a:lnTo>
                    <a:pt x="320" y="328"/>
                  </a:lnTo>
                  <a:lnTo>
                    <a:pt x="334" y="302"/>
                  </a:lnTo>
                  <a:lnTo>
                    <a:pt x="336" y="278"/>
                  </a:lnTo>
                  <a:lnTo>
                    <a:pt x="337" y="254"/>
                  </a:lnTo>
                  <a:lnTo>
                    <a:pt x="359" y="260"/>
                  </a:lnTo>
                  <a:lnTo>
                    <a:pt x="353" y="300"/>
                  </a:lnTo>
                  <a:lnTo>
                    <a:pt x="346" y="320"/>
                  </a:lnTo>
                  <a:lnTo>
                    <a:pt x="336" y="339"/>
                  </a:lnTo>
                  <a:lnTo>
                    <a:pt x="321" y="360"/>
                  </a:lnTo>
                  <a:lnTo>
                    <a:pt x="301" y="379"/>
                  </a:lnTo>
                  <a:lnTo>
                    <a:pt x="279" y="396"/>
                  </a:lnTo>
                  <a:lnTo>
                    <a:pt x="259" y="409"/>
                  </a:lnTo>
                  <a:lnTo>
                    <a:pt x="238" y="419"/>
                  </a:lnTo>
                  <a:lnTo>
                    <a:pt x="219" y="426"/>
                  </a:lnTo>
                  <a:lnTo>
                    <a:pt x="183" y="432"/>
                  </a:lnTo>
                  <a:lnTo>
                    <a:pt x="149" y="427"/>
                  </a:lnTo>
                  <a:lnTo>
                    <a:pt x="114" y="410"/>
                  </a:lnTo>
                  <a:lnTo>
                    <a:pt x="98" y="397"/>
                  </a:lnTo>
                  <a:lnTo>
                    <a:pt x="81" y="380"/>
                  </a:lnTo>
                  <a:lnTo>
                    <a:pt x="54" y="339"/>
                  </a:lnTo>
                  <a:lnTo>
                    <a:pt x="38" y="291"/>
                  </a:lnTo>
                  <a:lnTo>
                    <a:pt x="27" y="207"/>
                  </a:lnTo>
                  <a:lnTo>
                    <a:pt x="29" y="174"/>
                  </a:lnTo>
                  <a:lnTo>
                    <a:pt x="14" y="143"/>
                  </a:lnTo>
                  <a:lnTo>
                    <a:pt x="0" y="89"/>
                  </a:lnTo>
                  <a:lnTo>
                    <a:pt x="9" y="39"/>
                  </a:lnTo>
                  <a:lnTo>
                    <a:pt x="17" y="11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1" name="Freeform 25"/>
            <p:cNvSpPr/>
            <p:nvPr/>
          </p:nvSpPr>
          <p:spPr bwMode="auto">
            <a:xfrm>
              <a:off x="4079" y="3124"/>
              <a:ext cx="15" cy="7"/>
            </a:xfrm>
            <a:custGeom>
              <a:avLst/>
              <a:gdLst>
                <a:gd name="T0" fmla="*/ 46 w 46"/>
                <a:gd name="T1" fmla="*/ 19 h 20"/>
                <a:gd name="T2" fmla="*/ 28 w 46"/>
                <a:gd name="T3" fmla="*/ 0 h 20"/>
                <a:gd name="T4" fmla="*/ 6 w 46"/>
                <a:gd name="T5" fmla="*/ 3 h 20"/>
                <a:gd name="T6" fmla="*/ 0 w 46"/>
                <a:gd name="T7" fmla="*/ 11 h 20"/>
                <a:gd name="T8" fmla="*/ 1 w 46"/>
                <a:gd name="T9" fmla="*/ 15 h 20"/>
                <a:gd name="T10" fmla="*/ 7 w 46"/>
                <a:gd name="T11" fmla="*/ 20 h 20"/>
                <a:gd name="T12" fmla="*/ 46 w 46"/>
                <a:gd name="T13" fmla="*/ 19 h 20"/>
                <a:gd name="T14" fmla="*/ 46 w 46"/>
                <a:gd name="T1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20">
                  <a:moveTo>
                    <a:pt x="46" y="19"/>
                  </a:moveTo>
                  <a:lnTo>
                    <a:pt x="28" y="0"/>
                  </a:lnTo>
                  <a:lnTo>
                    <a:pt x="6" y="3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7" y="20"/>
                  </a:lnTo>
                  <a:lnTo>
                    <a:pt x="46" y="19"/>
                  </a:lnTo>
                  <a:lnTo>
                    <a:pt x="4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2" name="Freeform 26"/>
            <p:cNvSpPr/>
            <p:nvPr/>
          </p:nvSpPr>
          <p:spPr bwMode="auto">
            <a:xfrm>
              <a:off x="4082" y="3139"/>
              <a:ext cx="23" cy="17"/>
            </a:xfrm>
            <a:custGeom>
              <a:avLst/>
              <a:gdLst>
                <a:gd name="T0" fmla="*/ 62 w 68"/>
                <a:gd name="T1" fmla="*/ 28 h 52"/>
                <a:gd name="T2" fmla="*/ 68 w 68"/>
                <a:gd name="T3" fmla="*/ 10 h 52"/>
                <a:gd name="T4" fmla="*/ 29 w 68"/>
                <a:gd name="T5" fmla="*/ 0 h 52"/>
                <a:gd name="T6" fmla="*/ 0 w 68"/>
                <a:gd name="T7" fmla="*/ 15 h 52"/>
                <a:gd name="T8" fmla="*/ 17 w 68"/>
                <a:gd name="T9" fmla="*/ 29 h 52"/>
                <a:gd name="T10" fmla="*/ 14 w 68"/>
                <a:gd name="T11" fmla="*/ 51 h 52"/>
                <a:gd name="T12" fmla="*/ 24 w 68"/>
                <a:gd name="T13" fmla="*/ 52 h 52"/>
                <a:gd name="T14" fmla="*/ 46 w 68"/>
                <a:gd name="T15" fmla="*/ 50 h 52"/>
                <a:gd name="T16" fmla="*/ 60 w 68"/>
                <a:gd name="T17" fmla="*/ 36 h 52"/>
                <a:gd name="T18" fmla="*/ 62 w 68"/>
                <a:gd name="T19" fmla="*/ 28 h 52"/>
                <a:gd name="T20" fmla="*/ 62 w 68"/>
                <a:gd name="T21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52">
                  <a:moveTo>
                    <a:pt x="62" y="28"/>
                  </a:moveTo>
                  <a:lnTo>
                    <a:pt x="68" y="10"/>
                  </a:lnTo>
                  <a:lnTo>
                    <a:pt x="29" y="0"/>
                  </a:lnTo>
                  <a:lnTo>
                    <a:pt x="0" y="15"/>
                  </a:lnTo>
                  <a:lnTo>
                    <a:pt x="17" y="29"/>
                  </a:lnTo>
                  <a:lnTo>
                    <a:pt x="14" y="51"/>
                  </a:lnTo>
                  <a:lnTo>
                    <a:pt x="24" y="52"/>
                  </a:lnTo>
                  <a:lnTo>
                    <a:pt x="46" y="50"/>
                  </a:lnTo>
                  <a:lnTo>
                    <a:pt x="60" y="36"/>
                  </a:lnTo>
                  <a:lnTo>
                    <a:pt x="62" y="28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3" name="Freeform 27"/>
            <p:cNvSpPr/>
            <p:nvPr/>
          </p:nvSpPr>
          <p:spPr bwMode="auto">
            <a:xfrm>
              <a:off x="4147" y="3019"/>
              <a:ext cx="20" cy="63"/>
            </a:xfrm>
            <a:custGeom>
              <a:avLst/>
              <a:gdLst>
                <a:gd name="T0" fmla="*/ 0 w 60"/>
                <a:gd name="T1" fmla="*/ 0 h 188"/>
                <a:gd name="T2" fmla="*/ 7 w 60"/>
                <a:gd name="T3" fmla="*/ 5 h 188"/>
                <a:gd name="T4" fmla="*/ 22 w 60"/>
                <a:gd name="T5" fmla="*/ 20 h 188"/>
                <a:gd name="T6" fmla="*/ 34 w 60"/>
                <a:gd name="T7" fmla="*/ 43 h 188"/>
                <a:gd name="T8" fmla="*/ 36 w 60"/>
                <a:gd name="T9" fmla="*/ 77 h 188"/>
                <a:gd name="T10" fmla="*/ 31 w 60"/>
                <a:gd name="T11" fmla="*/ 93 h 188"/>
                <a:gd name="T12" fmla="*/ 24 w 60"/>
                <a:gd name="T13" fmla="*/ 107 h 188"/>
                <a:gd name="T14" fmla="*/ 9 w 60"/>
                <a:gd name="T15" fmla="*/ 128 h 188"/>
                <a:gd name="T16" fmla="*/ 0 w 60"/>
                <a:gd name="T17" fmla="*/ 143 h 188"/>
                <a:gd name="T18" fmla="*/ 1 w 60"/>
                <a:gd name="T19" fmla="*/ 161 h 188"/>
                <a:gd name="T20" fmla="*/ 14 w 60"/>
                <a:gd name="T21" fmla="*/ 177 h 188"/>
                <a:gd name="T22" fmla="*/ 28 w 60"/>
                <a:gd name="T23" fmla="*/ 185 h 188"/>
                <a:gd name="T24" fmla="*/ 45 w 60"/>
                <a:gd name="T25" fmla="*/ 188 h 188"/>
                <a:gd name="T26" fmla="*/ 51 w 60"/>
                <a:gd name="T27" fmla="*/ 175 h 188"/>
                <a:gd name="T28" fmla="*/ 38 w 60"/>
                <a:gd name="T29" fmla="*/ 135 h 188"/>
                <a:gd name="T30" fmla="*/ 48 w 60"/>
                <a:gd name="T31" fmla="*/ 110 h 188"/>
                <a:gd name="T32" fmla="*/ 57 w 60"/>
                <a:gd name="T33" fmla="*/ 86 h 188"/>
                <a:gd name="T34" fmla="*/ 60 w 60"/>
                <a:gd name="T35" fmla="*/ 61 h 188"/>
                <a:gd name="T36" fmla="*/ 52 w 60"/>
                <a:gd name="T37" fmla="*/ 38 h 188"/>
                <a:gd name="T38" fmla="*/ 36 w 60"/>
                <a:gd name="T39" fmla="*/ 19 h 188"/>
                <a:gd name="T40" fmla="*/ 19 w 60"/>
                <a:gd name="T41" fmla="*/ 8 h 188"/>
                <a:gd name="T42" fmla="*/ 0 w 60"/>
                <a:gd name="T43" fmla="*/ 0 h 188"/>
                <a:gd name="T44" fmla="*/ 0 w 60"/>
                <a:gd name="T4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188">
                  <a:moveTo>
                    <a:pt x="0" y="0"/>
                  </a:moveTo>
                  <a:lnTo>
                    <a:pt x="7" y="5"/>
                  </a:lnTo>
                  <a:lnTo>
                    <a:pt x="22" y="20"/>
                  </a:lnTo>
                  <a:lnTo>
                    <a:pt x="34" y="43"/>
                  </a:lnTo>
                  <a:lnTo>
                    <a:pt x="36" y="77"/>
                  </a:lnTo>
                  <a:lnTo>
                    <a:pt x="31" y="93"/>
                  </a:lnTo>
                  <a:lnTo>
                    <a:pt x="24" y="107"/>
                  </a:lnTo>
                  <a:lnTo>
                    <a:pt x="9" y="128"/>
                  </a:lnTo>
                  <a:lnTo>
                    <a:pt x="0" y="143"/>
                  </a:lnTo>
                  <a:lnTo>
                    <a:pt x="1" y="161"/>
                  </a:lnTo>
                  <a:lnTo>
                    <a:pt x="14" y="177"/>
                  </a:lnTo>
                  <a:lnTo>
                    <a:pt x="28" y="185"/>
                  </a:lnTo>
                  <a:lnTo>
                    <a:pt x="45" y="188"/>
                  </a:lnTo>
                  <a:lnTo>
                    <a:pt x="51" y="175"/>
                  </a:lnTo>
                  <a:lnTo>
                    <a:pt x="38" y="135"/>
                  </a:lnTo>
                  <a:lnTo>
                    <a:pt x="48" y="110"/>
                  </a:lnTo>
                  <a:lnTo>
                    <a:pt x="57" y="86"/>
                  </a:lnTo>
                  <a:lnTo>
                    <a:pt x="60" y="61"/>
                  </a:lnTo>
                  <a:lnTo>
                    <a:pt x="52" y="38"/>
                  </a:lnTo>
                  <a:lnTo>
                    <a:pt x="36" y="19"/>
                  </a:lnTo>
                  <a:lnTo>
                    <a:pt x="19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4" name="Freeform 28"/>
            <p:cNvSpPr/>
            <p:nvPr/>
          </p:nvSpPr>
          <p:spPr bwMode="auto">
            <a:xfrm>
              <a:off x="4113" y="2982"/>
              <a:ext cx="87" cy="101"/>
            </a:xfrm>
            <a:custGeom>
              <a:avLst/>
              <a:gdLst>
                <a:gd name="T0" fmla="*/ 92 w 261"/>
                <a:gd name="T1" fmla="*/ 35 h 303"/>
                <a:gd name="T2" fmla="*/ 118 w 261"/>
                <a:gd name="T3" fmla="*/ 52 h 303"/>
                <a:gd name="T4" fmla="*/ 129 w 261"/>
                <a:gd name="T5" fmla="*/ 60 h 303"/>
                <a:gd name="T6" fmla="*/ 170 w 261"/>
                <a:gd name="T7" fmla="*/ 102 h 303"/>
                <a:gd name="T8" fmla="*/ 192 w 261"/>
                <a:gd name="T9" fmla="*/ 147 h 303"/>
                <a:gd name="T10" fmla="*/ 198 w 261"/>
                <a:gd name="T11" fmla="*/ 191 h 303"/>
                <a:gd name="T12" fmla="*/ 189 w 261"/>
                <a:gd name="T13" fmla="*/ 223 h 303"/>
                <a:gd name="T14" fmla="*/ 177 w 261"/>
                <a:gd name="T15" fmla="*/ 269 h 303"/>
                <a:gd name="T16" fmla="*/ 186 w 261"/>
                <a:gd name="T17" fmla="*/ 286 h 303"/>
                <a:gd name="T18" fmla="*/ 195 w 261"/>
                <a:gd name="T19" fmla="*/ 293 h 303"/>
                <a:gd name="T20" fmla="*/ 205 w 261"/>
                <a:gd name="T21" fmla="*/ 298 h 303"/>
                <a:gd name="T22" fmla="*/ 224 w 261"/>
                <a:gd name="T23" fmla="*/ 303 h 303"/>
                <a:gd name="T24" fmla="*/ 238 w 261"/>
                <a:gd name="T25" fmla="*/ 301 h 303"/>
                <a:gd name="T26" fmla="*/ 255 w 261"/>
                <a:gd name="T27" fmla="*/ 277 h 303"/>
                <a:gd name="T28" fmla="*/ 261 w 261"/>
                <a:gd name="T29" fmla="*/ 258 h 303"/>
                <a:gd name="T30" fmla="*/ 245 w 261"/>
                <a:gd name="T31" fmla="*/ 253 h 303"/>
                <a:gd name="T32" fmla="*/ 234 w 261"/>
                <a:gd name="T33" fmla="*/ 270 h 303"/>
                <a:gd name="T34" fmla="*/ 223 w 261"/>
                <a:gd name="T35" fmla="*/ 278 h 303"/>
                <a:gd name="T36" fmla="*/ 212 w 261"/>
                <a:gd name="T37" fmla="*/ 276 h 303"/>
                <a:gd name="T38" fmla="*/ 209 w 261"/>
                <a:gd name="T39" fmla="*/ 260 h 303"/>
                <a:gd name="T40" fmla="*/ 214 w 261"/>
                <a:gd name="T41" fmla="*/ 233 h 303"/>
                <a:gd name="T42" fmla="*/ 225 w 261"/>
                <a:gd name="T43" fmla="*/ 171 h 303"/>
                <a:gd name="T44" fmla="*/ 219 w 261"/>
                <a:gd name="T45" fmla="*/ 134 h 303"/>
                <a:gd name="T46" fmla="*/ 212 w 261"/>
                <a:gd name="T47" fmla="*/ 113 h 303"/>
                <a:gd name="T48" fmla="*/ 202 w 261"/>
                <a:gd name="T49" fmla="*/ 91 h 303"/>
                <a:gd name="T50" fmla="*/ 189 w 261"/>
                <a:gd name="T51" fmla="*/ 70 h 303"/>
                <a:gd name="T52" fmla="*/ 174 w 261"/>
                <a:gd name="T53" fmla="*/ 50 h 303"/>
                <a:gd name="T54" fmla="*/ 156 w 261"/>
                <a:gd name="T55" fmla="*/ 33 h 303"/>
                <a:gd name="T56" fmla="*/ 136 w 261"/>
                <a:gd name="T57" fmla="*/ 20 h 303"/>
                <a:gd name="T58" fmla="*/ 113 w 261"/>
                <a:gd name="T59" fmla="*/ 10 h 303"/>
                <a:gd name="T60" fmla="*/ 90 w 261"/>
                <a:gd name="T61" fmla="*/ 4 h 303"/>
                <a:gd name="T62" fmla="*/ 47 w 261"/>
                <a:gd name="T63" fmla="*/ 0 h 303"/>
                <a:gd name="T64" fmla="*/ 0 w 261"/>
                <a:gd name="T65" fmla="*/ 3 h 303"/>
                <a:gd name="T66" fmla="*/ 27 w 261"/>
                <a:gd name="T67" fmla="*/ 15 h 303"/>
                <a:gd name="T68" fmla="*/ 92 w 261"/>
                <a:gd name="T69" fmla="*/ 35 h 303"/>
                <a:gd name="T70" fmla="*/ 92 w 261"/>
                <a:gd name="T71" fmla="*/ 3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303">
                  <a:moveTo>
                    <a:pt x="92" y="35"/>
                  </a:moveTo>
                  <a:lnTo>
                    <a:pt x="118" y="52"/>
                  </a:lnTo>
                  <a:lnTo>
                    <a:pt x="129" y="60"/>
                  </a:lnTo>
                  <a:lnTo>
                    <a:pt x="170" y="102"/>
                  </a:lnTo>
                  <a:lnTo>
                    <a:pt x="192" y="147"/>
                  </a:lnTo>
                  <a:lnTo>
                    <a:pt x="198" y="191"/>
                  </a:lnTo>
                  <a:lnTo>
                    <a:pt x="189" y="223"/>
                  </a:lnTo>
                  <a:lnTo>
                    <a:pt x="177" y="269"/>
                  </a:lnTo>
                  <a:lnTo>
                    <a:pt x="186" y="286"/>
                  </a:lnTo>
                  <a:lnTo>
                    <a:pt x="195" y="293"/>
                  </a:lnTo>
                  <a:lnTo>
                    <a:pt x="205" y="298"/>
                  </a:lnTo>
                  <a:lnTo>
                    <a:pt x="224" y="303"/>
                  </a:lnTo>
                  <a:lnTo>
                    <a:pt x="238" y="301"/>
                  </a:lnTo>
                  <a:lnTo>
                    <a:pt x="255" y="277"/>
                  </a:lnTo>
                  <a:lnTo>
                    <a:pt x="261" y="258"/>
                  </a:lnTo>
                  <a:lnTo>
                    <a:pt x="245" y="253"/>
                  </a:lnTo>
                  <a:lnTo>
                    <a:pt x="234" y="270"/>
                  </a:lnTo>
                  <a:lnTo>
                    <a:pt x="223" y="278"/>
                  </a:lnTo>
                  <a:lnTo>
                    <a:pt x="212" y="276"/>
                  </a:lnTo>
                  <a:lnTo>
                    <a:pt x="209" y="260"/>
                  </a:lnTo>
                  <a:lnTo>
                    <a:pt x="214" y="233"/>
                  </a:lnTo>
                  <a:lnTo>
                    <a:pt x="225" y="171"/>
                  </a:lnTo>
                  <a:lnTo>
                    <a:pt x="219" y="134"/>
                  </a:lnTo>
                  <a:lnTo>
                    <a:pt x="212" y="113"/>
                  </a:lnTo>
                  <a:lnTo>
                    <a:pt x="202" y="91"/>
                  </a:lnTo>
                  <a:lnTo>
                    <a:pt x="189" y="70"/>
                  </a:lnTo>
                  <a:lnTo>
                    <a:pt x="174" y="50"/>
                  </a:lnTo>
                  <a:lnTo>
                    <a:pt x="156" y="33"/>
                  </a:lnTo>
                  <a:lnTo>
                    <a:pt x="136" y="20"/>
                  </a:lnTo>
                  <a:lnTo>
                    <a:pt x="113" y="10"/>
                  </a:lnTo>
                  <a:lnTo>
                    <a:pt x="90" y="4"/>
                  </a:lnTo>
                  <a:lnTo>
                    <a:pt x="47" y="0"/>
                  </a:lnTo>
                  <a:lnTo>
                    <a:pt x="0" y="3"/>
                  </a:lnTo>
                  <a:lnTo>
                    <a:pt x="27" y="15"/>
                  </a:lnTo>
                  <a:lnTo>
                    <a:pt x="92" y="35"/>
                  </a:lnTo>
                  <a:lnTo>
                    <a:pt x="9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5" name="Freeform 29"/>
            <p:cNvSpPr/>
            <p:nvPr/>
          </p:nvSpPr>
          <p:spPr bwMode="auto">
            <a:xfrm>
              <a:off x="4020" y="2984"/>
              <a:ext cx="79" cy="88"/>
            </a:xfrm>
            <a:custGeom>
              <a:avLst/>
              <a:gdLst>
                <a:gd name="T0" fmla="*/ 237 w 237"/>
                <a:gd name="T1" fmla="*/ 10 h 264"/>
                <a:gd name="T2" fmla="*/ 186 w 237"/>
                <a:gd name="T3" fmla="*/ 11 h 264"/>
                <a:gd name="T4" fmla="*/ 138 w 237"/>
                <a:gd name="T5" fmla="*/ 25 h 264"/>
                <a:gd name="T6" fmla="*/ 115 w 237"/>
                <a:gd name="T7" fmla="*/ 38 h 264"/>
                <a:gd name="T8" fmla="*/ 95 w 237"/>
                <a:gd name="T9" fmla="*/ 57 h 264"/>
                <a:gd name="T10" fmla="*/ 70 w 237"/>
                <a:gd name="T11" fmla="*/ 106 h 264"/>
                <a:gd name="T12" fmla="*/ 66 w 237"/>
                <a:gd name="T13" fmla="*/ 153 h 264"/>
                <a:gd name="T14" fmla="*/ 71 w 237"/>
                <a:gd name="T15" fmla="*/ 187 h 264"/>
                <a:gd name="T16" fmla="*/ 75 w 237"/>
                <a:gd name="T17" fmla="*/ 202 h 264"/>
                <a:gd name="T18" fmla="*/ 81 w 237"/>
                <a:gd name="T19" fmla="*/ 225 h 264"/>
                <a:gd name="T20" fmla="*/ 77 w 237"/>
                <a:gd name="T21" fmla="*/ 244 h 264"/>
                <a:gd name="T22" fmla="*/ 72 w 237"/>
                <a:gd name="T23" fmla="*/ 253 h 264"/>
                <a:gd name="T24" fmla="*/ 62 w 237"/>
                <a:gd name="T25" fmla="*/ 261 h 264"/>
                <a:gd name="T26" fmla="*/ 39 w 237"/>
                <a:gd name="T27" fmla="*/ 264 h 264"/>
                <a:gd name="T28" fmla="*/ 19 w 237"/>
                <a:gd name="T29" fmla="*/ 254 h 264"/>
                <a:gd name="T30" fmla="*/ 6 w 237"/>
                <a:gd name="T31" fmla="*/ 240 h 264"/>
                <a:gd name="T32" fmla="*/ 0 w 237"/>
                <a:gd name="T33" fmla="*/ 234 h 264"/>
                <a:gd name="T34" fmla="*/ 5 w 237"/>
                <a:gd name="T35" fmla="*/ 222 h 264"/>
                <a:gd name="T36" fmla="*/ 12 w 237"/>
                <a:gd name="T37" fmla="*/ 228 h 264"/>
                <a:gd name="T38" fmla="*/ 26 w 237"/>
                <a:gd name="T39" fmla="*/ 240 h 264"/>
                <a:gd name="T40" fmla="*/ 41 w 237"/>
                <a:gd name="T41" fmla="*/ 245 h 264"/>
                <a:gd name="T42" fmla="*/ 49 w 237"/>
                <a:gd name="T43" fmla="*/ 229 h 264"/>
                <a:gd name="T44" fmla="*/ 39 w 237"/>
                <a:gd name="T45" fmla="*/ 205 h 264"/>
                <a:gd name="T46" fmla="*/ 30 w 237"/>
                <a:gd name="T47" fmla="*/ 164 h 264"/>
                <a:gd name="T48" fmla="*/ 32 w 237"/>
                <a:gd name="T49" fmla="*/ 125 h 264"/>
                <a:gd name="T50" fmla="*/ 40 w 237"/>
                <a:gd name="T51" fmla="*/ 86 h 264"/>
                <a:gd name="T52" fmla="*/ 55 w 237"/>
                <a:gd name="T53" fmla="*/ 55 h 264"/>
                <a:gd name="T54" fmla="*/ 76 w 237"/>
                <a:gd name="T55" fmla="*/ 35 h 264"/>
                <a:gd name="T56" fmla="*/ 100 w 237"/>
                <a:gd name="T57" fmla="*/ 19 h 264"/>
                <a:gd name="T58" fmla="*/ 113 w 237"/>
                <a:gd name="T59" fmla="*/ 14 h 264"/>
                <a:gd name="T60" fmla="*/ 138 w 237"/>
                <a:gd name="T61" fmla="*/ 6 h 264"/>
                <a:gd name="T62" fmla="*/ 202 w 237"/>
                <a:gd name="T63" fmla="*/ 0 h 264"/>
                <a:gd name="T64" fmla="*/ 237 w 237"/>
                <a:gd name="T65" fmla="*/ 10 h 264"/>
                <a:gd name="T66" fmla="*/ 237 w 237"/>
                <a:gd name="T67" fmla="*/ 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7" h="264">
                  <a:moveTo>
                    <a:pt x="237" y="10"/>
                  </a:moveTo>
                  <a:lnTo>
                    <a:pt x="186" y="11"/>
                  </a:lnTo>
                  <a:lnTo>
                    <a:pt x="138" y="25"/>
                  </a:lnTo>
                  <a:lnTo>
                    <a:pt x="115" y="38"/>
                  </a:lnTo>
                  <a:lnTo>
                    <a:pt x="95" y="57"/>
                  </a:lnTo>
                  <a:lnTo>
                    <a:pt x="70" y="106"/>
                  </a:lnTo>
                  <a:lnTo>
                    <a:pt x="66" y="153"/>
                  </a:lnTo>
                  <a:lnTo>
                    <a:pt x="71" y="187"/>
                  </a:lnTo>
                  <a:lnTo>
                    <a:pt x="75" y="202"/>
                  </a:lnTo>
                  <a:lnTo>
                    <a:pt x="81" y="225"/>
                  </a:lnTo>
                  <a:lnTo>
                    <a:pt x="77" y="244"/>
                  </a:lnTo>
                  <a:lnTo>
                    <a:pt x="72" y="253"/>
                  </a:lnTo>
                  <a:lnTo>
                    <a:pt x="62" y="261"/>
                  </a:lnTo>
                  <a:lnTo>
                    <a:pt x="39" y="264"/>
                  </a:lnTo>
                  <a:lnTo>
                    <a:pt x="19" y="254"/>
                  </a:lnTo>
                  <a:lnTo>
                    <a:pt x="6" y="240"/>
                  </a:lnTo>
                  <a:lnTo>
                    <a:pt x="0" y="234"/>
                  </a:lnTo>
                  <a:lnTo>
                    <a:pt x="5" y="222"/>
                  </a:lnTo>
                  <a:lnTo>
                    <a:pt x="12" y="228"/>
                  </a:lnTo>
                  <a:lnTo>
                    <a:pt x="26" y="240"/>
                  </a:lnTo>
                  <a:lnTo>
                    <a:pt x="41" y="245"/>
                  </a:lnTo>
                  <a:lnTo>
                    <a:pt x="49" y="229"/>
                  </a:lnTo>
                  <a:lnTo>
                    <a:pt x="39" y="205"/>
                  </a:lnTo>
                  <a:lnTo>
                    <a:pt x="30" y="164"/>
                  </a:lnTo>
                  <a:lnTo>
                    <a:pt x="32" y="125"/>
                  </a:lnTo>
                  <a:lnTo>
                    <a:pt x="40" y="86"/>
                  </a:lnTo>
                  <a:lnTo>
                    <a:pt x="55" y="55"/>
                  </a:lnTo>
                  <a:lnTo>
                    <a:pt x="76" y="35"/>
                  </a:lnTo>
                  <a:lnTo>
                    <a:pt x="100" y="19"/>
                  </a:lnTo>
                  <a:lnTo>
                    <a:pt x="113" y="14"/>
                  </a:lnTo>
                  <a:lnTo>
                    <a:pt x="138" y="6"/>
                  </a:lnTo>
                  <a:lnTo>
                    <a:pt x="202" y="0"/>
                  </a:lnTo>
                  <a:lnTo>
                    <a:pt x="237" y="10"/>
                  </a:lnTo>
                  <a:lnTo>
                    <a:pt x="23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6" name="Freeform 30"/>
            <p:cNvSpPr/>
            <p:nvPr/>
          </p:nvSpPr>
          <p:spPr bwMode="auto">
            <a:xfrm>
              <a:off x="4173" y="3078"/>
              <a:ext cx="31" cy="23"/>
            </a:xfrm>
            <a:custGeom>
              <a:avLst/>
              <a:gdLst>
                <a:gd name="T0" fmla="*/ 95 w 95"/>
                <a:gd name="T1" fmla="*/ 0 h 71"/>
                <a:gd name="T2" fmla="*/ 87 w 95"/>
                <a:gd name="T3" fmla="*/ 19 h 71"/>
                <a:gd name="T4" fmla="*/ 76 w 95"/>
                <a:gd name="T5" fmla="*/ 34 h 71"/>
                <a:gd name="T6" fmla="*/ 68 w 95"/>
                <a:gd name="T7" fmla="*/ 41 h 71"/>
                <a:gd name="T8" fmla="*/ 58 w 95"/>
                <a:gd name="T9" fmla="*/ 45 h 71"/>
                <a:gd name="T10" fmla="*/ 38 w 95"/>
                <a:gd name="T11" fmla="*/ 49 h 71"/>
                <a:gd name="T12" fmla="*/ 20 w 95"/>
                <a:gd name="T13" fmla="*/ 44 h 71"/>
                <a:gd name="T14" fmla="*/ 3 w 95"/>
                <a:gd name="T15" fmla="*/ 34 h 71"/>
                <a:gd name="T16" fmla="*/ 0 w 95"/>
                <a:gd name="T17" fmla="*/ 59 h 71"/>
                <a:gd name="T18" fmla="*/ 5 w 95"/>
                <a:gd name="T19" fmla="*/ 62 h 71"/>
                <a:gd name="T20" fmla="*/ 20 w 95"/>
                <a:gd name="T21" fmla="*/ 69 h 71"/>
                <a:gd name="T22" fmla="*/ 40 w 95"/>
                <a:gd name="T23" fmla="*/ 71 h 71"/>
                <a:gd name="T24" fmla="*/ 63 w 95"/>
                <a:gd name="T25" fmla="*/ 64 h 71"/>
                <a:gd name="T26" fmla="*/ 82 w 95"/>
                <a:gd name="T27" fmla="*/ 49 h 71"/>
                <a:gd name="T28" fmla="*/ 91 w 95"/>
                <a:gd name="T29" fmla="*/ 34 h 71"/>
                <a:gd name="T30" fmla="*/ 95 w 95"/>
                <a:gd name="T31" fmla="*/ 19 h 71"/>
                <a:gd name="T32" fmla="*/ 95 w 95"/>
                <a:gd name="T33" fmla="*/ 0 h 71"/>
                <a:gd name="T34" fmla="*/ 95 w 95"/>
                <a:gd name="T3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71">
                  <a:moveTo>
                    <a:pt x="95" y="0"/>
                  </a:moveTo>
                  <a:lnTo>
                    <a:pt x="87" y="19"/>
                  </a:lnTo>
                  <a:lnTo>
                    <a:pt x="76" y="34"/>
                  </a:lnTo>
                  <a:lnTo>
                    <a:pt x="68" y="41"/>
                  </a:lnTo>
                  <a:lnTo>
                    <a:pt x="58" y="45"/>
                  </a:lnTo>
                  <a:lnTo>
                    <a:pt x="38" y="49"/>
                  </a:lnTo>
                  <a:lnTo>
                    <a:pt x="20" y="44"/>
                  </a:lnTo>
                  <a:lnTo>
                    <a:pt x="3" y="34"/>
                  </a:lnTo>
                  <a:lnTo>
                    <a:pt x="0" y="59"/>
                  </a:lnTo>
                  <a:lnTo>
                    <a:pt x="5" y="62"/>
                  </a:lnTo>
                  <a:lnTo>
                    <a:pt x="20" y="69"/>
                  </a:lnTo>
                  <a:lnTo>
                    <a:pt x="40" y="71"/>
                  </a:lnTo>
                  <a:lnTo>
                    <a:pt x="63" y="64"/>
                  </a:lnTo>
                  <a:lnTo>
                    <a:pt x="82" y="49"/>
                  </a:lnTo>
                  <a:lnTo>
                    <a:pt x="91" y="34"/>
                  </a:lnTo>
                  <a:lnTo>
                    <a:pt x="95" y="19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7" name="Freeform 31"/>
            <p:cNvSpPr/>
            <p:nvPr/>
          </p:nvSpPr>
          <p:spPr bwMode="auto">
            <a:xfrm>
              <a:off x="4158" y="3104"/>
              <a:ext cx="28" cy="23"/>
            </a:xfrm>
            <a:custGeom>
              <a:avLst/>
              <a:gdLst>
                <a:gd name="T0" fmla="*/ 80 w 83"/>
                <a:gd name="T1" fmla="*/ 0 h 69"/>
                <a:gd name="T2" fmla="*/ 83 w 83"/>
                <a:gd name="T3" fmla="*/ 21 h 69"/>
                <a:gd name="T4" fmla="*/ 76 w 83"/>
                <a:gd name="T5" fmla="*/ 41 h 69"/>
                <a:gd name="T6" fmla="*/ 68 w 83"/>
                <a:gd name="T7" fmla="*/ 52 h 69"/>
                <a:gd name="T8" fmla="*/ 54 w 83"/>
                <a:gd name="T9" fmla="*/ 61 h 69"/>
                <a:gd name="T10" fmla="*/ 39 w 83"/>
                <a:gd name="T11" fmla="*/ 66 h 69"/>
                <a:gd name="T12" fmla="*/ 27 w 83"/>
                <a:gd name="T13" fmla="*/ 69 h 69"/>
                <a:gd name="T14" fmla="*/ 11 w 83"/>
                <a:gd name="T15" fmla="*/ 60 h 69"/>
                <a:gd name="T16" fmla="*/ 0 w 83"/>
                <a:gd name="T17" fmla="*/ 40 h 69"/>
                <a:gd name="T18" fmla="*/ 8 w 83"/>
                <a:gd name="T19" fmla="*/ 31 h 69"/>
                <a:gd name="T20" fmla="*/ 11 w 83"/>
                <a:gd name="T21" fmla="*/ 35 h 69"/>
                <a:gd name="T22" fmla="*/ 19 w 83"/>
                <a:gd name="T23" fmla="*/ 43 h 69"/>
                <a:gd name="T24" fmla="*/ 30 w 83"/>
                <a:gd name="T25" fmla="*/ 46 h 69"/>
                <a:gd name="T26" fmla="*/ 45 w 83"/>
                <a:gd name="T27" fmla="*/ 40 h 69"/>
                <a:gd name="T28" fmla="*/ 62 w 83"/>
                <a:gd name="T29" fmla="*/ 12 h 69"/>
                <a:gd name="T30" fmla="*/ 62 w 83"/>
                <a:gd name="T31" fmla="*/ 0 h 69"/>
                <a:gd name="T32" fmla="*/ 80 w 83"/>
                <a:gd name="T33" fmla="*/ 0 h 69"/>
                <a:gd name="T34" fmla="*/ 80 w 83"/>
                <a:gd name="T3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69">
                  <a:moveTo>
                    <a:pt x="80" y="0"/>
                  </a:moveTo>
                  <a:lnTo>
                    <a:pt x="83" y="21"/>
                  </a:lnTo>
                  <a:lnTo>
                    <a:pt x="76" y="41"/>
                  </a:lnTo>
                  <a:lnTo>
                    <a:pt x="68" y="52"/>
                  </a:lnTo>
                  <a:lnTo>
                    <a:pt x="54" y="61"/>
                  </a:lnTo>
                  <a:lnTo>
                    <a:pt x="39" y="66"/>
                  </a:lnTo>
                  <a:lnTo>
                    <a:pt x="27" y="69"/>
                  </a:lnTo>
                  <a:lnTo>
                    <a:pt x="11" y="60"/>
                  </a:lnTo>
                  <a:lnTo>
                    <a:pt x="0" y="40"/>
                  </a:lnTo>
                  <a:lnTo>
                    <a:pt x="8" y="31"/>
                  </a:lnTo>
                  <a:lnTo>
                    <a:pt x="11" y="35"/>
                  </a:lnTo>
                  <a:lnTo>
                    <a:pt x="19" y="43"/>
                  </a:lnTo>
                  <a:lnTo>
                    <a:pt x="30" y="46"/>
                  </a:lnTo>
                  <a:lnTo>
                    <a:pt x="45" y="40"/>
                  </a:lnTo>
                  <a:lnTo>
                    <a:pt x="62" y="12"/>
                  </a:lnTo>
                  <a:lnTo>
                    <a:pt x="62" y="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8" name="Freeform 32"/>
            <p:cNvSpPr/>
            <p:nvPr/>
          </p:nvSpPr>
          <p:spPr bwMode="auto">
            <a:xfrm>
              <a:off x="4131" y="3147"/>
              <a:ext cx="49" cy="61"/>
            </a:xfrm>
            <a:custGeom>
              <a:avLst/>
              <a:gdLst>
                <a:gd name="T0" fmla="*/ 145 w 148"/>
                <a:gd name="T1" fmla="*/ 0 h 184"/>
                <a:gd name="T2" fmla="*/ 148 w 148"/>
                <a:gd name="T3" fmla="*/ 70 h 184"/>
                <a:gd name="T4" fmla="*/ 141 w 148"/>
                <a:gd name="T5" fmla="*/ 100 h 184"/>
                <a:gd name="T6" fmla="*/ 130 w 148"/>
                <a:gd name="T7" fmla="*/ 127 h 184"/>
                <a:gd name="T8" fmla="*/ 123 w 148"/>
                <a:gd name="T9" fmla="*/ 141 h 184"/>
                <a:gd name="T10" fmla="*/ 113 w 148"/>
                <a:gd name="T11" fmla="*/ 153 h 184"/>
                <a:gd name="T12" fmla="*/ 101 w 148"/>
                <a:gd name="T13" fmla="*/ 163 h 184"/>
                <a:gd name="T14" fmla="*/ 87 w 148"/>
                <a:gd name="T15" fmla="*/ 172 h 184"/>
                <a:gd name="T16" fmla="*/ 72 w 148"/>
                <a:gd name="T17" fmla="*/ 179 h 184"/>
                <a:gd name="T18" fmla="*/ 59 w 148"/>
                <a:gd name="T19" fmla="*/ 183 h 184"/>
                <a:gd name="T20" fmla="*/ 38 w 148"/>
                <a:gd name="T21" fmla="*/ 184 h 184"/>
                <a:gd name="T22" fmla="*/ 23 w 148"/>
                <a:gd name="T23" fmla="*/ 177 h 184"/>
                <a:gd name="T24" fmla="*/ 13 w 148"/>
                <a:gd name="T25" fmla="*/ 167 h 184"/>
                <a:gd name="T26" fmla="*/ 2 w 148"/>
                <a:gd name="T27" fmla="*/ 143 h 184"/>
                <a:gd name="T28" fmla="*/ 0 w 148"/>
                <a:gd name="T29" fmla="*/ 131 h 184"/>
                <a:gd name="T30" fmla="*/ 2 w 148"/>
                <a:gd name="T31" fmla="*/ 104 h 184"/>
                <a:gd name="T32" fmla="*/ 13 w 148"/>
                <a:gd name="T33" fmla="*/ 112 h 184"/>
                <a:gd name="T34" fmla="*/ 25 w 148"/>
                <a:gd name="T35" fmla="*/ 120 h 184"/>
                <a:gd name="T36" fmla="*/ 38 w 148"/>
                <a:gd name="T37" fmla="*/ 127 h 184"/>
                <a:gd name="T38" fmla="*/ 53 w 148"/>
                <a:gd name="T39" fmla="*/ 134 h 184"/>
                <a:gd name="T40" fmla="*/ 69 w 148"/>
                <a:gd name="T41" fmla="*/ 136 h 184"/>
                <a:gd name="T42" fmla="*/ 84 w 148"/>
                <a:gd name="T43" fmla="*/ 134 h 184"/>
                <a:gd name="T44" fmla="*/ 103 w 148"/>
                <a:gd name="T45" fmla="*/ 115 h 184"/>
                <a:gd name="T46" fmla="*/ 113 w 148"/>
                <a:gd name="T47" fmla="*/ 90 h 184"/>
                <a:gd name="T48" fmla="*/ 124 w 148"/>
                <a:gd name="T49" fmla="*/ 48 h 184"/>
                <a:gd name="T50" fmla="*/ 133 w 148"/>
                <a:gd name="T51" fmla="*/ 1 h 184"/>
                <a:gd name="T52" fmla="*/ 145 w 148"/>
                <a:gd name="T53" fmla="*/ 0 h 184"/>
                <a:gd name="T54" fmla="*/ 145 w 148"/>
                <a:gd name="T5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184">
                  <a:moveTo>
                    <a:pt x="145" y="0"/>
                  </a:moveTo>
                  <a:lnTo>
                    <a:pt x="148" y="70"/>
                  </a:lnTo>
                  <a:lnTo>
                    <a:pt x="141" y="100"/>
                  </a:lnTo>
                  <a:lnTo>
                    <a:pt x="130" y="127"/>
                  </a:lnTo>
                  <a:lnTo>
                    <a:pt x="123" y="141"/>
                  </a:lnTo>
                  <a:lnTo>
                    <a:pt x="113" y="153"/>
                  </a:lnTo>
                  <a:lnTo>
                    <a:pt x="101" y="163"/>
                  </a:lnTo>
                  <a:lnTo>
                    <a:pt x="87" y="172"/>
                  </a:lnTo>
                  <a:lnTo>
                    <a:pt x="72" y="179"/>
                  </a:lnTo>
                  <a:lnTo>
                    <a:pt x="59" y="183"/>
                  </a:lnTo>
                  <a:lnTo>
                    <a:pt x="38" y="184"/>
                  </a:lnTo>
                  <a:lnTo>
                    <a:pt x="23" y="177"/>
                  </a:lnTo>
                  <a:lnTo>
                    <a:pt x="13" y="167"/>
                  </a:lnTo>
                  <a:lnTo>
                    <a:pt x="2" y="143"/>
                  </a:lnTo>
                  <a:lnTo>
                    <a:pt x="0" y="131"/>
                  </a:lnTo>
                  <a:lnTo>
                    <a:pt x="2" y="104"/>
                  </a:lnTo>
                  <a:lnTo>
                    <a:pt x="13" y="112"/>
                  </a:lnTo>
                  <a:lnTo>
                    <a:pt x="25" y="120"/>
                  </a:lnTo>
                  <a:lnTo>
                    <a:pt x="38" y="127"/>
                  </a:lnTo>
                  <a:lnTo>
                    <a:pt x="53" y="134"/>
                  </a:lnTo>
                  <a:lnTo>
                    <a:pt x="69" y="136"/>
                  </a:lnTo>
                  <a:lnTo>
                    <a:pt x="84" y="134"/>
                  </a:lnTo>
                  <a:lnTo>
                    <a:pt x="103" y="115"/>
                  </a:lnTo>
                  <a:lnTo>
                    <a:pt x="113" y="90"/>
                  </a:lnTo>
                  <a:lnTo>
                    <a:pt x="124" y="48"/>
                  </a:lnTo>
                  <a:lnTo>
                    <a:pt x="133" y="1"/>
                  </a:lnTo>
                  <a:lnTo>
                    <a:pt x="145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9" name="Freeform 33"/>
            <p:cNvSpPr/>
            <p:nvPr/>
          </p:nvSpPr>
          <p:spPr bwMode="auto">
            <a:xfrm>
              <a:off x="4070" y="3175"/>
              <a:ext cx="49" cy="34"/>
            </a:xfrm>
            <a:custGeom>
              <a:avLst/>
              <a:gdLst>
                <a:gd name="T0" fmla="*/ 142 w 147"/>
                <a:gd name="T1" fmla="*/ 25 h 104"/>
                <a:gd name="T2" fmla="*/ 136 w 147"/>
                <a:gd name="T3" fmla="*/ 35 h 104"/>
                <a:gd name="T4" fmla="*/ 128 w 147"/>
                <a:gd name="T5" fmla="*/ 44 h 104"/>
                <a:gd name="T6" fmla="*/ 119 w 147"/>
                <a:gd name="T7" fmla="*/ 56 h 104"/>
                <a:gd name="T8" fmla="*/ 109 w 147"/>
                <a:gd name="T9" fmla="*/ 64 h 104"/>
                <a:gd name="T10" fmla="*/ 96 w 147"/>
                <a:gd name="T11" fmla="*/ 72 h 104"/>
                <a:gd name="T12" fmla="*/ 66 w 147"/>
                <a:gd name="T13" fmla="*/ 72 h 104"/>
                <a:gd name="T14" fmla="*/ 40 w 147"/>
                <a:gd name="T15" fmla="*/ 53 h 104"/>
                <a:gd name="T16" fmla="*/ 25 w 147"/>
                <a:gd name="T17" fmla="*/ 29 h 104"/>
                <a:gd name="T18" fmla="*/ 16 w 147"/>
                <a:gd name="T19" fmla="*/ 0 h 104"/>
                <a:gd name="T20" fmla="*/ 0 w 147"/>
                <a:gd name="T21" fmla="*/ 22 h 104"/>
                <a:gd name="T22" fmla="*/ 11 w 147"/>
                <a:gd name="T23" fmla="*/ 60 h 104"/>
                <a:gd name="T24" fmla="*/ 18 w 147"/>
                <a:gd name="T25" fmla="*/ 74 h 104"/>
                <a:gd name="T26" fmla="*/ 24 w 147"/>
                <a:gd name="T27" fmla="*/ 81 h 104"/>
                <a:gd name="T28" fmla="*/ 30 w 147"/>
                <a:gd name="T29" fmla="*/ 88 h 104"/>
                <a:gd name="T30" fmla="*/ 44 w 147"/>
                <a:gd name="T31" fmla="*/ 98 h 104"/>
                <a:gd name="T32" fmla="*/ 64 w 147"/>
                <a:gd name="T33" fmla="*/ 104 h 104"/>
                <a:gd name="T34" fmla="*/ 101 w 147"/>
                <a:gd name="T35" fmla="*/ 100 h 104"/>
                <a:gd name="T36" fmla="*/ 127 w 147"/>
                <a:gd name="T37" fmla="*/ 82 h 104"/>
                <a:gd name="T38" fmla="*/ 136 w 147"/>
                <a:gd name="T39" fmla="*/ 72 h 104"/>
                <a:gd name="T40" fmla="*/ 142 w 147"/>
                <a:gd name="T41" fmla="*/ 63 h 104"/>
                <a:gd name="T42" fmla="*/ 147 w 147"/>
                <a:gd name="T43" fmla="*/ 54 h 104"/>
                <a:gd name="T44" fmla="*/ 142 w 147"/>
                <a:gd name="T45" fmla="*/ 25 h 104"/>
                <a:gd name="T46" fmla="*/ 142 w 147"/>
                <a:gd name="T47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7" h="104">
                  <a:moveTo>
                    <a:pt x="142" y="25"/>
                  </a:moveTo>
                  <a:lnTo>
                    <a:pt x="136" y="35"/>
                  </a:lnTo>
                  <a:lnTo>
                    <a:pt x="128" y="44"/>
                  </a:lnTo>
                  <a:lnTo>
                    <a:pt x="119" y="56"/>
                  </a:lnTo>
                  <a:lnTo>
                    <a:pt x="109" y="64"/>
                  </a:lnTo>
                  <a:lnTo>
                    <a:pt x="96" y="72"/>
                  </a:lnTo>
                  <a:lnTo>
                    <a:pt x="66" y="72"/>
                  </a:lnTo>
                  <a:lnTo>
                    <a:pt x="40" y="53"/>
                  </a:lnTo>
                  <a:lnTo>
                    <a:pt x="25" y="29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11" y="60"/>
                  </a:lnTo>
                  <a:lnTo>
                    <a:pt x="18" y="74"/>
                  </a:lnTo>
                  <a:lnTo>
                    <a:pt x="24" y="81"/>
                  </a:lnTo>
                  <a:lnTo>
                    <a:pt x="30" y="88"/>
                  </a:lnTo>
                  <a:lnTo>
                    <a:pt x="44" y="98"/>
                  </a:lnTo>
                  <a:lnTo>
                    <a:pt x="64" y="104"/>
                  </a:lnTo>
                  <a:lnTo>
                    <a:pt x="101" y="100"/>
                  </a:lnTo>
                  <a:lnTo>
                    <a:pt x="127" y="82"/>
                  </a:lnTo>
                  <a:lnTo>
                    <a:pt x="136" y="72"/>
                  </a:lnTo>
                  <a:lnTo>
                    <a:pt x="142" y="63"/>
                  </a:lnTo>
                  <a:lnTo>
                    <a:pt x="147" y="54"/>
                  </a:lnTo>
                  <a:lnTo>
                    <a:pt x="142" y="25"/>
                  </a:lnTo>
                  <a:lnTo>
                    <a:pt x="14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0" name="Freeform 34"/>
            <p:cNvSpPr/>
            <p:nvPr/>
          </p:nvSpPr>
          <p:spPr bwMode="auto">
            <a:xfrm>
              <a:off x="4171" y="3161"/>
              <a:ext cx="32" cy="86"/>
            </a:xfrm>
            <a:custGeom>
              <a:avLst/>
              <a:gdLst>
                <a:gd name="T0" fmla="*/ 70 w 97"/>
                <a:gd name="T1" fmla="*/ 3 h 257"/>
                <a:gd name="T2" fmla="*/ 60 w 97"/>
                <a:gd name="T3" fmla="*/ 14 h 257"/>
                <a:gd name="T4" fmla="*/ 38 w 97"/>
                <a:gd name="T5" fmla="*/ 44 h 257"/>
                <a:gd name="T6" fmla="*/ 15 w 97"/>
                <a:gd name="T7" fmla="*/ 84 h 257"/>
                <a:gd name="T8" fmla="*/ 2 w 97"/>
                <a:gd name="T9" fmla="*/ 128 h 257"/>
                <a:gd name="T10" fmla="*/ 0 w 97"/>
                <a:gd name="T11" fmla="*/ 214 h 257"/>
                <a:gd name="T12" fmla="*/ 2 w 97"/>
                <a:gd name="T13" fmla="*/ 257 h 257"/>
                <a:gd name="T14" fmla="*/ 11 w 97"/>
                <a:gd name="T15" fmla="*/ 255 h 257"/>
                <a:gd name="T16" fmla="*/ 12 w 97"/>
                <a:gd name="T17" fmla="*/ 201 h 257"/>
                <a:gd name="T18" fmla="*/ 20 w 97"/>
                <a:gd name="T19" fmla="*/ 152 h 257"/>
                <a:gd name="T20" fmla="*/ 28 w 97"/>
                <a:gd name="T21" fmla="*/ 128 h 257"/>
                <a:gd name="T22" fmla="*/ 37 w 97"/>
                <a:gd name="T23" fmla="*/ 105 h 257"/>
                <a:gd name="T24" fmla="*/ 48 w 97"/>
                <a:gd name="T25" fmla="*/ 85 h 257"/>
                <a:gd name="T26" fmla="*/ 58 w 97"/>
                <a:gd name="T27" fmla="*/ 65 h 257"/>
                <a:gd name="T28" fmla="*/ 78 w 97"/>
                <a:gd name="T29" fmla="*/ 32 h 257"/>
                <a:gd name="T30" fmla="*/ 97 w 97"/>
                <a:gd name="T31" fmla="*/ 0 h 257"/>
                <a:gd name="T32" fmla="*/ 70 w 97"/>
                <a:gd name="T33" fmla="*/ 3 h 257"/>
                <a:gd name="T34" fmla="*/ 70 w 97"/>
                <a:gd name="T35" fmla="*/ 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257">
                  <a:moveTo>
                    <a:pt x="70" y="3"/>
                  </a:moveTo>
                  <a:lnTo>
                    <a:pt x="60" y="14"/>
                  </a:lnTo>
                  <a:lnTo>
                    <a:pt x="38" y="44"/>
                  </a:lnTo>
                  <a:lnTo>
                    <a:pt x="15" y="84"/>
                  </a:lnTo>
                  <a:lnTo>
                    <a:pt x="2" y="128"/>
                  </a:lnTo>
                  <a:lnTo>
                    <a:pt x="0" y="214"/>
                  </a:lnTo>
                  <a:lnTo>
                    <a:pt x="2" y="257"/>
                  </a:lnTo>
                  <a:lnTo>
                    <a:pt x="11" y="255"/>
                  </a:lnTo>
                  <a:lnTo>
                    <a:pt x="12" y="201"/>
                  </a:lnTo>
                  <a:lnTo>
                    <a:pt x="20" y="152"/>
                  </a:lnTo>
                  <a:lnTo>
                    <a:pt x="28" y="128"/>
                  </a:lnTo>
                  <a:lnTo>
                    <a:pt x="37" y="105"/>
                  </a:lnTo>
                  <a:lnTo>
                    <a:pt x="48" y="85"/>
                  </a:lnTo>
                  <a:lnTo>
                    <a:pt x="58" y="65"/>
                  </a:lnTo>
                  <a:lnTo>
                    <a:pt x="78" y="32"/>
                  </a:lnTo>
                  <a:lnTo>
                    <a:pt x="97" y="0"/>
                  </a:lnTo>
                  <a:lnTo>
                    <a:pt x="70" y="3"/>
                  </a:lnTo>
                  <a:lnTo>
                    <a:pt x="7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1" name="Freeform 35"/>
            <p:cNvSpPr/>
            <p:nvPr/>
          </p:nvSpPr>
          <p:spPr bwMode="auto">
            <a:xfrm>
              <a:off x="4106" y="3242"/>
              <a:ext cx="58" cy="16"/>
            </a:xfrm>
            <a:custGeom>
              <a:avLst/>
              <a:gdLst>
                <a:gd name="T0" fmla="*/ 175 w 175"/>
                <a:gd name="T1" fmla="*/ 0 h 47"/>
                <a:gd name="T2" fmla="*/ 162 w 175"/>
                <a:gd name="T3" fmla="*/ 5 h 47"/>
                <a:gd name="T4" fmla="*/ 131 w 175"/>
                <a:gd name="T5" fmla="*/ 14 h 47"/>
                <a:gd name="T6" fmla="*/ 94 w 175"/>
                <a:gd name="T7" fmla="*/ 25 h 47"/>
                <a:gd name="T8" fmla="*/ 62 w 175"/>
                <a:gd name="T9" fmla="*/ 33 h 47"/>
                <a:gd name="T10" fmla="*/ 18 w 175"/>
                <a:gd name="T11" fmla="*/ 27 h 47"/>
                <a:gd name="T12" fmla="*/ 0 w 175"/>
                <a:gd name="T13" fmla="*/ 17 h 47"/>
                <a:gd name="T14" fmla="*/ 7 w 175"/>
                <a:gd name="T15" fmla="*/ 44 h 47"/>
                <a:gd name="T16" fmla="*/ 30 w 175"/>
                <a:gd name="T17" fmla="*/ 47 h 47"/>
                <a:gd name="T18" fmla="*/ 99 w 175"/>
                <a:gd name="T19" fmla="*/ 43 h 47"/>
                <a:gd name="T20" fmla="*/ 159 w 175"/>
                <a:gd name="T21" fmla="*/ 27 h 47"/>
                <a:gd name="T22" fmla="*/ 175 w 175"/>
                <a:gd name="T23" fmla="*/ 17 h 47"/>
                <a:gd name="T24" fmla="*/ 175 w 175"/>
                <a:gd name="T25" fmla="*/ 0 h 47"/>
                <a:gd name="T26" fmla="*/ 175 w 175"/>
                <a:gd name="T2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47">
                  <a:moveTo>
                    <a:pt x="175" y="0"/>
                  </a:moveTo>
                  <a:lnTo>
                    <a:pt x="162" y="5"/>
                  </a:lnTo>
                  <a:lnTo>
                    <a:pt x="131" y="14"/>
                  </a:lnTo>
                  <a:lnTo>
                    <a:pt x="94" y="25"/>
                  </a:lnTo>
                  <a:lnTo>
                    <a:pt x="62" y="33"/>
                  </a:lnTo>
                  <a:lnTo>
                    <a:pt x="18" y="27"/>
                  </a:lnTo>
                  <a:lnTo>
                    <a:pt x="0" y="17"/>
                  </a:lnTo>
                  <a:lnTo>
                    <a:pt x="7" y="44"/>
                  </a:lnTo>
                  <a:lnTo>
                    <a:pt x="30" y="47"/>
                  </a:lnTo>
                  <a:lnTo>
                    <a:pt x="99" y="43"/>
                  </a:lnTo>
                  <a:lnTo>
                    <a:pt x="159" y="27"/>
                  </a:lnTo>
                  <a:lnTo>
                    <a:pt x="175" y="17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2" name="Freeform 36"/>
            <p:cNvSpPr/>
            <p:nvPr/>
          </p:nvSpPr>
          <p:spPr bwMode="auto">
            <a:xfrm>
              <a:off x="4166" y="3257"/>
              <a:ext cx="21" cy="21"/>
            </a:xfrm>
            <a:custGeom>
              <a:avLst/>
              <a:gdLst>
                <a:gd name="T0" fmla="*/ 63 w 63"/>
                <a:gd name="T1" fmla="*/ 50 h 61"/>
                <a:gd name="T2" fmla="*/ 62 w 63"/>
                <a:gd name="T3" fmla="*/ 17 h 61"/>
                <a:gd name="T4" fmla="*/ 52 w 63"/>
                <a:gd name="T5" fmla="*/ 0 h 61"/>
                <a:gd name="T6" fmla="*/ 25 w 63"/>
                <a:gd name="T7" fmla="*/ 3 h 61"/>
                <a:gd name="T8" fmla="*/ 2 w 63"/>
                <a:gd name="T9" fmla="*/ 23 h 61"/>
                <a:gd name="T10" fmla="*/ 0 w 63"/>
                <a:gd name="T11" fmla="*/ 40 h 61"/>
                <a:gd name="T12" fmla="*/ 4 w 63"/>
                <a:gd name="T13" fmla="*/ 47 h 61"/>
                <a:gd name="T14" fmla="*/ 10 w 63"/>
                <a:gd name="T15" fmla="*/ 53 h 61"/>
                <a:gd name="T16" fmla="*/ 24 w 63"/>
                <a:gd name="T17" fmla="*/ 61 h 61"/>
                <a:gd name="T18" fmla="*/ 37 w 63"/>
                <a:gd name="T19" fmla="*/ 60 h 61"/>
                <a:gd name="T20" fmla="*/ 39 w 63"/>
                <a:gd name="T21" fmla="*/ 54 h 61"/>
                <a:gd name="T22" fmla="*/ 25 w 63"/>
                <a:gd name="T23" fmla="*/ 27 h 61"/>
                <a:gd name="T24" fmla="*/ 34 w 63"/>
                <a:gd name="T25" fmla="*/ 22 h 61"/>
                <a:gd name="T26" fmla="*/ 42 w 63"/>
                <a:gd name="T27" fmla="*/ 25 h 61"/>
                <a:gd name="T28" fmla="*/ 46 w 63"/>
                <a:gd name="T29" fmla="*/ 33 h 61"/>
                <a:gd name="T30" fmla="*/ 44 w 63"/>
                <a:gd name="T31" fmla="*/ 60 h 61"/>
                <a:gd name="T32" fmla="*/ 63 w 63"/>
                <a:gd name="T33" fmla="*/ 50 h 61"/>
                <a:gd name="T34" fmla="*/ 63 w 63"/>
                <a:gd name="T35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61">
                  <a:moveTo>
                    <a:pt x="63" y="50"/>
                  </a:moveTo>
                  <a:lnTo>
                    <a:pt x="62" y="17"/>
                  </a:lnTo>
                  <a:lnTo>
                    <a:pt x="52" y="0"/>
                  </a:lnTo>
                  <a:lnTo>
                    <a:pt x="25" y="3"/>
                  </a:lnTo>
                  <a:lnTo>
                    <a:pt x="2" y="23"/>
                  </a:lnTo>
                  <a:lnTo>
                    <a:pt x="0" y="40"/>
                  </a:lnTo>
                  <a:lnTo>
                    <a:pt x="4" y="47"/>
                  </a:lnTo>
                  <a:lnTo>
                    <a:pt x="10" y="53"/>
                  </a:lnTo>
                  <a:lnTo>
                    <a:pt x="24" y="61"/>
                  </a:lnTo>
                  <a:lnTo>
                    <a:pt x="37" y="60"/>
                  </a:lnTo>
                  <a:lnTo>
                    <a:pt x="39" y="54"/>
                  </a:lnTo>
                  <a:lnTo>
                    <a:pt x="25" y="27"/>
                  </a:lnTo>
                  <a:lnTo>
                    <a:pt x="34" y="22"/>
                  </a:lnTo>
                  <a:lnTo>
                    <a:pt x="42" y="25"/>
                  </a:lnTo>
                  <a:lnTo>
                    <a:pt x="46" y="33"/>
                  </a:lnTo>
                  <a:lnTo>
                    <a:pt x="44" y="60"/>
                  </a:lnTo>
                  <a:lnTo>
                    <a:pt x="63" y="50"/>
                  </a:lnTo>
                  <a:lnTo>
                    <a:pt x="6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3" name="Freeform 37"/>
            <p:cNvSpPr/>
            <p:nvPr/>
          </p:nvSpPr>
          <p:spPr bwMode="auto">
            <a:xfrm>
              <a:off x="4185" y="3175"/>
              <a:ext cx="57" cy="111"/>
            </a:xfrm>
            <a:custGeom>
              <a:avLst/>
              <a:gdLst>
                <a:gd name="T0" fmla="*/ 62 w 170"/>
                <a:gd name="T1" fmla="*/ 0 h 332"/>
                <a:gd name="T2" fmla="*/ 56 w 170"/>
                <a:gd name="T3" fmla="*/ 10 h 332"/>
                <a:gd name="T4" fmla="*/ 42 w 170"/>
                <a:gd name="T5" fmla="*/ 36 h 332"/>
                <a:gd name="T6" fmla="*/ 25 w 170"/>
                <a:gd name="T7" fmla="*/ 71 h 332"/>
                <a:gd name="T8" fmla="*/ 10 w 170"/>
                <a:gd name="T9" fmla="*/ 110 h 332"/>
                <a:gd name="T10" fmla="*/ 0 w 170"/>
                <a:gd name="T11" fmla="*/ 155 h 332"/>
                <a:gd name="T12" fmla="*/ 0 w 170"/>
                <a:gd name="T13" fmla="*/ 207 h 332"/>
                <a:gd name="T14" fmla="*/ 9 w 170"/>
                <a:gd name="T15" fmla="*/ 241 h 332"/>
                <a:gd name="T16" fmla="*/ 21 w 170"/>
                <a:gd name="T17" fmla="*/ 264 h 332"/>
                <a:gd name="T18" fmla="*/ 27 w 170"/>
                <a:gd name="T19" fmla="*/ 272 h 332"/>
                <a:gd name="T20" fmla="*/ 40 w 170"/>
                <a:gd name="T21" fmla="*/ 290 h 332"/>
                <a:gd name="T22" fmla="*/ 48 w 170"/>
                <a:gd name="T23" fmla="*/ 299 h 332"/>
                <a:gd name="T24" fmla="*/ 63 w 170"/>
                <a:gd name="T25" fmla="*/ 312 h 332"/>
                <a:gd name="T26" fmla="*/ 79 w 170"/>
                <a:gd name="T27" fmla="*/ 324 h 332"/>
                <a:gd name="T28" fmla="*/ 112 w 170"/>
                <a:gd name="T29" fmla="*/ 332 h 332"/>
                <a:gd name="T30" fmla="*/ 142 w 170"/>
                <a:gd name="T31" fmla="*/ 332 h 332"/>
                <a:gd name="T32" fmla="*/ 170 w 170"/>
                <a:gd name="T33" fmla="*/ 327 h 332"/>
                <a:gd name="T34" fmla="*/ 166 w 170"/>
                <a:gd name="T35" fmla="*/ 299 h 332"/>
                <a:gd name="T36" fmla="*/ 157 w 170"/>
                <a:gd name="T37" fmla="*/ 304 h 332"/>
                <a:gd name="T38" fmla="*/ 130 w 170"/>
                <a:gd name="T39" fmla="*/ 310 h 332"/>
                <a:gd name="T40" fmla="*/ 98 w 170"/>
                <a:gd name="T41" fmla="*/ 302 h 332"/>
                <a:gd name="T42" fmla="*/ 77 w 170"/>
                <a:gd name="T43" fmla="*/ 292 h 332"/>
                <a:gd name="T44" fmla="*/ 56 w 170"/>
                <a:gd name="T45" fmla="*/ 270 h 332"/>
                <a:gd name="T46" fmla="*/ 37 w 170"/>
                <a:gd name="T47" fmla="*/ 240 h 332"/>
                <a:gd name="T48" fmla="*/ 26 w 170"/>
                <a:gd name="T49" fmla="*/ 215 h 332"/>
                <a:gd name="T50" fmla="*/ 20 w 170"/>
                <a:gd name="T51" fmla="*/ 171 h 332"/>
                <a:gd name="T52" fmla="*/ 25 w 170"/>
                <a:gd name="T53" fmla="*/ 118 h 332"/>
                <a:gd name="T54" fmla="*/ 30 w 170"/>
                <a:gd name="T55" fmla="*/ 97 h 332"/>
                <a:gd name="T56" fmla="*/ 36 w 170"/>
                <a:gd name="T57" fmla="*/ 81 h 332"/>
                <a:gd name="T58" fmla="*/ 48 w 170"/>
                <a:gd name="T59" fmla="*/ 58 h 332"/>
                <a:gd name="T60" fmla="*/ 60 w 170"/>
                <a:gd name="T61" fmla="*/ 36 h 332"/>
                <a:gd name="T62" fmla="*/ 74 w 170"/>
                <a:gd name="T63" fmla="*/ 12 h 332"/>
                <a:gd name="T64" fmla="*/ 62 w 170"/>
                <a:gd name="T65" fmla="*/ 0 h 332"/>
                <a:gd name="T66" fmla="*/ 62 w 170"/>
                <a:gd name="T6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332">
                  <a:moveTo>
                    <a:pt x="62" y="0"/>
                  </a:moveTo>
                  <a:lnTo>
                    <a:pt x="56" y="10"/>
                  </a:lnTo>
                  <a:lnTo>
                    <a:pt x="42" y="36"/>
                  </a:lnTo>
                  <a:lnTo>
                    <a:pt x="25" y="71"/>
                  </a:lnTo>
                  <a:lnTo>
                    <a:pt x="10" y="110"/>
                  </a:lnTo>
                  <a:lnTo>
                    <a:pt x="0" y="155"/>
                  </a:lnTo>
                  <a:lnTo>
                    <a:pt x="0" y="207"/>
                  </a:lnTo>
                  <a:lnTo>
                    <a:pt x="9" y="241"/>
                  </a:lnTo>
                  <a:lnTo>
                    <a:pt x="21" y="264"/>
                  </a:lnTo>
                  <a:lnTo>
                    <a:pt x="27" y="272"/>
                  </a:lnTo>
                  <a:lnTo>
                    <a:pt x="40" y="290"/>
                  </a:lnTo>
                  <a:lnTo>
                    <a:pt x="48" y="299"/>
                  </a:lnTo>
                  <a:lnTo>
                    <a:pt x="63" y="312"/>
                  </a:lnTo>
                  <a:lnTo>
                    <a:pt x="79" y="324"/>
                  </a:lnTo>
                  <a:lnTo>
                    <a:pt x="112" y="332"/>
                  </a:lnTo>
                  <a:lnTo>
                    <a:pt x="142" y="332"/>
                  </a:lnTo>
                  <a:lnTo>
                    <a:pt x="170" y="327"/>
                  </a:lnTo>
                  <a:lnTo>
                    <a:pt x="166" y="299"/>
                  </a:lnTo>
                  <a:lnTo>
                    <a:pt x="157" y="304"/>
                  </a:lnTo>
                  <a:lnTo>
                    <a:pt x="130" y="310"/>
                  </a:lnTo>
                  <a:lnTo>
                    <a:pt x="98" y="302"/>
                  </a:lnTo>
                  <a:lnTo>
                    <a:pt x="77" y="292"/>
                  </a:lnTo>
                  <a:lnTo>
                    <a:pt x="56" y="270"/>
                  </a:lnTo>
                  <a:lnTo>
                    <a:pt x="37" y="240"/>
                  </a:lnTo>
                  <a:lnTo>
                    <a:pt x="26" y="215"/>
                  </a:lnTo>
                  <a:lnTo>
                    <a:pt x="20" y="171"/>
                  </a:lnTo>
                  <a:lnTo>
                    <a:pt x="25" y="118"/>
                  </a:lnTo>
                  <a:lnTo>
                    <a:pt x="30" y="97"/>
                  </a:lnTo>
                  <a:lnTo>
                    <a:pt x="36" y="81"/>
                  </a:lnTo>
                  <a:lnTo>
                    <a:pt x="48" y="58"/>
                  </a:lnTo>
                  <a:lnTo>
                    <a:pt x="60" y="36"/>
                  </a:lnTo>
                  <a:lnTo>
                    <a:pt x="74" y="12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4" name="Freeform 38"/>
            <p:cNvSpPr/>
            <p:nvPr/>
          </p:nvSpPr>
          <p:spPr bwMode="auto">
            <a:xfrm>
              <a:off x="4065" y="3190"/>
              <a:ext cx="29" cy="85"/>
            </a:xfrm>
            <a:custGeom>
              <a:avLst/>
              <a:gdLst>
                <a:gd name="T0" fmla="*/ 27 w 87"/>
                <a:gd name="T1" fmla="*/ 0 h 255"/>
                <a:gd name="T2" fmla="*/ 20 w 87"/>
                <a:gd name="T3" fmla="*/ 77 h 255"/>
                <a:gd name="T4" fmla="*/ 28 w 87"/>
                <a:gd name="T5" fmla="*/ 123 h 255"/>
                <a:gd name="T6" fmla="*/ 44 w 87"/>
                <a:gd name="T7" fmla="*/ 161 h 255"/>
                <a:gd name="T8" fmla="*/ 63 w 87"/>
                <a:gd name="T9" fmla="*/ 196 h 255"/>
                <a:gd name="T10" fmla="*/ 77 w 87"/>
                <a:gd name="T11" fmla="*/ 213 h 255"/>
                <a:gd name="T12" fmla="*/ 87 w 87"/>
                <a:gd name="T13" fmla="*/ 232 h 255"/>
                <a:gd name="T14" fmla="*/ 83 w 87"/>
                <a:gd name="T15" fmla="*/ 255 h 255"/>
                <a:gd name="T16" fmla="*/ 58 w 87"/>
                <a:gd name="T17" fmla="*/ 216 h 255"/>
                <a:gd name="T18" fmla="*/ 44 w 87"/>
                <a:gd name="T19" fmla="*/ 193 h 255"/>
                <a:gd name="T20" fmla="*/ 20 w 87"/>
                <a:gd name="T21" fmla="*/ 151 h 255"/>
                <a:gd name="T22" fmla="*/ 4 w 87"/>
                <a:gd name="T23" fmla="*/ 104 h 255"/>
                <a:gd name="T24" fmla="*/ 0 w 87"/>
                <a:gd name="T25" fmla="*/ 33 h 255"/>
                <a:gd name="T26" fmla="*/ 6 w 87"/>
                <a:gd name="T27" fmla="*/ 6 h 255"/>
                <a:gd name="T28" fmla="*/ 27 w 87"/>
                <a:gd name="T29" fmla="*/ 0 h 255"/>
                <a:gd name="T30" fmla="*/ 27 w 87"/>
                <a:gd name="T3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255">
                  <a:moveTo>
                    <a:pt x="27" y="0"/>
                  </a:moveTo>
                  <a:lnTo>
                    <a:pt x="20" y="77"/>
                  </a:lnTo>
                  <a:lnTo>
                    <a:pt x="28" y="123"/>
                  </a:lnTo>
                  <a:lnTo>
                    <a:pt x="44" y="161"/>
                  </a:lnTo>
                  <a:lnTo>
                    <a:pt x="63" y="196"/>
                  </a:lnTo>
                  <a:lnTo>
                    <a:pt x="77" y="213"/>
                  </a:lnTo>
                  <a:lnTo>
                    <a:pt x="87" y="232"/>
                  </a:lnTo>
                  <a:lnTo>
                    <a:pt x="83" y="255"/>
                  </a:lnTo>
                  <a:lnTo>
                    <a:pt x="58" y="216"/>
                  </a:lnTo>
                  <a:lnTo>
                    <a:pt x="44" y="193"/>
                  </a:lnTo>
                  <a:lnTo>
                    <a:pt x="20" y="151"/>
                  </a:lnTo>
                  <a:lnTo>
                    <a:pt x="4" y="104"/>
                  </a:lnTo>
                  <a:lnTo>
                    <a:pt x="0" y="33"/>
                  </a:lnTo>
                  <a:lnTo>
                    <a:pt x="6" y="6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5" name="Freeform 39"/>
            <p:cNvSpPr/>
            <p:nvPr/>
          </p:nvSpPr>
          <p:spPr bwMode="auto">
            <a:xfrm>
              <a:off x="4082" y="3189"/>
              <a:ext cx="23" cy="59"/>
            </a:xfrm>
            <a:custGeom>
              <a:avLst/>
              <a:gdLst>
                <a:gd name="T0" fmla="*/ 1 w 69"/>
                <a:gd name="T1" fmla="*/ 0 h 177"/>
                <a:gd name="T2" fmla="*/ 0 w 69"/>
                <a:gd name="T3" fmla="*/ 65 h 177"/>
                <a:gd name="T4" fmla="*/ 6 w 69"/>
                <a:gd name="T5" fmla="*/ 106 h 177"/>
                <a:gd name="T6" fmla="*/ 16 w 69"/>
                <a:gd name="T7" fmla="*/ 125 h 177"/>
                <a:gd name="T8" fmla="*/ 35 w 69"/>
                <a:gd name="T9" fmla="*/ 154 h 177"/>
                <a:gd name="T10" fmla="*/ 56 w 69"/>
                <a:gd name="T11" fmla="*/ 177 h 177"/>
                <a:gd name="T12" fmla="*/ 69 w 69"/>
                <a:gd name="T13" fmla="*/ 152 h 177"/>
                <a:gd name="T14" fmla="*/ 61 w 69"/>
                <a:gd name="T15" fmla="*/ 143 h 177"/>
                <a:gd name="T16" fmla="*/ 41 w 69"/>
                <a:gd name="T17" fmla="*/ 122 h 177"/>
                <a:gd name="T18" fmla="*/ 31 w 69"/>
                <a:gd name="T19" fmla="*/ 108 h 177"/>
                <a:gd name="T20" fmla="*/ 21 w 69"/>
                <a:gd name="T21" fmla="*/ 96 h 177"/>
                <a:gd name="T22" fmla="*/ 14 w 69"/>
                <a:gd name="T23" fmla="*/ 67 h 177"/>
                <a:gd name="T24" fmla="*/ 10 w 69"/>
                <a:gd name="T25" fmla="*/ 14 h 177"/>
                <a:gd name="T26" fmla="*/ 1 w 69"/>
                <a:gd name="T27" fmla="*/ 0 h 177"/>
                <a:gd name="T28" fmla="*/ 1 w 69"/>
                <a:gd name="T2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177">
                  <a:moveTo>
                    <a:pt x="1" y="0"/>
                  </a:moveTo>
                  <a:lnTo>
                    <a:pt x="0" y="65"/>
                  </a:lnTo>
                  <a:lnTo>
                    <a:pt x="6" y="106"/>
                  </a:lnTo>
                  <a:lnTo>
                    <a:pt x="16" y="125"/>
                  </a:lnTo>
                  <a:lnTo>
                    <a:pt x="35" y="154"/>
                  </a:lnTo>
                  <a:lnTo>
                    <a:pt x="56" y="177"/>
                  </a:lnTo>
                  <a:lnTo>
                    <a:pt x="69" y="152"/>
                  </a:lnTo>
                  <a:lnTo>
                    <a:pt x="61" y="143"/>
                  </a:lnTo>
                  <a:lnTo>
                    <a:pt x="41" y="122"/>
                  </a:lnTo>
                  <a:lnTo>
                    <a:pt x="31" y="108"/>
                  </a:lnTo>
                  <a:lnTo>
                    <a:pt x="21" y="96"/>
                  </a:lnTo>
                  <a:lnTo>
                    <a:pt x="14" y="67"/>
                  </a:lnTo>
                  <a:lnTo>
                    <a:pt x="10" y="1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6" name="Freeform 40"/>
            <p:cNvSpPr/>
            <p:nvPr/>
          </p:nvSpPr>
          <p:spPr bwMode="auto">
            <a:xfrm>
              <a:off x="4019" y="3184"/>
              <a:ext cx="57" cy="118"/>
            </a:xfrm>
            <a:custGeom>
              <a:avLst/>
              <a:gdLst>
                <a:gd name="T0" fmla="*/ 33 w 173"/>
                <a:gd name="T1" fmla="*/ 230 h 354"/>
                <a:gd name="T2" fmla="*/ 37 w 173"/>
                <a:gd name="T3" fmla="*/ 211 h 354"/>
                <a:gd name="T4" fmla="*/ 43 w 173"/>
                <a:gd name="T5" fmla="*/ 191 h 354"/>
                <a:gd name="T6" fmla="*/ 59 w 173"/>
                <a:gd name="T7" fmla="*/ 140 h 354"/>
                <a:gd name="T8" fmla="*/ 79 w 173"/>
                <a:gd name="T9" fmla="*/ 91 h 354"/>
                <a:gd name="T10" fmla="*/ 102 w 173"/>
                <a:gd name="T11" fmla="*/ 61 h 354"/>
                <a:gd name="T12" fmla="*/ 129 w 173"/>
                <a:gd name="T13" fmla="*/ 40 h 354"/>
                <a:gd name="T14" fmla="*/ 142 w 173"/>
                <a:gd name="T15" fmla="*/ 32 h 354"/>
                <a:gd name="T16" fmla="*/ 165 w 173"/>
                <a:gd name="T17" fmla="*/ 21 h 354"/>
                <a:gd name="T18" fmla="*/ 173 w 173"/>
                <a:gd name="T19" fmla="*/ 17 h 354"/>
                <a:gd name="T20" fmla="*/ 153 w 173"/>
                <a:gd name="T21" fmla="*/ 0 h 354"/>
                <a:gd name="T22" fmla="*/ 110 w 173"/>
                <a:gd name="T23" fmla="*/ 21 h 354"/>
                <a:gd name="T24" fmla="*/ 92 w 173"/>
                <a:gd name="T25" fmla="*/ 35 h 354"/>
                <a:gd name="T26" fmla="*/ 74 w 173"/>
                <a:gd name="T27" fmla="*/ 57 h 354"/>
                <a:gd name="T28" fmla="*/ 43 w 173"/>
                <a:gd name="T29" fmla="*/ 122 h 354"/>
                <a:gd name="T30" fmla="*/ 24 w 173"/>
                <a:gd name="T31" fmla="*/ 196 h 354"/>
                <a:gd name="T32" fmla="*/ 10 w 173"/>
                <a:gd name="T33" fmla="*/ 252 h 354"/>
                <a:gd name="T34" fmla="*/ 0 w 173"/>
                <a:gd name="T35" fmla="*/ 302 h 354"/>
                <a:gd name="T36" fmla="*/ 19 w 173"/>
                <a:gd name="T37" fmla="*/ 318 h 354"/>
                <a:gd name="T38" fmla="*/ 31 w 173"/>
                <a:gd name="T39" fmla="*/ 326 h 354"/>
                <a:gd name="T40" fmla="*/ 58 w 173"/>
                <a:gd name="T41" fmla="*/ 344 h 354"/>
                <a:gd name="T42" fmla="*/ 87 w 173"/>
                <a:gd name="T43" fmla="*/ 354 h 354"/>
                <a:gd name="T44" fmla="*/ 141 w 173"/>
                <a:gd name="T45" fmla="*/ 349 h 354"/>
                <a:gd name="T46" fmla="*/ 170 w 173"/>
                <a:gd name="T47" fmla="*/ 341 h 354"/>
                <a:gd name="T48" fmla="*/ 156 w 173"/>
                <a:gd name="T49" fmla="*/ 320 h 354"/>
                <a:gd name="T50" fmla="*/ 120 w 173"/>
                <a:gd name="T51" fmla="*/ 325 h 354"/>
                <a:gd name="T52" fmla="*/ 89 w 173"/>
                <a:gd name="T53" fmla="*/ 324 h 354"/>
                <a:gd name="T54" fmla="*/ 61 w 173"/>
                <a:gd name="T55" fmla="*/ 315 h 354"/>
                <a:gd name="T56" fmla="*/ 39 w 173"/>
                <a:gd name="T57" fmla="*/ 286 h 354"/>
                <a:gd name="T58" fmla="*/ 30 w 173"/>
                <a:gd name="T59" fmla="*/ 256 h 354"/>
                <a:gd name="T60" fmla="*/ 33 w 173"/>
                <a:gd name="T61" fmla="*/ 230 h 354"/>
                <a:gd name="T62" fmla="*/ 33 w 173"/>
                <a:gd name="T63" fmla="*/ 23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3" h="354">
                  <a:moveTo>
                    <a:pt x="33" y="230"/>
                  </a:moveTo>
                  <a:lnTo>
                    <a:pt x="37" y="211"/>
                  </a:lnTo>
                  <a:lnTo>
                    <a:pt x="43" y="191"/>
                  </a:lnTo>
                  <a:lnTo>
                    <a:pt x="59" y="140"/>
                  </a:lnTo>
                  <a:lnTo>
                    <a:pt x="79" y="91"/>
                  </a:lnTo>
                  <a:lnTo>
                    <a:pt x="102" y="61"/>
                  </a:lnTo>
                  <a:lnTo>
                    <a:pt x="129" y="40"/>
                  </a:lnTo>
                  <a:lnTo>
                    <a:pt x="142" y="32"/>
                  </a:lnTo>
                  <a:lnTo>
                    <a:pt x="165" y="21"/>
                  </a:lnTo>
                  <a:lnTo>
                    <a:pt x="173" y="17"/>
                  </a:lnTo>
                  <a:lnTo>
                    <a:pt x="153" y="0"/>
                  </a:lnTo>
                  <a:lnTo>
                    <a:pt x="110" y="21"/>
                  </a:lnTo>
                  <a:lnTo>
                    <a:pt x="92" y="35"/>
                  </a:lnTo>
                  <a:lnTo>
                    <a:pt x="74" y="57"/>
                  </a:lnTo>
                  <a:lnTo>
                    <a:pt x="43" y="122"/>
                  </a:lnTo>
                  <a:lnTo>
                    <a:pt x="24" y="196"/>
                  </a:lnTo>
                  <a:lnTo>
                    <a:pt x="10" y="252"/>
                  </a:lnTo>
                  <a:lnTo>
                    <a:pt x="0" y="302"/>
                  </a:lnTo>
                  <a:lnTo>
                    <a:pt x="19" y="318"/>
                  </a:lnTo>
                  <a:lnTo>
                    <a:pt x="31" y="326"/>
                  </a:lnTo>
                  <a:lnTo>
                    <a:pt x="58" y="344"/>
                  </a:lnTo>
                  <a:lnTo>
                    <a:pt x="87" y="354"/>
                  </a:lnTo>
                  <a:lnTo>
                    <a:pt x="141" y="349"/>
                  </a:lnTo>
                  <a:lnTo>
                    <a:pt x="170" y="341"/>
                  </a:lnTo>
                  <a:lnTo>
                    <a:pt x="156" y="320"/>
                  </a:lnTo>
                  <a:lnTo>
                    <a:pt x="120" y="325"/>
                  </a:lnTo>
                  <a:lnTo>
                    <a:pt x="89" y="324"/>
                  </a:lnTo>
                  <a:lnTo>
                    <a:pt x="61" y="315"/>
                  </a:lnTo>
                  <a:lnTo>
                    <a:pt x="39" y="286"/>
                  </a:lnTo>
                  <a:lnTo>
                    <a:pt x="30" y="256"/>
                  </a:lnTo>
                  <a:lnTo>
                    <a:pt x="33" y="230"/>
                  </a:lnTo>
                  <a:lnTo>
                    <a:pt x="33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7" name="Freeform 41"/>
            <p:cNvSpPr/>
            <p:nvPr/>
          </p:nvSpPr>
          <p:spPr bwMode="auto">
            <a:xfrm>
              <a:off x="4125" y="3139"/>
              <a:ext cx="35" cy="44"/>
            </a:xfrm>
            <a:custGeom>
              <a:avLst/>
              <a:gdLst>
                <a:gd name="T0" fmla="*/ 103 w 106"/>
                <a:gd name="T1" fmla="*/ 0 h 132"/>
                <a:gd name="T2" fmla="*/ 106 w 106"/>
                <a:gd name="T3" fmla="*/ 31 h 132"/>
                <a:gd name="T4" fmla="*/ 101 w 106"/>
                <a:gd name="T5" fmla="*/ 60 h 132"/>
                <a:gd name="T6" fmla="*/ 95 w 106"/>
                <a:gd name="T7" fmla="*/ 75 h 132"/>
                <a:gd name="T8" fmla="*/ 91 w 106"/>
                <a:gd name="T9" fmla="*/ 82 h 132"/>
                <a:gd name="T10" fmla="*/ 85 w 106"/>
                <a:gd name="T11" fmla="*/ 89 h 132"/>
                <a:gd name="T12" fmla="*/ 72 w 106"/>
                <a:gd name="T13" fmla="*/ 101 h 132"/>
                <a:gd name="T14" fmla="*/ 59 w 106"/>
                <a:gd name="T15" fmla="*/ 111 h 132"/>
                <a:gd name="T16" fmla="*/ 46 w 106"/>
                <a:gd name="T17" fmla="*/ 119 h 132"/>
                <a:gd name="T18" fmla="*/ 34 w 106"/>
                <a:gd name="T19" fmla="*/ 125 h 132"/>
                <a:gd name="T20" fmla="*/ 8 w 106"/>
                <a:gd name="T21" fmla="*/ 132 h 132"/>
                <a:gd name="T22" fmla="*/ 0 w 106"/>
                <a:gd name="T23" fmla="*/ 120 h 132"/>
                <a:gd name="T24" fmla="*/ 18 w 106"/>
                <a:gd name="T25" fmla="*/ 110 h 132"/>
                <a:gd name="T26" fmla="*/ 36 w 106"/>
                <a:gd name="T27" fmla="*/ 98 h 132"/>
                <a:gd name="T28" fmla="*/ 46 w 106"/>
                <a:gd name="T29" fmla="*/ 90 h 132"/>
                <a:gd name="T30" fmla="*/ 56 w 106"/>
                <a:gd name="T31" fmla="*/ 81 h 132"/>
                <a:gd name="T32" fmla="*/ 78 w 106"/>
                <a:gd name="T33" fmla="*/ 39 h 132"/>
                <a:gd name="T34" fmla="*/ 81 w 106"/>
                <a:gd name="T35" fmla="*/ 17 h 132"/>
                <a:gd name="T36" fmla="*/ 103 w 106"/>
                <a:gd name="T37" fmla="*/ 0 h 132"/>
                <a:gd name="T38" fmla="*/ 103 w 106"/>
                <a:gd name="T3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132">
                  <a:moveTo>
                    <a:pt x="103" y="0"/>
                  </a:moveTo>
                  <a:lnTo>
                    <a:pt x="106" y="31"/>
                  </a:lnTo>
                  <a:lnTo>
                    <a:pt x="101" y="60"/>
                  </a:lnTo>
                  <a:lnTo>
                    <a:pt x="95" y="75"/>
                  </a:lnTo>
                  <a:lnTo>
                    <a:pt x="91" y="82"/>
                  </a:lnTo>
                  <a:lnTo>
                    <a:pt x="85" y="89"/>
                  </a:lnTo>
                  <a:lnTo>
                    <a:pt x="72" y="101"/>
                  </a:lnTo>
                  <a:lnTo>
                    <a:pt x="59" y="111"/>
                  </a:lnTo>
                  <a:lnTo>
                    <a:pt x="46" y="119"/>
                  </a:lnTo>
                  <a:lnTo>
                    <a:pt x="34" y="125"/>
                  </a:lnTo>
                  <a:lnTo>
                    <a:pt x="8" y="132"/>
                  </a:lnTo>
                  <a:lnTo>
                    <a:pt x="0" y="120"/>
                  </a:lnTo>
                  <a:lnTo>
                    <a:pt x="18" y="110"/>
                  </a:lnTo>
                  <a:lnTo>
                    <a:pt x="36" y="98"/>
                  </a:lnTo>
                  <a:lnTo>
                    <a:pt x="46" y="90"/>
                  </a:lnTo>
                  <a:lnTo>
                    <a:pt x="56" y="81"/>
                  </a:lnTo>
                  <a:lnTo>
                    <a:pt x="78" y="39"/>
                  </a:lnTo>
                  <a:lnTo>
                    <a:pt x="81" y="17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8" name="Freeform 42"/>
            <p:cNvSpPr/>
            <p:nvPr/>
          </p:nvSpPr>
          <p:spPr bwMode="auto">
            <a:xfrm>
              <a:off x="4189" y="3148"/>
              <a:ext cx="108" cy="112"/>
            </a:xfrm>
            <a:custGeom>
              <a:avLst/>
              <a:gdLst>
                <a:gd name="T0" fmla="*/ 0 w 324"/>
                <a:gd name="T1" fmla="*/ 0 h 338"/>
                <a:gd name="T2" fmla="*/ 49 w 324"/>
                <a:gd name="T3" fmla="*/ 8 h 338"/>
                <a:gd name="T4" fmla="*/ 97 w 324"/>
                <a:gd name="T5" fmla="*/ 20 h 338"/>
                <a:gd name="T6" fmla="*/ 123 w 324"/>
                <a:gd name="T7" fmla="*/ 30 h 338"/>
                <a:gd name="T8" fmla="*/ 150 w 324"/>
                <a:gd name="T9" fmla="*/ 42 h 338"/>
                <a:gd name="T10" fmla="*/ 175 w 324"/>
                <a:gd name="T11" fmla="*/ 58 h 338"/>
                <a:gd name="T12" fmla="*/ 197 w 324"/>
                <a:gd name="T13" fmla="*/ 76 h 338"/>
                <a:gd name="T14" fmla="*/ 216 w 324"/>
                <a:gd name="T15" fmla="*/ 96 h 338"/>
                <a:gd name="T16" fmla="*/ 232 w 324"/>
                <a:gd name="T17" fmla="*/ 115 h 338"/>
                <a:gd name="T18" fmla="*/ 245 w 324"/>
                <a:gd name="T19" fmla="*/ 134 h 338"/>
                <a:gd name="T20" fmla="*/ 255 w 324"/>
                <a:gd name="T21" fmla="*/ 149 h 338"/>
                <a:gd name="T22" fmla="*/ 273 w 324"/>
                <a:gd name="T23" fmla="*/ 168 h 338"/>
                <a:gd name="T24" fmla="*/ 324 w 324"/>
                <a:gd name="T25" fmla="*/ 220 h 338"/>
                <a:gd name="T26" fmla="*/ 315 w 324"/>
                <a:gd name="T27" fmla="*/ 232 h 338"/>
                <a:gd name="T28" fmla="*/ 305 w 324"/>
                <a:gd name="T29" fmla="*/ 247 h 338"/>
                <a:gd name="T30" fmla="*/ 291 w 324"/>
                <a:gd name="T31" fmla="*/ 262 h 338"/>
                <a:gd name="T32" fmla="*/ 274 w 324"/>
                <a:gd name="T33" fmla="*/ 281 h 338"/>
                <a:gd name="T34" fmla="*/ 255 w 324"/>
                <a:gd name="T35" fmla="*/ 298 h 338"/>
                <a:gd name="T36" fmla="*/ 235 w 324"/>
                <a:gd name="T37" fmla="*/ 312 h 338"/>
                <a:gd name="T38" fmla="*/ 213 w 324"/>
                <a:gd name="T39" fmla="*/ 324 h 338"/>
                <a:gd name="T40" fmla="*/ 194 w 324"/>
                <a:gd name="T41" fmla="*/ 331 h 338"/>
                <a:gd name="T42" fmla="*/ 157 w 324"/>
                <a:gd name="T43" fmla="*/ 338 h 338"/>
                <a:gd name="T44" fmla="*/ 145 w 324"/>
                <a:gd name="T45" fmla="*/ 333 h 338"/>
                <a:gd name="T46" fmla="*/ 144 w 324"/>
                <a:gd name="T47" fmla="*/ 312 h 338"/>
                <a:gd name="T48" fmla="*/ 158 w 324"/>
                <a:gd name="T49" fmla="*/ 312 h 338"/>
                <a:gd name="T50" fmla="*/ 176 w 324"/>
                <a:gd name="T51" fmla="*/ 307 h 338"/>
                <a:gd name="T52" fmla="*/ 202 w 324"/>
                <a:gd name="T53" fmla="*/ 295 h 338"/>
                <a:gd name="T54" fmla="*/ 228 w 324"/>
                <a:gd name="T55" fmla="*/ 280 h 338"/>
                <a:gd name="T56" fmla="*/ 241 w 324"/>
                <a:gd name="T57" fmla="*/ 267 h 338"/>
                <a:gd name="T58" fmla="*/ 261 w 324"/>
                <a:gd name="T59" fmla="*/ 243 h 338"/>
                <a:gd name="T60" fmla="*/ 267 w 324"/>
                <a:gd name="T61" fmla="*/ 233 h 338"/>
                <a:gd name="T62" fmla="*/ 277 w 324"/>
                <a:gd name="T63" fmla="*/ 214 h 338"/>
                <a:gd name="T64" fmla="*/ 271 w 324"/>
                <a:gd name="T65" fmla="*/ 208 h 338"/>
                <a:gd name="T66" fmla="*/ 259 w 324"/>
                <a:gd name="T67" fmla="*/ 191 h 338"/>
                <a:gd name="T68" fmla="*/ 241 w 324"/>
                <a:gd name="T69" fmla="*/ 168 h 338"/>
                <a:gd name="T70" fmla="*/ 225 w 324"/>
                <a:gd name="T71" fmla="*/ 147 h 338"/>
                <a:gd name="T72" fmla="*/ 206 w 324"/>
                <a:gd name="T73" fmla="*/ 124 h 338"/>
                <a:gd name="T74" fmla="*/ 193 w 324"/>
                <a:gd name="T75" fmla="*/ 110 h 338"/>
                <a:gd name="T76" fmla="*/ 179 w 324"/>
                <a:gd name="T77" fmla="*/ 96 h 338"/>
                <a:gd name="T78" fmla="*/ 166 w 324"/>
                <a:gd name="T79" fmla="*/ 83 h 338"/>
                <a:gd name="T80" fmla="*/ 140 w 324"/>
                <a:gd name="T81" fmla="*/ 62 h 338"/>
                <a:gd name="T82" fmla="*/ 128 w 324"/>
                <a:gd name="T83" fmla="*/ 54 h 338"/>
                <a:gd name="T84" fmla="*/ 116 w 324"/>
                <a:gd name="T85" fmla="*/ 49 h 338"/>
                <a:gd name="T86" fmla="*/ 94 w 324"/>
                <a:gd name="T87" fmla="*/ 41 h 338"/>
                <a:gd name="T88" fmla="*/ 75 w 324"/>
                <a:gd name="T89" fmla="*/ 35 h 338"/>
                <a:gd name="T90" fmla="*/ 44 w 324"/>
                <a:gd name="T91" fmla="*/ 26 h 338"/>
                <a:gd name="T92" fmla="*/ 16 w 324"/>
                <a:gd name="T93" fmla="*/ 20 h 338"/>
                <a:gd name="T94" fmla="*/ 0 w 324"/>
                <a:gd name="T95" fmla="*/ 0 h 338"/>
                <a:gd name="T96" fmla="*/ 0 w 324"/>
                <a:gd name="T97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4" h="338">
                  <a:moveTo>
                    <a:pt x="0" y="0"/>
                  </a:moveTo>
                  <a:lnTo>
                    <a:pt x="49" y="8"/>
                  </a:lnTo>
                  <a:lnTo>
                    <a:pt x="97" y="20"/>
                  </a:lnTo>
                  <a:lnTo>
                    <a:pt x="123" y="30"/>
                  </a:lnTo>
                  <a:lnTo>
                    <a:pt x="150" y="42"/>
                  </a:lnTo>
                  <a:lnTo>
                    <a:pt x="175" y="58"/>
                  </a:lnTo>
                  <a:lnTo>
                    <a:pt x="197" y="76"/>
                  </a:lnTo>
                  <a:lnTo>
                    <a:pt x="216" y="96"/>
                  </a:lnTo>
                  <a:lnTo>
                    <a:pt x="232" y="115"/>
                  </a:lnTo>
                  <a:lnTo>
                    <a:pt x="245" y="134"/>
                  </a:lnTo>
                  <a:lnTo>
                    <a:pt x="255" y="149"/>
                  </a:lnTo>
                  <a:lnTo>
                    <a:pt x="273" y="168"/>
                  </a:lnTo>
                  <a:lnTo>
                    <a:pt x="324" y="220"/>
                  </a:lnTo>
                  <a:lnTo>
                    <a:pt x="315" y="232"/>
                  </a:lnTo>
                  <a:lnTo>
                    <a:pt x="305" y="247"/>
                  </a:lnTo>
                  <a:lnTo>
                    <a:pt x="291" y="262"/>
                  </a:lnTo>
                  <a:lnTo>
                    <a:pt x="274" y="281"/>
                  </a:lnTo>
                  <a:lnTo>
                    <a:pt x="255" y="298"/>
                  </a:lnTo>
                  <a:lnTo>
                    <a:pt x="235" y="312"/>
                  </a:lnTo>
                  <a:lnTo>
                    <a:pt x="213" y="324"/>
                  </a:lnTo>
                  <a:lnTo>
                    <a:pt x="194" y="331"/>
                  </a:lnTo>
                  <a:lnTo>
                    <a:pt x="157" y="338"/>
                  </a:lnTo>
                  <a:lnTo>
                    <a:pt x="145" y="333"/>
                  </a:lnTo>
                  <a:lnTo>
                    <a:pt x="144" y="312"/>
                  </a:lnTo>
                  <a:lnTo>
                    <a:pt x="158" y="312"/>
                  </a:lnTo>
                  <a:lnTo>
                    <a:pt x="176" y="307"/>
                  </a:lnTo>
                  <a:lnTo>
                    <a:pt x="202" y="295"/>
                  </a:lnTo>
                  <a:lnTo>
                    <a:pt x="228" y="280"/>
                  </a:lnTo>
                  <a:lnTo>
                    <a:pt x="241" y="267"/>
                  </a:lnTo>
                  <a:lnTo>
                    <a:pt x="261" y="243"/>
                  </a:lnTo>
                  <a:lnTo>
                    <a:pt x="267" y="233"/>
                  </a:lnTo>
                  <a:lnTo>
                    <a:pt x="277" y="214"/>
                  </a:lnTo>
                  <a:lnTo>
                    <a:pt x="271" y="208"/>
                  </a:lnTo>
                  <a:lnTo>
                    <a:pt x="259" y="191"/>
                  </a:lnTo>
                  <a:lnTo>
                    <a:pt x="241" y="168"/>
                  </a:lnTo>
                  <a:lnTo>
                    <a:pt x="225" y="147"/>
                  </a:lnTo>
                  <a:lnTo>
                    <a:pt x="206" y="124"/>
                  </a:lnTo>
                  <a:lnTo>
                    <a:pt x="193" y="110"/>
                  </a:lnTo>
                  <a:lnTo>
                    <a:pt x="179" y="96"/>
                  </a:lnTo>
                  <a:lnTo>
                    <a:pt x="166" y="83"/>
                  </a:lnTo>
                  <a:lnTo>
                    <a:pt x="140" y="62"/>
                  </a:lnTo>
                  <a:lnTo>
                    <a:pt x="128" y="54"/>
                  </a:lnTo>
                  <a:lnTo>
                    <a:pt x="116" y="49"/>
                  </a:lnTo>
                  <a:lnTo>
                    <a:pt x="94" y="41"/>
                  </a:lnTo>
                  <a:lnTo>
                    <a:pt x="75" y="35"/>
                  </a:lnTo>
                  <a:lnTo>
                    <a:pt x="44" y="26"/>
                  </a:lnTo>
                  <a:lnTo>
                    <a:pt x="16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9" name="Freeform 43"/>
            <p:cNvSpPr/>
            <p:nvPr/>
          </p:nvSpPr>
          <p:spPr bwMode="auto">
            <a:xfrm>
              <a:off x="4204" y="3188"/>
              <a:ext cx="37" cy="57"/>
            </a:xfrm>
            <a:custGeom>
              <a:avLst/>
              <a:gdLst>
                <a:gd name="T0" fmla="*/ 24 w 112"/>
                <a:gd name="T1" fmla="*/ 0 h 172"/>
                <a:gd name="T2" fmla="*/ 22 w 112"/>
                <a:gd name="T3" fmla="*/ 32 h 172"/>
                <a:gd name="T4" fmla="*/ 27 w 112"/>
                <a:gd name="T5" fmla="*/ 63 h 172"/>
                <a:gd name="T6" fmla="*/ 33 w 112"/>
                <a:gd name="T7" fmla="*/ 80 h 172"/>
                <a:gd name="T8" fmla="*/ 43 w 112"/>
                <a:gd name="T9" fmla="*/ 98 h 172"/>
                <a:gd name="T10" fmla="*/ 54 w 112"/>
                <a:gd name="T11" fmla="*/ 112 h 172"/>
                <a:gd name="T12" fmla="*/ 66 w 112"/>
                <a:gd name="T13" fmla="*/ 123 h 172"/>
                <a:gd name="T14" fmla="*/ 77 w 112"/>
                <a:gd name="T15" fmla="*/ 132 h 172"/>
                <a:gd name="T16" fmla="*/ 89 w 112"/>
                <a:gd name="T17" fmla="*/ 137 h 172"/>
                <a:gd name="T18" fmla="*/ 112 w 112"/>
                <a:gd name="T19" fmla="*/ 144 h 172"/>
                <a:gd name="T20" fmla="*/ 109 w 112"/>
                <a:gd name="T21" fmla="*/ 172 h 172"/>
                <a:gd name="T22" fmla="*/ 67 w 112"/>
                <a:gd name="T23" fmla="*/ 158 h 172"/>
                <a:gd name="T24" fmla="*/ 51 w 112"/>
                <a:gd name="T25" fmla="*/ 149 h 172"/>
                <a:gd name="T26" fmla="*/ 35 w 112"/>
                <a:gd name="T27" fmla="*/ 137 h 172"/>
                <a:gd name="T28" fmla="*/ 20 w 112"/>
                <a:gd name="T29" fmla="*/ 121 h 172"/>
                <a:gd name="T30" fmla="*/ 10 w 112"/>
                <a:gd name="T31" fmla="*/ 101 h 172"/>
                <a:gd name="T32" fmla="*/ 0 w 112"/>
                <a:gd name="T33" fmla="*/ 62 h 172"/>
                <a:gd name="T34" fmla="*/ 1 w 112"/>
                <a:gd name="T35" fmla="*/ 32 h 172"/>
                <a:gd name="T36" fmla="*/ 5 w 112"/>
                <a:gd name="T37" fmla="*/ 12 h 172"/>
                <a:gd name="T38" fmla="*/ 8 w 112"/>
                <a:gd name="T39" fmla="*/ 5 h 172"/>
                <a:gd name="T40" fmla="*/ 24 w 112"/>
                <a:gd name="T41" fmla="*/ 0 h 172"/>
                <a:gd name="T42" fmla="*/ 24 w 11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2" h="172">
                  <a:moveTo>
                    <a:pt x="24" y="0"/>
                  </a:moveTo>
                  <a:lnTo>
                    <a:pt x="22" y="32"/>
                  </a:lnTo>
                  <a:lnTo>
                    <a:pt x="27" y="63"/>
                  </a:lnTo>
                  <a:lnTo>
                    <a:pt x="33" y="80"/>
                  </a:lnTo>
                  <a:lnTo>
                    <a:pt x="43" y="98"/>
                  </a:lnTo>
                  <a:lnTo>
                    <a:pt x="54" y="112"/>
                  </a:lnTo>
                  <a:lnTo>
                    <a:pt x="66" y="123"/>
                  </a:lnTo>
                  <a:lnTo>
                    <a:pt x="77" y="132"/>
                  </a:lnTo>
                  <a:lnTo>
                    <a:pt x="89" y="137"/>
                  </a:lnTo>
                  <a:lnTo>
                    <a:pt x="112" y="144"/>
                  </a:lnTo>
                  <a:lnTo>
                    <a:pt x="109" y="172"/>
                  </a:lnTo>
                  <a:lnTo>
                    <a:pt x="67" y="158"/>
                  </a:lnTo>
                  <a:lnTo>
                    <a:pt x="51" y="149"/>
                  </a:lnTo>
                  <a:lnTo>
                    <a:pt x="35" y="137"/>
                  </a:lnTo>
                  <a:lnTo>
                    <a:pt x="20" y="121"/>
                  </a:lnTo>
                  <a:lnTo>
                    <a:pt x="10" y="101"/>
                  </a:lnTo>
                  <a:lnTo>
                    <a:pt x="0" y="62"/>
                  </a:lnTo>
                  <a:lnTo>
                    <a:pt x="1" y="32"/>
                  </a:lnTo>
                  <a:lnTo>
                    <a:pt x="5" y="12"/>
                  </a:lnTo>
                  <a:lnTo>
                    <a:pt x="8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0" name="Freeform 44"/>
            <p:cNvSpPr/>
            <p:nvPr/>
          </p:nvSpPr>
          <p:spPr bwMode="auto">
            <a:xfrm>
              <a:off x="4098" y="3268"/>
              <a:ext cx="18" cy="20"/>
            </a:xfrm>
            <a:custGeom>
              <a:avLst/>
              <a:gdLst>
                <a:gd name="T0" fmla="*/ 0 w 56"/>
                <a:gd name="T1" fmla="*/ 46 h 60"/>
                <a:gd name="T2" fmla="*/ 2 w 56"/>
                <a:gd name="T3" fmla="*/ 22 h 60"/>
                <a:gd name="T4" fmla="*/ 9 w 56"/>
                <a:gd name="T5" fmla="*/ 7 h 60"/>
                <a:gd name="T6" fmla="*/ 14 w 56"/>
                <a:gd name="T7" fmla="*/ 2 h 60"/>
                <a:gd name="T8" fmla="*/ 21 w 56"/>
                <a:gd name="T9" fmla="*/ 0 h 60"/>
                <a:gd name="T10" fmla="*/ 50 w 56"/>
                <a:gd name="T11" fmla="*/ 6 h 60"/>
                <a:gd name="T12" fmla="*/ 56 w 56"/>
                <a:gd name="T13" fmla="*/ 14 h 60"/>
                <a:gd name="T14" fmla="*/ 53 w 56"/>
                <a:gd name="T15" fmla="*/ 32 h 60"/>
                <a:gd name="T16" fmla="*/ 45 w 56"/>
                <a:gd name="T17" fmla="*/ 47 h 60"/>
                <a:gd name="T18" fmla="*/ 37 w 56"/>
                <a:gd name="T19" fmla="*/ 53 h 60"/>
                <a:gd name="T20" fmla="*/ 28 w 56"/>
                <a:gd name="T21" fmla="*/ 54 h 60"/>
                <a:gd name="T22" fmla="*/ 33 w 56"/>
                <a:gd name="T23" fmla="*/ 23 h 60"/>
                <a:gd name="T24" fmla="*/ 14 w 56"/>
                <a:gd name="T25" fmla="*/ 26 h 60"/>
                <a:gd name="T26" fmla="*/ 10 w 56"/>
                <a:gd name="T27" fmla="*/ 60 h 60"/>
                <a:gd name="T28" fmla="*/ 0 w 56"/>
                <a:gd name="T29" fmla="*/ 46 h 60"/>
                <a:gd name="T30" fmla="*/ 0 w 56"/>
                <a:gd name="T31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60">
                  <a:moveTo>
                    <a:pt x="0" y="46"/>
                  </a:moveTo>
                  <a:lnTo>
                    <a:pt x="2" y="22"/>
                  </a:lnTo>
                  <a:lnTo>
                    <a:pt x="9" y="7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50" y="6"/>
                  </a:lnTo>
                  <a:lnTo>
                    <a:pt x="56" y="14"/>
                  </a:lnTo>
                  <a:lnTo>
                    <a:pt x="53" y="32"/>
                  </a:lnTo>
                  <a:lnTo>
                    <a:pt x="45" y="47"/>
                  </a:lnTo>
                  <a:lnTo>
                    <a:pt x="37" y="53"/>
                  </a:lnTo>
                  <a:lnTo>
                    <a:pt x="28" y="54"/>
                  </a:lnTo>
                  <a:lnTo>
                    <a:pt x="33" y="23"/>
                  </a:lnTo>
                  <a:lnTo>
                    <a:pt x="14" y="26"/>
                  </a:lnTo>
                  <a:lnTo>
                    <a:pt x="10" y="6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1" name="Freeform 45"/>
            <p:cNvSpPr/>
            <p:nvPr/>
          </p:nvSpPr>
          <p:spPr bwMode="auto">
            <a:xfrm>
              <a:off x="4088" y="3286"/>
              <a:ext cx="147" cy="57"/>
            </a:xfrm>
            <a:custGeom>
              <a:avLst/>
              <a:gdLst>
                <a:gd name="T0" fmla="*/ 0 w 441"/>
                <a:gd name="T1" fmla="*/ 0 h 171"/>
                <a:gd name="T2" fmla="*/ 28 w 441"/>
                <a:gd name="T3" fmla="*/ 164 h 171"/>
                <a:gd name="T4" fmla="*/ 88 w 441"/>
                <a:gd name="T5" fmla="*/ 171 h 171"/>
                <a:gd name="T6" fmla="*/ 181 w 441"/>
                <a:gd name="T7" fmla="*/ 167 h 171"/>
                <a:gd name="T8" fmla="*/ 241 w 441"/>
                <a:gd name="T9" fmla="*/ 156 h 171"/>
                <a:gd name="T10" fmla="*/ 287 w 441"/>
                <a:gd name="T11" fmla="*/ 137 h 171"/>
                <a:gd name="T12" fmla="*/ 322 w 441"/>
                <a:gd name="T13" fmla="*/ 123 h 171"/>
                <a:gd name="T14" fmla="*/ 355 w 441"/>
                <a:gd name="T15" fmla="*/ 107 h 171"/>
                <a:gd name="T16" fmla="*/ 384 w 441"/>
                <a:gd name="T17" fmla="*/ 91 h 171"/>
                <a:gd name="T18" fmla="*/ 408 w 441"/>
                <a:gd name="T19" fmla="*/ 76 h 171"/>
                <a:gd name="T20" fmla="*/ 425 w 441"/>
                <a:gd name="T21" fmla="*/ 65 h 171"/>
                <a:gd name="T22" fmla="*/ 441 w 441"/>
                <a:gd name="T23" fmla="*/ 54 h 171"/>
                <a:gd name="T24" fmla="*/ 422 w 441"/>
                <a:gd name="T25" fmla="*/ 36 h 171"/>
                <a:gd name="T26" fmla="*/ 413 w 441"/>
                <a:gd name="T27" fmla="*/ 40 h 171"/>
                <a:gd name="T28" fmla="*/ 389 w 441"/>
                <a:gd name="T29" fmla="*/ 53 h 171"/>
                <a:gd name="T30" fmla="*/ 373 w 441"/>
                <a:gd name="T31" fmla="*/ 60 h 171"/>
                <a:gd name="T32" fmla="*/ 354 w 441"/>
                <a:gd name="T33" fmla="*/ 69 h 171"/>
                <a:gd name="T34" fmla="*/ 312 w 441"/>
                <a:gd name="T35" fmla="*/ 88 h 171"/>
                <a:gd name="T36" fmla="*/ 268 w 441"/>
                <a:gd name="T37" fmla="*/ 108 h 171"/>
                <a:gd name="T38" fmla="*/ 225 w 441"/>
                <a:gd name="T39" fmla="*/ 126 h 171"/>
                <a:gd name="T40" fmla="*/ 188 w 441"/>
                <a:gd name="T41" fmla="*/ 138 h 171"/>
                <a:gd name="T42" fmla="*/ 146 w 441"/>
                <a:gd name="T43" fmla="*/ 144 h 171"/>
                <a:gd name="T44" fmla="*/ 91 w 441"/>
                <a:gd name="T45" fmla="*/ 142 h 171"/>
                <a:gd name="T46" fmla="*/ 64 w 441"/>
                <a:gd name="T47" fmla="*/ 135 h 171"/>
                <a:gd name="T48" fmla="*/ 19 w 441"/>
                <a:gd name="T49" fmla="*/ 13 h 171"/>
                <a:gd name="T50" fmla="*/ 0 w 441"/>
                <a:gd name="T51" fmla="*/ 0 h 171"/>
                <a:gd name="T52" fmla="*/ 0 w 441"/>
                <a:gd name="T5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1" h="171">
                  <a:moveTo>
                    <a:pt x="0" y="0"/>
                  </a:moveTo>
                  <a:lnTo>
                    <a:pt x="28" y="164"/>
                  </a:lnTo>
                  <a:lnTo>
                    <a:pt x="88" y="171"/>
                  </a:lnTo>
                  <a:lnTo>
                    <a:pt x="181" y="167"/>
                  </a:lnTo>
                  <a:lnTo>
                    <a:pt x="241" y="156"/>
                  </a:lnTo>
                  <a:lnTo>
                    <a:pt x="287" y="137"/>
                  </a:lnTo>
                  <a:lnTo>
                    <a:pt x="322" y="123"/>
                  </a:lnTo>
                  <a:lnTo>
                    <a:pt x="355" y="107"/>
                  </a:lnTo>
                  <a:lnTo>
                    <a:pt x="384" y="91"/>
                  </a:lnTo>
                  <a:lnTo>
                    <a:pt x="408" y="76"/>
                  </a:lnTo>
                  <a:lnTo>
                    <a:pt x="425" y="65"/>
                  </a:lnTo>
                  <a:lnTo>
                    <a:pt x="441" y="54"/>
                  </a:lnTo>
                  <a:lnTo>
                    <a:pt x="422" y="36"/>
                  </a:lnTo>
                  <a:lnTo>
                    <a:pt x="413" y="40"/>
                  </a:lnTo>
                  <a:lnTo>
                    <a:pt x="389" y="53"/>
                  </a:lnTo>
                  <a:lnTo>
                    <a:pt x="373" y="60"/>
                  </a:lnTo>
                  <a:lnTo>
                    <a:pt x="354" y="69"/>
                  </a:lnTo>
                  <a:lnTo>
                    <a:pt x="312" y="88"/>
                  </a:lnTo>
                  <a:lnTo>
                    <a:pt x="268" y="108"/>
                  </a:lnTo>
                  <a:lnTo>
                    <a:pt x="225" y="126"/>
                  </a:lnTo>
                  <a:lnTo>
                    <a:pt x="188" y="138"/>
                  </a:lnTo>
                  <a:lnTo>
                    <a:pt x="146" y="144"/>
                  </a:lnTo>
                  <a:lnTo>
                    <a:pt x="91" y="142"/>
                  </a:lnTo>
                  <a:lnTo>
                    <a:pt x="64" y="135"/>
                  </a:lnTo>
                  <a:lnTo>
                    <a:pt x="19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2" name="Freeform 46"/>
            <p:cNvSpPr/>
            <p:nvPr/>
          </p:nvSpPr>
          <p:spPr bwMode="auto">
            <a:xfrm>
              <a:off x="4207" y="3307"/>
              <a:ext cx="97" cy="172"/>
            </a:xfrm>
            <a:custGeom>
              <a:avLst/>
              <a:gdLst>
                <a:gd name="T0" fmla="*/ 106 w 292"/>
                <a:gd name="T1" fmla="*/ 0 h 515"/>
                <a:gd name="T2" fmla="*/ 120 w 292"/>
                <a:gd name="T3" fmla="*/ 13 h 515"/>
                <a:gd name="T4" fmla="*/ 137 w 292"/>
                <a:gd name="T5" fmla="*/ 29 h 515"/>
                <a:gd name="T6" fmla="*/ 155 w 292"/>
                <a:gd name="T7" fmla="*/ 49 h 515"/>
                <a:gd name="T8" fmla="*/ 175 w 292"/>
                <a:gd name="T9" fmla="*/ 72 h 515"/>
                <a:gd name="T10" fmla="*/ 185 w 292"/>
                <a:gd name="T11" fmla="*/ 84 h 515"/>
                <a:gd name="T12" fmla="*/ 194 w 292"/>
                <a:gd name="T13" fmla="*/ 98 h 515"/>
                <a:gd name="T14" fmla="*/ 223 w 292"/>
                <a:gd name="T15" fmla="*/ 153 h 515"/>
                <a:gd name="T16" fmla="*/ 234 w 292"/>
                <a:gd name="T17" fmla="*/ 183 h 515"/>
                <a:gd name="T18" fmla="*/ 245 w 292"/>
                <a:gd name="T19" fmla="*/ 219 h 515"/>
                <a:gd name="T20" fmla="*/ 256 w 292"/>
                <a:gd name="T21" fmla="*/ 257 h 515"/>
                <a:gd name="T22" fmla="*/ 267 w 292"/>
                <a:gd name="T23" fmla="*/ 294 h 515"/>
                <a:gd name="T24" fmla="*/ 277 w 292"/>
                <a:gd name="T25" fmla="*/ 328 h 515"/>
                <a:gd name="T26" fmla="*/ 285 w 292"/>
                <a:gd name="T27" fmla="*/ 356 h 515"/>
                <a:gd name="T28" fmla="*/ 292 w 292"/>
                <a:gd name="T29" fmla="*/ 380 h 515"/>
                <a:gd name="T30" fmla="*/ 291 w 292"/>
                <a:gd name="T31" fmla="*/ 392 h 515"/>
                <a:gd name="T32" fmla="*/ 288 w 292"/>
                <a:gd name="T33" fmla="*/ 407 h 515"/>
                <a:gd name="T34" fmla="*/ 280 w 292"/>
                <a:gd name="T35" fmla="*/ 423 h 515"/>
                <a:gd name="T36" fmla="*/ 274 w 292"/>
                <a:gd name="T37" fmla="*/ 432 h 515"/>
                <a:gd name="T38" fmla="*/ 266 w 292"/>
                <a:gd name="T39" fmla="*/ 442 h 515"/>
                <a:gd name="T40" fmla="*/ 257 w 292"/>
                <a:gd name="T41" fmla="*/ 451 h 515"/>
                <a:gd name="T42" fmla="*/ 245 w 292"/>
                <a:gd name="T43" fmla="*/ 461 h 515"/>
                <a:gd name="T44" fmla="*/ 232 w 292"/>
                <a:gd name="T45" fmla="*/ 471 h 515"/>
                <a:gd name="T46" fmla="*/ 215 w 292"/>
                <a:gd name="T47" fmla="*/ 480 h 515"/>
                <a:gd name="T48" fmla="*/ 197 w 292"/>
                <a:gd name="T49" fmla="*/ 489 h 515"/>
                <a:gd name="T50" fmla="*/ 175 w 292"/>
                <a:gd name="T51" fmla="*/ 497 h 515"/>
                <a:gd name="T52" fmla="*/ 153 w 292"/>
                <a:gd name="T53" fmla="*/ 503 h 515"/>
                <a:gd name="T54" fmla="*/ 133 w 292"/>
                <a:gd name="T55" fmla="*/ 509 h 515"/>
                <a:gd name="T56" fmla="*/ 97 w 292"/>
                <a:gd name="T57" fmla="*/ 515 h 515"/>
                <a:gd name="T58" fmla="*/ 41 w 292"/>
                <a:gd name="T59" fmla="*/ 515 h 515"/>
                <a:gd name="T60" fmla="*/ 10 w 292"/>
                <a:gd name="T61" fmla="*/ 506 h 515"/>
                <a:gd name="T62" fmla="*/ 0 w 292"/>
                <a:gd name="T63" fmla="*/ 500 h 515"/>
                <a:gd name="T64" fmla="*/ 3 w 292"/>
                <a:gd name="T65" fmla="*/ 459 h 515"/>
                <a:gd name="T66" fmla="*/ 19 w 292"/>
                <a:gd name="T67" fmla="*/ 462 h 515"/>
                <a:gd name="T68" fmla="*/ 62 w 292"/>
                <a:gd name="T69" fmla="*/ 468 h 515"/>
                <a:gd name="T70" fmla="*/ 122 w 292"/>
                <a:gd name="T71" fmla="*/ 463 h 515"/>
                <a:gd name="T72" fmla="*/ 184 w 292"/>
                <a:gd name="T73" fmla="*/ 442 h 515"/>
                <a:gd name="T74" fmla="*/ 199 w 292"/>
                <a:gd name="T75" fmla="*/ 433 h 515"/>
                <a:gd name="T76" fmla="*/ 211 w 292"/>
                <a:gd name="T77" fmla="*/ 426 h 515"/>
                <a:gd name="T78" fmla="*/ 233 w 292"/>
                <a:gd name="T79" fmla="*/ 411 h 515"/>
                <a:gd name="T80" fmla="*/ 248 w 292"/>
                <a:gd name="T81" fmla="*/ 399 h 515"/>
                <a:gd name="T82" fmla="*/ 258 w 292"/>
                <a:gd name="T83" fmla="*/ 389 h 515"/>
                <a:gd name="T84" fmla="*/ 269 w 292"/>
                <a:gd name="T85" fmla="*/ 369 h 515"/>
                <a:gd name="T86" fmla="*/ 261 w 292"/>
                <a:gd name="T87" fmla="*/ 337 h 515"/>
                <a:gd name="T88" fmla="*/ 252 w 292"/>
                <a:gd name="T89" fmla="*/ 302 h 515"/>
                <a:gd name="T90" fmla="*/ 246 w 292"/>
                <a:gd name="T91" fmla="*/ 283 h 515"/>
                <a:gd name="T92" fmla="*/ 240 w 292"/>
                <a:gd name="T93" fmla="*/ 262 h 515"/>
                <a:gd name="T94" fmla="*/ 232 w 292"/>
                <a:gd name="T95" fmla="*/ 240 h 515"/>
                <a:gd name="T96" fmla="*/ 224 w 292"/>
                <a:gd name="T97" fmla="*/ 218 h 515"/>
                <a:gd name="T98" fmla="*/ 216 w 292"/>
                <a:gd name="T99" fmla="*/ 196 h 515"/>
                <a:gd name="T100" fmla="*/ 207 w 292"/>
                <a:gd name="T101" fmla="*/ 174 h 515"/>
                <a:gd name="T102" fmla="*/ 198 w 292"/>
                <a:gd name="T103" fmla="*/ 154 h 515"/>
                <a:gd name="T104" fmla="*/ 188 w 292"/>
                <a:gd name="T105" fmla="*/ 137 h 515"/>
                <a:gd name="T106" fmla="*/ 169 w 292"/>
                <a:gd name="T107" fmla="*/ 107 h 515"/>
                <a:gd name="T108" fmla="*/ 159 w 292"/>
                <a:gd name="T109" fmla="*/ 95 h 515"/>
                <a:gd name="T110" fmla="*/ 142 w 292"/>
                <a:gd name="T111" fmla="*/ 74 h 515"/>
                <a:gd name="T112" fmla="*/ 127 w 292"/>
                <a:gd name="T113" fmla="*/ 59 h 515"/>
                <a:gd name="T114" fmla="*/ 111 w 292"/>
                <a:gd name="T115" fmla="*/ 41 h 515"/>
                <a:gd name="T116" fmla="*/ 104 w 292"/>
                <a:gd name="T117" fmla="*/ 32 h 515"/>
                <a:gd name="T118" fmla="*/ 94 w 292"/>
                <a:gd name="T119" fmla="*/ 22 h 515"/>
                <a:gd name="T120" fmla="*/ 106 w 292"/>
                <a:gd name="T121" fmla="*/ 0 h 515"/>
                <a:gd name="T122" fmla="*/ 106 w 292"/>
                <a:gd name="T123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2" h="515">
                  <a:moveTo>
                    <a:pt x="106" y="0"/>
                  </a:moveTo>
                  <a:lnTo>
                    <a:pt x="120" y="13"/>
                  </a:lnTo>
                  <a:lnTo>
                    <a:pt x="137" y="29"/>
                  </a:lnTo>
                  <a:lnTo>
                    <a:pt x="155" y="49"/>
                  </a:lnTo>
                  <a:lnTo>
                    <a:pt x="175" y="72"/>
                  </a:lnTo>
                  <a:lnTo>
                    <a:pt x="185" y="84"/>
                  </a:lnTo>
                  <a:lnTo>
                    <a:pt x="194" y="98"/>
                  </a:lnTo>
                  <a:lnTo>
                    <a:pt x="223" y="153"/>
                  </a:lnTo>
                  <a:lnTo>
                    <a:pt x="234" y="183"/>
                  </a:lnTo>
                  <a:lnTo>
                    <a:pt x="245" y="219"/>
                  </a:lnTo>
                  <a:lnTo>
                    <a:pt x="256" y="257"/>
                  </a:lnTo>
                  <a:lnTo>
                    <a:pt x="267" y="294"/>
                  </a:lnTo>
                  <a:lnTo>
                    <a:pt x="277" y="328"/>
                  </a:lnTo>
                  <a:lnTo>
                    <a:pt x="285" y="356"/>
                  </a:lnTo>
                  <a:lnTo>
                    <a:pt x="292" y="380"/>
                  </a:lnTo>
                  <a:lnTo>
                    <a:pt x="291" y="392"/>
                  </a:lnTo>
                  <a:lnTo>
                    <a:pt x="288" y="407"/>
                  </a:lnTo>
                  <a:lnTo>
                    <a:pt x="280" y="423"/>
                  </a:lnTo>
                  <a:lnTo>
                    <a:pt x="274" y="432"/>
                  </a:lnTo>
                  <a:lnTo>
                    <a:pt x="266" y="442"/>
                  </a:lnTo>
                  <a:lnTo>
                    <a:pt x="257" y="451"/>
                  </a:lnTo>
                  <a:lnTo>
                    <a:pt x="245" y="461"/>
                  </a:lnTo>
                  <a:lnTo>
                    <a:pt x="232" y="471"/>
                  </a:lnTo>
                  <a:lnTo>
                    <a:pt x="215" y="480"/>
                  </a:lnTo>
                  <a:lnTo>
                    <a:pt x="197" y="489"/>
                  </a:lnTo>
                  <a:lnTo>
                    <a:pt x="175" y="497"/>
                  </a:lnTo>
                  <a:lnTo>
                    <a:pt x="153" y="503"/>
                  </a:lnTo>
                  <a:lnTo>
                    <a:pt x="133" y="509"/>
                  </a:lnTo>
                  <a:lnTo>
                    <a:pt x="97" y="515"/>
                  </a:lnTo>
                  <a:lnTo>
                    <a:pt x="41" y="515"/>
                  </a:lnTo>
                  <a:lnTo>
                    <a:pt x="10" y="506"/>
                  </a:lnTo>
                  <a:lnTo>
                    <a:pt x="0" y="500"/>
                  </a:lnTo>
                  <a:lnTo>
                    <a:pt x="3" y="459"/>
                  </a:lnTo>
                  <a:lnTo>
                    <a:pt x="19" y="462"/>
                  </a:lnTo>
                  <a:lnTo>
                    <a:pt x="62" y="468"/>
                  </a:lnTo>
                  <a:lnTo>
                    <a:pt x="122" y="463"/>
                  </a:lnTo>
                  <a:lnTo>
                    <a:pt x="184" y="442"/>
                  </a:lnTo>
                  <a:lnTo>
                    <a:pt x="199" y="433"/>
                  </a:lnTo>
                  <a:lnTo>
                    <a:pt x="211" y="426"/>
                  </a:lnTo>
                  <a:lnTo>
                    <a:pt x="233" y="411"/>
                  </a:lnTo>
                  <a:lnTo>
                    <a:pt x="248" y="399"/>
                  </a:lnTo>
                  <a:lnTo>
                    <a:pt x="258" y="389"/>
                  </a:lnTo>
                  <a:lnTo>
                    <a:pt x="269" y="369"/>
                  </a:lnTo>
                  <a:lnTo>
                    <a:pt x="261" y="337"/>
                  </a:lnTo>
                  <a:lnTo>
                    <a:pt x="252" y="302"/>
                  </a:lnTo>
                  <a:lnTo>
                    <a:pt x="246" y="283"/>
                  </a:lnTo>
                  <a:lnTo>
                    <a:pt x="240" y="262"/>
                  </a:lnTo>
                  <a:lnTo>
                    <a:pt x="232" y="240"/>
                  </a:lnTo>
                  <a:lnTo>
                    <a:pt x="224" y="218"/>
                  </a:lnTo>
                  <a:lnTo>
                    <a:pt x="216" y="196"/>
                  </a:lnTo>
                  <a:lnTo>
                    <a:pt x="207" y="174"/>
                  </a:lnTo>
                  <a:lnTo>
                    <a:pt x="198" y="154"/>
                  </a:lnTo>
                  <a:lnTo>
                    <a:pt x="188" y="137"/>
                  </a:lnTo>
                  <a:lnTo>
                    <a:pt x="169" y="107"/>
                  </a:lnTo>
                  <a:lnTo>
                    <a:pt x="159" y="95"/>
                  </a:lnTo>
                  <a:lnTo>
                    <a:pt x="142" y="74"/>
                  </a:lnTo>
                  <a:lnTo>
                    <a:pt x="127" y="59"/>
                  </a:lnTo>
                  <a:lnTo>
                    <a:pt x="111" y="41"/>
                  </a:lnTo>
                  <a:lnTo>
                    <a:pt x="104" y="32"/>
                  </a:lnTo>
                  <a:lnTo>
                    <a:pt x="94" y="22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3" name="Freeform 47"/>
            <p:cNvSpPr/>
            <p:nvPr/>
          </p:nvSpPr>
          <p:spPr bwMode="auto">
            <a:xfrm>
              <a:off x="4093" y="3353"/>
              <a:ext cx="107" cy="147"/>
            </a:xfrm>
            <a:custGeom>
              <a:avLst/>
              <a:gdLst>
                <a:gd name="T0" fmla="*/ 30 w 320"/>
                <a:gd name="T1" fmla="*/ 0 h 443"/>
                <a:gd name="T2" fmla="*/ 54 w 320"/>
                <a:gd name="T3" fmla="*/ 91 h 443"/>
                <a:gd name="T4" fmla="*/ 0 w 320"/>
                <a:gd name="T5" fmla="*/ 378 h 443"/>
                <a:gd name="T6" fmla="*/ 17 w 320"/>
                <a:gd name="T7" fmla="*/ 374 h 443"/>
                <a:gd name="T8" fmla="*/ 58 w 320"/>
                <a:gd name="T9" fmla="*/ 370 h 443"/>
                <a:gd name="T10" fmla="*/ 112 w 320"/>
                <a:gd name="T11" fmla="*/ 370 h 443"/>
                <a:gd name="T12" fmla="*/ 163 w 320"/>
                <a:gd name="T13" fmla="*/ 380 h 443"/>
                <a:gd name="T14" fmla="*/ 186 w 320"/>
                <a:gd name="T15" fmla="*/ 389 h 443"/>
                <a:gd name="T16" fmla="*/ 207 w 320"/>
                <a:gd name="T17" fmla="*/ 400 h 443"/>
                <a:gd name="T18" fmla="*/ 227 w 320"/>
                <a:gd name="T19" fmla="*/ 411 h 443"/>
                <a:gd name="T20" fmla="*/ 245 w 320"/>
                <a:gd name="T21" fmla="*/ 421 h 443"/>
                <a:gd name="T22" fmla="*/ 261 w 320"/>
                <a:gd name="T23" fmla="*/ 430 h 443"/>
                <a:gd name="T24" fmla="*/ 273 w 320"/>
                <a:gd name="T25" fmla="*/ 438 h 443"/>
                <a:gd name="T26" fmla="*/ 282 w 320"/>
                <a:gd name="T27" fmla="*/ 443 h 443"/>
                <a:gd name="T28" fmla="*/ 320 w 320"/>
                <a:gd name="T29" fmla="*/ 364 h 443"/>
                <a:gd name="T30" fmla="*/ 304 w 320"/>
                <a:gd name="T31" fmla="*/ 344 h 443"/>
                <a:gd name="T32" fmla="*/ 270 w 320"/>
                <a:gd name="T33" fmla="*/ 402 h 443"/>
                <a:gd name="T34" fmla="*/ 250 w 320"/>
                <a:gd name="T35" fmla="*/ 392 h 443"/>
                <a:gd name="T36" fmla="*/ 230 w 320"/>
                <a:gd name="T37" fmla="*/ 383 h 443"/>
                <a:gd name="T38" fmla="*/ 205 w 320"/>
                <a:gd name="T39" fmla="*/ 372 h 443"/>
                <a:gd name="T40" fmla="*/ 179 w 320"/>
                <a:gd name="T41" fmla="*/ 361 h 443"/>
                <a:gd name="T42" fmla="*/ 153 w 320"/>
                <a:gd name="T43" fmla="*/ 350 h 443"/>
                <a:gd name="T44" fmla="*/ 112 w 320"/>
                <a:gd name="T45" fmla="*/ 339 h 443"/>
                <a:gd name="T46" fmla="*/ 56 w 320"/>
                <a:gd name="T47" fmla="*/ 339 h 443"/>
                <a:gd name="T48" fmla="*/ 32 w 320"/>
                <a:gd name="T49" fmla="*/ 343 h 443"/>
                <a:gd name="T50" fmla="*/ 90 w 320"/>
                <a:gd name="T51" fmla="*/ 85 h 443"/>
                <a:gd name="T52" fmla="*/ 51 w 320"/>
                <a:gd name="T53" fmla="*/ 1 h 443"/>
                <a:gd name="T54" fmla="*/ 30 w 320"/>
                <a:gd name="T55" fmla="*/ 0 h 443"/>
                <a:gd name="T56" fmla="*/ 30 w 320"/>
                <a:gd name="T57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0" h="443">
                  <a:moveTo>
                    <a:pt x="30" y="0"/>
                  </a:moveTo>
                  <a:lnTo>
                    <a:pt x="54" y="91"/>
                  </a:lnTo>
                  <a:lnTo>
                    <a:pt x="0" y="378"/>
                  </a:lnTo>
                  <a:lnTo>
                    <a:pt x="17" y="374"/>
                  </a:lnTo>
                  <a:lnTo>
                    <a:pt x="58" y="370"/>
                  </a:lnTo>
                  <a:lnTo>
                    <a:pt x="112" y="370"/>
                  </a:lnTo>
                  <a:lnTo>
                    <a:pt x="163" y="380"/>
                  </a:lnTo>
                  <a:lnTo>
                    <a:pt x="186" y="389"/>
                  </a:lnTo>
                  <a:lnTo>
                    <a:pt x="207" y="400"/>
                  </a:lnTo>
                  <a:lnTo>
                    <a:pt x="227" y="411"/>
                  </a:lnTo>
                  <a:lnTo>
                    <a:pt x="245" y="421"/>
                  </a:lnTo>
                  <a:lnTo>
                    <a:pt x="261" y="430"/>
                  </a:lnTo>
                  <a:lnTo>
                    <a:pt x="273" y="438"/>
                  </a:lnTo>
                  <a:lnTo>
                    <a:pt x="282" y="443"/>
                  </a:lnTo>
                  <a:lnTo>
                    <a:pt x="320" y="364"/>
                  </a:lnTo>
                  <a:lnTo>
                    <a:pt x="304" y="344"/>
                  </a:lnTo>
                  <a:lnTo>
                    <a:pt x="270" y="402"/>
                  </a:lnTo>
                  <a:lnTo>
                    <a:pt x="250" y="392"/>
                  </a:lnTo>
                  <a:lnTo>
                    <a:pt x="230" y="383"/>
                  </a:lnTo>
                  <a:lnTo>
                    <a:pt x="205" y="372"/>
                  </a:lnTo>
                  <a:lnTo>
                    <a:pt x="179" y="361"/>
                  </a:lnTo>
                  <a:lnTo>
                    <a:pt x="153" y="350"/>
                  </a:lnTo>
                  <a:lnTo>
                    <a:pt x="112" y="339"/>
                  </a:lnTo>
                  <a:lnTo>
                    <a:pt x="56" y="339"/>
                  </a:lnTo>
                  <a:lnTo>
                    <a:pt x="32" y="343"/>
                  </a:lnTo>
                  <a:lnTo>
                    <a:pt x="90" y="85"/>
                  </a:lnTo>
                  <a:lnTo>
                    <a:pt x="51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4" name="Freeform 48"/>
            <p:cNvSpPr/>
            <p:nvPr/>
          </p:nvSpPr>
          <p:spPr bwMode="auto">
            <a:xfrm>
              <a:off x="4160" y="3369"/>
              <a:ext cx="38" cy="70"/>
            </a:xfrm>
            <a:custGeom>
              <a:avLst/>
              <a:gdLst>
                <a:gd name="T0" fmla="*/ 0 w 112"/>
                <a:gd name="T1" fmla="*/ 0 h 212"/>
                <a:gd name="T2" fmla="*/ 10 w 112"/>
                <a:gd name="T3" fmla="*/ 59 h 212"/>
                <a:gd name="T4" fmla="*/ 24 w 112"/>
                <a:gd name="T5" fmla="*/ 111 h 212"/>
                <a:gd name="T6" fmla="*/ 33 w 112"/>
                <a:gd name="T7" fmla="*/ 134 h 212"/>
                <a:gd name="T8" fmla="*/ 43 w 112"/>
                <a:gd name="T9" fmla="*/ 153 h 212"/>
                <a:gd name="T10" fmla="*/ 53 w 112"/>
                <a:gd name="T11" fmla="*/ 169 h 212"/>
                <a:gd name="T12" fmla="*/ 65 w 112"/>
                <a:gd name="T13" fmla="*/ 182 h 212"/>
                <a:gd name="T14" fmla="*/ 83 w 112"/>
                <a:gd name="T15" fmla="*/ 200 h 212"/>
                <a:gd name="T16" fmla="*/ 98 w 112"/>
                <a:gd name="T17" fmla="*/ 212 h 212"/>
                <a:gd name="T18" fmla="*/ 112 w 112"/>
                <a:gd name="T19" fmla="*/ 198 h 212"/>
                <a:gd name="T20" fmla="*/ 95 w 112"/>
                <a:gd name="T21" fmla="*/ 185 h 212"/>
                <a:gd name="T22" fmla="*/ 85 w 112"/>
                <a:gd name="T23" fmla="*/ 176 h 212"/>
                <a:gd name="T24" fmla="*/ 44 w 112"/>
                <a:gd name="T25" fmla="*/ 112 h 212"/>
                <a:gd name="T26" fmla="*/ 32 w 112"/>
                <a:gd name="T27" fmla="*/ 73 h 212"/>
                <a:gd name="T28" fmla="*/ 22 w 112"/>
                <a:gd name="T29" fmla="*/ 37 h 212"/>
                <a:gd name="T30" fmla="*/ 14 w 112"/>
                <a:gd name="T31" fmla="*/ 3 h 212"/>
                <a:gd name="T32" fmla="*/ 0 w 112"/>
                <a:gd name="T33" fmla="*/ 0 h 212"/>
                <a:gd name="T34" fmla="*/ 0 w 112"/>
                <a:gd name="T3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212">
                  <a:moveTo>
                    <a:pt x="0" y="0"/>
                  </a:moveTo>
                  <a:lnTo>
                    <a:pt x="10" y="59"/>
                  </a:lnTo>
                  <a:lnTo>
                    <a:pt x="24" y="111"/>
                  </a:lnTo>
                  <a:lnTo>
                    <a:pt x="33" y="134"/>
                  </a:lnTo>
                  <a:lnTo>
                    <a:pt x="43" y="153"/>
                  </a:lnTo>
                  <a:lnTo>
                    <a:pt x="53" y="169"/>
                  </a:lnTo>
                  <a:lnTo>
                    <a:pt x="65" y="182"/>
                  </a:lnTo>
                  <a:lnTo>
                    <a:pt x="83" y="200"/>
                  </a:lnTo>
                  <a:lnTo>
                    <a:pt x="98" y="212"/>
                  </a:lnTo>
                  <a:lnTo>
                    <a:pt x="112" y="198"/>
                  </a:lnTo>
                  <a:lnTo>
                    <a:pt x="95" y="185"/>
                  </a:lnTo>
                  <a:lnTo>
                    <a:pt x="85" y="176"/>
                  </a:lnTo>
                  <a:lnTo>
                    <a:pt x="44" y="112"/>
                  </a:lnTo>
                  <a:lnTo>
                    <a:pt x="32" y="73"/>
                  </a:lnTo>
                  <a:lnTo>
                    <a:pt x="22" y="3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5" name="Freeform 49"/>
            <p:cNvSpPr/>
            <p:nvPr/>
          </p:nvSpPr>
          <p:spPr bwMode="auto">
            <a:xfrm>
              <a:off x="4283" y="3453"/>
              <a:ext cx="50" cy="206"/>
            </a:xfrm>
            <a:custGeom>
              <a:avLst/>
              <a:gdLst>
                <a:gd name="T0" fmla="*/ 30 w 150"/>
                <a:gd name="T1" fmla="*/ 0 h 617"/>
                <a:gd name="T2" fmla="*/ 55 w 150"/>
                <a:gd name="T3" fmla="*/ 170 h 617"/>
                <a:gd name="T4" fmla="*/ 68 w 150"/>
                <a:gd name="T5" fmla="*/ 191 h 617"/>
                <a:gd name="T6" fmla="*/ 81 w 150"/>
                <a:gd name="T7" fmla="*/ 214 h 617"/>
                <a:gd name="T8" fmla="*/ 96 w 150"/>
                <a:gd name="T9" fmla="*/ 244 h 617"/>
                <a:gd name="T10" fmla="*/ 113 w 150"/>
                <a:gd name="T11" fmla="*/ 278 h 617"/>
                <a:gd name="T12" fmla="*/ 128 w 150"/>
                <a:gd name="T13" fmla="*/ 312 h 617"/>
                <a:gd name="T14" fmla="*/ 147 w 150"/>
                <a:gd name="T15" fmla="*/ 381 h 617"/>
                <a:gd name="T16" fmla="*/ 150 w 150"/>
                <a:gd name="T17" fmla="*/ 455 h 617"/>
                <a:gd name="T18" fmla="*/ 148 w 150"/>
                <a:gd name="T19" fmla="*/ 531 h 617"/>
                <a:gd name="T20" fmla="*/ 141 w 150"/>
                <a:gd name="T21" fmla="*/ 617 h 617"/>
                <a:gd name="T22" fmla="*/ 127 w 150"/>
                <a:gd name="T23" fmla="*/ 597 h 617"/>
                <a:gd name="T24" fmla="*/ 126 w 150"/>
                <a:gd name="T25" fmla="*/ 472 h 617"/>
                <a:gd name="T26" fmla="*/ 117 w 150"/>
                <a:gd name="T27" fmla="*/ 376 h 617"/>
                <a:gd name="T28" fmla="*/ 108 w 150"/>
                <a:gd name="T29" fmla="*/ 333 h 617"/>
                <a:gd name="T30" fmla="*/ 96 w 150"/>
                <a:gd name="T31" fmla="*/ 303 h 617"/>
                <a:gd name="T32" fmla="*/ 83 w 150"/>
                <a:gd name="T33" fmla="*/ 279 h 617"/>
                <a:gd name="T34" fmla="*/ 71 w 150"/>
                <a:gd name="T35" fmla="*/ 257 h 617"/>
                <a:gd name="T36" fmla="*/ 51 w 150"/>
                <a:gd name="T37" fmla="*/ 217 h 617"/>
                <a:gd name="T38" fmla="*/ 37 w 150"/>
                <a:gd name="T39" fmla="*/ 187 h 617"/>
                <a:gd name="T40" fmla="*/ 32 w 150"/>
                <a:gd name="T41" fmla="*/ 176 h 617"/>
                <a:gd name="T42" fmla="*/ 0 w 150"/>
                <a:gd name="T43" fmla="*/ 18 h 617"/>
                <a:gd name="T44" fmla="*/ 30 w 150"/>
                <a:gd name="T45" fmla="*/ 0 h 617"/>
                <a:gd name="T46" fmla="*/ 30 w 150"/>
                <a:gd name="T4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617">
                  <a:moveTo>
                    <a:pt x="30" y="0"/>
                  </a:moveTo>
                  <a:lnTo>
                    <a:pt x="55" y="170"/>
                  </a:lnTo>
                  <a:lnTo>
                    <a:pt x="68" y="191"/>
                  </a:lnTo>
                  <a:lnTo>
                    <a:pt x="81" y="214"/>
                  </a:lnTo>
                  <a:lnTo>
                    <a:pt x="96" y="244"/>
                  </a:lnTo>
                  <a:lnTo>
                    <a:pt x="113" y="278"/>
                  </a:lnTo>
                  <a:lnTo>
                    <a:pt x="128" y="312"/>
                  </a:lnTo>
                  <a:lnTo>
                    <a:pt x="147" y="381"/>
                  </a:lnTo>
                  <a:lnTo>
                    <a:pt x="150" y="455"/>
                  </a:lnTo>
                  <a:lnTo>
                    <a:pt x="148" y="531"/>
                  </a:lnTo>
                  <a:lnTo>
                    <a:pt x="141" y="617"/>
                  </a:lnTo>
                  <a:lnTo>
                    <a:pt x="127" y="597"/>
                  </a:lnTo>
                  <a:lnTo>
                    <a:pt x="126" y="472"/>
                  </a:lnTo>
                  <a:lnTo>
                    <a:pt x="117" y="376"/>
                  </a:lnTo>
                  <a:lnTo>
                    <a:pt x="108" y="333"/>
                  </a:lnTo>
                  <a:lnTo>
                    <a:pt x="96" y="303"/>
                  </a:lnTo>
                  <a:lnTo>
                    <a:pt x="83" y="279"/>
                  </a:lnTo>
                  <a:lnTo>
                    <a:pt x="71" y="257"/>
                  </a:lnTo>
                  <a:lnTo>
                    <a:pt x="51" y="217"/>
                  </a:lnTo>
                  <a:lnTo>
                    <a:pt x="37" y="187"/>
                  </a:lnTo>
                  <a:lnTo>
                    <a:pt x="32" y="176"/>
                  </a:lnTo>
                  <a:lnTo>
                    <a:pt x="0" y="18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6" name="Freeform 50"/>
            <p:cNvSpPr/>
            <p:nvPr/>
          </p:nvSpPr>
          <p:spPr bwMode="auto">
            <a:xfrm>
              <a:off x="4230" y="3474"/>
              <a:ext cx="47" cy="81"/>
            </a:xfrm>
            <a:custGeom>
              <a:avLst/>
              <a:gdLst>
                <a:gd name="T0" fmla="*/ 0 w 141"/>
                <a:gd name="T1" fmla="*/ 8 h 243"/>
                <a:gd name="T2" fmla="*/ 43 w 141"/>
                <a:gd name="T3" fmla="*/ 98 h 243"/>
                <a:gd name="T4" fmla="*/ 47 w 141"/>
                <a:gd name="T5" fmla="*/ 114 h 243"/>
                <a:gd name="T6" fmla="*/ 57 w 141"/>
                <a:gd name="T7" fmla="*/ 150 h 243"/>
                <a:gd name="T8" fmla="*/ 65 w 141"/>
                <a:gd name="T9" fmla="*/ 170 h 243"/>
                <a:gd name="T10" fmla="*/ 73 w 141"/>
                <a:gd name="T11" fmla="*/ 191 h 243"/>
                <a:gd name="T12" fmla="*/ 82 w 141"/>
                <a:gd name="T13" fmla="*/ 209 h 243"/>
                <a:gd name="T14" fmla="*/ 91 w 141"/>
                <a:gd name="T15" fmla="*/ 221 h 243"/>
                <a:gd name="T16" fmla="*/ 108 w 141"/>
                <a:gd name="T17" fmla="*/ 237 h 243"/>
                <a:gd name="T18" fmla="*/ 125 w 141"/>
                <a:gd name="T19" fmla="*/ 243 h 243"/>
                <a:gd name="T20" fmla="*/ 140 w 141"/>
                <a:gd name="T21" fmla="*/ 241 h 243"/>
                <a:gd name="T22" fmla="*/ 141 w 141"/>
                <a:gd name="T23" fmla="*/ 220 h 243"/>
                <a:gd name="T24" fmla="*/ 115 w 141"/>
                <a:gd name="T25" fmla="*/ 209 h 243"/>
                <a:gd name="T26" fmla="*/ 95 w 141"/>
                <a:gd name="T27" fmla="*/ 194 h 243"/>
                <a:gd name="T28" fmla="*/ 80 w 141"/>
                <a:gd name="T29" fmla="*/ 168 h 243"/>
                <a:gd name="T30" fmla="*/ 66 w 141"/>
                <a:gd name="T31" fmla="*/ 80 h 243"/>
                <a:gd name="T32" fmla="*/ 24 w 141"/>
                <a:gd name="T33" fmla="*/ 0 h 243"/>
                <a:gd name="T34" fmla="*/ 0 w 141"/>
                <a:gd name="T35" fmla="*/ 8 h 243"/>
                <a:gd name="T36" fmla="*/ 0 w 141"/>
                <a:gd name="T37" fmla="*/ 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243">
                  <a:moveTo>
                    <a:pt x="0" y="8"/>
                  </a:moveTo>
                  <a:lnTo>
                    <a:pt x="43" y="98"/>
                  </a:lnTo>
                  <a:lnTo>
                    <a:pt x="47" y="114"/>
                  </a:lnTo>
                  <a:lnTo>
                    <a:pt x="57" y="150"/>
                  </a:lnTo>
                  <a:lnTo>
                    <a:pt x="65" y="170"/>
                  </a:lnTo>
                  <a:lnTo>
                    <a:pt x="73" y="191"/>
                  </a:lnTo>
                  <a:lnTo>
                    <a:pt x="82" y="209"/>
                  </a:lnTo>
                  <a:lnTo>
                    <a:pt x="91" y="221"/>
                  </a:lnTo>
                  <a:lnTo>
                    <a:pt x="108" y="237"/>
                  </a:lnTo>
                  <a:lnTo>
                    <a:pt x="125" y="243"/>
                  </a:lnTo>
                  <a:lnTo>
                    <a:pt x="140" y="241"/>
                  </a:lnTo>
                  <a:lnTo>
                    <a:pt x="141" y="220"/>
                  </a:lnTo>
                  <a:lnTo>
                    <a:pt x="115" y="209"/>
                  </a:lnTo>
                  <a:lnTo>
                    <a:pt x="95" y="194"/>
                  </a:lnTo>
                  <a:lnTo>
                    <a:pt x="80" y="168"/>
                  </a:lnTo>
                  <a:lnTo>
                    <a:pt x="66" y="8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7" name="Freeform 51"/>
            <p:cNvSpPr/>
            <p:nvPr/>
          </p:nvSpPr>
          <p:spPr bwMode="auto">
            <a:xfrm>
              <a:off x="4269" y="3556"/>
              <a:ext cx="31" cy="136"/>
            </a:xfrm>
            <a:custGeom>
              <a:avLst/>
              <a:gdLst>
                <a:gd name="T0" fmla="*/ 0 w 95"/>
                <a:gd name="T1" fmla="*/ 0 h 406"/>
                <a:gd name="T2" fmla="*/ 2 w 95"/>
                <a:gd name="T3" fmla="*/ 50 h 406"/>
                <a:gd name="T4" fmla="*/ 11 w 95"/>
                <a:gd name="T5" fmla="*/ 138 h 406"/>
                <a:gd name="T6" fmla="*/ 24 w 95"/>
                <a:gd name="T7" fmla="*/ 190 h 406"/>
                <a:gd name="T8" fmla="*/ 34 w 95"/>
                <a:gd name="T9" fmla="*/ 221 h 406"/>
                <a:gd name="T10" fmla="*/ 45 w 95"/>
                <a:gd name="T11" fmla="*/ 251 h 406"/>
                <a:gd name="T12" fmla="*/ 56 w 95"/>
                <a:gd name="T13" fmla="*/ 280 h 406"/>
                <a:gd name="T14" fmla="*/ 65 w 95"/>
                <a:gd name="T15" fmla="*/ 304 h 406"/>
                <a:gd name="T16" fmla="*/ 72 w 95"/>
                <a:gd name="T17" fmla="*/ 325 h 406"/>
                <a:gd name="T18" fmla="*/ 78 w 95"/>
                <a:gd name="T19" fmla="*/ 395 h 406"/>
                <a:gd name="T20" fmla="*/ 95 w 95"/>
                <a:gd name="T21" fmla="*/ 406 h 406"/>
                <a:gd name="T22" fmla="*/ 88 w 95"/>
                <a:gd name="T23" fmla="*/ 306 h 406"/>
                <a:gd name="T24" fmla="*/ 79 w 95"/>
                <a:gd name="T25" fmla="*/ 276 h 406"/>
                <a:gd name="T26" fmla="*/ 71 w 95"/>
                <a:gd name="T27" fmla="*/ 244 h 406"/>
                <a:gd name="T28" fmla="*/ 60 w 95"/>
                <a:gd name="T29" fmla="*/ 207 h 406"/>
                <a:gd name="T30" fmla="*/ 49 w 95"/>
                <a:gd name="T31" fmla="*/ 167 h 406"/>
                <a:gd name="T32" fmla="*/ 38 w 95"/>
                <a:gd name="T33" fmla="*/ 130 h 406"/>
                <a:gd name="T34" fmla="*/ 24 w 95"/>
                <a:gd name="T35" fmla="*/ 80 h 406"/>
                <a:gd name="T36" fmla="*/ 18 w 95"/>
                <a:gd name="T37" fmla="*/ 30 h 406"/>
                <a:gd name="T38" fmla="*/ 19 w 95"/>
                <a:gd name="T39" fmla="*/ 6 h 406"/>
                <a:gd name="T40" fmla="*/ 0 w 95"/>
                <a:gd name="T41" fmla="*/ 0 h 406"/>
                <a:gd name="T42" fmla="*/ 0 w 95"/>
                <a:gd name="T43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406">
                  <a:moveTo>
                    <a:pt x="0" y="0"/>
                  </a:moveTo>
                  <a:lnTo>
                    <a:pt x="2" y="50"/>
                  </a:lnTo>
                  <a:lnTo>
                    <a:pt x="11" y="138"/>
                  </a:lnTo>
                  <a:lnTo>
                    <a:pt x="24" y="190"/>
                  </a:lnTo>
                  <a:lnTo>
                    <a:pt x="34" y="221"/>
                  </a:lnTo>
                  <a:lnTo>
                    <a:pt x="45" y="251"/>
                  </a:lnTo>
                  <a:lnTo>
                    <a:pt x="56" y="280"/>
                  </a:lnTo>
                  <a:lnTo>
                    <a:pt x="65" y="304"/>
                  </a:lnTo>
                  <a:lnTo>
                    <a:pt x="72" y="325"/>
                  </a:lnTo>
                  <a:lnTo>
                    <a:pt x="78" y="395"/>
                  </a:lnTo>
                  <a:lnTo>
                    <a:pt x="95" y="406"/>
                  </a:lnTo>
                  <a:lnTo>
                    <a:pt x="88" y="306"/>
                  </a:lnTo>
                  <a:lnTo>
                    <a:pt x="79" y="276"/>
                  </a:lnTo>
                  <a:lnTo>
                    <a:pt x="71" y="244"/>
                  </a:lnTo>
                  <a:lnTo>
                    <a:pt x="60" y="207"/>
                  </a:lnTo>
                  <a:lnTo>
                    <a:pt x="49" y="167"/>
                  </a:lnTo>
                  <a:lnTo>
                    <a:pt x="38" y="130"/>
                  </a:lnTo>
                  <a:lnTo>
                    <a:pt x="24" y="80"/>
                  </a:lnTo>
                  <a:lnTo>
                    <a:pt x="18" y="30"/>
                  </a:lnTo>
                  <a:lnTo>
                    <a:pt x="19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8" name="Freeform 52"/>
            <p:cNvSpPr/>
            <p:nvPr/>
          </p:nvSpPr>
          <p:spPr bwMode="auto">
            <a:xfrm>
              <a:off x="4296" y="3652"/>
              <a:ext cx="30" cy="13"/>
            </a:xfrm>
            <a:custGeom>
              <a:avLst/>
              <a:gdLst>
                <a:gd name="T0" fmla="*/ 82 w 90"/>
                <a:gd name="T1" fmla="*/ 0 h 37"/>
                <a:gd name="T2" fmla="*/ 71 w 90"/>
                <a:gd name="T3" fmla="*/ 7 h 37"/>
                <a:gd name="T4" fmla="*/ 44 w 90"/>
                <a:gd name="T5" fmla="*/ 18 h 37"/>
                <a:gd name="T6" fmla="*/ 14 w 90"/>
                <a:gd name="T7" fmla="*/ 19 h 37"/>
                <a:gd name="T8" fmla="*/ 0 w 90"/>
                <a:gd name="T9" fmla="*/ 16 h 37"/>
                <a:gd name="T10" fmla="*/ 0 w 90"/>
                <a:gd name="T11" fmla="*/ 34 h 37"/>
                <a:gd name="T12" fmla="*/ 21 w 90"/>
                <a:gd name="T13" fmla="*/ 37 h 37"/>
                <a:gd name="T14" fmla="*/ 55 w 90"/>
                <a:gd name="T15" fmla="*/ 37 h 37"/>
                <a:gd name="T16" fmla="*/ 79 w 90"/>
                <a:gd name="T17" fmla="*/ 23 h 37"/>
                <a:gd name="T18" fmla="*/ 90 w 90"/>
                <a:gd name="T19" fmla="*/ 12 h 37"/>
                <a:gd name="T20" fmla="*/ 82 w 90"/>
                <a:gd name="T21" fmla="*/ 0 h 37"/>
                <a:gd name="T22" fmla="*/ 82 w 90"/>
                <a:gd name="T2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37">
                  <a:moveTo>
                    <a:pt x="82" y="0"/>
                  </a:moveTo>
                  <a:lnTo>
                    <a:pt x="71" y="7"/>
                  </a:lnTo>
                  <a:lnTo>
                    <a:pt x="44" y="18"/>
                  </a:lnTo>
                  <a:lnTo>
                    <a:pt x="14" y="19"/>
                  </a:lnTo>
                  <a:lnTo>
                    <a:pt x="0" y="16"/>
                  </a:lnTo>
                  <a:lnTo>
                    <a:pt x="0" y="34"/>
                  </a:lnTo>
                  <a:lnTo>
                    <a:pt x="21" y="37"/>
                  </a:lnTo>
                  <a:lnTo>
                    <a:pt x="55" y="37"/>
                  </a:lnTo>
                  <a:lnTo>
                    <a:pt x="79" y="23"/>
                  </a:lnTo>
                  <a:lnTo>
                    <a:pt x="90" y="12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9" name="Freeform 53"/>
            <p:cNvSpPr/>
            <p:nvPr/>
          </p:nvSpPr>
          <p:spPr bwMode="auto">
            <a:xfrm>
              <a:off x="4321" y="3665"/>
              <a:ext cx="11" cy="33"/>
            </a:xfrm>
            <a:custGeom>
              <a:avLst/>
              <a:gdLst>
                <a:gd name="T0" fmla="*/ 32 w 34"/>
                <a:gd name="T1" fmla="*/ 0 h 100"/>
                <a:gd name="T2" fmla="*/ 34 w 34"/>
                <a:gd name="T3" fmla="*/ 61 h 100"/>
                <a:gd name="T4" fmla="*/ 22 w 34"/>
                <a:gd name="T5" fmla="*/ 89 h 100"/>
                <a:gd name="T6" fmla="*/ 17 w 34"/>
                <a:gd name="T7" fmla="*/ 100 h 100"/>
                <a:gd name="T8" fmla="*/ 0 w 34"/>
                <a:gd name="T9" fmla="*/ 94 h 100"/>
                <a:gd name="T10" fmla="*/ 9 w 34"/>
                <a:gd name="T11" fmla="*/ 79 h 100"/>
                <a:gd name="T12" fmla="*/ 18 w 34"/>
                <a:gd name="T13" fmla="*/ 50 h 100"/>
                <a:gd name="T14" fmla="*/ 15 w 34"/>
                <a:gd name="T15" fmla="*/ 10 h 100"/>
                <a:gd name="T16" fmla="*/ 32 w 34"/>
                <a:gd name="T17" fmla="*/ 0 h 100"/>
                <a:gd name="T18" fmla="*/ 32 w 34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00">
                  <a:moveTo>
                    <a:pt x="32" y="0"/>
                  </a:moveTo>
                  <a:lnTo>
                    <a:pt x="34" y="61"/>
                  </a:lnTo>
                  <a:lnTo>
                    <a:pt x="22" y="89"/>
                  </a:lnTo>
                  <a:lnTo>
                    <a:pt x="17" y="100"/>
                  </a:lnTo>
                  <a:lnTo>
                    <a:pt x="0" y="94"/>
                  </a:lnTo>
                  <a:lnTo>
                    <a:pt x="9" y="79"/>
                  </a:lnTo>
                  <a:lnTo>
                    <a:pt x="18" y="50"/>
                  </a:lnTo>
                  <a:lnTo>
                    <a:pt x="15" y="1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0" name="Freeform 54"/>
            <p:cNvSpPr/>
            <p:nvPr/>
          </p:nvSpPr>
          <p:spPr bwMode="auto">
            <a:xfrm>
              <a:off x="4280" y="3682"/>
              <a:ext cx="65" cy="75"/>
            </a:xfrm>
            <a:custGeom>
              <a:avLst/>
              <a:gdLst>
                <a:gd name="T0" fmla="*/ 156 w 196"/>
                <a:gd name="T1" fmla="*/ 0 h 225"/>
                <a:gd name="T2" fmla="*/ 164 w 196"/>
                <a:gd name="T3" fmla="*/ 15 h 225"/>
                <a:gd name="T4" fmla="*/ 183 w 196"/>
                <a:gd name="T5" fmla="*/ 50 h 225"/>
                <a:gd name="T6" fmla="*/ 195 w 196"/>
                <a:gd name="T7" fmla="*/ 96 h 225"/>
                <a:gd name="T8" fmla="*/ 196 w 196"/>
                <a:gd name="T9" fmla="*/ 120 h 225"/>
                <a:gd name="T10" fmla="*/ 191 w 196"/>
                <a:gd name="T11" fmla="*/ 142 h 225"/>
                <a:gd name="T12" fmla="*/ 179 w 196"/>
                <a:gd name="T13" fmla="*/ 164 h 225"/>
                <a:gd name="T14" fmla="*/ 161 w 196"/>
                <a:gd name="T15" fmla="*/ 181 h 225"/>
                <a:gd name="T16" fmla="*/ 141 w 196"/>
                <a:gd name="T17" fmla="*/ 198 h 225"/>
                <a:gd name="T18" fmla="*/ 117 w 196"/>
                <a:gd name="T19" fmla="*/ 210 h 225"/>
                <a:gd name="T20" fmla="*/ 94 w 196"/>
                <a:gd name="T21" fmla="*/ 219 h 225"/>
                <a:gd name="T22" fmla="*/ 70 w 196"/>
                <a:gd name="T23" fmla="*/ 225 h 225"/>
                <a:gd name="T24" fmla="*/ 32 w 196"/>
                <a:gd name="T25" fmla="*/ 222 h 225"/>
                <a:gd name="T26" fmla="*/ 8 w 196"/>
                <a:gd name="T27" fmla="*/ 206 h 225"/>
                <a:gd name="T28" fmla="*/ 0 w 196"/>
                <a:gd name="T29" fmla="*/ 180 h 225"/>
                <a:gd name="T30" fmla="*/ 1 w 196"/>
                <a:gd name="T31" fmla="*/ 152 h 225"/>
                <a:gd name="T32" fmla="*/ 7 w 196"/>
                <a:gd name="T33" fmla="*/ 127 h 225"/>
                <a:gd name="T34" fmla="*/ 25 w 196"/>
                <a:gd name="T35" fmla="*/ 61 h 225"/>
                <a:gd name="T36" fmla="*/ 34 w 196"/>
                <a:gd name="T37" fmla="*/ 18 h 225"/>
                <a:gd name="T38" fmla="*/ 45 w 196"/>
                <a:gd name="T39" fmla="*/ 36 h 225"/>
                <a:gd name="T40" fmla="*/ 31 w 196"/>
                <a:gd name="T41" fmla="*/ 87 h 225"/>
                <a:gd name="T42" fmla="*/ 25 w 196"/>
                <a:gd name="T43" fmla="*/ 162 h 225"/>
                <a:gd name="T44" fmla="*/ 32 w 196"/>
                <a:gd name="T45" fmla="*/ 174 h 225"/>
                <a:gd name="T46" fmla="*/ 52 w 196"/>
                <a:gd name="T47" fmla="*/ 194 h 225"/>
                <a:gd name="T48" fmla="*/ 67 w 196"/>
                <a:gd name="T49" fmla="*/ 198 h 225"/>
                <a:gd name="T50" fmla="*/ 99 w 196"/>
                <a:gd name="T51" fmla="*/ 198 h 225"/>
                <a:gd name="T52" fmla="*/ 134 w 196"/>
                <a:gd name="T53" fmla="*/ 177 h 225"/>
                <a:gd name="T54" fmla="*/ 174 w 196"/>
                <a:gd name="T55" fmla="*/ 117 h 225"/>
                <a:gd name="T56" fmla="*/ 177 w 196"/>
                <a:gd name="T57" fmla="*/ 91 h 225"/>
                <a:gd name="T58" fmla="*/ 172 w 196"/>
                <a:gd name="T59" fmla="*/ 70 h 225"/>
                <a:gd name="T60" fmla="*/ 162 w 196"/>
                <a:gd name="T61" fmla="*/ 51 h 225"/>
                <a:gd name="T62" fmla="*/ 154 w 196"/>
                <a:gd name="T63" fmla="*/ 37 h 225"/>
                <a:gd name="T64" fmla="*/ 147 w 196"/>
                <a:gd name="T65" fmla="*/ 28 h 225"/>
                <a:gd name="T66" fmla="*/ 144 w 196"/>
                <a:gd name="T67" fmla="*/ 23 h 225"/>
                <a:gd name="T68" fmla="*/ 156 w 196"/>
                <a:gd name="T69" fmla="*/ 0 h 225"/>
                <a:gd name="T70" fmla="*/ 156 w 196"/>
                <a:gd name="T7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6" h="225">
                  <a:moveTo>
                    <a:pt x="156" y="0"/>
                  </a:moveTo>
                  <a:lnTo>
                    <a:pt x="164" y="15"/>
                  </a:lnTo>
                  <a:lnTo>
                    <a:pt x="183" y="50"/>
                  </a:lnTo>
                  <a:lnTo>
                    <a:pt x="195" y="96"/>
                  </a:lnTo>
                  <a:lnTo>
                    <a:pt x="196" y="120"/>
                  </a:lnTo>
                  <a:lnTo>
                    <a:pt x="191" y="142"/>
                  </a:lnTo>
                  <a:lnTo>
                    <a:pt x="179" y="164"/>
                  </a:lnTo>
                  <a:lnTo>
                    <a:pt x="161" y="181"/>
                  </a:lnTo>
                  <a:lnTo>
                    <a:pt x="141" y="198"/>
                  </a:lnTo>
                  <a:lnTo>
                    <a:pt x="117" y="210"/>
                  </a:lnTo>
                  <a:lnTo>
                    <a:pt x="94" y="219"/>
                  </a:lnTo>
                  <a:lnTo>
                    <a:pt x="70" y="225"/>
                  </a:lnTo>
                  <a:lnTo>
                    <a:pt x="32" y="222"/>
                  </a:lnTo>
                  <a:lnTo>
                    <a:pt x="8" y="206"/>
                  </a:lnTo>
                  <a:lnTo>
                    <a:pt x="0" y="180"/>
                  </a:lnTo>
                  <a:lnTo>
                    <a:pt x="1" y="152"/>
                  </a:lnTo>
                  <a:lnTo>
                    <a:pt x="7" y="127"/>
                  </a:lnTo>
                  <a:lnTo>
                    <a:pt x="25" y="61"/>
                  </a:lnTo>
                  <a:lnTo>
                    <a:pt x="34" y="18"/>
                  </a:lnTo>
                  <a:lnTo>
                    <a:pt x="45" y="36"/>
                  </a:lnTo>
                  <a:lnTo>
                    <a:pt x="31" y="87"/>
                  </a:lnTo>
                  <a:lnTo>
                    <a:pt x="25" y="162"/>
                  </a:lnTo>
                  <a:lnTo>
                    <a:pt x="32" y="174"/>
                  </a:lnTo>
                  <a:lnTo>
                    <a:pt x="52" y="194"/>
                  </a:lnTo>
                  <a:lnTo>
                    <a:pt x="67" y="198"/>
                  </a:lnTo>
                  <a:lnTo>
                    <a:pt x="99" y="198"/>
                  </a:lnTo>
                  <a:lnTo>
                    <a:pt x="134" y="177"/>
                  </a:lnTo>
                  <a:lnTo>
                    <a:pt x="174" y="117"/>
                  </a:lnTo>
                  <a:lnTo>
                    <a:pt x="177" y="91"/>
                  </a:lnTo>
                  <a:lnTo>
                    <a:pt x="172" y="70"/>
                  </a:lnTo>
                  <a:lnTo>
                    <a:pt x="162" y="51"/>
                  </a:lnTo>
                  <a:lnTo>
                    <a:pt x="154" y="37"/>
                  </a:lnTo>
                  <a:lnTo>
                    <a:pt x="147" y="28"/>
                  </a:lnTo>
                  <a:lnTo>
                    <a:pt x="144" y="23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1" name="Freeform 55"/>
            <p:cNvSpPr/>
            <p:nvPr/>
          </p:nvSpPr>
          <p:spPr bwMode="auto">
            <a:xfrm>
              <a:off x="4298" y="3703"/>
              <a:ext cx="26" cy="12"/>
            </a:xfrm>
            <a:custGeom>
              <a:avLst/>
              <a:gdLst>
                <a:gd name="T0" fmla="*/ 79 w 79"/>
                <a:gd name="T1" fmla="*/ 16 h 35"/>
                <a:gd name="T2" fmla="*/ 68 w 79"/>
                <a:gd name="T3" fmla="*/ 8 h 35"/>
                <a:gd name="T4" fmla="*/ 56 w 79"/>
                <a:gd name="T5" fmla="*/ 3 h 35"/>
                <a:gd name="T6" fmla="*/ 41 w 79"/>
                <a:gd name="T7" fmla="*/ 0 h 35"/>
                <a:gd name="T8" fmla="*/ 2 w 79"/>
                <a:gd name="T9" fmla="*/ 5 h 35"/>
                <a:gd name="T10" fmla="*/ 0 w 79"/>
                <a:gd name="T11" fmla="*/ 23 h 35"/>
                <a:gd name="T12" fmla="*/ 17 w 79"/>
                <a:gd name="T13" fmla="*/ 19 h 35"/>
                <a:gd name="T14" fmla="*/ 48 w 79"/>
                <a:gd name="T15" fmla="*/ 17 h 35"/>
                <a:gd name="T16" fmla="*/ 68 w 79"/>
                <a:gd name="T17" fmla="*/ 27 h 35"/>
                <a:gd name="T18" fmla="*/ 76 w 79"/>
                <a:gd name="T19" fmla="*/ 35 h 35"/>
                <a:gd name="T20" fmla="*/ 79 w 79"/>
                <a:gd name="T21" fmla="*/ 16 h 35"/>
                <a:gd name="T22" fmla="*/ 79 w 79"/>
                <a:gd name="T23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35">
                  <a:moveTo>
                    <a:pt x="79" y="16"/>
                  </a:moveTo>
                  <a:lnTo>
                    <a:pt x="68" y="8"/>
                  </a:lnTo>
                  <a:lnTo>
                    <a:pt x="56" y="3"/>
                  </a:lnTo>
                  <a:lnTo>
                    <a:pt x="41" y="0"/>
                  </a:lnTo>
                  <a:lnTo>
                    <a:pt x="2" y="5"/>
                  </a:lnTo>
                  <a:lnTo>
                    <a:pt x="0" y="23"/>
                  </a:lnTo>
                  <a:lnTo>
                    <a:pt x="17" y="19"/>
                  </a:lnTo>
                  <a:lnTo>
                    <a:pt x="48" y="17"/>
                  </a:lnTo>
                  <a:lnTo>
                    <a:pt x="68" y="27"/>
                  </a:lnTo>
                  <a:lnTo>
                    <a:pt x="76" y="35"/>
                  </a:lnTo>
                  <a:lnTo>
                    <a:pt x="79" y="16"/>
                  </a:lnTo>
                  <a:lnTo>
                    <a:pt x="7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2" name="Freeform 56"/>
            <p:cNvSpPr/>
            <p:nvPr/>
          </p:nvSpPr>
          <p:spPr bwMode="auto">
            <a:xfrm>
              <a:off x="4294" y="3715"/>
              <a:ext cx="28" cy="10"/>
            </a:xfrm>
            <a:custGeom>
              <a:avLst/>
              <a:gdLst>
                <a:gd name="T0" fmla="*/ 84 w 84"/>
                <a:gd name="T1" fmla="*/ 19 h 30"/>
                <a:gd name="T2" fmla="*/ 80 w 84"/>
                <a:gd name="T3" fmla="*/ 16 h 30"/>
                <a:gd name="T4" fmla="*/ 71 w 84"/>
                <a:gd name="T5" fmla="*/ 9 h 30"/>
                <a:gd name="T6" fmla="*/ 60 w 84"/>
                <a:gd name="T7" fmla="*/ 2 h 30"/>
                <a:gd name="T8" fmla="*/ 45 w 84"/>
                <a:gd name="T9" fmla="*/ 0 h 30"/>
                <a:gd name="T10" fmla="*/ 16 w 84"/>
                <a:gd name="T11" fmla="*/ 6 h 30"/>
                <a:gd name="T12" fmla="*/ 0 w 84"/>
                <a:gd name="T13" fmla="*/ 11 h 30"/>
                <a:gd name="T14" fmla="*/ 0 w 84"/>
                <a:gd name="T15" fmla="*/ 30 h 30"/>
                <a:gd name="T16" fmla="*/ 15 w 84"/>
                <a:gd name="T17" fmla="*/ 21 h 30"/>
                <a:gd name="T18" fmla="*/ 30 w 84"/>
                <a:gd name="T19" fmla="*/ 17 h 30"/>
                <a:gd name="T20" fmla="*/ 47 w 84"/>
                <a:gd name="T21" fmla="*/ 17 h 30"/>
                <a:gd name="T22" fmla="*/ 79 w 84"/>
                <a:gd name="T23" fmla="*/ 30 h 30"/>
                <a:gd name="T24" fmla="*/ 84 w 84"/>
                <a:gd name="T25" fmla="*/ 19 h 30"/>
                <a:gd name="T26" fmla="*/ 84 w 84"/>
                <a:gd name="T27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0">
                  <a:moveTo>
                    <a:pt x="84" y="19"/>
                  </a:moveTo>
                  <a:lnTo>
                    <a:pt x="80" y="16"/>
                  </a:lnTo>
                  <a:lnTo>
                    <a:pt x="71" y="9"/>
                  </a:lnTo>
                  <a:lnTo>
                    <a:pt x="60" y="2"/>
                  </a:lnTo>
                  <a:lnTo>
                    <a:pt x="45" y="0"/>
                  </a:lnTo>
                  <a:lnTo>
                    <a:pt x="16" y="6"/>
                  </a:lnTo>
                  <a:lnTo>
                    <a:pt x="0" y="11"/>
                  </a:lnTo>
                  <a:lnTo>
                    <a:pt x="0" y="30"/>
                  </a:lnTo>
                  <a:lnTo>
                    <a:pt x="15" y="21"/>
                  </a:lnTo>
                  <a:lnTo>
                    <a:pt x="30" y="17"/>
                  </a:lnTo>
                  <a:lnTo>
                    <a:pt x="47" y="17"/>
                  </a:lnTo>
                  <a:lnTo>
                    <a:pt x="79" y="30"/>
                  </a:lnTo>
                  <a:lnTo>
                    <a:pt x="84" y="19"/>
                  </a:lnTo>
                  <a:lnTo>
                    <a:pt x="8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3" name="Freeform 57"/>
            <p:cNvSpPr/>
            <p:nvPr/>
          </p:nvSpPr>
          <p:spPr bwMode="auto">
            <a:xfrm>
              <a:off x="4101" y="3471"/>
              <a:ext cx="85" cy="109"/>
            </a:xfrm>
            <a:custGeom>
              <a:avLst/>
              <a:gdLst>
                <a:gd name="T0" fmla="*/ 18 w 256"/>
                <a:gd name="T1" fmla="*/ 5 h 327"/>
                <a:gd name="T2" fmla="*/ 14 w 256"/>
                <a:gd name="T3" fmla="*/ 37 h 327"/>
                <a:gd name="T4" fmla="*/ 5 w 256"/>
                <a:gd name="T5" fmla="*/ 113 h 327"/>
                <a:gd name="T6" fmla="*/ 0 w 256"/>
                <a:gd name="T7" fmla="*/ 198 h 327"/>
                <a:gd name="T8" fmla="*/ 6 w 256"/>
                <a:gd name="T9" fmla="*/ 259 h 327"/>
                <a:gd name="T10" fmla="*/ 15 w 256"/>
                <a:gd name="T11" fmla="*/ 277 h 327"/>
                <a:gd name="T12" fmla="*/ 26 w 256"/>
                <a:gd name="T13" fmla="*/ 294 h 327"/>
                <a:gd name="T14" fmla="*/ 40 w 256"/>
                <a:gd name="T15" fmla="*/ 307 h 327"/>
                <a:gd name="T16" fmla="*/ 56 w 256"/>
                <a:gd name="T17" fmla="*/ 318 h 327"/>
                <a:gd name="T18" fmla="*/ 76 w 256"/>
                <a:gd name="T19" fmla="*/ 325 h 327"/>
                <a:gd name="T20" fmla="*/ 98 w 256"/>
                <a:gd name="T21" fmla="*/ 327 h 327"/>
                <a:gd name="T22" fmla="*/ 153 w 256"/>
                <a:gd name="T23" fmla="*/ 318 h 327"/>
                <a:gd name="T24" fmla="*/ 181 w 256"/>
                <a:gd name="T25" fmla="*/ 305 h 327"/>
                <a:gd name="T26" fmla="*/ 203 w 256"/>
                <a:gd name="T27" fmla="*/ 290 h 327"/>
                <a:gd name="T28" fmla="*/ 220 w 256"/>
                <a:gd name="T29" fmla="*/ 274 h 327"/>
                <a:gd name="T30" fmla="*/ 234 w 256"/>
                <a:gd name="T31" fmla="*/ 256 h 327"/>
                <a:gd name="T32" fmla="*/ 249 w 256"/>
                <a:gd name="T33" fmla="*/ 223 h 327"/>
                <a:gd name="T34" fmla="*/ 255 w 256"/>
                <a:gd name="T35" fmla="*/ 197 h 327"/>
                <a:gd name="T36" fmla="*/ 256 w 256"/>
                <a:gd name="T37" fmla="*/ 137 h 327"/>
                <a:gd name="T38" fmla="*/ 245 w 256"/>
                <a:gd name="T39" fmla="*/ 134 h 327"/>
                <a:gd name="T40" fmla="*/ 238 w 256"/>
                <a:gd name="T41" fmla="*/ 186 h 327"/>
                <a:gd name="T42" fmla="*/ 231 w 256"/>
                <a:gd name="T43" fmla="*/ 208 h 327"/>
                <a:gd name="T44" fmla="*/ 222 w 256"/>
                <a:gd name="T45" fmla="*/ 229 h 327"/>
                <a:gd name="T46" fmla="*/ 210 w 256"/>
                <a:gd name="T47" fmla="*/ 249 h 327"/>
                <a:gd name="T48" fmla="*/ 194 w 256"/>
                <a:gd name="T49" fmla="*/ 265 h 327"/>
                <a:gd name="T50" fmla="*/ 175 w 256"/>
                <a:gd name="T51" fmla="*/ 277 h 327"/>
                <a:gd name="T52" fmla="*/ 154 w 256"/>
                <a:gd name="T53" fmla="*/ 285 h 327"/>
                <a:gd name="T54" fmla="*/ 111 w 256"/>
                <a:gd name="T55" fmla="*/ 290 h 327"/>
                <a:gd name="T56" fmla="*/ 70 w 256"/>
                <a:gd name="T57" fmla="*/ 285 h 327"/>
                <a:gd name="T58" fmla="*/ 41 w 256"/>
                <a:gd name="T59" fmla="*/ 266 h 327"/>
                <a:gd name="T60" fmla="*/ 32 w 256"/>
                <a:gd name="T61" fmla="*/ 248 h 327"/>
                <a:gd name="T62" fmla="*/ 27 w 256"/>
                <a:gd name="T63" fmla="*/ 220 h 327"/>
                <a:gd name="T64" fmla="*/ 25 w 256"/>
                <a:gd name="T65" fmla="*/ 148 h 327"/>
                <a:gd name="T66" fmla="*/ 29 w 256"/>
                <a:gd name="T67" fmla="*/ 78 h 327"/>
                <a:gd name="T68" fmla="*/ 34 w 256"/>
                <a:gd name="T69" fmla="*/ 37 h 327"/>
                <a:gd name="T70" fmla="*/ 41 w 256"/>
                <a:gd name="T71" fmla="*/ 0 h 327"/>
                <a:gd name="T72" fmla="*/ 18 w 256"/>
                <a:gd name="T73" fmla="*/ 5 h 327"/>
                <a:gd name="T74" fmla="*/ 18 w 256"/>
                <a:gd name="T75" fmla="*/ 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6" h="327">
                  <a:moveTo>
                    <a:pt x="18" y="5"/>
                  </a:moveTo>
                  <a:lnTo>
                    <a:pt x="14" y="37"/>
                  </a:lnTo>
                  <a:lnTo>
                    <a:pt x="5" y="113"/>
                  </a:lnTo>
                  <a:lnTo>
                    <a:pt x="0" y="198"/>
                  </a:lnTo>
                  <a:lnTo>
                    <a:pt x="6" y="259"/>
                  </a:lnTo>
                  <a:lnTo>
                    <a:pt x="15" y="277"/>
                  </a:lnTo>
                  <a:lnTo>
                    <a:pt x="26" y="294"/>
                  </a:lnTo>
                  <a:lnTo>
                    <a:pt x="40" y="307"/>
                  </a:lnTo>
                  <a:lnTo>
                    <a:pt x="56" y="318"/>
                  </a:lnTo>
                  <a:lnTo>
                    <a:pt x="76" y="325"/>
                  </a:lnTo>
                  <a:lnTo>
                    <a:pt x="98" y="327"/>
                  </a:lnTo>
                  <a:lnTo>
                    <a:pt x="153" y="318"/>
                  </a:lnTo>
                  <a:lnTo>
                    <a:pt x="181" y="305"/>
                  </a:lnTo>
                  <a:lnTo>
                    <a:pt x="203" y="290"/>
                  </a:lnTo>
                  <a:lnTo>
                    <a:pt x="220" y="274"/>
                  </a:lnTo>
                  <a:lnTo>
                    <a:pt x="234" y="256"/>
                  </a:lnTo>
                  <a:lnTo>
                    <a:pt x="249" y="223"/>
                  </a:lnTo>
                  <a:lnTo>
                    <a:pt x="255" y="197"/>
                  </a:lnTo>
                  <a:lnTo>
                    <a:pt x="256" y="137"/>
                  </a:lnTo>
                  <a:lnTo>
                    <a:pt x="245" y="134"/>
                  </a:lnTo>
                  <a:lnTo>
                    <a:pt x="238" y="186"/>
                  </a:lnTo>
                  <a:lnTo>
                    <a:pt x="231" y="208"/>
                  </a:lnTo>
                  <a:lnTo>
                    <a:pt x="222" y="229"/>
                  </a:lnTo>
                  <a:lnTo>
                    <a:pt x="210" y="249"/>
                  </a:lnTo>
                  <a:lnTo>
                    <a:pt x="194" y="265"/>
                  </a:lnTo>
                  <a:lnTo>
                    <a:pt x="175" y="277"/>
                  </a:lnTo>
                  <a:lnTo>
                    <a:pt x="154" y="285"/>
                  </a:lnTo>
                  <a:lnTo>
                    <a:pt x="111" y="290"/>
                  </a:lnTo>
                  <a:lnTo>
                    <a:pt x="70" y="285"/>
                  </a:lnTo>
                  <a:lnTo>
                    <a:pt x="41" y="266"/>
                  </a:lnTo>
                  <a:lnTo>
                    <a:pt x="32" y="248"/>
                  </a:lnTo>
                  <a:lnTo>
                    <a:pt x="27" y="220"/>
                  </a:lnTo>
                  <a:lnTo>
                    <a:pt x="25" y="148"/>
                  </a:lnTo>
                  <a:lnTo>
                    <a:pt x="29" y="78"/>
                  </a:lnTo>
                  <a:lnTo>
                    <a:pt x="34" y="37"/>
                  </a:lnTo>
                  <a:lnTo>
                    <a:pt x="41" y="0"/>
                  </a:lnTo>
                  <a:lnTo>
                    <a:pt x="18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4" name="Freeform 58"/>
            <p:cNvSpPr/>
            <p:nvPr/>
          </p:nvSpPr>
          <p:spPr bwMode="auto">
            <a:xfrm>
              <a:off x="4024" y="3328"/>
              <a:ext cx="30" cy="126"/>
            </a:xfrm>
            <a:custGeom>
              <a:avLst/>
              <a:gdLst>
                <a:gd name="T0" fmla="*/ 63 w 90"/>
                <a:gd name="T1" fmla="*/ 367 h 376"/>
                <a:gd name="T2" fmla="*/ 25 w 90"/>
                <a:gd name="T3" fmla="*/ 295 h 376"/>
                <a:gd name="T4" fmla="*/ 43 w 90"/>
                <a:gd name="T5" fmla="*/ 246 h 376"/>
                <a:gd name="T6" fmla="*/ 54 w 90"/>
                <a:gd name="T7" fmla="*/ 216 h 376"/>
                <a:gd name="T8" fmla="*/ 66 w 90"/>
                <a:gd name="T9" fmla="*/ 184 h 376"/>
                <a:gd name="T10" fmla="*/ 76 w 90"/>
                <a:gd name="T11" fmla="*/ 153 h 376"/>
                <a:gd name="T12" fmla="*/ 89 w 90"/>
                <a:gd name="T13" fmla="*/ 104 h 376"/>
                <a:gd name="T14" fmla="*/ 90 w 90"/>
                <a:gd name="T15" fmla="*/ 70 h 376"/>
                <a:gd name="T16" fmla="*/ 86 w 90"/>
                <a:gd name="T17" fmla="*/ 45 h 376"/>
                <a:gd name="T18" fmla="*/ 78 w 90"/>
                <a:gd name="T19" fmla="*/ 20 h 376"/>
                <a:gd name="T20" fmla="*/ 64 w 90"/>
                <a:gd name="T21" fmla="*/ 0 h 376"/>
                <a:gd name="T22" fmla="*/ 49 w 90"/>
                <a:gd name="T23" fmla="*/ 24 h 376"/>
                <a:gd name="T24" fmla="*/ 60 w 90"/>
                <a:gd name="T25" fmla="*/ 108 h 376"/>
                <a:gd name="T26" fmla="*/ 45 w 90"/>
                <a:gd name="T27" fmla="*/ 163 h 376"/>
                <a:gd name="T28" fmla="*/ 35 w 90"/>
                <a:gd name="T29" fmla="*/ 195 h 376"/>
                <a:gd name="T30" fmla="*/ 16 w 90"/>
                <a:gd name="T31" fmla="*/ 256 h 376"/>
                <a:gd name="T32" fmla="*/ 0 w 90"/>
                <a:gd name="T33" fmla="*/ 302 h 376"/>
                <a:gd name="T34" fmla="*/ 50 w 90"/>
                <a:gd name="T35" fmla="*/ 376 h 376"/>
                <a:gd name="T36" fmla="*/ 63 w 90"/>
                <a:gd name="T37" fmla="*/ 367 h 376"/>
                <a:gd name="T38" fmla="*/ 63 w 90"/>
                <a:gd name="T39" fmla="*/ 36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376">
                  <a:moveTo>
                    <a:pt x="63" y="367"/>
                  </a:moveTo>
                  <a:lnTo>
                    <a:pt x="25" y="295"/>
                  </a:lnTo>
                  <a:lnTo>
                    <a:pt x="43" y="246"/>
                  </a:lnTo>
                  <a:lnTo>
                    <a:pt x="54" y="216"/>
                  </a:lnTo>
                  <a:lnTo>
                    <a:pt x="66" y="184"/>
                  </a:lnTo>
                  <a:lnTo>
                    <a:pt x="76" y="153"/>
                  </a:lnTo>
                  <a:lnTo>
                    <a:pt x="89" y="104"/>
                  </a:lnTo>
                  <a:lnTo>
                    <a:pt x="90" y="70"/>
                  </a:lnTo>
                  <a:lnTo>
                    <a:pt x="86" y="45"/>
                  </a:lnTo>
                  <a:lnTo>
                    <a:pt x="78" y="20"/>
                  </a:lnTo>
                  <a:lnTo>
                    <a:pt x="64" y="0"/>
                  </a:lnTo>
                  <a:lnTo>
                    <a:pt x="49" y="24"/>
                  </a:lnTo>
                  <a:lnTo>
                    <a:pt x="60" y="108"/>
                  </a:lnTo>
                  <a:lnTo>
                    <a:pt x="45" y="163"/>
                  </a:lnTo>
                  <a:lnTo>
                    <a:pt x="35" y="195"/>
                  </a:lnTo>
                  <a:lnTo>
                    <a:pt x="16" y="256"/>
                  </a:lnTo>
                  <a:lnTo>
                    <a:pt x="0" y="302"/>
                  </a:lnTo>
                  <a:lnTo>
                    <a:pt x="50" y="376"/>
                  </a:lnTo>
                  <a:lnTo>
                    <a:pt x="63" y="367"/>
                  </a:lnTo>
                  <a:lnTo>
                    <a:pt x="63" y="3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5" name="Freeform 59"/>
            <p:cNvSpPr/>
            <p:nvPr/>
          </p:nvSpPr>
          <p:spPr bwMode="auto">
            <a:xfrm>
              <a:off x="3975" y="3288"/>
              <a:ext cx="55" cy="192"/>
            </a:xfrm>
            <a:custGeom>
              <a:avLst/>
              <a:gdLst>
                <a:gd name="T0" fmla="*/ 145 w 165"/>
                <a:gd name="T1" fmla="*/ 0 h 578"/>
                <a:gd name="T2" fmla="*/ 112 w 165"/>
                <a:gd name="T3" fmla="*/ 133 h 578"/>
                <a:gd name="T4" fmla="*/ 95 w 165"/>
                <a:gd name="T5" fmla="*/ 168 h 578"/>
                <a:gd name="T6" fmla="*/ 77 w 165"/>
                <a:gd name="T7" fmla="*/ 278 h 578"/>
                <a:gd name="T8" fmla="*/ 76 w 165"/>
                <a:gd name="T9" fmla="*/ 399 h 578"/>
                <a:gd name="T10" fmla="*/ 63 w 165"/>
                <a:gd name="T11" fmla="*/ 405 h 578"/>
                <a:gd name="T12" fmla="*/ 51 w 165"/>
                <a:gd name="T13" fmla="*/ 412 h 578"/>
                <a:gd name="T14" fmla="*/ 36 w 165"/>
                <a:gd name="T15" fmla="*/ 422 h 578"/>
                <a:gd name="T16" fmla="*/ 22 w 165"/>
                <a:gd name="T17" fmla="*/ 436 h 578"/>
                <a:gd name="T18" fmla="*/ 10 w 165"/>
                <a:gd name="T19" fmla="*/ 453 h 578"/>
                <a:gd name="T20" fmla="*/ 0 w 165"/>
                <a:gd name="T21" fmla="*/ 493 h 578"/>
                <a:gd name="T22" fmla="*/ 2 w 165"/>
                <a:gd name="T23" fmla="*/ 514 h 578"/>
                <a:gd name="T24" fmla="*/ 8 w 165"/>
                <a:gd name="T25" fmla="*/ 531 h 578"/>
                <a:gd name="T26" fmla="*/ 26 w 165"/>
                <a:gd name="T27" fmla="*/ 558 h 578"/>
                <a:gd name="T28" fmla="*/ 34 w 165"/>
                <a:gd name="T29" fmla="*/ 567 h 578"/>
                <a:gd name="T30" fmla="*/ 42 w 165"/>
                <a:gd name="T31" fmla="*/ 574 h 578"/>
                <a:gd name="T32" fmla="*/ 49 w 165"/>
                <a:gd name="T33" fmla="*/ 578 h 578"/>
                <a:gd name="T34" fmla="*/ 66 w 165"/>
                <a:gd name="T35" fmla="*/ 567 h 578"/>
                <a:gd name="T36" fmla="*/ 58 w 165"/>
                <a:gd name="T37" fmla="*/ 563 h 578"/>
                <a:gd name="T38" fmla="*/ 41 w 165"/>
                <a:gd name="T39" fmla="*/ 547 h 578"/>
                <a:gd name="T40" fmla="*/ 32 w 165"/>
                <a:gd name="T41" fmla="*/ 536 h 578"/>
                <a:gd name="T42" fmla="*/ 24 w 165"/>
                <a:gd name="T43" fmla="*/ 523 h 578"/>
                <a:gd name="T44" fmla="*/ 17 w 165"/>
                <a:gd name="T45" fmla="*/ 490 h 578"/>
                <a:gd name="T46" fmla="*/ 21 w 165"/>
                <a:gd name="T47" fmla="*/ 474 h 578"/>
                <a:gd name="T48" fmla="*/ 30 w 165"/>
                <a:gd name="T49" fmla="*/ 459 h 578"/>
                <a:gd name="T50" fmla="*/ 42 w 165"/>
                <a:gd name="T51" fmla="*/ 447 h 578"/>
                <a:gd name="T52" fmla="*/ 57 w 165"/>
                <a:gd name="T53" fmla="*/ 437 h 578"/>
                <a:gd name="T54" fmla="*/ 82 w 165"/>
                <a:gd name="T55" fmla="*/ 422 h 578"/>
                <a:gd name="T56" fmla="*/ 94 w 165"/>
                <a:gd name="T57" fmla="*/ 419 h 578"/>
                <a:gd name="T58" fmla="*/ 97 w 165"/>
                <a:gd name="T59" fmla="*/ 317 h 578"/>
                <a:gd name="T60" fmla="*/ 104 w 165"/>
                <a:gd name="T61" fmla="*/ 237 h 578"/>
                <a:gd name="T62" fmla="*/ 109 w 165"/>
                <a:gd name="T63" fmla="*/ 203 h 578"/>
                <a:gd name="T64" fmla="*/ 115 w 165"/>
                <a:gd name="T65" fmla="*/ 180 h 578"/>
                <a:gd name="T66" fmla="*/ 143 w 165"/>
                <a:gd name="T67" fmla="*/ 125 h 578"/>
                <a:gd name="T68" fmla="*/ 165 w 165"/>
                <a:gd name="T69" fmla="*/ 11 h 578"/>
                <a:gd name="T70" fmla="*/ 145 w 165"/>
                <a:gd name="T71" fmla="*/ 0 h 578"/>
                <a:gd name="T72" fmla="*/ 145 w 165"/>
                <a:gd name="T7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578">
                  <a:moveTo>
                    <a:pt x="145" y="0"/>
                  </a:moveTo>
                  <a:lnTo>
                    <a:pt x="112" y="133"/>
                  </a:lnTo>
                  <a:lnTo>
                    <a:pt x="95" y="168"/>
                  </a:lnTo>
                  <a:lnTo>
                    <a:pt x="77" y="278"/>
                  </a:lnTo>
                  <a:lnTo>
                    <a:pt x="76" y="399"/>
                  </a:lnTo>
                  <a:lnTo>
                    <a:pt x="63" y="405"/>
                  </a:lnTo>
                  <a:lnTo>
                    <a:pt x="51" y="412"/>
                  </a:lnTo>
                  <a:lnTo>
                    <a:pt x="36" y="422"/>
                  </a:lnTo>
                  <a:lnTo>
                    <a:pt x="22" y="436"/>
                  </a:lnTo>
                  <a:lnTo>
                    <a:pt x="10" y="453"/>
                  </a:lnTo>
                  <a:lnTo>
                    <a:pt x="0" y="493"/>
                  </a:lnTo>
                  <a:lnTo>
                    <a:pt x="2" y="514"/>
                  </a:lnTo>
                  <a:lnTo>
                    <a:pt x="8" y="531"/>
                  </a:lnTo>
                  <a:lnTo>
                    <a:pt x="26" y="558"/>
                  </a:lnTo>
                  <a:lnTo>
                    <a:pt x="34" y="567"/>
                  </a:lnTo>
                  <a:lnTo>
                    <a:pt x="42" y="574"/>
                  </a:lnTo>
                  <a:lnTo>
                    <a:pt x="49" y="578"/>
                  </a:lnTo>
                  <a:lnTo>
                    <a:pt x="66" y="567"/>
                  </a:lnTo>
                  <a:lnTo>
                    <a:pt x="58" y="563"/>
                  </a:lnTo>
                  <a:lnTo>
                    <a:pt x="41" y="547"/>
                  </a:lnTo>
                  <a:lnTo>
                    <a:pt x="32" y="536"/>
                  </a:lnTo>
                  <a:lnTo>
                    <a:pt x="24" y="523"/>
                  </a:lnTo>
                  <a:lnTo>
                    <a:pt x="17" y="490"/>
                  </a:lnTo>
                  <a:lnTo>
                    <a:pt x="21" y="474"/>
                  </a:lnTo>
                  <a:lnTo>
                    <a:pt x="30" y="459"/>
                  </a:lnTo>
                  <a:lnTo>
                    <a:pt x="42" y="447"/>
                  </a:lnTo>
                  <a:lnTo>
                    <a:pt x="57" y="437"/>
                  </a:lnTo>
                  <a:lnTo>
                    <a:pt x="82" y="422"/>
                  </a:lnTo>
                  <a:lnTo>
                    <a:pt x="94" y="419"/>
                  </a:lnTo>
                  <a:lnTo>
                    <a:pt x="97" y="317"/>
                  </a:lnTo>
                  <a:lnTo>
                    <a:pt x="104" y="237"/>
                  </a:lnTo>
                  <a:lnTo>
                    <a:pt x="109" y="203"/>
                  </a:lnTo>
                  <a:lnTo>
                    <a:pt x="115" y="180"/>
                  </a:lnTo>
                  <a:lnTo>
                    <a:pt x="143" y="125"/>
                  </a:lnTo>
                  <a:lnTo>
                    <a:pt x="165" y="11"/>
                  </a:lnTo>
                  <a:lnTo>
                    <a:pt x="145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6" name="Freeform 60"/>
            <p:cNvSpPr/>
            <p:nvPr/>
          </p:nvSpPr>
          <p:spPr bwMode="auto">
            <a:xfrm>
              <a:off x="4123" y="3212"/>
              <a:ext cx="15" cy="16"/>
            </a:xfrm>
            <a:custGeom>
              <a:avLst/>
              <a:gdLst>
                <a:gd name="T0" fmla="*/ 10 w 47"/>
                <a:gd name="T1" fmla="*/ 8 h 47"/>
                <a:gd name="T2" fmla="*/ 32 w 47"/>
                <a:gd name="T3" fmla="*/ 0 h 47"/>
                <a:gd name="T4" fmla="*/ 47 w 47"/>
                <a:gd name="T5" fmla="*/ 22 h 47"/>
                <a:gd name="T6" fmla="*/ 28 w 47"/>
                <a:gd name="T7" fmla="*/ 47 h 47"/>
                <a:gd name="T8" fmla="*/ 11 w 47"/>
                <a:gd name="T9" fmla="*/ 41 h 47"/>
                <a:gd name="T10" fmla="*/ 0 w 47"/>
                <a:gd name="T11" fmla="*/ 28 h 47"/>
                <a:gd name="T12" fmla="*/ 10 w 47"/>
                <a:gd name="T13" fmla="*/ 8 h 47"/>
                <a:gd name="T14" fmla="*/ 10 w 47"/>
                <a:gd name="T15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7">
                  <a:moveTo>
                    <a:pt x="10" y="8"/>
                  </a:moveTo>
                  <a:lnTo>
                    <a:pt x="32" y="0"/>
                  </a:lnTo>
                  <a:lnTo>
                    <a:pt x="47" y="22"/>
                  </a:lnTo>
                  <a:lnTo>
                    <a:pt x="28" y="47"/>
                  </a:lnTo>
                  <a:lnTo>
                    <a:pt x="11" y="41"/>
                  </a:lnTo>
                  <a:lnTo>
                    <a:pt x="0" y="2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7" name="Freeform 61"/>
            <p:cNvSpPr/>
            <p:nvPr/>
          </p:nvSpPr>
          <p:spPr bwMode="auto">
            <a:xfrm>
              <a:off x="4117" y="3323"/>
              <a:ext cx="108" cy="38"/>
            </a:xfrm>
            <a:custGeom>
              <a:avLst/>
              <a:gdLst>
                <a:gd name="T0" fmla="*/ 322 w 322"/>
                <a:gd name="T1" fmla="*/ 0 h 115"/>
                <a:gd name="T2" fmla="*/ 302 w 322"/>
                <a:gd name="T3" fmla="*/ 11 h 115"/>
                <a:gd name="T4" fmla="*/ 281 w 322"/>
                <a:gd name="T5" fmla="*/ 23 h 115"/>
                <a:gd name="T6" fmla="*/ 253 w 322"/>
                <a:gd name="T7" fmla="*/ 36 h 115"/>
                <a:gd name="T8" fmla="*/ 224 w 322"/>
                <a:gd name="T9" fmla="*/ 52 h 115"/>
                <a:gd name="T10" fmla="*/ 192 w 322"/>
                <a:gd name="T11" fmla="*/ 64 h 115"/>
                <a:gd name="T12" fmla="*/ 161 w 322"/>
                <a:gd name="T13" fmla="*/ 75 h 115"/>
                <a:gd name="T14" fmla="*/ 133 w 322"/>
                <a:gd name="T15" fmla="*/ 82 h 115"/>
                <a:gd name="T16" fmla="*/ 89 w 322"/>
                <a:gd name="T17" fmla="*/ 85 h 115"/>
                <a:gd name="T18" fmla="*/ 45 w 322"/>
                <a:gd name="T19" fmla="*/ 85 h 115"/>
                <a:gd name="T20" fmla="*/ 0 w 322"/>
                <a:gd name="T21" fmla="*/ 78 h 115"/>
                <a:gd name="T22" fmla="*/ 12 w 322"/>
                <a:gd name="T23" fmla="*/ 112 h 115"/>
                <a:gd name="T24" fmla="*/ 65 w 322"/>
                <a:gd name="T25" fmla="*/ 115 h 115"/>
                <a:gd name="T26" fmla="*/ 113 w 322"/>
                <a:gd name="T27" fmla="*/ 113 h 115"/>
                <a:gd name="T28" fmla="*/ 169 w 322"/>
                <a:gd name="T29" fmla="*/ 103 h 115"/>
                <a:gd name="T30" fmla="*/ 223 w 322"/>
                <a:gd name="T31" fmla="*/ 83 h 115"/>
                <a:gd name="T32" fmla="*/ 270 w 322"/>
                <a:gd name="T33" fmla="*/ 58 h 115"/>
                <a:gd name="T34" fmla="*/ 304 w 322"/>
                <a:gd name="T35" fmla="*/ 37 h 115"/>
                <a:gd name="T36" fmla="*/ 316 w 322"/>
                <a:gd name="T37" fmla="*/ 28 h 115"/>
                <a:gd name="T38" fmla="*/ 322 w 322"/>
                <a:gd name="T39" fmla="*/ 0 h 115"/>
                <a:gd name="T40" fmla="*/ 322 w 322"/>
                <a:gd name="T4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2" h="115">
                  <a:moveTo>
                    <a:pt x="322" y="0"/>
                  </a:moveTo>
                  <a:lnTo>
                    <a:pt x="302" y="11"/>
                  </a:lnTo>
                  <a:lnTo>
                    <a:pt x="281" y="23"/>
                  </a:lnTo>
                  <a:lnTo>
                    <a:pt x="253" y="36"/>
                  </a:lnTo>
                  <a:lnTo>
                    <a:pt x="224" y="52"/>
                  </a:lnTo>
                  <a:lnTo>
                    <a:pt x="192" y="64"/>
                  </a:lnTo>
                  <a:lnTo>
                    <a:pt x="161" y="75"/>
                  </a:lnTo>
                  <a:lnTo>
                    <a:pt x="133" y="82"/>
                  </a:lnTo>
                  <a:lnTo>
                    <a:pt x="89" y="85"/>
                  </a:lnTo>
                  <a:lnTo>
                    <a:pt x="45" y="85"/>
                  </a:lnTo>
                  <a:lnTo>
                    <a:pt x="0" y="78"/>
                  </a:lnTo>
                  <a:lnTo>
                    <a:pt x="12" y="112"/>
                  </a:lnTo>
                  <a:lnTo>
                    <a:pt x="65" y="115"/>
                  </a:lnTo>
                  <a:lnTo>
                    <a:pt x="113" y="113"/>
                  </a:lnTo>
                  <a:lnTo>
                    <a:pt x="169" y="103"/>
                  </a:lnTo>
                  <a:lnTo>
                    <a:pt x="223" y="83"/>
                  </a:lnTo>
                  <a:lnTo>
                    <a:pt x="270" y="58"/>
                  </a:lnTo>
                  <a:lnTo>
                    <a:pt x="304" y="37"/>
                  </a:lnTo>
                  <a:lnTo>
                    <a:pt x="316" y="28"/>
                  </a:lnTo>
                  <a:lnTo>
                    <a:pt x="322" y="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8" name="Freeform 62"/>
            <p:cNvSpPr/>
            <p:nvPr/>
          </p:nvSpPr>
          <p:spPr bwMode="auto">
            <a:xfrm>
              <a:off x="4287" y="3235"/>
              <a:ext cx="63" cy="177"/>
            </a:xfrm>
            <a:custGeom>
              <a:avLst/>
              <a:gdLst>
                <a:gd name="T0" fmla="*/ 10 w 190"/>
                <a:gd name="T1" fmla="*/ 0 h 531"/>
                <a:gd name="T2" fmla="*/ 22 w 190"/>
                <a:gd name="T3" fmla="*/ 8 h 531"/>
                <a:gd name="T4" fmla="*/ 36 w 190"/>
                <a:gd name="T5" fmla="*/ 18 h 531"/>
                <a:gd name="T6" fmla="*/ 50 w 190"/>
                <a:gd name="T7" fmla="*/ 32 h 531"/>
                <a:gd name="T8" fmla="*/ 67 w 190"/>
                <a:gd name="T9" fmla="*/ 50 h 531"/>
                <a:gd name="T10" fmla="*/ 83 w 190"/>
                <a:gd name="T11" fmla="*/ 73 h 531"/>
                <a:gd name="T12" fmla="*/ 97 w 190"/>
                <a:gd name="T13" fmla="*/ 98 h 531"/>
                <a:gd name="T14" fmla="*/ 105 w 190"/>
                <a:gd name="T15" fmla="*/ 131 h 531"/>
                <a:gd name="T16" fmla="*/ 115 w 190"/>
                <a:gd name="T17" fmla="*/ 194 h 531"/>
                <a:gd name="T18" fmla="*/ 119 w 190"/>
                <a:gd name="T19" fmla="*/ 276 h 531"/>
                <a:gd name="T20" fmla="*/ 120 w 190"/>
                <a:gd name="T21" fmla="*/ 354 h 531"/>
                <a:gd name="T22" fmla="*/ 190 w 190"/>
                <a:gd name="T23" fmla="*/ 435 h 531"/>
                <a:gd name="T24" fmla="*/ 159 w 190"/>
                <a:gd name="T25" fmla="*/ 523 h 531"/>
                <a:gd name="T26" fmla="*/ 145 w 190"/>
                <a:gd name="T27" fmla="*/ 531 h 531"/>
                <a:gd name="T28" fmla="*/ 160 w 190"/>
                <a:gd name="T29" fmla="*/ 446 h 531"/>
                <a:gd name="T30" fmla="*/ 97 w 190"/>
                <a:gd name="T31" fmla="*/ 363 h 531"/>
                <a:gd name="T32" fmla="*/ 95 w 190"/>
                <a:gd name="T33" fmla="*/ 326 h 531"/>
                <a:gd name="T34" fmla="*/ 86 w 190"/>
                <a:gd name="T35" fmla="*/ 244 h 531"/>
                <a:gd name="T36" fmla="*/ 80 w 190"/>
                <a:gd name="T37" fmla="*/ 196 h 531"/>
                <a:gd name="T38" fmla="*/ 73 w 190"/>
                <a:gd name="T39" fmla="*/ 153 h 531"/>
                <a:gd name="T40" fmla="*/ 65 w 190"/>
                <a:gd name="T41" fmla="*/ 115 h 531"/>
                <a:gd name="T42" fmla="*/ 55 w 190"/>
                <a:gd name="T43" fmla="*/ 90 h 531"/>
                <a:gd name="T44" fmla="*/ 36 w 190"/>
                <a:gd name="T45" fmla="*/ 61 h 531"/>
                <a:gd name="T46" fmla="*/ 18 w 190"/>
                <a:gd name="T47" fmla="*/ 40 h 531"/>
                <a:gd name="T48" fmla="*/ 11 w 190"/>
                <a:gd name="T49" fmla="*/ 32 h 531"/>
                <a:gd name="T50" fmla="*/ 0 w 190"/>
                <a:gd name="T51" fmla="*/ 24 h 531"/>
                <a:gd name="T52" fmla="*/ 10 w 190"/>
                <a:gd name="T53" fmla="*/ 0 h 531"/>
                <a:gd name="T54" fmla="*/ 10 w 190"/>
                <a:gd name="T5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0" h="531">
                  <a:moveTo>
                    <a:pt x="10" y="0"/>
                  </a:moveTo>
                  <a:lnTo>
                    <a:pt x="22" y="8"/>
                  </a:lnTo>
                  <a:lnTo>
                    <a:pt x="36" y="18"/>
                  </a:lnTo>
                  <a:lnTo>
                    <a:pt x="50" y="32"/>
                  </a:lnTo>
                  <a:lnTo>
                    <a:pt x="67" y="50"/>
                  </a:lnTo>
                  <a:lnTo>
                    <a:pt x="83" y="73"/>
                  </a:lnTo>
                  <a:lnTo>
                    <a:pt x="97" y="98"/>
                  </a:lnTo>
                  <a:lnTo>
                    <a:pt x="105" y="131"/>
                  </a:lnTo>
                  <a:lnTo>
                    <a:pt x="115" y="194"/>
                  </a:lnTo>
                  <a:lnTo>
                    <a:pt x="119" y="276"/>
                  </a:lnTo>
                  <a:lnTo>
                    <a:pt x="120" y="354"/>
                  </a:lnTo>
                  <a:lnTo>
                    <a:pt x="190" y="435"/>
                  </a:lnTo>
                  <a:lnTo>
                    <a:pt x="159" y="523"/>
                  </a:lnTo>
                  <a:lnTo>
                    <a:pt x="145" y="531"/>
                  </a:lnTo>
                  <a:lnTo>
                    <a:pt x="160" y="446"/>
                  </a:lnTo>
                  <a:lnTo>
                    <a:pt x="97" y="363"/>
                  </a:lnTo>
                  <a:lnTo>
                    <a:pt x="95" y="326"/>
                  </a:lnTo>
                  <a:lnTo>
                    <a:pt x="86" y="244"/>
                  </a:lnTo>
                  <a:lnTo>
                    <a:pt x="80" y="196"/>
                  </a:lnTo>
                  <a:lnTo>
                    <a:pt x="73" y="153"/>
                  </a:lnTo>
                  <a:lnTo>
                    <a:pt x="65" y="115"/>
                  </a:lnTo>
                  <a:lnTo>
                    <a:pt x="55" y="90"/>
                  </a:lnTo>
                  <a:lnTo>
                    <a:pt x="36" y="61"/>
                  </a:lnTo>
                  <a:lnTo>
                    <a:pt x="18" y="40"/>
                  </a:lnTo>
                  <a:lnTo>
                    <a:pt x="11" y="32"/>
                  </a:lnTo>
                  <a:lnTo>
                    <a:pt x="0" y="2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9" name="Freeform 63"/>
            <p:cNvSpPr/>
            <p:nvPr/>
          </p:nvSpPr>
          <p:spPr bwMode="auto">
            <a:xfrm>
              <a:off x="4262" y="3265"/>
              <a:ext cx="41" cy="136"/>
            </a:xfrm>
            <a:custGeom>
              <a:avLst/>
              <a:gdLst>
                <a:gd name="T0" fmla="*/ 24 w 122"/>
                <a:gd name="T1" fmla="*/ 0 h 407"/>
                <a:gd name="T2" fmla="*/ 31 w 122"/>
                <a:gd name="T3" fmla="*/ 22 h 407"/>
                <a:gd name="T4" fmla="*/ 37 w 122"/>
                <a:gd name="T5" fmla="*/ 47 h 407"/>
                <a:gd name="T6" fmla="*/ 46 w 122"/>
                <a:gd name="T7" fmla="*/ 76 h 407"/>
                <a:gd name="T8" fmla="*/ 57 w 122"/>
                <a:gd name="T9" fmla="*/ 108 h 407"/>
                <a:gd name="T10" fmla="*/ 68 w 122"/>
                <a:gd name="T11" fmla="*/ 140 h 407"/>
                <a:gd name="T12" fmla="*/ 79 w 122"/>
                <a:gd name="T13" fmla="*/ 171 h 407"/>
                <a:gd name="T14" fmla="*/ 91 w 122"/>
                <a:gd name="T15" fmla="*/ 196 h 407"/>
                <a:gd name="T16" fmla="*/ 105 w 122"/>
                <a:gd name="T17" fmla="*/ 245 h 407"/>
                <a:gd name="T18" fmla="*/ 106 w 122"/>
                <a:gd name="T19" fmla="*/ 294 h 407"/>
                <a:gd name="T20" fmla="*/ 101 w 122"/>
                <a:gd name="T21" fmla="*/ 348 h 407"/>
                <a:gd name="T22" fmla="*/ 122 w 122"/>
                <a:gd name="T23" fmla="*/ 399 h 407"/>
                <a:gd name="T24" fmla="*/ 110 w 122"/>
                <a:gd name="T25" fmla="*/ 407 h 407"/>
                <a:gd name="T26" fmla="*/ 80 w 122"/>
                <a:gd name="T27" fmla="*/ 356 h 407"/>
                <a:gd name="T28" fmla="*/ 91 w 122"/>
                <a:gd name="T29" fmla="*/ 261 h 407"/>
                <a:gd name="T30" fmla="*/ 82 w 122"/>
                <a:gd name="T31" fmla="*/ 236 h 407"/>
                <a:gd name="T32" fmla="*/ 72 w 122"/>
                <a:gd name="T33" fmla="*/ 210 h 407"/>
                <a:gd name="T34" fmla="*/ 59 w 122"/>
                <a:gd name="T35" fmla="*/ 178 h 407"/>
                <a:gd name="T36" fmla="*/ 46 w 122"/>
                <a:gd name="T37" fmla="*/ 145 h 407"/>
                <a:gd name="T38" fmla="*/ 34 w 122"/>
                <a:gd name="T39" fmla="*/ 112 h 407"/>
                <a:gd name="T40" fmla="*/ 23 w 122"/>
                <a:gd name="T41" fmla="*/ 85 h 407"/>
                <a:gd name="T42" fmla="*/ 16 w 122"/>
                <a:gd name="T43" fmla="*/ 65 h 407"/>
                <a:gd name="T44" fmla="*/ 0 w 122"/>
                <a:gd name="T45" fmla="*/ 1 h 407"/>
                <a:gd name="T46" fmla="*/ 24 w 122"/>
                <a:gd name="T47" fmla="*/ 0 h 407"/>
                <a:gd name="T48" fmla="*/ 24 w 122"/>
                <a:gd name="T4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407">
                  <a:moveTo>
                    <a:pt x="24" y="0"/>
                  </a:moveTo>
                  <a:lnTo>
                    <a:pt x="31" y="22"/>
                  </a:lnTo>
                  <a:lnTo>
                    <a:pt x="37" y="47"/>
                  </a:lnTo>
                  <a:lnTo>
                    <a:pt x="46" y="76"/>
                  </a:lnTo>
                  <a:lnTo>
                    <a:pt x="57" y="108"/>
                  </a:lnTo>
                  <a:lnTo>
                    <a:pt x="68" y="140"/>
                  </a:lnTo>
                  <a:lnTo>
                    <a:pt x="79" y="171"/>
                  </a:lnTo>
                  <a:lnTo>
                    <a:pt x="91" y="196"/>
                  </a:lnTo>
                  <a:lnTo>
                    <a:pt x="105" y="245"/>
                  </a:lnTo>
                  <a:lnTo>
                    <a:pt x="106" y="294"/>
                  </a:lnTo>
                  <a:lnTo>
                    <a:pt x="101" y="348"/>
                  </a:lnTo>
                  <a:lnTo>
                    <a:pt x="122" y="399"/>
                  </a:lnTo>
                  <a:lnTo>
                    <a:pt x="110" y="407"/>
                  </a:lnTo>
                  <a:lnTo>
                    <a:pt x="80" y="356"/>
                  </a:lnTo>
                  <a:lnTo>
                    <a:pt x="91" y="261"/>
                  </a:lnTo>
                  <a:lnTo>
                    <a:pt x="82" y="236"/>
                  </a:lnTo>
                  <a:lnTo>
                    <a:pt x="72" y="210"/>
                  </a:lnTo>
                  <a:lnTo>
                    <a:pt x="59" y="178"/>
                  </a:lnTo>
                  <a:lnTo>
                    <a:pt x="46" y="145"/>
                  </a:lnTo>
                  <a:lnTo>
                    <a:pt x="34" y="112"/>
                  </a:lnTo>
                  <a:lnTo>
                    <a:pt x="23" y="85"/>
                  </a:lnTo>
                  <a:lnTo>
                    <a:pt x="16" y="65"/>
                  </a:lnTo>
                  <a:lnTo>
                    <a:pt x="0" y="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0" name="Freeform 64"/>
            <p:cNvSpPr/>
            <p:nvPr/>
          </p:nvSpPr>
          <p:spPr bwMode="auto">
            <a:xfrm>
              <a:off x="3971" y="3556"/>
              <a:ext cx="282" cy="143"/>
            </a:xfrm>
            <a:custGeom>
              <a:avLst/>
              <a:gdLst>
                <a:gd name="T0" fmla="*/ 730 w 846"/>
                <a:gd name="T1" fmla="*/ 1 h 428"/>
                <a:gd name="T2" fmla="*/ 830 w 846"/>
                <a:gd name="T3" fmla="*/ 34 h 428"/>
                <a:gd name="T4" fmla="*/ 845 w 846"/>
                <a:gd name="T5" fmla="*/ 158 h 428"/>
                <a:gd name="T6" fmla="*/ 790 w 846"/>
                <a:gd name="T7" fmla="*/ 196 h 428"/>
                <a:gd name="T8" fmla="*/ 732 w 846"/>
                <a:gd name="T9" fmla="*/ 231 h 428"/>
                <a:gd name="T10" fmla="*/ 690 w 846"/>
                <a:gd name="T11" fmla="*/ 255 h 428"/>
                <a:gd name="T12" fmla="*/ 647 w 846"/>
                <a:gd name="T13" fmla="*/ 275 h 428"/>
                <a:gd name="T14" fmla="*/ 603 w 846"/>
                <a:gd name="T15" fmla="*/ 289 h 428"/>
                <a:gd name="T16" fmla="*/ 518 w 846"/>
                <a:gd name="T17" fmla="*/ 302 h 428"/>
                <a:gd name="T18" fmla="*/ 396 w 846"/>
                <a:gd name="T19" fmla="*/ 311 h 428"/>
                <a:gd name="T20" fmla="*/ 340 w 846"/>
                <a:gd name="T21" fmla="*/ 340 h 428"/>
                <a:gd name="T22" fmla="*/ 294 w 846"/>
                <a:gd name="T23" fmla="*/ 366 h 428"/>
                <a:gd name="T24" fmla="*/ 248 w 846"/>
                <a:gd name="T25" fmla="*/ 392 h 428"/>
                <a:gd name="T26" fmla="*/ 180 w 846"/>
                <a:gd name="T27" fmla="*/ 422 h 428"/>
                <a:gd name="T28" fmla="*/ 77 w 846"/>
                <a:gd name="T29" fmla="*/ 422 h 428"/>
                <a:gd name="T30" fmla="*/ 16 w 846"/>
                <a:gd name="T31" fmla="*/ 395 h 428"/>
                <a:gd name="T32" fmla="*/ 0 w 846"/>
                <a:gd name="T33" fmla="*/ 356 h 428"/>
                <a:gd name="T34" fmla="*/ 11 w 846"/>
                <a:gd name="T35" fmla="*/ 326 h 428"/>
                <a:gd name="T36" fmla="*/ 27 w 846"/>
                <a:gd name="T37" fmla="*/ 349 h 428"/>
                <a:gd name="T38" fmla="*/ 75 w 846"/>
                <a:gd name="T39" fmla="*/ 384 h 428"/>
                <a:gd name="T40" fmla="*/ 154 w 846"/>
                <a:gd name="T41" fmla="*/ 387 h 428"/>
                <a:gd name="T42" fmla="*/ 240 w 846"/>
                <a:gd name="T43" fmla="*/ 359 h 428"/>
                <a:gd name="T44" fmla="*/ 281 w 846"/>
                <a:gd name="T45" fmla="*/ 332 h 428"/>
                <a:gd name="T46" fmla="*/ 329 w 846"/>
                <a:gd name="T47" fmla="*/ 302 h 428"/>
                <a:gd name="T48" fmla="*/ 378 w 846"/>
                <a:gd name="T49" fmla="*/ 281 h 428"/>
                <a:gd name="T50" fmla="*/ 513 w 846"/>
                <a:gd name="T51" fmla="*/ 275 h 428"/>
                <a:gd name="T52" fmla="*/ 628 w 846"/>
                <a:gd name="T53" fmla="*/ 255 h 428"/>
                <a:gd name="T54" fmla="*/ 701 w 846"/>
                <a:gd name="T55" fmla="*/ 217 h 428"/>
                <a:gd name="T56" fmla="*/ 762 w 846"/>
                <a:gd name="T57" fmla="*/ 179 h 428"/>
                <a:gd name="T58" fmla="*/ 814 w 846"/>
                <a:gd name="T59" fmla="*/ 146 h 428"/>
                <a:gd name="T60" fmla="*/ 825 w 846"/>
                <a:gd name="T61" fmla="*/ 68 h 428"/>
                <a:gd name="T62" fmla="*/ 790 w 846"/>
                <a:gd name="T63" fmla="*/ 51 h 428"/>
                <a:gd name="T64" fmla="*/ 724 w 846"/>
                <a:gd name="T65" fmla="*/ 39 h 428"/>
                <a:gd name="T66" fmla="*/ 591 w 846"/>
                <a:gd name="T67" fmla="*/ 49 h 428"/>
                <a:gd name="T68" fmla="*/ 635 w 84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6" h="428">
                  <a:moveTo>
                    <a:pt x="635" y="0"/>
                  </a:moveTo>
                  <a:lnTo>
                    <a:pt x="730" y="1"/>
                  </a:lnTo>
                  <a:lnTo>
                    <a:pt x="802" y="18"/>
                  </a:lnTo>
                  <a:lnTo>
                    <a:pt x="830" y="34"/>
                  </a:lnTo>
                  <a:lnTo>
                    <a:pt x="846" y="60"/>
                  </a:lnTo>
                  <a:lnTo>
                    <a:pt x="845" y="158"/>
                  </a:lnTo>
                  <a:lnTo>
                    <a:pt x="819" y="177"/>
                  </a:lnTo>
                  <a:lnTo>
                    <a:pt x="790" y="196"/>
                  </a:lnTo>
                  <a:lnTo>
                    <a:pt x="752" y="218"/>
                  </a:lnTo>
                  <a:lnTo>
                    <a:pt x="732" y="231"/>
                  </a:lnTo>
                  <a:lnTo>
                    <a:pt x="711" y="243"/>
                  </a:lnTo>
                  <a:lnTo>
                    <a:pt x="690" y="255"/>
                  </a:lnTo>
                  <a:lnTo>
                    <a:pt x="668" y="265"/>
                  </a:lnTo>
                  <a:lnTo>
                    <a:pt x="647" y="275"/>
                  </a:lnTo>
                  <a:lnTo>
                    <a:pt x="625" y="282"/>
                  </a:lnTo>
                  <a:lnTo>
                    <a:pt x="603" y="289"/>
                  </a:lnTo>
                  <a:lnTo>
                    <a:pt x="584" y="295"/>
                  </a:lnTo>
                  <a:lnTo>
                    <a:pt x="518" y="302"/>
                  </a:lnTo>
                  <a:lnTo>
                    <a:pt x="468" y="303"/>
                  </a:lnTo>
                  <a:lnTo>
                    <a:pt x="396" y="311"/>
                  </a:lnTo>
                  <a:lnTo>
                    <a:pt x="377" y="319"/>
                  </a:lnTo>
                  <a:lnTo>
                    <a:pt x="340" y="340"/>
                  </a:lnTo>
                  <a:lnTo>
                    <a:pt x="311" y="357"/>
                  </a:lnTo>
                  <a:lnTo>
                    <a:pt x="294" y="366"/>
                  </a:lnTo>
                  <a:lnTo>
                    <a:pt x="279" y="375"/>
                  </a:lnTo>
                  <a:lnTo>
                    <a:pt x="248" y="392"/>
                  </a:lnTo>
                  <a:lnTo>
                    <a:pt x="205" y="414"/>
                  </a:lnTo>
                  <a:lnTo>
                    <a:pt x="180" y="422"/>
                  </a:lnTo>
                  <a:lnTo>
                    <a:pt x="129" y="428"/>
                  </a:lnTo>
                  <a:lnTo>
                    <a:pt x="77" y="422"/>
                  </a:lnTo>
                  <a:lnTo>
                    <a:pt x="33" y="406"/>
                  </a:lnTo>
                  <a:lnTo>
                    <a:pt x="16" y="395"/>
                  </a:lnTo>
                  <a:lnTo>
                    <a:pt x="7" y="381"/>
                  </a:lnTo>
                  <a:lnTo>
                    <a:pt x="0" y="356"/>
                  </a:lnTo>
                  <a:lnTo>
                    <a:pt x="4" y="337"/>
                  </a:lnTo>
                  <a:lnTo>
                    <a:pt x="11" y="326"/>
                  </a:lnTo>
                  <a:lnTo>
                    <a:pt x="15" y="322"/>
                  </a:lnTo>
                  <a:lnTo>
                    <a:pt x="27" y="349"/>
                  </a:lnTo>
                  <a:lnTo>
                    <a:pt x="45" y="370"/>
                  </a:lnTo>
                  <a:lnTo>
                    <a:pt x="75" y="384"/>
                  </a:lnTo>
                  <a:lnTo>
                    <a:pt x="113" y="389"/>
                  </a:lnTo>
                  <a:lnTo>
                    <a:pt x="154" y="387"/>
                  </a:lnTo>
                  <a:lnTo>
                    <a:pt x="225" y="369"/>
                  </a:lnTo>
                  <a:lnTo>
                    <a:pt x="240" y="359"/>
                  </a:lnTo>
                  <a:lnTo>
                    <a:pt x="260" y="347"/>
                  </a:lnTo>
                  <a:lnTo>
                    <a:pt x="281" y="332"/>
                  </a:lnTo>
                  <a:lnTo>
                    <a:pt x="304" y="317"/>
                  </a:lnTo>
                  <a:lnTo>
                    <a:pt x="329" y="302"/>
                  </a:lnTo>
                  <a:lnTo>
                    <a:pt x="353" y="289"/>
                  </a:lnTo>
                  <a:lnTo>
                    <a:pt x="378" y="281"/>
                  </a:lnTo>
                  <a:lnTo>
                    <a:pt x="401" y="278"/>
                  </a:lnTo>
                  <a:lnTo>
                    <a:pt x="513" y="275"/>
                  </a:lnTo>
                  <a:lnTo>
                    <a:pt x="573" y="269"/>
                  </a:lnTo>
                  <a:lnTo>
                    <a:pt x="628" y="255"/>
                  </a:lnTo>
                  <a:lnTo>
                    <a:pt x="670" y="235"/>
                  </a:lnTo>
                  <a:lnTo>
                    <a:pt x="701" y="217"/>
                  </a:lnTo>
                  <a:lnTo>
                    <a:pt x="733" y="198"/>
                  </a:lnTo>
                  <a:lnTo>
                    <a:pt x="762" y="179"/>
                  </a:lnTo>
                  <a:lnTo>
                    <a:pt x="788" y="162"/>
                  </a:lnTo>
                  <a:lnTo>
                    <a:pt x="814" y="146"/>
                  </a:lnTo>
                  <a:lnTo>
                    <a:pt x="819" y="142"/>
                  </a:lnTo>
                  <a:lnTo>
                    <a:pt x="825" y="68"/>
                  </a:lnTo>
                  <a:lnTo>
                    <a:pt x="809" y="59"/>
                  </a:lnTo>
                  <a:lnTo>
                    <a:pt x="790" y="51"/>
                  </a:lnTo>
                  <a:lnTo>
                    <a:pt x="765" y="42"/>
                  </a:lnTo>
                  <a:lnTo>
                    <a:pt x="724" y="39"/>
                  </a:lnTo>
                  <a:lnTo>
                    <a:pt x="666" y="41"/>
                  </a:lnTo>
                  <a:lnTo>
                    <a:pt x="591" y="49"/>
                  </a:lnTo>
                  <a:lnTo>
                    <a:pt x="635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1" name="Freeform 65"/>
            <p:cNvSpPr/>
            <p:nvPr/>
          </p:nvSpPr>
          <p:spPr bwMode="auto">
            <a:xfrm>
              <a:off x="3980" y="3583"/>
              <a:ext cx="261" cy="96"/>
            </a:xfrm>
            <a:custGeom>
              <a:avLst/>
              <a:gdLst>
                <a:gd name="T0" fmla="*/ 770 w 783"/>
                <a:gd name="T1" fmla="*/ 0 h 288"/>
                <a:gd name="T2" fmla="*/ 763 w 783"/>
                <a:gd name="T3" fmla="*/ 6 h 288"/>
                <a:gd name="T4" fmla="*/ 753 w 783"/>
                <a:gd name="T5" fmla="*/ 12 h 288"/>
                <a:gd name="T6" fmla="*/ 728 w 783"/>
                <a:gd name="T7" fmla="*/ 31 h 288"/>
                <a:gd name="T8" fmla="*/ 694 w 783"/>
                <a:gd name="T9" fmla="*/ 55 h 288"/>
                <a:gd name="T10" fmla="*/ 652 w 783"/>
                <a:gd name="T11" fmla="*/ 79 h 288"/>
                <a:gd name="T12" fmla="*/ 605 w 783"/>
                <a:gd name="T13" fmla="*/ 102 h 288"/>
                <a:gd name="T14" fmla="*/ 555 w 783"/>
                <a:gd name="T15" fmla="*/ 122 h 288"/>
                <a:gd name="T16" fmla="*/ 531 w 783"/>
                <a:gd name="T17" fmla="*/ 129 h 288"/>
                <a:gd name="T18" fmla="*/ 483 w 783"/>
                <a:gd name="T19" fmla="*/ 136 h 288"/>
                <a:gd name="T20" fmla="*/ 347 w 783"/>
                <a:gd name="T21" fmla="*/ 142 h 288"/>
                <a:gd name="T22" fmla="*/ 304 w 783"/>
                <a:gd name="T23" fmla="*/ 156 h 288"/>
                <a:gd name="T24" fmla="*/ 282 w 783"/>
                <a:gd name="T25" fmla="*/ 169 h 288"/>
                <a:gd name="T26" fmla="*/ 261 w 783"/>
                <a:gd name="T27" fmla="*/ 186 h 288"/>
                <a:gd name="T28" fmla="*/ 238 w 783"/>
                <a:gd name="T29" fmla="*/ 204 h 288"/>
                <a:gd name="T30" fmla="*/ 216 w 783"/>
                <a:gd name="T31" fmla="*/ 220 h 288"/>
                <a:gd name="T32" fmla="*/ 193 w 783"/>
                <a:gd name="T33" fmla="*/ 234 h 288"/>
                <a:gd name="T34" fmla="*/ 172 w 783"/>
                <a:gd name="T35" fmla="*/ 245 h 288"/>
                <a:gd name="T36" fmla="*/ 150 w 783"/>
                <a:gd name="T37" fmla="*/ 252 h 288"/>
                <a:gd name="T38" fmla="*/ 128 w 783"/>
                <a:gd name="T39" fmla="*/ 258 h 288"/>
                <a:gd name="T40" fmla="*/ 83 w 783"/>
                <a:gd name="T41" fmla="*/ 259 h 288"/>
                <a:gd name="T42" fmla="*/ 64 w 783"/>
                <a:gd name="T43" fmla="*/ 254 h 288"/>
                <a:gd name="T44" fmla="*/ 49 w 783"/>
                <a:gd name="T45" fmla="*/ 244 h 288"/>
                <a:gd name="T46" fmla="*/ 32 w 783"/>
                <a:gd name="T47" fmla="*/ 216 h 288"/>
                <a:gd name="T48" fmla="*/ 23 w 783"/>
                <a:gd name="T49" fmla="*/ 177 h 288"/>
                <a:gd name="T50" fmla="*/ 0 w 783"/>
                <a:gd name="T51" fmla="*/ 197 h 288"/>
                <a:gd name="T52" fmla="*/ 5 w 783"/>
                <a:gd name="T53" fmla="*/ 236 h 288"/>
                <a:gd name="T54" fmla="*/ 14 w 783"/>
                <a:gd name="T55" fmla="*/ 250 h 288"/>
                <a:gd name="T56" fmla="*/ 29 w 783"/>
                <a:gd name="T57" fmla="*/ 266 h 288"/>
                <a:gd name="T58" fmla="*/ 52 w 783"/>
                <a:gd name="T59" fmla="*/ 278 h 288"/>
                <a:gd name="T60" fmla="*/ 83 w 783"/>
                <a:gd name="T61" fmla="*/ 286 h 288"/>
                <a:gd name="T62" fmla="*/ 119 w 783"/>
                <a:gd name="T63" fmla="*/ 288 h 288"/>
                <a:gd name="T64" fmla="*/ 154 w 783"/>
                <a:gd name="T65" fmla="*/ 280 h 288"/>
                <a:gd name="T66" fmla="*/ 188 w 783"/>
                <a:gd name="T67" fmla="*/ 266 h 288"/>
                <a:gd name="T68" fmla="*/ 204 w 783"/>
                <a:gd name="T69" fmla="*/ 256 h 288"/>
                <a:gd name="T70" fmla="*/ 235 w 783"/>
                <a:gd name="T71" fmla="*/ 237 h 288"/>
                <a:gd name="T72" fmla="*/ 264 w 783"/>
                <a:gd name="T73" fmla="*/ 216 h 288"/>
                <a:gd name="T74" fmla="*/ 291 w 783"/>
                <a:gd name="T75" fmla="*/ 197 h 288"/>
                <a:gd name="T76" fmla="*/ 326 w 783"/>
                <a:gd name="T77" fmla="*/ 178 h 288"/>
                <a:gd name="T78" fmla="*/ 376 w 783"/>
                <a:gd name="T79" fmla="*/ 171 h 288"/>
                <a:gd name="T80" fmla="*/ 442 w 783"/>
                <a:gd name="T81" fmla="*/ 171 h 288"/>
                <a:gd name="T82" fmla="*/ 510 w 783"/>
                <a:gd name="T83" fmla="*/ 167 h 288"/>
                <a:gd name="T84" fmla="*/ 573 w 783"/>
                <a:gd name="T85" fmla="*/ 150 h 288"/>
                <a:gd name="T86" fmla="*/ 605 w 783"/>
                <a:gd name="T87" fmla="*/ 135 h 288"/>
                <a:gd name="T88" fmla="*/ 638 w 783"/>
                <a:gd name="T89" fmla="*/ 116 h 288"/>
                <a:gd name="T90" fmla="*/ 673 w 783"/>
                <a:gd name="T91" fmla="*/ 96 h 288"/>
                <a:gd name="T92" fmla="*/ 706 w 783"/>
                <a:gd name="T93" fmla="*/ 75 h 288"/>
                <a:gd name="T94" fmla="*/ 736 w 783"/>
                <a:gd name="T95" fmla="*/ 57 h 288"/>
                <a:gd name="T96" fmla="*/ 762 w 783"/>
                <a:gd name="T97" fmla="*/ 42 h 288"/>
                <a:gd name="T98" fmla="*/ 783 w 783"/>
                <a:gd name="T99" fmla="*/ 28 h 288"/>
                <a:gd name="T100" fmla="*/ 770 w 783"/>
                <a:gd name="T101" fmla="*/ 0 h 288"/>
                <a:gd name="T102" fmla="*/ 770 w 783"/>
                <a:gd name="T10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83" h="288">
                  <a:moveTo>
                    <a:pt x="770" y="0"/>
                  </a:moveTo>
                  <a:lnTo>
                    <a:pt x="763" y="6"/>
                  </a:lnTo>
                  <a:lnTo>
                    <a:pt x="753" y="12"/>
                  </a:lnTo>
                  <a:lnTo>
                    <a:pt x="728" y="31"/>
                  </a:lnTo>
                  <a:lnTo>
                    <a:pt x="694" y="55"/>
                  </a:lnTo>
                  <a:lnTo>
                    <a:pt x="652" y="79"/>
                  </a:lnTo>
                  <a:lnTo>
                    <a:pt x="605" y="102"/>
                  </a:lnTo>
                  <a:lnTo>
                    <a:pt x="555" y="122"/>
                  </a:lnTo>
                  <a:lnTo>
                    <a:pt x="531" y="129"/>
                  </a:lnTo>
                  <a:lnTo>
                    <a:pt x="483" y="136"/>
                  </a:lnTo>
                  <a:lnTo>
                    <a:pt x="347" y="142"/>
                  </a:lnTo>
                  <a:lnTo>
                    <a:pt x="304" y="156"/>
                  </a:lnTo>
                  <a:lnTo>
                    <a:pt x="282" y="169"/>
                  </a:lnTo>
                  <a:lnTo>
                    <a:pt x="261" y="186"/>
                  </a:lnTo>
                  <a:lnTo>
                    <a:pt x="238" y="204"/>
                  </a:lnTo>
                  <a:lnTo>
                    <a:pt x="216" y="220"/>
                  </a:lnTo>
                  <a:lnTo>
                    <a:pt x="193" y="234"/>
                  </a:lnTo>
                  <a:lnTo>
                    <a:pt x="172" y="245"/>
                  </a:lnTo>
                  <a:lnTo>
                    <a:pt x="150" y="252"/>
                  </a:lnTo>
                  <a:lnTo>
                    <a:pt x="128" y="258"/>
                  </a:lnTo>
                  <a:lnTo>
                    <a:pt x="83" y="259"/>
                  </a:lnTo>
                  <a:lnTo>
                    <a:pt x="64" y="254"/>
                  </a:lnTo>
                  <a:lnTo>
                    <a:pt x="49" y="244"/>
                  </a:lnTo>
                  <a:lnTo>
                    <a:pt x="32" y="216"/>
                  </a:lnTo>
                  <a:lnTo>
                    <a:pt x="23" y="177"/>
                  </a:lnTo>
                  <a:lnTo>
                    <a:pt x="0" y="197"/>
                  </a:lnTo>
                  <a:lnTo>
                    <a:pt x="5" y="236"/>
                  </a:lnTo>
                  <a:lnTo>
                    <a:pt x="14" y="250"/>
                  </a:lnTo>
                  <a:lnTo>
                    <a:pt x="29" y="266"/>
                  </a:lnTo>
                  <a:lnTo>
                    <a:pt x="52" y="278"/>
                  </a:lnTo>
                  <a:lnTo>
                    <a:pt x="83" y="286"/>
                  </a:lnTo>
                  <a:lnTo>
                    <a:pt x="119" y="288"/>
                  </a:lnTo>
                  <a:lnTo>
                    <a:pt x="154" y="280"/>
                  </a:lnTo>
                  <a:lnTo>
                    <a:pt x="188" y="266"/>
                  </a:lnTo>
                  <a:lnTo>
                    <a:pt x="204" y="256"/>
                  </a:lnTo>
                  <a:lnTo>
                    <a:pt x="235" y="237"/>
                  </a:lnTo>
                  <a:lnTo>
                    <a:pt x="264" y="216"/>
                  </a:lnTo>
                  <a:lnTo>
                    <a:pt x="291" y="197"/>
                  </a:lnTo>
                  <a:lnTo>
                    <a:pt x="326" y="178"/>
                  </a:lnTo>
                  <a:lnTo>
                    <a:pt x="376" y="171"/>
                  </a:lnTo>
                  <a:lnTo>
                    <a:pt x="442" y="171"/>
                  </a:lnTo>
                  <a:lnTo>
                    <a:pt x="510" y="167"/>
                  </a:lnTo>
                  <a:lnTo>
                    <a:pt x="573" y="150"/>
                  </a:lnTo>
                  <a:lnTo>
                    <a:pt x="605" y="135"/>
                  </a:lnTo>
                  <a:lnTo>
                    <a:pt x="638" y="116"/>
                  </a:lnTo>
                  <a:lnTo>
                    <a:pt x="673" y="96"/>
                  </a:lnTo>
                  <a:lnTo>
                    <a:pt x="706" y="75"/>
                  </a:lnTo>
                  <a:lnTo>
                    <a:pt x="736" y="57"/>
                  </a:lnTo>
                  <a:lnTo>
                    <a:pt x="762" y="42"/>
                  </a:lnTo>
                  <a:lnTo>
                    <a:pt x="783" y="28"/>
                  </a:lnTo>
                  <a:lnTo>
                    <a:pt x="770" y="0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2" name="Freeform 66"/>
            <p:cNvSpPr/>
            <p:nvPr/>
          </p:nvSpPr>
          <p:spPr bwMode="auto">
            <a:xfrm>
              <a:off x="4014" y="3473"/>
              <a:ext cx="11" cy="186"/>
            </a:xfrm>
            <a:custGeom>
              <a:avLst/>
              <a:gdLst>
                <a:gd name="T0" fmla="*/ 32 w 32"/>
                <a:gd name="T1" fmla="*/ 2 h 557"/>
                <a:gd name="T2" fmla="*/ 25 w 32"/>
                <a:gd name="T3" fmla="*/ 553 h 557"/>
                <a:gd name="T4" fmla="*/ 0 w 32"/>
                <a:gd name="T5" fmla="*/ 557 h 557"/>
                <a:gd name="T6" fmla="*/ 6 w 32"/>
                <a:gd name="T7" fmla="*/ 0 h 557"/>
                <a:gd name="T8" fmla="*/ 32 w 32"/>
                <a:gd name="T9" fmla="*/ 2 h 557"/>
                <a:gd name="T10" fmla="*/ 32 w 32"/>
                <a:gd name="T11" fmla="*/ 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557">
                  <a:moveTo>
                    <a:pt x="32" y="2"/>
                  </a:moveTo>
                  <a:lnTo>
                    <a:pt x="25" y="553"/>
                  </a:lnTo>
                  <a:lnTo>
                    <a:pt x="0" y="557"/>
                  </a:lnTo>
                  <a:lnTo>
                    <a:pt x="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3" name="Freeform 67"/>
            <p:cNvSpPr/>
            <p:nvPr/>
          </p:nvSpPr>
          <p:spPr bwMode="auto">
            <a:xfrm>
              <a:off x="3998" y="3483"/>
              <a:ext cx="9" cy="171"/>
            </a:xfrm>
            <a:custGeom>
              <a:avLst/>
              <a:gdLst>
                <a:gd name="T0" fmla="*/ 29 w 29"/>
                <a:gd name="T1" fmla="*/ 11 h 513"/>
                <a:gd name="T2" fmla="*/ 21 w 29"/>
                <a:gd name="T3" fmla="*/ 513 h 513"/>
                <a:gd name="T4" fmla="*/ 0 w 29"/>
                <a:gd name="T5" fmla="*/ 503 h 513"/>
                <a:gd name="T6" fmla="*/ 1 w 29"/>
                <a:gd name="T7" fmla="*/ 0 h 513"/>
                <a:gd name="T8" fmla="*/ 29 w 29"/>
                <a:gd name="T9" fmla="*/ 11 h 513"/>
                <a:gd name="T10" fmla="*/ 29 w 29"/>
                <a:gd name="T11" fmla="*/ 11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13">
                  <a:moveTo>
                    <a:pt x="29" y="11"/>
                  </a:moveTo>
                  <a:lnTo>
                    <a:pt x="21" y="513"/>
                  </a:lnTo>
                  <a:lnTo>
                    <a:pt x="0" y="503"/>
                  </a:lnTo>
                  <a:lnTo>
                    <a:pt x="1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4" name="Freeform 68"/>
            <p:cNvSpPr/>
            <p:nvPr/>
          </p:nvSpPr>
          <p:spPr bwMode="auto">
            <a:xfrm>
              <a:off x="4015" y="3694"/>
              <a:ext cx="10" cy="37"/>
            </a:xfrm>
            <a:custGeom>
              <a:avLst/>
              <a:gdLst>
                <a:gd name="T0" fmla="*/ 29 w 29"/>
                <a:gd name="T1" fmla="*/ 3 h 109"/>
                <a:gd name="T2" fmla="*/ 22 w 29"/>
                <a:gd name="T3" fmla="*/ 109 h 109"/>
                <a:gd name="T4" fmla="*/ 0 w 29"/>
                <a:gd name="T5" fmla="*/ 107 h 109"/>
                <a:gd name="T6" fmla="*/ 3 w 29"/>
                <a:gd name="T7" fmla="*/ 0 h 109"/>
                <a:gd name="T8" fmla="*/ 29 w 29"/>
                <a:gd name="T9" fmla="*/ 3 h 109"/>
                <a:gd name="T10" fmla="*/ 29 w 29"/>
                <a:gd name="T11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09">
                  <a:moveTo>
                    <a:pt x="29" y="3"/>
                  </a:moveTo>
                  <a:lnTo>
                    <a:pt x="22" y="109"/>
                  </a:lnTo>
                  <a:lnTo>
                    <a:pt x="0" y="107"/>
                  </a:lnTo>
                  <a:lnTo>
                    <a:pt x="3" y="0"/>
                  </a:lnTo>
                  <a:lnTo>
                    <a:pt x="29" y="3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5" name="Freeform 69"/>
            <p:cNvSpPr/>
            <p:nvPr/>
          </p:nvSpPr>
          <p:spPr bwMode="auto">
            <a:xfrm>
              <a:off x="3997" y="3693"/>
              <a:ext cx="26" cy="66"/>
            </a:xfrm>
            <a:custGeom>
              <a:avLst/>
              <a:gdLst>
                <a:gd name="T0" fmla="*/ 23 w 78"/>
                <a:gd name="T1" fmla="*/ 4 h 198"/>
                <a:gd name="T2" fmla="*/ 35 w 78"/>
                <a:gd name="T3" fmla="*/ 135 h 198"/>
                <a:gd name="T4" fmla="*/ 78 w 78"/>
                <a:gd name="T5" fmla="*/ 138 h 198"/>
                <a:gd name="T6" fmla="*/ 66 w 78"/>
                <a:gd name="T7" fmla="*/ 198 h 198"/>
                <a:gd name="T8" fmla="*/ 18 w 78"/>
                <a:gd name="T9" fmla="*/ 195 h 198"/>
                <a:gd name="T10" fmla="*/ 0 w 78"/>
                <a:gd name="T11" fmla="*/ 0 h 198"/>
                <a:gd name="T12" fmla="*/ 23 w 78"/>
                <a:gd name="T13" fmla="*/ 4 h 198"/>
                <a:gd name="T14" fmla="*/ 23 w 78"/>
                <a:gd name="T15" fmla="*/ 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98">
                  <a:moveTo>
                    <a:pt x="23" y="4"/>
                  </a:moveTo>
                  <a:lnTo>
                    <a:pt x="35" y="135"/>
                  </a:lnTo>
                  <a:lnTo>
                    <a:pt x="78" y="138"/>
                  </a:lnTo>
                  <a:lnTo>
                    <a:pt x="66" y="198"/>
                  </a:lnTo>
                  <a:lnTo>
                    <a:pt x="18" y="195"/>
                  </a:lnTo>
                  <a:lnTo>
                    <a:pt x="0" y="0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6" name="Freeform 70"/>
            <p:cNvSpPr/>
            <p:nvPr/>
          </p:nvSpPr>
          <p:spPr bwMode="auto">
            <a:xfrm>
              <a:off x="4181" y="3633"/>
              <a:ext cx="48" cy="93"/>
            </a:xfrm>
            <a:custGeom>
              <a:avLst/>
              <a:gdLst>
                <a:gd name="T0" fmla="*/ 107 w 142"/>
                <a:gd name="T1" fmla="*/ 0 h 277"/>
                <a:gd name="T2" fmla="*/ 80 w 142"/>
                <a:gd name="T3" fmla="*/ 14 h 277"/>
                <a:gd name="T4" fmla="*/ 69 w 142"/>
                <a:gd name="T5" fmla="*/ 25 h 277"/>
                <a:gd name="T6" fmla="*/ 58 w 142"/>
                <a:gd name="T7" fmla="*/ 39 h 277"/>
                <a:gd name="T8" fmla="*/ 42 w 142"/>
                <a:gd name="T9" fmla="*/ 86 h 277"/>
                <a:gd name="T10" fmla="*/ 37 w 142"/>
                <a:gd name="T11" fmla="*/ 159 h 277"/>
                <a:gd name="T12" fmla="*/ 44 w 142"/>
                <a:gd name="T13" fmla="*/ 180 h 277"/>
                <a:gd name="T14" fmla="*/ 56 w 142"/>
                <a:gd name="T15" fmla="*/ 206 h 277"/>
                <a:gd name="T16" fmla="*/ 64 w 142"/>
                <a:gd name="T17" fmla="*/ 219 h 277"/>
                <a:gd name="T18" fmla="*/ 76 w 142"/>
                <a:gd name="T19" fmla="*/ 230 h 277"/>
                <a:gd name="T20" fmla="*/ 89 w 142"/>
                <a:gd name="T21" fmla="*/ 239 h 277"/>
                <a:gd name="T22" fmla="*/ 105 w 142"/>
                <a:gd name="T23" fmla="*/ 246 h 277"/>
                <a:gd name="T24" fmla="*/ 142 w 142"/>
                <a:gd name="T25" fmla="*/ 255 h 277"/>
                <a:gd name="T26" fmla="*/ 93 w 142"/>
                <a:gd name="T27" fmla="*/ 277 h 277"/>
                <a:gd name="T28" fmla="*/ 61 w 142"/>
                <a:gd name="T29" fmla="*/ 256 h 277"/>
                <a:gd name="T30" fmla="*/ 44 w 142"/>
                <a:gd name="T31" fmla="*/ 237 h 277"/>
                <a:gd name="T32" fmla="*/ 23 w 142"/>
                <a:gd name="T33" fmla="*/ 207 h 277"/>
                <a:gd name="T34" fmla="*/ 4 w 142"/>
                <a:gd name="T35" fmla="*/ 158 h 277"/>
                <a:gd name="T36" fmla="*/ 0 w 142"/>
                <a:gd name="T37" fmla="*/ 108 h 277"/>
                <a:gd name="T38" fmla="*/ 7 w 142"/>
                <a:gd name="T39" fmla="*/ 67 h 277"/>
                <a:gd name="T40" fmla="*/ 16 w 142"/>
                <a:gd name="T41" fmla="*/ 39 h 277"/>
                <a:gd name="T42" fmla="*/ 21 w 142"/>
                <a:gd name="T43" fmla="*/ 29 h 277"/>
                <a:gd name="T44" fmla="*/ 107 w 142"/>
                <a:gd name="T45" fmla="*/ 0 h 277"/>
                <a:gd name="T46" fmla="*/ 107 w 142"/>
                <a:gd name="T4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2" h="277">
                  <a:moveTo>
                    <a:pt x="107" y="0"/>
                  </a:moveTo>
                  <a:lnTo>
                    <a:pt x="80" y="14"/>
                  </a:lnTo>
                  <a:lnTo>
                    <a:pt x="69" y="25"/>
                  </a:lnTo>
                  <a:lnTo>
                    <a:pt x="58" y="39"/>
                  </a:lnTo>
                  <a:lnTo>
                    <a:pt x="42" y="86"/>
                  </a:lnTo>
                  <a:lnTo>
                    <a:pt x="37" y="159"/>
                  </a:lnTo>
                  <a:lnTo>
                    <a:pt x="44" y="180"/>
                  </a:lnTo>
                  <a:lnTo>
                    <a:pt x="56" y="206"/>
                  </a:lnTo>
                  <a:lnTo>
                    <a:pt x="64" y="219"/>
                  </a:lnTo>
                  <a:lnTo>
                    <a:pt x="76" y="230"/>
                  </a:lnTo>
                  <a:lnTo>
                    <a:pt x="89" y="239"/>
                  </a:lnTo>
                  <a:lnTo>
                    <a:pt x="105" y="246"/>
                  </a:lnTo>
                  <a:lnTo>
                    <a:pt x="142" y="255"/>
                  </a:lnTo>
                  <a:lnTo>
                    <a:pt x="93" y="277"/>
                  </a:lnTo>
                  <a:lnTo>
                    <a:pt x="61" y="256"/>
                  </a:lnTo>
                  <a:lnTo>
                    <a:pt x="44" y="237"/>
                  </a:lnTo>
                  <a:lnTo>
                    <a:pt x="23" y="207"/>
                  </a:lnTo>
                  <a:lnTo>
                    <a:pt x="4" y="158"/>
                  </a:lnTo>
                  <a:lnTo>
                    <a:pt x="0" y="108"/>
                  </a:lnTo>
                  <a:lnTo>
                    <a:pt x="7" y="67"/>
                  </a:lnTo>
                  <a:lnTo>
                    <a:pt x="16" y="39"/>
                  </a:lnTo>
                  <a:lnTo>
                    <a:pt x="21" y="29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7" name="Freeform 71"/>
            <p:cNvSpPr/>
            <p:nvPr/>
          </p:nvSpPr>
          <p:spPr bwMode="auto">
            <a:xfrm>
              <a:off x="4062" y="3652"/>
              <a:ext cx="50" cy="48"/>
            </a:xfrm>
            <a:custGeom>
              <a:avLst/>
              <a:gdLst>
                <a:gd name="T0" fmla="*/ 145 w 148"/>
                <a:gd name="T1" fmla="*/ 0 h 142"/>
                <a:gd name="T2" fmla="*/ 148 w 148"/>
                <a:gd name="T3" fmla="*/ 61 h 142"/>
                <a:gd name="T4" fmla="*/ 144 w 148"/>
                <a:gd name="T5" fmla="*/ 86 h 142"/>
                <a:gd name="T6" fmla="*/ 134 w 148"/>
                <a:gd name="T7" fmla="*/ 108 h 142"/>
                <a:gd name="T8" fmla="*/ 127 w 148"/>
                <a:gd name="T9" fmla="*/ 118 h 142"/>
                <a:gd name="T10" fmla="*/ 107 w 148"/>
                <a:gd name="T11" fmla="*/ 133 h 142"/>
                <a:gd name="T12" fmla="*/ 94 w 148"/>
                <a:gd name="T13" fmla="*/ 138 h 142"/>
                <a:gd name="T14" fmla="*/ 68 w 148"/>
                <a:gd name="T15" fmla="*/ 142 h 142"/>
                <a:gd name="T16" fmla="*/ 48 w 148"/>
                <a:gd name="T17" fmla="*/ 139 h 142"/>
                <a:gd name="T18" fmla="*/ 18 w 148"/>
                <a:gd name="T19" fmla="*/ 118 h 142"/>
                <a:gd name="T20" fmla="*/ 0 w 148"/>
                <a:gd name="T21" fmla="*/ 80 h 142"/>
                <a:gd name="T22" fmla="*/ 12 w 148"/>
                <a:gd name="T23" fmla="*/ 72 h 142"/>
                <a:gd name="T24" fmla="*/ 18 w 148"/>
                <a:gd name="T25" fmla="*/ 82 h 142"/>
                <a:gd name="T26" fmla="*/ 24 w 148"/>
                <a:gd name="T27" fmla="*/ 92 h 142"/>
                <a:gd name="T28" fmla="*/ 34 w 148"/>
                <a:gd name="T29" fmla="*/ 101 h 142"/>
                <a:gd name="T30" fmla="*/ 44 w 148"/>
                <a:gd name="T31" fmla="*/ 107 h 142"/>
                <a:gd name="T32" fmla="*/ 60 w 148"/>
                <a:gd name="T33" fmla="*/ 116 h 142"/>
                <a:gd name="T34" fmla="*/ 81 w 148"/>
                <a:gd name="T35" fmla="*/ 112 h 142"/>
                <a:gd name="T36" fmla="*/ 100 w 148"/>
                <a:gd name="T37" fmla="*/ 88 h 142"/>
                <a:gd name="T38" fmla="*/ 108 w 148"/>
                <a:gd name="T39" fmla="*/ 61 h 142"/>
                <a:gd name="T40" fmla="*/ 110 w 148"/>
                <a:gd name="T41" fmla="*/ 27 h 142"/>
                <a:gd name="T42" fmla="*/ 145 w 148"/>
                <a:gd name="T43" fmla="*/ 0 h 142"/>
                <a:gd name="T44" fmla="*/ 145 w 148"/>
                <a:gd name="T4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8" h="142">
                  <a:moveTo>
                    <a:pt x="145" y="0"/>
                  </a:moveTo>
                  <a:lnTo>
                    <a:pt x="148" y="61"/>
                  </a:lnTo>
                  <a:lnTo>
                    <a:pt x="144" y="86"/>
                  </a:lnTo>
                  <a:lnTo>
                    <a:pt x="134" y="108"/>
                  </a:lnTo>
                  <a:lnTo>
                    <a:pt x="127" y="118"/>
                  </a:lnTo>
                  <a:lnTo>
                    <a:pt x="107" y="133"/>
                  </a:lnTo>
                  <a:lnTo>
                    <a:pt x="94" y="138"/>
                  </a:lnTo>
                  <a:lnTo>
                    <a:pt x="68" y="142"/>
                  </a:lnTo>
                  <a:lnTo>
                    <a:pt x="48" y="139"/>
                  </a:lnTo>
                  <a:lnTo>
                    <a:pt x="18" y="118"/>
                  </a:lnTo>
                  <a:lnTo>
                    <a:pt x="0" y="80"/>
                  </a:lnTo>
                  <a:lnTo>
                    <a:pt x="12" y="72"/>
                  </a:lnTo>
                  <a:lnTo>
                    <a:pt x="18" y="82"/>
                  </a:lnTo>
                  <a:lnTo>
                    <a:pt x="24" y="92"/>
                  </a:lnTo>
                  <a:lnTo>
                    <a:pt x="34" y="101"/>
                  </a:lnTo>
                  <a:lnTo>
                    <a:pt x="44" y="107"/>
                  </a:lnTo>
                  <a:lnTo>
                    <a:pt x="60" y="116"/>
                  </a:lnTo>
                  <a:lnTo>
                    <a:pt x="81" y="112"/>
                  </a:lnTo>
                  <a:lnTo>
                    <a:pt x="100" y="88"/>
                  </a:lnTo>
                  <a:lnTo>
                    <a:pt x="108" y="61"/>
                  </a:lnTo>
                  <a:lnTo>
                    <a:pt x="110" y="27"/>
                  </a:lnTo>
                  <a:lnTo>
                    <a:pt x="145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8" name="Freeform 72"/>
            <p:cNvSpPr/>
            <p:nvPr/>
          </p:nvSpPr>
          <p:spPr bwMode="auto">
            <a:xfrm>
              <a:off x="3971" y="3712"/>
              <a:ext cx="49" cy="88"/>
            </a:xfrm>
            <a:custGeom>
              <a:avLst/>
              <a:gdLst>
                <a:gd name="T0" fmla="*/ 70 w 148"/>
                <a:gd name="T1" fmla="*/ 0 h 263"/>
                <a:gd name="T2" fmla="*/ 47 w 148"/>
                <a:gd name="T3" fmla="*/ 11 h 263"/>
                <a:gd name="T4" fmla="*/ 26 w 148"/>
                <a:gd name="T5" fmla="*/ 30 h 263"/>
                <a:gd name="T6" fmla="*/ 7 w 148"/>
                <a:gd name="T7" fmla="*/ 69 h 263"/>
                <a:gd name="T8" fmla="*/ 1 w 148"/>
                <a:gd name="T9" fmla="*/ 98 h 263"/>
                <a:gd name="T10" fmla="*/ 0 w 148"/>
                <a:gd name="T11" fmla="*/ 134 h 263"/>
                <a:gd name="T12" fmla="*/ 5 w 148"/>
                <a:gd name="T13" fmla="*/ 169 h 263"/>
                <a:gd name="T14" fmla="*/ 15 w 148"/>
                <a:gd name="T15" fmla="*/ 197 h 263"/>
                <a:gd name="T16" fmla="*/ 29 w 148"/>
                <a:gd name="T17" fmla="*/ 219 h 263"/>
                <a:gd name="T18" fmla="*/ 44 w 148"/>
                <a:gd name="T19" fmla="*/ 236 h 263"/>
                <a:gd name="T20" fmla="*/ 60 w 148"/>
                <a:gd name="T21" fmla="*/ 247 h 263"/>
                <a:gd name="T22" fmla="*/ 73 w 148"/>
                <a:gd name="T23" fmla="*/ 255 h 263"/>
                <a:gd name="T24" fmla="*/ 106 w 148"/>
                <a:gd name="T25" fmla="*/ 263 h 263"/>
                <a:gd name="T26" fmla="*/ 148 w 148"/>
                <a:gd name="T27" fmla="*/ 246 h 263"/>
                <a:gd name="T28" fmla="*/ 106 w 148"/>
                <a:gd name="T29" fmla="*/ 240 h 263"/>
                <a:gd name="T30" fmla="*/ 84 w 148"/>
                <a:gd name="T31" fmla="*/ 229 h 263"/>
                <a:gd name="T32" fmla="*/ 65 w 148"/>
                <a:gd name="T33" fmla="*/ 215 h 263"/>
                <a:gd name="T34" fmla="*/ 45 w 148"/>
                <a:gd name="T35" fmla="*/ 198 h 263"/>
                <a:gd name="T36" fmla="*/ 30 w 148"/>
                <a:gd name="T37" fmla="*/ 176 h 263"/>
                <a:gd name="T38" fmla="*/ 21 w 148"/>
                <a:gd name="T39" fmla="*/ 154 h 263"/>
                <a:gd name="T40" fmla="*/ 19 w 148"/>
                <a:gd name="T41" fmla="*/ 119 h 263"/>
                <a:gd name="T42" fmla="*/ 25 w 148"/>
                <a:gd name="T43" fmla="*/ 90 h 263"/>
                <a:gd name="T44" fmla="*/ 32 w 148"/>
                <a:gd name="T45" fmla="*/ 68 h 263"/>
                <a:gd name="T46" fmla="*/ 48 w 148"/>
                <a:gd name="T47" fmla="*/ 39 h 263"/>
                <a:gd name="T48" fmla="*/ 67 w 148"/>
                <a:gd name="T49" fmla="*/ 25 h 263"/>
                <a:gd name="T50" fmla="*/ 70 w 148"/>
                <a:gd name="T51" fmla="*/ 0 h 263"/>
                <a:gd name="T52" fmla="*/ 70 w 148"/>
                <a:gd name="T5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8" h="263">
                  <a:moveTo>
                    <a:pt x="70" y="0"/>
                  </a:moveTo>
                  <a:lnTo>
                    <a:pt x="47" y="11"/>
                  </a:lnTo>
                  <a:lnTo>
                    <a:pt x="26" y="30"/>
                  </a:lnTo>
                  <a:lnTo>
                    <a:pt x="7" y="69"/>
                  </a:lnTo>
                  <a:lnTo>
                    <a:pt x="1" y="98"/>
                  </a:lnTo>
                  <a:lnTo>
                    <a:pt x="0" y="134"/>
                  </a:lnTo>
                  <a:lnTo>
                    <a:pt x="5" y="169"/>
                  </a:lnTo>
                  <a:lnTo>
                    <a:pt x="15" y="197"/>
                  </a:lnTo>
                  <a:lnTo>
                    <a:pt x="29" y="219"/>
                  </a:lnTo>
                  <a:lnTo>
                    <a:pt x="44" y="236"/>
                  </a:lnTo>
                  <a:lnTo>
                    <a:pt x="60" y="247"/>
                  </a:lnTo>
                  <a:lnTo>
                    <a:pt x="73" y="255"/>
                  </a:lnTo>
                  <a:lnTo>
                    <a:pt x="106" y="263"/>
                  </a:lnTo>
                  <a:lnTo>
                    <a:pt x="148" y="246"/>
                  </a:lnTo>
                  <a:lnTo>
                    <a:pt x="106" y="240"/>
                  </a:lnTo>
                  <a:lnTo>
                    <a:pt x="84" y="229"/>
                  </a:lnTo>
                  <a:lnTo>
                    <a:pt x="65" y="215"/>
                  </a:lnTo>
                  <a:lnTo>
                    <a:pt x="45" y="198"/>
                  </a:lnTo>
                  <a:lnTo>
                    <a:pt x="30" y="176"/>
                  </a:lnTo>
                  <a:lnTo>
                    <a:pt x="21" y="154"/>
                  </a:lnTo>
                  <a:lnTo>
                    <a:pt x="19" y="119"/>
                  </a:lnTo>
                  <a:lnTo>
                    <a:pt x="25" y="90"/>
                  </a:lnTo>
                  <a:lnTo>
                    <a:pt x="32" y="68"/>
                  </a:lnTo>
                  <a:lnTo>
                    <a:pt x="48" y="39"/>
                  </a:lnTo>
                  <a:lnTo>
                    <a:pt x="67" y="25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9" name="Freeform 73"/>
            <p:cNvSpPr/>
            <p:nvPr/>
          </p:nvSpPr>
          <p:spPr bwMode="auto">
            <a:xfrm>
              <a:off x="4025" y="3571"/>
              <a:ext cx="60" cy="43"/>
            </a:xfrm>
            <a:custGeom>
              <a:avLst/>
              <a:gdLst>
                <a:gd name="T0" fmla="*/ 179 w 180"/>
                <a:gd name="T1" fmla="*/ 0 h 129"/>
                <a:gd name="T2" fmla="*/ 3 w 180"/>
                <a:gd name="T3" fmla="*/ 92 h 129"/>
                <a:gd name="T4" fmla="*/ 0 w 180"/>
                <a:gd name="T5" fmla="*/ 129 h 129"/>
                <a:gd name="T6" fmla="*/ 180 w 180"/>
                <a:gd name="T7" fmla="*/ 33 h 129"/>
                <a:gd name="T8" fmla="*/ 179 w 180"/>
                <a:gd name="T9" fmla="*/ 0 h 129"/>
                <a:gd name="T10" fmla="*/ 179 w 180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29">
                  <a:moveTo>
                    <a:pt x="179" y="0"/>
                  </a:moveTo>
                  <a:lnTo>
                    <a:pt x="3" y="92"/>
                  </a:lnTo>
                  <a:lnTo>
                    <a:pt x="0" y="129"/>
                  </a:lnTo>
                  <a:lnTo>
                    <a:pt x="180" y="33"/>
                  </a:lnTo>
                  <a:lnTo>
                    <a:pt x="179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0" name="Freeform 74"/>
            <p:cNvSpPr/>
            <p:nvPr/>
          </p:nvSpPr>
          <p:spPr bwMode="auto">
            <a:xfrm>
              <a:off x="4215" y="3661"/>
              <a:ext cx="12" cy="18"/>
            </a:xfrm>
            <a:custGeom>
              <a:avLst/>
              <a:gdLst>
                <a:gd name="T0" fmla="*/ 37 w 37"/>
                <a:gd name="T1" fmla="*/ 31 h 54"/>
                <a:gd name="T2" fmla="*/ 36 w 37"/>
                <a:gd name="T3" fmla="*/ 21 h 54"/>
                <a:gd name="T4" fmla="*/ 33 w 37"/>
                <a:gd name="T5" fmla="*/ 11 h 54"/>
                <a:gd name="T6" fmla="*/ 27 w 37"/>
                <a:gd name="T7" fmla="*/ 3 h 54"/>
                <a:gd name="T8" fmla="*/ 21 w 37"/>
                <a:gd name="T9" fmla="*/ 0 h 54"/>
                <a:gd name="T10" fmla="*/ 14 w 37"/>
                <a:gd name="T11" fmla="*/ 0 h 54"/>
                <a:gd name="T12" fmla="*/ 8 w 37"/>
                <a:gd name="T13" fmla="*/ 2 h 54"/>
                <a:gd name="T14" fmla="*/ 3 w 37"/>
                <a:gd name="T15" fmla="*/ 7 h 54"/>
                <a:gd name="T16" fmla="*/ 0 w 37"/>
                <a:gd name="T17" fmla="*/ 17 h 54"/>
                <a:gd name="T18" fmla="*/ 0 w 37"/>
                <a:gd name="T19" fmla="*/ 27 h 54"/>
                <a:gd name="T20" fmla="*/ 2 w 37"/>
                <a:gd name="T21" fmla="*/ 37 h 54"/>
                <a:gd name="T22" fmla="*/ 6 w 37"/>
                <a:gd name="T23" fmla="*/ 45 h 54"/>
                <a:gd name="T24" fmla="*/ 12 w 37"/>
                <a:gd name="T25" fmla="*/ 51 h 54"/>
                <a:gd name="T26" fmla="*/ 19 w 37"/>
                <a:gd name="T27" fmla="*/ 54 h 54"/>
                <a:gd name="T28" fmla="*/ 25 w 37"/>
                <a:gd name="T29" fmla="*/ 53 h 54"/>
                <a:gd name="T30" fmla="*/ 31 w 37"/>
                <a:gd name="T31" fmla="*/ 48 h 54"/>
                <a:gd name="T32" fmla="*/ 35 w 37"/>
                <a:gd name="T33" fmla="*/ 40 h 54"/>
                <a:gd name="T34" fmla="*/ 37 w 37"/>
                <a:gd name="T35" fmla="*/ 31 h 54"/>
                <a:gd name="T36" fmla="*/ 37 w 37"/>
                <a:gd name="T3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54">
                  <a:moveTo>
                    <a:pt x="37" y="31"/>
                  </a:moveTo>
                  <a:lnTo>
                    <a:pt x="36" y="21"/>
                  </a:lnTo>
                  <a:lnTo>
                    <a:pt x="33" y="11"/>
                  </a:lnTo>
                  <a:lnTo>
                    <a:pt x="27" y="3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6" y="45"/>
                  </a:lnTo>
                  <a:lnTo>
                    <a:pt x="12" y="51"/>
                  </a:lnTo>
                  <a:lnTo>
                    <a:pt x="19" y="54"/>
                  </a:lnTo>
                  <a:lnTo>
                    <a:pt x="25" y="53"/>
                  </a:lnTo>
                  <a:lnTo>
                    <a:pt x="31" y="48"/>
                  </a:lnTo>
                  <a:lnTo>
                    <a:pt x="35" y="40"/>
                  </a:lnTo>
                  <a:lnTo>
                    <a:pt x="37" y="31"/>
                  </a:lnTo>
                  <a:lnTo>
                    <a:pt x="37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1" name="Freeform 75"/>
            <p:cNvSpPr/>
            <p:nvPr/>
          </p:nvSpPr>
          <p:spPr bwMode="auto">
            <a:xfrm>
              <a:off x="4206" y="3522"/>
              <a:ext cx="10" cy="42"/>
            </a:xfrm>
            <a:custGeom>
              <a:avLst/>
              <a:gdLst>
                <a:gd name="T0" fmla="*/ 21 w 30"/>
                <a:gd name="T1" fmla="*/ 0 h 124"/>
                <a:gd name="T2" fmla="*/ 30 w 30"/>
                <a:gd name="T3" fmla="*/ 124 h 124"/>
                <a:gd name="T4" fmla="*/ 4 w 30"/>
                <a:gd name="T5" fmla="*/ 117 h 124"/>
                <a:gd name="T6" fmla="*/ 0 w 30"/>
                <a:gd name="T7" fmla="*/ 18 h 124"/>
                <a:gd name="T8" fmla="*/ 21 w 30"/>
                <a:gd name="T9" fmla="*/ 0 h 124"/>
                <a:gd name="T10" fmla="*/ 21 w 30"/>
                <a:gd name="T1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4">
                  <a:moveTo>
                    <a:pt x="21" y="0"/>
                  </a:moveTo>
                  <a:lnTo>
                    <a:pt x="30" y="124"/>
                  </a:lnTo>
                  <a:lnTo>
                    <a:pt x="4" y="117"/>
                  </a:lnTo>
                  <a:lnTo>
                    <a:pt x="0" y="18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2" name="Freeform 76"/>
            <p:cNvSpPr/>
            <p:nvPr/>
          </p:nvSpPr>
          <p:spPr bwMode="auto">
            <a:xfrm>
              <a:off x="4006" y="3453"/>
              <a:ext cx="76" cy="35"/>
            </a:xfrm>
            <a:custGeom>
              <a:avLst/>
              <a:gdLst>
                <a:gd name="T0" fmla="*/ 207 w 227"/>
                <a:gd name="T1" fmla="*/ 100 h 103"/>
                <a:gd name="T2" fmla="*/ 221 w 227"/>
                <a:gd name="T3" fmla="*/ 86 h 103"/>
                <a:gd name="T4" fmla="*/ 227 w 227"/>
                <a:gd name="T5" fmla="*/ 73 h 103"/>
                <a:gd name="T6" fmla="*/ 220 w 227"/>
                <a:gd name="T7" fmla="*/ 60 h 103"/>
                <a:gd name="T8" fmla="*/ 208 w 227"/>
                <a:gd name="T9" fmla="*/ 52 h 103"/>
                <a:gd name="T10" fmla="*/ 189 w 227"/>
                <a:gd name="T11" fmla="*/ 44 h 103"/>
                <a:gd name="T12" fmla="*/ 142 w 227"/>
                <a:gd name="T13" fmla="*/ 24 h 103"/>
                <a:gd name="T14" fmla="*/ 98 w 227"/>
                <a:gd name="T15" fmla="*/ 8 h 103"/>
                <a:gd name="T16" fmla="*/ 78 w 227"/>
                <a:gd name="T17" fmla="*/ 0 h 103"/>
                <a:gd name="T18" fmla="*/ 49 w 227"/>
                <a:gd name="T19" fmla="*/ 9 h 103"/>
                <a:gd name="T20" fmla="*/ 187 w 227"/>
                <a:gd name="T21" fmla="*/ 61 h 103"/>
                <a:gd name="T22" fmla="*/ 167 w 227"/>
                <a:gd name="T23" fmla="*/ 76 h 103"/>
                <a:gd name="T24" fmla="*/ 0 w 227"/>
                <a:gd name="T25" fmla="*/ 38 h 103"/>
                <a:gd name="T26" fmla="*/ 8 w 227"/>
                <a:gd name="T27" fmla="*/ 63 h 103"/>
                <a:gd name="T28" fmla="*/ 167 w 227"/>
                <a:gd name="T29" fmla="*/ 103 h 103"/>
                <a:gd name="T30" fmla="*/ 207 w 227"/>
                <a:gd name="T31" fmla="*/ 100 h 103"/>
                <a:gd name="T32" fmla="*/ 207 w 227"/>
                <a:gd name="T33" fmla="*/ 10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103">
                  <a:moveTo>
                    <a:pt x="207" y="100"/>
                  </a:moveTo>
                  <a:lnTo>
                    <a:pt x="221" y="86"/>
                  </a:lnTo>
                  <a:lnTo>
                    <a:pt x="227" y="73"/>
                  </a:lnTo>
                  <a:lnTo>
                    <a:pt x="220" y="60"/>
                  </a:lnTo>
                  <a:lnTo>
                    <a:pt x="208" y="52"/>
                  </a:lnTo>
                  <a:lnTo>
                    <a:pt x="189" y="44"/>
                  </a:lnTo>
                  <a:lnTo>
                    <a:pt x="142" y="24"/>
                  </a:lnTo>
                  <a:lnTo>
                    <a:pt x="98" y="8"/>
                  </a:lnTo>
                  <a:lnTo>
                    <a:pt x="78" y="0"/>
                  </a:lnTo>
                  <a:lnTo>
                    <a:pt x="49" y="9"/>
                  </a:lnTo>
                  <a:lnTo>
                    <a:pt x="187" y="61"/>
                  </a:lnTo>
                  <a:lnTo>
                    <a:pt x="167" y="76"/>
                  </a:lnTo>
                  <a:lnTo>
                    <a:pt x="0" y="38"/>
                  </a:lnTo>
                  <a:lnTo>
                    <a:pt x="8" y="63"/>
                  </a:lnTo>
                  <a:lnTo>
                    <a:pt x="167" y="103"/>
                  </a:lnTo>
                  <a:lnTo>
                    <a:pt x="207" y="100"/>
                  </a:lnTo>
                  <a:lnTo>
                    <a:pt x="20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3" name="Freeform 77"/>
            <p:cNvSpPr/>
            <p:nvPr/>
          </p:nvSpPr>
          <p:spPr bwMode="auto">
            <a:xfrm>
              <a:off x="4003" y="3445"/>
              <a:ext cx="22" cy="38"/>
            </a:xfrm>
            <a:custGeom>
              <a:avLst/>
              <a:gdLst>
                <a:gd name="T0" fmla="*/ 60 w 65"/>
                <a:gd name="T1" fmla="*/ 2 h 114"/>
                <a:gd name="T2" fmla="*/ 42 w 65"/>
                <a:gd name="T3" fmla="*/ 0 h 114"/>
                <a:gd name="T4" fmla="*/ 24 w 65"/>
                <a:gd name="T5" fmla="*/ 10 h 114"/>
                <a:gd name="T6" fmla="*/ 16 w 65"/>
                <a:gd name="T7" fmla="*/ 22 h 114"/>
                <a:gd name="T8" fmla="*/ 6 w 65"/>
                <a:gd name="T9" fmla="*/ 37 h 114"/>
                <a:gd name="T10" fmla="*/ 0 w 65"/>
                <a:gd name="T11" fmla="*/ 70 h 114"/>
                <a:gd name="T12" fmla="*/ 6 w 65"/>
                <a:gd name="T13" fmla="*/ 94 h 114"/>
                <a:gd name="T14" fmla="*/ 11 w 65"/>
                <a:gd name="T15" fmla="*/ 103 h 114"/>
                <a:gd name="T16" fmla="*/ 17 w 65"/>
                <a:gd name="T17" fmla="*/ 109 h 114"/>
                <a:gd name="T18" fmla="*/ 23 w 65"/>
                <a:gd name="T19" fmla="*/ 114 h 114"/>
                <a:gd name="T20" fmla="*/ 36 w 65"/>
                <a:gd name="T21" fmla="*/ 105 h 114"/>
                <a:gd name="T22" fmla="*/ 31 w 65"/>
                <a:gd name="T23" fmla="*/ 58 h 114"/>
                <a:gd name="T24" fmla="*/ 50 w 65"/>
                <a:gd name="T25" fmla="*/ 19 h 114"/>
                <a:gd name="T26" fmla="*/ 58 w 65"/>
                <a:gd name="T27" fmla="*/ 16 h 114"/>
                <a:gd name="T28" fmla="*/ 65 w 65"/>
                <a:gd name="T29" fmla="*/ 16 h 114"/>
                <a:gd name="T30" fmla="*/ 60 w 65"/>
                <a:gd name="T31" fmla="*/ 2 h 114"/>
                <a:gd name="T32" fmla="*/ 60 w 65"/>
                <a:gd name="T33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14">
                  <a:moveTo>
                    <a:pt x="60" y="2"/>
                  </a:moveTo>
                  <a:lnTo>
                    <a:pt x="42" y="0"/>
                  </a:lnTo>
                  <a:lnTo>
                    <a:pt x="24" y="10"/>
                  </a:lnTo>
                  <a:lnTo>
                    <a:pt x="16" y="22"/>
                  </a:lnTo>
                  <a:lnTo>
                    <a:pt x="6" y="37"/>
                  </a:lnTo>
                  <a:lnTo>
                    <a:pt x="0" y="70"/>
                  </a:lnTo>
                  <a:lnTo>
                    <a:pt x="6" y="94"/>
                  </a:lnTo>
                  <a:lnTo>
                    <a:pt x="11" y="103"/>
                  </a:lnTo>
                  <a:lnTo>
                    <a:pt x="17" y="109"/>
                  </a:lnTo>
                  <a:lnTo>
                    <a:pt x="23" y="114"/>
                  </a:lnTo>
                  <a:lnTo>
                    <a:pt x="36" y="105"/>
                  </a:lnTo>
                  <a:lnTo>
                    <a:pt x="31" y="58"/>
                  </a:lnTo>
                  <a:lnTo>
                    <a:pt x="50" y="19"/>
                  </a:lnTo>
                  <a:lnTo>
                    <a:pt x="58" y="16"/>
                  </a:lnTo>
                  <a:lnTo>
                    <a:pt x="65" y="16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4" name="Freeform 78"/>
            <p:cNvSpPr/>
            <p:nvPr/>
          </p:nvSpPr>
          <p:spPr bwMode="auto">
            <a:xfrm>
              <a:off x="3989" y="3444"/>
              <a:ext cx="14" cy="32"/>
            </a:xfrm>
            <a:custGeom>
              <a:avLst/>
              <a:gdLst>
                <a:gd name="T0" fmla="*/ 33 w 42"/>
                <a:gd name="T1" fmla="*/ 8 h 95"/>
                <a:gd name="T2" fmla="*/ 28 w 42"/>
                <a:gd name="T3" fmla="*/ 67 h 95"/>
                <a:gd name="T4" fmla="*/ 42 w 42"/>
                <a:gd name="T5" fmla="*/ 95 h 95"/>
                <a:gd name="T6" fmla="*/ 23 w 42"/>
                <a:gd name="T7" fmla="*/ 94 h 95"/>
                <a:gd name="T8" fmla="*/ 19 w 42"/>
                <a:gd name="T9" fmla="*/ 88 h 95"/>
                <a:gd name="T10" fmla="*/ 11 w 42"/>
                <a:gd name="T11" fmla="*/ 76 h 95"/>
                <a:gd name="T12" fmla="*/ 0 w 42"/>
                <a:gd name="T13" fmla="*/ 45 h 95"/>
                <a:gd name="T14" fmla="*/ 2 w 42"/>
                <a:gd name="T15" fmla="*/ 15 h 95"/>
                <a:gd name="T16" fmla="*/ 4 w 42"/>
                <a:gd name="T17" fmla="*/ 0 h 95"/>
                <a:gd name="T18" fmla="*/ 33 w 42"/>
                <a:gd name="T19" fmla="*/ 8 h 95"/>
                <a:gd name="T20" fmla="*/ 33 w 42"/>
                <a:gd name="T21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95">
                  <a:moveTo>
                    <a:pt x="33" y="8"/>
                  </a:moveTo>
                  <a:lnTo>
                    <a:pt x="28" y="67"/>
                  </a:lnTo>
                  <a:lnTo>
                    <a:pt x="42" y="95"/>
                  </a:lnTo>
                  <a:lnTo>
                    <a:pt x="23" y="94"/>
                  </a:lnTo>
                  <a:lnTo>
                    <a:pt x="19" y="88"/>
                  </a:lnTo>
                  <a:lnTo>
                    <a:pt x="11" y="76"/>
                  </a:lnTo>
                  <a:lnTo>
                    <a:pt x="0" y="45"/>
                  </a:lnTo>
                  <a:lnTo>
                    <a:pt x="2" y="15"/>
                  </a:lnTo>
                  <a:lnTo>
                    <a:pt x="4" y="0"/>
                  </a:lnTo>
                  <a:lnTo>
                    <a:pt x="33" y="8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5" name="Freeform 79"/>
            <p:cNvSpPr/>
            <p:nvPr/>
          </p:nvSpPr>
          <p:spPr bwMode="auto">
            <a:xfrm>
              <a:off x="4028" y="3670"/>
              <a:ext cx="169" cy="131"/>
            </a:xfrm>
            <a:custGeom>
              <a:avLst/>
              <a:gdLst>
                <a:gd name="T0" fmla="*/ 0 w 509"/>
                <a:gd name="T1" fmla="*/ 393 h 393"/>
                <a:gd name="T2" fmla="*/ 6 w 509"/>
                <a:gd name="T3" fmla="*/ 390 h 393"/>
                <a:gd name="T4" fmla="*/ 25 w 509"/>
                <a:gd name="T5" fmla="*/ 381 h 393"/>
                <a:gd name="T6" fmla="*/ 66 w 509"/>
                <a:gd name="T7" fmla="*/ 361 h 393"/>
                <a:gd name="T8" fmla="*/ 100 w 509"/>
                <a:gd name="T9" fmla="*/ 343 h 393"/>
                <a:gd name="T10" fmla="*/ 134 w 509"/>
                <a:gd name="T11" fmla="*/ 325 h 393"/>
                <a:gd name="T12" fmla="*/ 166 w 509"/>
                <a:gd name="T13" fmla="*/ 308 h 393"/>
                <a:gd name="T14" fmla="*/ 201 w 509"/>
                <a:gd name="T15" fmla="*/ 287 h 393"/>
                <a:gd name="T16" fmla="*/ 226 w 509"/>
                <a:gd name="T17" fmla="*/ 267 h 393"/>
                <a:gd name="T18" fmla="*/ 251 w 509"/>
                <a:gd name="T19" fmla="*/ 241 h 393"/>
                <a:gd name="T20" fmla="*/ 268 w 509"/>
                <a:gd name="T21" fmla="*/ 222 h 393"/>
                <a:gd name="T22" fmla="*/ 286 w 509"/>
                <a:gd name="T23" fmla="*/ 203 h 393"/>
                <a:gd name="T24" fmla="*/ 306 w 509"/>
                <a:gd name="T25" fmla="*/ 185 h 393"/>
                <a:gd name="T26" fmla="*/ 327 w 509"/>
                <a:gd name="T27" fmla="*/ 169 h 393"/>
                <a:gd name="T28" fmla="*/ 351 w 509"/>
                <a:gd name="T29" fmla="*/ 156 h 393"/>
                <a:gd name="T30" fmla="*/ 509 w 509"/>
                <a:gd name="T31" fmla="*/ 156 h 393"/>
                <a:gd name="T32" fmla="*/ 494 w 509"/>
                <a:gd name="T33" fmla="*/ 145 h 393"/>
                <a:gd name="T34" fmla="*/ 481 w 509"/>
                <a:gd name="T35" fmla="*/ 133 h 393"/>
                <a:gd name="T36" fmla="*/ 467 w 509"/>
                <a:gd name="T37" fmla="*/ 118 h 393"/>
                <a:gd name="T38" fmla="*/ 455 w 509"/>
                <a:gd name="T39" fmla="*/ 103 h 393"/>
                <a:gd name="T40" fmla="*/ 435 w 509"/>
                <a:gd name="T41" fmla="*/ 65 h 393"/>
                <a:gd name="T42" fmla="*/ 427 w 509"/>
                <a:gd name="T43" fmla="*/ 18 h 393"/>
                <a:gd name="T44" fmla="*/ 263 w 509"/>
                <a:gd name="T45" fmla="*/ 0 h 393"/>
                <a:gd name="T46" fmla="*/ 254 w 509"/>
                <a:gd name="T47" fmla="*/ 46 h 393"/>
                <a:gd name="T48" fmla="*/ 246 w 509"/>
                <a:gd name="T49" fmla="*/ 64 h 393"/>
                <a:gd name="T50" fmla="*/ 235 w 509"/>
                <a:gd name="T51" fmla="*/ 78 h 393"/>
                <a:gd name="T52" fmla="*/ 220 w 509"/>
                <a:gd name="T53" fmla="*/ 91 h 393"/>
                <a:gd name="T54" fmla="*/ 200 w 509"/>
                <a:gd name="T55" fmla="*/ 95 h 393"/>
                <a:gd name="T56" fmla="*/ 165 w 509"/>
                <a:gd name="T57" fmla="*/ 93 h 393"/>
                <a:gd name="T58" fmla="*/ 143 w 509"/>
                <a:gd name="T59" fmla="*/ 84 h 393"/>
                <a:gd name="T60" fmla="*/ 128 w 509"/>
                <a:gd name="T61" fmla="*/ 71 h 393"/>
                <a:gd name="T62" fmla="*/ 8 w 509"/>
                <a:gd name="T63" fmla="*/ 108 h 393"/>
                <a:gd name="T64" fmla="*/ 24 w 509"/>
                <a:gd name="T65" fmla="*/ 124 h 393"/>
                <a:gd name="T66" fmla="*/ 39 w 509"/>
                <a:gd name="T67" fmla="*/ 138 h 393"/>
                <a:gd name="T68" fmla="*/ 53 w 509"/>
                <a:gd name="T69" fmla="*/ 155 h 393"/>
                <a:gd name="T70" fmla="*/ 68 w 509"/>
                <a:gd name="T71" fmla="*/ 189 h 393"/>
                <a:gd name="T72" fmla="*/ 75 w 509"/>
                <a:gd name="T73" fmla="*/ 217 h 393"/>
                <a:gd name="T74" fmla="*/ 72 w 509"/>
                <a:gd name="T75" fmla="*/ 243 h 393"/>
                <a:gd name="T76" fmla="*/ 69 w 509"/>
                <a:gd name="T77" fmla="*/ 271 h 393"/>
                <a:gd name="T78" fmla="*/ 63 w 509"/>
                <a:gd name="T79" fmla="*/ 296 h 393"/>
                <a:gd name="T80" fmla="*/ 51 w 509"/>
                <a:gd name="T81" fmla="*/ 328 h 393"/>
                <a:gd name="T82" fmla="*/ 39 w 509"/>
                <a:gd name="T83" fmla="*/ 350 h 393"/>
                <a:gd name="T84" fmla="*/ 24 w 509"/>
                <a:gd name="T85" fmla="*/ 367 h 393"/>
                <a:gd name="T86" fmla="*/ 7 w 509"/>
                <a:gd name="T87" fmla="*/ 385 h 393"/>
                <a:gd name="T88" fmla="*/ 0 w 509"/>
                <a:gd name="T89" fmla="*/ 393 h 393"/>
                <a:gd name="T90" fmla="*/ 0 w 509"/>
                <a:gd name="T91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9" h="393">
                  <a:moveTo>
                    <a:pt x="0" y="393"/>
                  </a:moveTo>
                  <a:lnTo>
                    <a:pt x="6" y="390"/>
                  </a:lnTo>
                  <a:lnTo>
                    <a:pt x="25" y="381"/>
                  </a:lnTo>
                  <a:lnTo>
                    <a:pt x="66" y="361"/>
                  </a:lnTo>
                  <a:lnTo>
                    <a:pt x="100" y="343"/>
                  </a:lnTo>
                  <a:lnTo>
                    <a:pt x="134" y="325"/>
                  </a:lnTo>
                  <a:lnTo>
                    <a:pt x="166" y="308"/>
                  </a:lnTo>
                  <a:lnTo>
                    <a:pt x="201" y="287"/>
                  </a:lnTo>
                  <a:lnTo>
                    <a:pt x="226" y="267"/>
                  </a:lnTo>
                  <a:lnTo>
                    <a:pt x="251" y="241"/>
                  </a:lnTo>
                  <a:lnTo>
                    <a:pt x="268" y="222"/>
                  </a:lnTo>
                  <a:lnTo>
                    <a:pt x="286" y="203"/>
                  </a:lnTo>
                  <a:lnTo>
                    <a:pt x="306" y="185"/>
                  </a:lnTo>
                  <a:lnTo>
                    <a:pt x="327" y="169"/>
                  </a:lnTo>
                  <a:lnTo>
                    <a:pt x="351" y="156"/>
                  </a:lnTo>
                  <a:lnTo>
                    <a:pt x="509" y="156"/>
                  </a:lnTo>
                  <a:lnTo>
                    <a:pt x="494" y="145"/>
                  </a:lnTo>
                  <a:lnTo>
                    <a:pt x="481" y="133"/>
                  </a:lnTo>
                  <a:lnTo>
                    <a:pt x="467" y="118"/>
                  </a:lnTo>
                  <a:lnTo>
                    <a:pt x="455" y="103"/>
                  </a:lnTo>
                  <a:lnTo>
                    <a:pt x="435" y="65"/>
                  </a:lnTo>
                  <a:lnTo>
                    <a:pt x="427" y="18"/>
                  </a:lnTo>
                  <a:lnTo>
                    <a:pt x="263" y="0"/>
                  </a:lnTo>
                  <a:lnTo>
                    <a:pt x="254" y="46"/>
                  </a:lnTo>
                  <a:lnTo>
                    <a:pt x="246" y="64"/>
                  </a:lnTo>
                  <a:lnTo>
                    <a:pt x="235" y="78"/>
                  </a:lnTo>
                  <a:lnTo>
                    <a:pt x="220" y="91"/>
                  </a:lnTo>
                  <a:lnTo>
                    <a:pt x="200" y="95"/>
                  </a:lnTo>
                  <a:lnTo>
                    <a:pt x="165" y="93"/>
                  </a:lnTo>
                  <a:lnTo>
                    <a:pt x="143" y="84"/>
                  </a:lnTo>
                  <a:lnTo>
                    <a:pt x="128" y="71"/>
                  </a:lnTo>
                  <a:lnTo>
                    <a:pt x="8" y="108"/>
                  </a:lnTo>
                  <a:lnTo>
                    <a:pt x="24" y="124"/>
                  </a:lnTo>
                  <a:lnTo>
                    <a:pt x="39" y="138"/>
                  </a:lnTo>
                  <a:lnTo>
                    <a:pt x="53" y="155"/>
                  </a:lnTo>
                  <a:lnTo>
                    <a:pt x="68" y="189"/>
                  </a:lnTo>
                  <a:lnTo>
                    <a:pt x="75" y="217"/>
                  </a:lnTo>
                  <a:lnTo>
                    <a:pt x="72" y="243"/>
                  </a:lnTo>
                  <a:lnTo>
                    <a:pt x="69" y="271"/>
                  </a:lnTo>
                  <a:lnTo>
                    <a:pt x="63" y="296"/>
                  </a:lnTo>
                  <a:lnTo>
                    <a:pt x="51" y="328"/>
                  </a:lnTo>
                  <a:lnTo>
                    <a:pt x="39" y="350"/>
                  </a:lnTo>
                  <a:lnTo>
                    <a:pt x="24" y="367"/>
                  </a:lnTo>
                  <a:lnTo>
                    <a:pt x="7" y="385"/>
                  </a:lnTo>
                  <a:lnTo>
                    <a:pt x="0" y="393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6" name="Freeform 80"/>
            <p:cNvSpPr/>
            <p:nvPr/>
          </p:nvSpPr>
          <p:spPr bwMode="auto">
            <a:xfrm>
              <a:off x="4332" y="3596"/>
              <a:ext cx="77" cy="115"/>
            </a:xfrm>
            <a:custGeom>
              <a:avLst/>
              <a:gdLst>
                <a:gd name="T0" fmla="*/ 42 w 233"/>
                <a:gd name="T1" fmla="*/ 345 h 345"/>
                <a:gd name="T2" fmla="*/ 27 w 233"/>
                <a:gd name="T3" fmla="*/ 317 h 345"/>
                <a:gd name="T4" fmla="*/ 29 w 233"/>
                <a:gd name="T5" fmla="*/ 286 h 345"/>
                <a:gd name="T6" fmla="*/ 47 w 233"/>
                <a:gd name="T7" fmla="*/ 256 h 345"/>
                <a:gd name="T8" fmla="*/ 69 w 233"/>
                <a:gd name="T9" fmla="*/ 234 h 345"/>
                <a:gd name="T10" fmla="*/ 96 w 233"/>
                <a:gd name="T11" fmla="*/ 210 h 345"/>
                <a:gd name="T12" fmla="*/ 127 w 233"/>
                <a:gd name="T13" fmla="*/ 186 h 345"/>
                <a:gd name="T14" fmla="*/ 158 w 233"/>
                <a:gd name="T15" fmla="*/ 160 h 345"/>
                <a:gd name="T16" fmla="*/ 188 w 233"/>
                <a:gd name="T17" fmla="*/ 136 h 345"/>
                <a:gd name="T18" fmla="*/ 211 w 233"/>
                <a:gd name="T19" fmla="*/ 112 h 345"/>
                <a:gd name="T20" fmla="*/ 233 w 233"/>
                <a:gd name="T21" fmla="*/ 79 h 345"/>
                <a:gd name="T22" fmla="*/ 233 w 233"/>
                <a:gd name="T23" fmla="*/ 60 h 345"/>
                <a:gd name="T24" fmla="*/ 224 w 233"/>
                <a:gd name="T25" fmla="*/ 42 h 345"/>
                <a:gd name="T26" fmla="*/ 208 w 233"/>
                <a:gd name="T27" fmla="*/ 30 h 345"/>
                <a:gd name="T28" fmla="*/ 189 w 233"/>
                <a:gd name="T29" fmla="*/ 19 h 345"/>
                <a:gd name="T30" fmla="*/ 165 w 233"/>
                <a:gd name="T31" fmla="*/ 11 h 345"/>
                <a:gd name="T32" fmla="*/ 120 w 233"/>
                <a:gd name="T33" fmla="*/ 2 h 345"/>
                <a:gd name="T34" fmla="*/ 81 w 233"/>
                <a:gd name="T35" fmla="*/ 0 h 345"/>
                <a:gd name="T36" fmla="*/ 27 w 233"/>
                <a:gd name="T37" fmla="*/ 3 h 345"/>
                <a:gd name="T38" fmla="*/ 28 w 233"/>
                <a:gd name="T39" fmla="*/ 59 h 345"/>
                <a:gd name="T40" fmla="*/ 26 w 233"/>
                <a:gd name="T41" fmla="*/ 105 h 345"/>
                <a:gd name="T42" fmla="*/ 20 w 233"/>
                <a:gd name="T43" fmla="*/ 138 h 345"/>
                <a:gd name="T44" fmla="*/ 5 w 233"/>
                <a:gd name="T45" fmla="*/ 199 h 345"/>
                <a:gd name="T46" fmla="*/ 0 w 233"/>
                <a:gd name="T47" fmla="*/ 238 h 345"/>
                <a:gd name="T48" fmla="*/ 3 w 233"/>
                <a:gd name="T49" fmla="*/ 290 h 345"/>
                <a:gd name="T50" fmla="*/ 42 w 233"/>
                <a:gd name="T51" fmla="*/ 345 h 345"/>
                <a:gd name="T52" fmla="*/ 42 w 233"/>
                <a:gd name="T53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3" h="345">
                  <a:moveTo>
                    <a:pt x="42" y="345"/>
                  </a:moveTo>
                  <a:lnTo>
                    <a:pt x="27" y="317"/>
                  </a:lnTo>
                  <a:lnTo>
                    <a:pt x="29" y="286"/>
                  </a:lnTo>
                  <a:lnTo>
                    <a:pt x="47" y="256"/>
                  </a:lnTo>
                  <a:lnTo>
                    <a:pt x="69" y="234"/>
                  </a:lnTo>
                  <a:lnTo>
                    <a:pt x="96" y="210"/>
                  </a:lnTo>
                  <a:lnTo>
                    <a:pt x="127" y="186"/>
                  </a:lnTo>
                  <a:lnTo>
                    <a:pt x="158" y="160"/>
                  </a:lnTo>
                  <a:lnTo>
                    <a:pt x="188" y="136"/>
                  </a:lnTo>
                  <a:lnTo>
                    <a:pt x="211" y="112"/>
                  </a:lnTo>
                  <a:lnTo>
                    <a:pt x="233" y="79"/>
                  </a:lnTo>
                  <a:lnTo>
                    <a:pt x="233" y="60"/>
                  </a:lnTo>
                  <a:lnTo>
                    <a:pt x="224" y="42"/>
                  </a:lnTo>
                  <a:lnTo>
                    <a:pt x="208" y="30"/>
                  </a:lnTo>
                  <a:lnTo>
                    <a:pt x="189" y="19"/>
                  </a:lnTo>
                  <a:lnTo>
                    <a:pt x="165" y="11"/>
                  </a:lnTo>
                  <a:lnTo>
                    <a:pt x="120" y="2"/>
                  </a:lnTo>
                  <a:lnTo>
                    <a:pt x="81" y="0"/>
                  </a:lnTo>
                  <a:lnTo>
                    <a:pt x="27" y="3"/>
                  </a:lnTo>
                  <a:lnTo>
                    <a:pt x="28" y="59"/>
                  </a:lnTo>
                  <a:lnTo>
                    <a:pt x="26" y="105"/>
                  </a:lnTo>
                  <a:lnTo>
                    <a:pt x="20" y="138"/>
                  </a:lnTo>
                  <a:lnTo>
                    <a:pt x="5" y="199"/>
                  </a:lnTo>
                  <a:lnTo>
                    <a:pt x="0" y="238"/>
                  </a:lnTo>
                  <a:lnTo>
                    <a:pt x="3" y="290"/>
                  </a:lnTo>
                  <a:lnTo>
                    <a:pt x="42" y="345"/>
                  </a:lnTo>
                  <a:lnTo>
                    <a:pt x="42" y="3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7" name="Freeform 81"/>
            <p:cNvSpPr/>
            <p:nvPr/>
          </p:nvSpPr>
          <p:spPr bwMode="auto">
            <a:xfrm>
              <a:off x="4158" y="3490"/>
              <a:ext cx="25" cy="50"/>
            </a:xfrm>
            <a:custGeom>
              <a:avLst/>
              <a:gdLst>
                <a:gd name="T0" fmla="*/ 53 w 73"/>
                <a:gd name="T1" fmla="*/ 0 h 150"/>
                <a:gd name="T2" fmla="*/ 0 w 73"/>
                <a:gd name="T3" fmla="*/ 139 h 150"/>
                <a:gd name="T4" fmla="*/ 23 w 73"/>
                <a:gd name="T5" fmla="*/ 150 h 150"/>
                <a:gd name="T6" fmla="*/ 73 w 73"/>
                <a:gd name="T7" fmla="*/ 19 h 150"/>
                <a:gd name="T8" fmla="*/ 53 w 73"/>
                <a:gd name="T9" fmla="*/ 0 h 150"/>
                <a:gd name="T10" fmla="*/ 53 w 73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50">
                  <a:moveTo>
                    <a:pt x="53" y="0"/>
                  </a:moveTo>
                  <a:lnTo>
                    <a:pt x="0" y="139"/>
                  </a:lnTo>
                  <a:lnTo>
                    <a:pt x="23" y="150"/>
                  </a:lnTo>
                  <a:lnTo>
                    <a:pt x="73" y="19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8" name="Freeform 82"/>
            <p:cNvSpPr/>
            <p:nvPr/>
          </p:nvSpPr>
          <p:spPr bwMode="auto">
            <a:xfrm>
              <a:off x="4189" y="3510"/>
              <a:ext cx="21" cy="13"/>
            </a:xfrm>
            <a:custGeom>
              <a:avLst/>
              <a:gdLst>
                <a:gd name="T0" fmla="*/ 6 w 63"/>
                <a:gd name="T1" fmla="*/ 2 h 39"/>
                <a:gd name="T2" fmla="*/ 43 w 63"/>
                <a:gd name="T3" fmla="*/ 0 h 39"/>
                <a:gd name="T4" fmla="*/ 63 w 63"/>
                <a:gd name="T5" fmla="*/ 26 h 39"/>
                <a:gd name="T6" fmla="*/ 43 w 63"/>
                <a:gd name="T7" fmla="*/ 39 h 39"/>
                <a:gd name="T8" fmla="*/ 28 w 63"/>
                <a:gd name="T9" fmla="*/ 24 h 39"/>
                <a:gd name="T10" fmla="*/ 0 w 63"/>
                <a:gd name="T11" fmla="*/ 26 h 39"/>
                <a:gd name="T12" fmla="*/ 6 w 63"/>
                <a:gd name="T13" fmla="*/ 2 h 39"/>
                <a:gd name="T14" fmla="*/ 6 w 63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9">
                  <a:moveTo>
                    <a:pt x="6" y="2"/>
                  </a:moveTo>
                  <a:lnTo>
                    <a:pt x="43" y="0"/>
                  </a:lnTo>
                  <a:lnTo>
                    <a:pt x="63" y="26"/>
                  </a:lnTo>
                  <a:lnTo>
                    <a:pt x="43" y="39"/>
                  </a:lnTo>
                  <a:lnTo>
                    <a:pt x="28" y="24"/>
                  </a:lnTo>
                  <a:lnTo>
                    <a:pt x="0" y="26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9" name="Freeform 83"/>
            <p:cNvSpPr/>
            <p:nvPr/>
          </p:nvSpPr>
          <p:spPr bwMode="auto">
            <a:xfrm>
              <a:off x="4204" y="3633"/>
              <a:ext cx="86" cy="95"/>
            </a:xfrm>
            <a:custGeom>
              <a:avLst/>
              <a:gdLst>
                <a:gd name="T0" fmla="*/ 77 w 258"/>
                <a:gd name="T1" fmla="*/ 7 h 284"/>
                <a:gd name="T2" fmla="*/ 84 w 258"/>
                <a:gd name="T3" fmla="*/ 12 h 284"/>
                <a:gd name="T4" fmla="*/ 97 w 258"/>
                <a:gd name="T5" fmla="*/ 26 h 284"/>
                <a:gd name="T6" fmla="*/ 111 w 258"/>
                <a:gd name="T7" fmla="*/ 54 h 284"/>
                <a:gd name="T8" fmla="*/ 119 w 258"/>
                <a:gd name="T9" fmla="*/ 95 h 284"/>
                <a:gd name="T10" fmla="*/ 117 w 258"/>
                <a:gd name="T11" fmla="*/ 144 h 284"/>
                <a:gd name="T12" fmla="*/ 107 w 258"/>
                <a:gd name="T13" fmla="*/ 184 h 284"/>
                <a:gd name="T14" fmla="*/ 97 w 258"/>
                <a:gd name="T15" fmla="*/ 213 h 284"/>
                <a:gd name="T16" fmla="*/ 92 w 258"/>
                <a:gd name="T17" fmla="*/ 223 h 284"/>
                <a:gd name="T18" fmla="*/ 63 w 258"/>
                <a:gd name="T19" fmla="*/ 247 h 284"/>
                <a:gd name="T20" fmla="*/ 0 w 258"/>
                <a:gd name="T21" fmla="*/ 245 h 284"/>
                <a:gd name="T22" fmla="*/ 32 w 258"/>
                <a:gd name="T23" fmla="*/ 284 h 284"/>
                <a:gd name="T24" fmla="*/ 135 w 258"/>
                <a:gd name="T25" fmla="*/ 229 h 284"/>
                <a:gd name="T26" fmla="*/ 248 w 258"/>
                <a:gd name="T27" fmla="*/ 218 h 284"/>
                <a:gd name="T28" fmla="*/ 258 w 258"/>
                <a:gd name="T29" fmla="*/ 133 h 284"/>
                <a:gd name="T30" fmla="*/ 252 w 258"/>
                <a:gd name="T31" fmla="*/ 76 h 284"/>
                <a:gd name="T32" fmla="*/ 227 w 258"/>
                <a:gd name="T33" fmla="*/ 21 h 284"/>
                <a:gd name="T34" fmla="*/ 138 w 258"/>
                <a:gd name="T35" fmla="*/ 74 h 284"/>
                <a:gd name="T36" fmla="*/ 138 w 258"/>
                <a:gd name="T37" fmla="*/ 52 h 284"/>
                <a:gd name="T38" fmla="*/ 135 w 258"/>
                <a:gd name="T39" fmla="*/ 32 h 284"/>
                <a:gd name="T40" fmla="*/ 123 w 258"/>
                <a:gd name="T41" fmla="*/ 12 h 284"/>
                <a:gd name="T42" fmla="*/ 115 w 258"/>
                <a:gd name="T43" fmla="*/ 5 h 284"/>
                <a:gd name="T44" fmla="*/ 107 w 258"/>
                <a:gd name="T45" fmla="*/ 0 h 284"/>
                <a:gd name="T46" fmla="*/ 92 w 258"/>
                <a:gd name="T47" fmla="*/ 0 h 284"/>
                <a:gd name="T48" fmla="*/ 77 w 258"/>
                <a:gd name="T49" fmla="*/ 7 h 284"/>
                <a:gd name="T50" fmla="*/ 77 w 258"/>
                <a:gd name="T51" fmla="*/ 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8" h="284">
                  <a:moveTo>
                    <a:pt x="77" y="7"/>
                  </a:moveTo>
                  <a:lnTo>
                    <a:pt x="84" y="12"/>
                  </a:lnTo>
                  <a:lnTo>
                    <a:pt x="97" y="26"/>
                  </a:lnTo>
                  <a:lnTo>
                    <a:pt x="111" y="54"/>
                  </a:lnTo>
                  <a:lnTo>
                    <a:pt x="119" y="95"/>
                  </a:lnTo>
                  <a:lnTo>
                    <a:pt x="117" y="144"/>
                  </a:lnTo>
                  <a:lnTo>
                    <a:pt x="107" y="184"/>
                  </a:lnTo>
                  <a:lnTo>
                    <a:pt x="97" y="213"/>
                  </a:lnTo>
                  <a:lnTo>
                    <a:pt x="92" y="223"/>
                  </a:lnTo>
                  <a:lnTo>
                    <a:pt x="63" y="247"/>
                  </a:lnTo>
                  <a:lnTo>
                    <a:pt x="0" y="245"/>
                  </a:lnTo>
                  <a:lnTo>
                    <a:pt x="32" y="284"/>
                  </a:lnTo>
                  <a:lnTo>
                    <a:pt x="135" y="229"/>
                  </a:lnTo>
                  <a:lnTo>
                    <a:pt x="248" y="218"/>
                  </a:lnTo>
                  <a:lnTo>
                    <a:pt x="258" y="133"/>
                  </a:lnTo>
                  <a:lnTo>
                    <a:pt x="252" y="76"/>
                  </a:lnTo>
                  <a:lnTo>
                    <a:pt x="227" y="21"/>
                  </a:lnTo>
                  <a:lnTo>
                    <a:pt x="138" y="74"/>
                  </a:lnTo>
                  <a:lnTo>
                    <a:pt x="138" y="52"/>
                  </a:lnTo>
                  <a:lnTo>
                    <a:pt x="135" y="32"/>
                  </a:lnTo>
                  <a:lnTo>
                    <a:pt x="123" y="12"/>
                  </a:lnTo>
                  <a:lnTo>
                    <a:pt x="115" y="5"/>
                  </a:lnTo>
                  <a:lnTo>
                    <a:pt x="107" y="0"/>
                  </a:lnTo>
                  <a:lnTo>
                    <a:pt x="92" y="0"/>
                  </a:lnTo>
                  <a:lnTo>
                    <a:pt x="77" y="7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0" name="Freeform 84"/>
            <p:cNvSpPr/>
            <p:nvPr/>
          </p:nvSpPr>
          <p:spPr bwMode="auto">
            <a:xfrm>
              <a:off x="4302" y="3388"/>
              <a:ext cx="21" cy="33"/>
            </a:xfrm>
            <a:custGeom>
              <a:avLst/>
              <a:gdLst>
                <a:gd name="T0" fmla="*/ 55 w 65"/>
                <a:gd name="T1" fmla="*/ 0 h 98"/>
                <a:gd name="T2" fmla="*/ 35 w 65"/>
                <a:gd name="T3" fmla="*/ 65 h 98"/>
                <a:gd name="T4" fmla="*/ 31 w 65"/>
                <a:gd name="T5" fmla="*/ 68 h 98"/>
                <a:gd name="T6" fmla="*/ 20 w 65"/>
                <a:gd name="T7" fmla="*/ 67 h 98"/>
                <a:gd name="T8" fmla="*/ 6 w 65"/>
                <a:gd name="T9" fmla="*/ 47 h 98"/>
                <a:gd name="T10" fmla="*/ 0 w 65"/>
                <a:gd name="T11" fmla="*/ 52 h 98"/>
                <a:gd name="T12" fmla="*/ 4 w 65"/>
                <a:gd name="T13" fmla="*/ 76 h 98"/>
                <a:gd name="T14" fmla="*/ 11 w 65"/>
                <a:gd name="T15" fmla="*/ 92 h 98"/>
                <a:gd name="T16" fmla="*/ 16 w 65"/>
                <a:gd name="T17" fmla="*/ 97 h 98"/>
                <a:gd name="T18" fmla="*/ 23 w 65"/>
                <a:gd name="T19" fmla="*/ 98 h 98"/>
                <a:gd name="T20" fmla="*/ 46 w 65"/>
                <a:gd name="T21" fmla="*/ 89 h 98"/>
                <a:gd name="T22" fmla="*/ 52 w 65"/>
                <a:gd name="T23" fmla="*/ 82 h 98"/>
                <a:gd name="T24" fmla="*/ 65 w 65"/>
                <a:gd name="T25" fmla="*/ 7 h 98"/>
                <a:gd name="T26" fmla="*/ 55 w 65"/>
                <a:gd name="T27" fmla="*/ 0 h 98"/>
                <a:gd name="T28" fmla="*/ 55 w 65"/>
                <a:gd name="T2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98">
                  <a:moveTo>
                    <a:pt x="55" y="0"/>
                  </a:moveTo>
                  <a:lnTo>
                    <a:pt x="35" y="65"/>
                  </a:lnTo>
                  <a:lnTo>
                    <a:pt x="31" y="68"/>
                  </a:lnTo>
                  <a:lnTo>
                    <a:pt x="20" y="67"/>
                  </a:lnTo>
                  <a:lnTo>
                    <a:pt x="6" y="47"/>
                  </a:lnTo>
                  <a:lnTo>
                    <a:pt x="0" y="52"/>
                  </a:lnTo>
                  <a:lnTo>
                    <a:pt x="4" y="76"/>
                  </a:lnTo>
                  <a:lnTo>
                    <a:pt x="11" y="92"/>
                  </a:lnTo>
                  <a:lnTo>
                    <a:pt x="16" y="97"/>
                  </a:lnTo>
                  <a:lnTo>
                    <a:pt x="23" y="98"/>
                  </a:lnTo>
                  <a:lnTo>
                    <a:pt x="46" y="89"/>
                  </a:lnTo>
                  <a:lnTo>
                    <a:pt x="52" y="82"/>
                  </a:lnTo>
                  <a:lnTo>
                    <a:pt x="65" y="7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1" name="Freeform 85"/>
            <p:cNvSpPr/>
            <p:nvPr/>
          </p:nvSpPr>
          <p:spPr bwMode="auto">
            <a:xfrm>
              <a:off x="4326" y="3390"/>
              <a:ext cx="8" cy="26"/>
            </a:xfrm>
            <a:custGeom>
              <a:avLst/>
              <a:gdLst>
                <a:gd name="T0" fmla="*/ 10 w 25"/>
                <a:gd name="T1" fmla="*/ 0 h 79"/>
                <a:gd name="T2" fmla="*/ 0 w 25"/>
                <a:gd name="T3" fmla="*/ 78 h 79"/>
                <a:gd name="T4" fmla="*/ 9 w 25"/>
                <a:gd name="T5" fmla="*/ 79 h 79"/>
                <a:gd name="T6" fmla="*/ 25 w 25"/>
                <a:gd name="T7" fmla="*/ 11 h 79"/>
                <a:gd name="T8" fmla="*/ 10 w 25"/>
                <a:gd name="T9" fmla="*/ 0 h 79"/>
                <a:gd name="T10" fmla="*/ 10 w 25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79">
                  <a:moveTo>
                    <a:pt x="10" y="0"/>
                  </a:moveTo>
                  <a:lnTo>
                    <a:pt x="0" y="78"/>
                  </a:lnTo>
                  <a:lnTo>
                    <a:pt x="9" y="79"/>
                  </a:lnTo>
                  <a:lnTo>
                    <a:pt x="25" y="11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2" name="Freeform 86"/>
            <p:cNvSpPr/>
            <p:nvPr/>
          </p:nvSpPr>
          <p:spPr bwMode="auto">
            <a:xfrm>
              <a:off x="3888" y="3698"/>
              <a:ext cx="121" cy="123"/>
            </a:xfrm>
            <a:custGeom>
              <a:avLst/>
              <a:gdLst>
                <a:gd name="T0" fmla="*/ 362 w 362"/>
                <a:gd name="T1" fmla="*/ 330 h 368"/>
                <a:gd name="T2" fmla="*/ 305 w 362"/>
                <a:gd name="T3" fmla="*/ 322 h 368"/>
                <a:gd name="T4" fmla="*/ 275 w 362"/>
                <a:gd name="T5" fmla="*/ 309 h 368"/>
                <a:gd name="T6" fmla="*/ 256 w 362"/>
                <a:gd name="T7" fmla="*/ 294 h 368"/>
                <a:gd name="T8" fmla="*/ 237 w 362"/>
                <a:gd name="T9" fmla="*/ 273 h 368"/>
                <a:gd name="T10" fmla="*/ 227 w 362"/>
                <a:gd name="T11" fmla="*/ 249 h 368"/>
                <a:gd name="T12" fmla="*/ 217 w 362"/>
                <a:gd name="T13" fmla="*/ 217 h 368"/>
                <a:gd name="T14" fmla="*/ 209 w 362"/>
                <a:gd name="T15" fmla="*/ 192 h 368"/>
                <a:gd name="T16" fmla="*/ 208 w 362"/>
                <a:gd name="T17" fmla="*/ 161 h 368"/>
                <a:gd name="T18" fmla="*/ 211 w 362"/>
                <a:gd name="T19" fmla="*/ 139 h 368"/>
                <a:gd name="T20" fmla="*/ 220 w 362"/>
                <a:gd name="T21" fmla="*/ 108 h 368"/>
                <a:gd name="T22" fmla="*/ 233 w 362"/>
                <a:gd name="T23" fmla="*/ 79 h 368"/>
                <a:gd name="T24" fmla="*/ 249 w 362"/>
                <a:gd name="T25" fmla="*/ 56 h 368"/>
                <a:gd name="T26" fmla="*/ 259 w 362"/>
                <a:gd name="T27" fmla="*/ 46 h 368"/>
                <a:gd name="T28" fmla="*/ 271 w 362"/>
                <a:gd name="T29" fmla="*/ 39 h 368"/>
                <a:gd name="T30" fmla="*/ 287 w 362"/>
                <a:gd name="T31" fmla="*/ 32 h 368"/>
                <a:gd name="T32" fmla="*/ 302 w 362"/>
                <a:gd name="T33" fmla="*/ 28 h 368"/>
                <a:gd name="T34" fmla="*/ 338 w 362"/>
                <a:gd name="T35" fmla="*/ 18 h 368"/>
                <a:gd name="T36" fmla="*/ 334 w 362"/>
                <a:gd name="T37" fmla="*/ 0 h 368"/>
                <a:gd name="T38" fmla="*/ 303 w 362"/>
                <a:gd name="T39" fmla="*/ 2 h 368"/>
                <a:gd name="T40" fmla="*/ 271 w 362"/>
                <a:gd name="T41" fmla="*/ 13 h 368"/>
                <a:gd name="T42" fmla="*/ 253 w 362"/>
                <a:gd name="T43" fmla="*/ 23 h 368"/>
                <a:gd name="T44" fmla="*/ 234 w 362"/>
                <a:gd name="T45" fmla="*/ 38 h 368"/>
                <a:gd name="T46" fmla="*/ 217 w 362"/>
                <a:gd name="T47" fmla="*/ 56 h 368"/>
                <a:gd name="T48" fmla="*/ 205 w 362"/>
                <a:gd name="T49" fmla="*/ 75 h 368"/>
                <a:gd name="T50" fmla="*/ 188 w 362"/>
                <a:gd name="T51" fmla="*/ 119 h 368"/>
                <a:gd name="T52" fmla="*/ 181 w 362"/>
                <a:gd name="T53" fmla="*/ 159 h 368"/>
                <a:gd name="T54" fmla="*/ 181 w 362"/>
                <a:gd name="T55" fmla="*/ 192 h 368"/>
                <a:gd name="T56" fmla="*/ 186 w 362"/>
                <a:gd name="T57" fmla="*/ 218 h 368"/>
                <a:gd name="T58" fmla="*/ 192 w 362"/>
                <a:gd name="T59" fmla="*/ 238 h 368"/>
                <a:gd name="T60" fmla="*/ 198 w 362"/>
                <a:gd name="T61" fmla="*/ 255 h 368"/>
                <a:gd name="T62" fmla="*/ 31 w 362"/>
                <a:gd name="T63" fmla="*/ 288 h 368"/>
                <a:gd name="T64" fmla="*/ 17 w 362"/>
                <a:gd name="T65" fmla="*/ 298 h 368"/>
                <a:gd name="T66" fmla="*/ 7 w 362"/>
                <a:gd name="T67" fmla="*/ 309 h 368"/>
                <a:gd name="T68" fmla="*/ 0 w 362"/>
                <a:gd name="T69" fmla="*/ 328 h 368"/>
                <a:gd name="T70" fmla="*/ 2 w 362"/>
                <a:gd name="T71" fmla="*/ 336 h 368"/>
                <a:gd name="T72" fmla="*/ 11 w 362"/>
                <a:gd name="T73" fmla="*/ 344 h 368"/>
                <a:gd name="T74" fmla="*/ 26 w 362"/>
                <a:gd name="T75" fmla="*/ 351 h 368"/>
                <a:gd name="T76" fmla="*/ 48 w 362"/>
                <a:gd name="T77" fmla="*/ 358 h 368"/>
                <a:gd name="T78" fmla="*/ 109 w 362"/>
                <a:gd name="T79" fmla="*/ 367 h 368"/>
                <a:gd name="T80" fmla="*/ 177 w 362"/>
                <a:gd name="T81" fmla="*/ 368 h 368"/>
                <a:gd name="T82" fmla="*/ 281 w 362"/>
                <a:gd name="T83" fmla="*/ 356 h 368"/>
                <a:gd name="T84" fmla="*/ 307 w 362"/>
                <a:gd name="T85" fmla="*/ 348 h 368"/>
                <a:gd name="T86" fmla="*/ 333 w 362"/>
                <a:gd name="T87" fmla="*/ 339 h 368"/>
                <a:gd name="T88" fmla="*/ 362 w 362"/>
                <a:gd name="T89" fmla="*/ 330 h 368"/>
                <a:gd name="T90" fmla="*/ 362 w 362"/>
                <a:gd name="T91" fmla="*/ 33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2" h="368">
                  <a:moveTo>
                    <a:pt x="362" y="330"/>
                  </a:moveTo>
                  <a:lnTo>
                    <a:pt x="305" y="322"/>
                  </a:lnTo>
                  <a:lnTo>
                    <a:pt x="275" y="309"/>
                  </a:lnTo>
                  <a:lnTo>
                    <a:pt x="256" y="294"/>
                  </a:lnTo>
                  <a:lnTo>
                    <a:pt x="237" y="273"/>
                  </a:lnTo>
                  <a:lnTo>
                    <a:pt x="227" y="249"/>
                  </a:lnTo>
                  <a:lnTo>
                    <a:pt x="217" y="217"/>
                  </a:lnTo>
                  <a:lnTo>
                    <a:pt x="209" y="192"/>
                  </a:lnTo>
                  <a:lnTo>
                    <a:pt x="208" y="161"/>
                  </a:lnTo>
                  <a:lnTo>
                    <a:pt x="211" y="139"/>
                  </a:lnTo>
                  <a:lnTo>
                    <a:pt x="220" y="108"/>
                  </a:lnTo>
                  <a:lnTo>
                    <a:pt x="233" y="79"/>
                  </a:lnTo>
                  <a:lnTo>
                    <a:pt x="249" y="56"/>
                  </a:lnTo>
                  <a:lnTo>
                    <a:pt x="259" y="46"/>
                  </a:lnTo>
                  <a:lnTo>
                    <a:pt x="271" y="39"/>
                  </a:lnTo>
                  <a:lnTo>
                    <a:pt x="287" y="32"/>
                  </a:lnTo>
                  <a:lnTo>
                    <a:pt x="302" y="28"/>
                  </a:lnTo>
                  <a:lnTo>
                    <a:pt x="338" y="18"/>
                  </a:lnTo>
                  <a:lnTo>
                    <a:pt x="334" y="0"/>
                  </a:lnTo>
                  <a:lnTo>
                    <a:pt x="303" y="2"/>
                  </a:lnTo>
                  <a:lnTo>
                    <a:pt x="271" y="13"/>
                  </a:lnTo>
                  <a:lnTo>
                    <a:pt x="253" y="23"/>
                  </a:lnTo>
                  <a:lnTo>
                    <a:pt x="234" y="38"/>
                  </a:lnTo>
                  <a:lnTo>
                    <a:pt x="217" y="56"/>
                  </a:lnTo>
                  <a:lnTo>
                    <a:pt x="205" y="75"/>
                  </a:lnTo>
                  <a:lnTo>
                    <a:pt x="188" y="119"/>
                  </a:lnTo>
                  <a:lnTo>
                    <a:pt x="181" y="159"/>
                  </a:lnTo>
                  <a:lnTo>
                    <a:pt x="181" y="192"/>
                  </a:lnTo>
                  <a:lnTo>
                    <a:pt x="186" y="218"/>
                  </a:lnTo>
                  <a:lnTo>
                    <a:pt x="192" y="238"/>
                  </a:lnTo>
                  <a:lnTo>
                    <a:pt x="198" y="255"/>
                  </a:lnTo>
                  <a:lnTo>
                    <a:pt x="31" y="288"/>
                  </a:lnTo>
                  <a:lnTo>
                    <a:pt x="17" y="298"/>
                  </a:lnTo>
                  <a:lnTo>
                    <a:pt x="7" y="309"/>
                  </a:lnTo>
                  <a:lnTo>
                    <a:pt x="0" y="328"/>
                  </a:lnTo>
                  <a:lnTo>
                    <a:pt x="2" y="336"/>
                  </a:lnTo>
                  <a:lnTo>
                    <a:pt x="11" y="344"/>
                  </a:lnTo>
                  <a:lnTo>
                    <a:pt x="26" y="351"/>
                  </a:lnTo>
                  <a:lnTo>
                    <a:pt x="48" y="358"/>
                  </a:lnTo>
                  <a:lnTo>
                    <a:pt x="109" y="367"/>
                  </a:lnTo>
                  <a:lnTo>
                    <a:pt x="177" y="368"/>
                  </a:lnTo>
                  <a:lnTo>
                    <a:pt x="281" y="356"/>
                  </a:lnTo>
                  <a:lnTo>
                    <a:pt x="307" y="348"/>
                  </a:lnTo>
                  <a:lnTo>
                    <a:pt x="333" y="339"/>
                  </a:lnTo>
                  <a:lnTo>
                    <a:pt x="362" y="330"/>
                  </a:lnTo>
                  <a:lnTo>
                    <a:pt x="362" y="3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3" name="Freeform 87"/>
            <p:cNvSpPr/>
            <p:nvPr/>
          </p:nvSpPr>
          <p:spPr bwMode="auto">
            <a:xfrm>
              <a:off x="4212" y="3350"/>
              <a:ext cx="54" cy="27"/>
            </a:xfrm>
            <a:custGeom>
              <a:avLst/>
              <a:gdLst>
                <a:gd name="T0" fmla="*/ 22 w 163"/>
                <a:gd name="T1" fmla="*/ 0 h 81"/>
                <a:gd name="T2" fmla="*/ 36 w 163"/>
                <a:gd name="T3" fmla="*/ 12 h 81"/>
                <a:gd name="T4" fmla="*/ 57 w 163"/>
                <a:gd name="T5" fmla="*/ 30 h 81"/>
                <a:gd name="T6" fmla="*/ 84 w 163"/>
                <a:gd name="T7" fmla="*/ 43 h 81"/>
                <a:gd name="T8" fmla="*/ 98 w 163"/>
                <a:gd name="T9" fmla="*/ 47 h 81"/>
                <a:gd name="T10" fmla="*/ 123 w 163"/>
                <a:gd name="T11" fmla="*/ 48 h 81"/>
                <a:gd name="T12" fmla="*/ 141 w 163"/>
                <a:gd name="T13" fmla="*/ 42 h 81"/>
                <a:gd name="T14" fmla="*/ 158 w 163"/>
                <a:gd name="T15" fmla="*/ 32 h 81"/>
                <a:gd name="T16" fmla="*/ 163 w 163"/>
                <a:gd name="T17" fmla="*/ 62 h 81"/>
                <a:gd name="T18" fmla="*/ 155 w 163"/>
                <a:gd name="T19" fmla="*/ 68 h 81"/>
                <a:gd name="T20" fmla="*/ 132 w 163"/>
                <a:gd name="T21" fmla="*/ 77 h 81"/>
                <a:gd name="T22" fmla="*/ 99 w 163"/>
                <a:gd name="T23" fmla="*/ 81 h 81"/>
                <a:gd name="T24" fmla="*/ 61 w 163"/>
                <a:gd name="T25" fmla="*/ 71 h 81"/>
                <a:gd name="T26" fmla="*/ 42 w 163"/>
                <a:gd name="T27" fmla="*/ 61 h 81"/>
                <a:gd name="T28" fmla="*/ 28 w 163"/>
                <a:gd name="T29" fmla="*/ 50 h 81"/>
                <a:gd name="T30" fmla="*/ 10 w 163"/>
                <a:gd name="T31" fmla="*/ 31 h 81"/>
                <a:gd name="T32" fmla="*/ 0 w 163"/>
                <a:gd name="T33" fmla="*/ 11 h 81"/>
                <a:gd name="T34" fmla="*/ 22 w 163"/>
                <a:gd name="T35" fmla="*/ 0 h 81"/>
                <a:gd name="T36" fmla="*/ 22 w 163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3" h="81">
                  <a:moveTo>
                    <a:pt x="22" y="0"/>
                  </a:moveTo>
                  <a:lnTo>
                    <a:pt x="36" y="12"/>
                  </a:lnTo>
                  <a:lnTo>
                    <a:pt x="57" y="30"/>
                  </a:lnTo>
                  <a:lnTo>
                    <a:pt x="84" y="43"/>
                  </a:lnTo>
                  <a:lnTo>
                    <a:pt x="98" y="47"/>
                  </a:lnTo>
                  <a:lnTo>
                    <a:pt x="123" y="48"/>
                  </a:lnTo>
                  <a:lnTo>
                    <a:pt x="141" y="42"/>
                  </a:lnTo>
                  <a:lnTo>
                    <a:pt x="158" y="32"/>
                  </a:lnTo>
                  <a:lnTo>
                    <a:pt x="163" y="62"/>
                  </a:lnTo>
                  <a:lnTo>
                    <a:pt x="155" y="68"/>
                  </a:lnTo>
                  <a:lnTo>
                    <a:pt x="132" y="77"/>
                  </a:lnTo>
                  <a:lnTo>
                    <a:pt x="99" y="81"/>
                  </a:lnTo>
                  <a:lnTo>
                    <a:pt x="61" y="71"/>
                  </a:lnTo>
                  <a:lnTo>
                    <a:pt x="42" y="61"/>
                  </a:lnTo>
                  <a:lnTo>
                    <a:pt x="28" y="50"/>
                  </a:lnTo>
                  <a:lnTo>
                    <a:pt x="10" y="31"/>
                  </a:lnTo>
                  <a:lnTo>
                    <a:pt x="0" y="11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5864" name="Group 88"/>
          <p:cNvGrpSpPr/>
          <p:nvPr/>
        </p:nvGrpSpPr>
        <p:grpSpPr bwMode="auto">
          <a:xfrm>
            <a:off x="2351334" y="600374"/>
            <a:ext cx="628650" cy="1266825"/>
            <a:chOff x="960" y="3360"/>
            <a:chExt cx="288" cy="576"/>
          </a:xfrm>
        </p:grpSpPr>
        <p:sp>
          <p:nvSpPr>
            <p:cNvPr id="75865" name="Freeform 89"/>
            <p:cNvSpPr/>
            <p:nvPr/>
          </p:nvSpPr>
          <p:spPr bwMode="auto">
            <a:xfrm>
              <a:off x="1012" y="3563"/>
              <a:ext cx="196" cy="373"/>
            </a:xfrm>
            <a:custGeom>
              <a:avLst/>
              <a:gdLst>
                <a:gd name="T0" fmla="*/ 110 w 1177"/>
                <a:gd name="T1" fmla="*/ 1492 h 1492"/>
                <a:gd name="T2" fmla="*/ 0 w 1177"/>
                <a:gd name="T3" fmla="*/ 1273 h 1492"/>
                <a:gd name="T4" fmla="*/ 129 w 1177"/>
                <a:gd name="T5" fmla="*/ 1371 h 1492"/>
                <a:gd name="T6" fmla="*/ 110 w 1177"/>
                <a:gd name="T7" fmla="*/ 1205 h 1492"/>
                <a:gd name="T8" fmla="*/ 184 w 1177"/>
                <a:gd name="T9" fmla="*/ 1302 h 1492"/>
                <a:gd name="T10" fmla="*/ 152 w 1177"/>
                <a:gd name="T11" fmla="*/ 1102 h 1492"/>
                <a:gd name="T12" fmla="*/ 325 w 1177"/>
                <a:gd name="T13" fmla="*/ 1321 h 1492"/>
                <a:gd name="T14" fmla="*/ 286 w 1177"/>
                <a:gd name="T15" fmla="*/ 1071 h 1492"/>
                <a:gd name="T16" fmla="*/ 416 w 1177"/>
                <a:gd name="T17" fmla="*/ 1283 h 1492"/>
                <a:gd name="T18" fmla="*/ 396 w 1177"/>
                <a:gd name="T19" fmla="*/ 946 h 1492"/>
                <a:gd name="T20" fmla="*/ 482 w 1177"/>
                <a:gd name="T21" fmla="*/ 1273 h 1492"/>
                <a:gd name="T22" fmla="*/ 489 w 1177"/>
                <a:gd name="T23" fmla="*/ 535 h 1492"/>
                <a:gd name="T24" fmla="*/ 267 w 1177"/>
                <a:gd name="T25" fmla="*/ 278 h 1492"/>
                <a:gd name="T26" fmla="*/ 267 w 1177"/>
                <a:gd name="T27" fmla="*/ 278 h 1492"/>
                <a:gd name="T28" fmla="*/ 275 w 1177"/>
                <a:gd name="T29" fmla="*/ 215 h 1492"/>
                <a:gd name="T30" fmla="*/ 282 w 1177"/>
                <a:gd name="T31" fmla="*/ 198 h 1492"/>
                <a:gd name="T32" fmla="*/ 490 w 1177"/>
                <a:gd name="T33" fmla="*/ 410 h 1492"/>
                <a:gd name="T34" fmla="*/ 520 w 1177"/>
                <a:gd name="T35" fmla="*/ 8 h 1492"/>
                <a:gd name="T36" fmla="*/ 522 w 1177"/>
                <a:gd name="T37" fmla="*/ 9 h 1492"/>
                <a:gd name="T38" fmla="*/ 527 w 1177"/>
                <a:gd name="T39" fmla="*/ 11 h 1492"/>
                <a:gd name="T40" fmla="*/ 535 w 1177"/>
                <a:gd name="T41" fmla="*/ 15 h 1492"/>
                <a:gd name="T42" fmla="*/ 548 w 1177"/>
                <a:gd name="T43" fmla="*/ 19 h 1492"/>
                <a:gd name="T44" fmla="*/ 565 w 1177"/>
                <a:gd name="T45" fmla="*/ 20 h 1492"/>
                <a:gd name="T46" fmla="*/ 585 w 1177"/>
                <a:gd name="T47" fmla="*/ 18 h 1492"/>
                <a:gd name="T48" fmla="*/ 611 w 1177"/>
                <a:gd name="T49" fmla="*/ 11 h 1492"/>
                <a:gd name="T50" fmla="*/ 639 w 1177"/>
                <a:gd name="T51" fmla="*/ 0 h 1492"/>
                <a:gd name="T52" fmla="*/ 653 w 1177"/>
                <a:gd name="T53" fmla="*/ 268 h 1492"/>
                <a:gd name="T54" fmla="*/ 844 w 1177"/>
                <a:gd name="T55" fmla="*/ 115 h 1492"/>
                <a:gd name="T56" fmla="*/ 853 w 1177"/>
                <a:gd name="T57" fmla="*/ 174 h 1492"/>
                <a:gd name="T58" fmla="*/ 651 w 1177"/>
                <a:gd name="T59" fmla="*/ 371 h 1492"/>
                <a:gd name="T60" fmla="*/ 651 w 1177"/>
                <a:gd name="T61" fmla="*/ 1033 h 1492"/>
                <a:gd name="T62" fmla="*/ 689 w 1177"/>
                <a:gd name="T63" fmla="*/ 1325 h 1492"/>
                <a:gd name="T64" fmla="*/ 783 w 1177"/>
                <a:gd name="T65" fmla="*/ 865 h 1492"/>
                <a:gd name="T66" fmla="*/ 777 w 1177"/>
                <a:gd name="T67" fmla="*/ 1290 h 1492"/>
                <a:gd name="T68" fmla="*/ 894 w 1177"/>
                <a:gd name="T69" fmla="*/ 812 h 1492"/>
                <a:gd name="T70" fmla="*/ 865 w 1177"/>
                <a:gd name="T71" fmla="*/ 1325 h 1492"/>
                <a:gd name="T72" fmla="*/ 965 w 1177"/>
                <a:gd name="T73" fmla="*/ 1102 h 1492"/>
                <a:gd name="T74" fmla="*/ 962 w 1177"/>
                <a:gd name="T75" fmla="*/ 1360 h 1492"/>
                <a:gd name="T76" fmla="*/ 1065 w 1177"/>
                <a:gd name="T77" fmla="*/ 1186 h 1492"/>
                <a:gd name="T78" fmla="*/ 1068 w 1177"/>
                <a:gd name="T79" fmla="*/ 1311 h 1492"/>
                <a:gd name="T80" fmla="*/ 1177 w 1177"/>
                <a:gd name="T81" fmla="*/ 1242 h 1492"/>
                <a:gd name="T82" fmla="*/ 1041 w 1177"/>
                <a:gd name="T83" fmla="*/ 1477 h 1492"/>
                <a:gd name="T84" fmla="*/ 110 w 1177"/>
                <a:gd name="T85" fmla="*/ 1492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77" h="1492">
                  <a:moveTo>
                    <a:pt x="110" y="1492"/>
                  </a:moveTo>
                  <a:lnTo>
                    <a:pt x="0" y="1273"/>
                  </a:lnTo>
                  <a:lnTo>
                    <a:pt x="129" y="1371"/>
                  </a:lnTo>
                  <a:lnTo>
                    <a:pt x="110" y="1205"/>
                  </a:lnTo>
                  <a:lnTo>
                    <a:pt x="184" y="1302"/>
                  </a:lnTo>
                  <a:lnTo>
                    <a:pt x="152" y="1102"/>
                  </a:lnTo>
                  <a:lnTo>
                    <a:pt x="325" y="1321"/>
                  </a:lnTo>
                  <a:lnTo>
                    <a:pt x="286" y="1071"/>
                  </a:lnTo>
                  <a:lnTo>
                    <a:pt x="416" y="1283"/>
                  </a:lnTo>
                  <a:lnTo>
                    <a:pt x="396" y="946"/>
                  </a:lnTo>
                  <a:lnTo>
                    <a:pt x="482" y="1273"/>
                  </a:lnTo>
                  <a:lnTo>
                    <a:pt x="489" y="535"/>
                  </a:lnTo>
                  <a:lnTo>
                    <a:pt x="267" y="278"/>
                  </a:lnTo>
                  <a:lnTo>
                    <a:pt x="267" y="278"/>
                  </a:lnTo>
                  <a:lnTo>
                    <a:pt x="275" y="215"/>
                  </a:lnTo>
                  <a:lnTo>
                    <a:pt x="282" y="198"/>
                  </a:lnTo>
                  <a:lnTo>
                    <a:pt x="490" y="410"/>
                  </a:lnTo>
                  <a:lnTo>
                    <a:pt x="520" y="8"/>
                  </a:lnTo>
                  <a:lnTo>
                    <a:pt x="522" y="9"/>
                  </a:lnTo>
                  <a:lnTo>
                    <a:pt x="527" y="11"/>
                  </a:lnTo>
                  <a:lnTo>
                    <a:pt x="535" y="15"/>
                  </a:lnTo>
                  <a:lnTo>
                    <a:pt x="548" y="19"/>
                  </a:lnTo>
                  <a:lnTo>
                    <a:pt x="565" y="20"/>
                  </a:lnTo>
                  <a:lnTo>
                    <a:pt x="585" y="18"/>
                  </a:lnTo>
                  <a:lnTo>
                    <a:pt x="611" y="11"/>
                  </a:lnTo>
                  <a:lnTo>
                    <a:pt x="639" y="0"/>
                  </a:lnTo>
                  <a:lnTo>
                    <a:pt x="653" y="268"/>
                  </a:lnTo>
                  <a:lnTo>
                    <a:pt x="844" y="115"/>
                  </a:lnTo>
                  <a:lnTo>
                    <a:pt x="853" y="174"/>
                  </a:lnTo>
                  <a:lnTo>
                    <a:pt x="651" y="371"/>
                  </a:lnTo>
                  <a:lnTo>
                    <a:pt x="651" y="1033"/>
                  </a:lnTo>
                  <a:lnTo>
                    <a:pt x="689" y="1325"/>
                  </a:lnTo>
                  <a:lnTo>
                    <a:pt x="783" y="865"/>
                  </a:lnTo>
                  <a:lnTo>
                    <a:pt x="777" y="1290"/>
                  </a:lnTo>
                  <a:lnTo>
                    <a:pt x="894" y="812"/>
                  </a:lnTo>
                  <a:lnTo>
                    <a:pt x="865" y="1325"/>
                  </a:lnTo>
                  <a:lnTo>
                    <a:pt x="965" y="1102"/>
                  </a:lnTo>
                  <a:lnTo>
                    <a:pt x="962" y="1360"/>
                  </a:lnTo>
                  <a:lnTo>
                    <a:pt x="1065" y="1186"/>
                  </a:lnTo>
                  <a:lnTo>
                    <a:pt x="1068" y="1311"/>
                  </a:lnTo>
                  <a:lnTo>
                    <a:pt x="1177" y="1242"/>
                  </a:lnTo>
                  <a:lnTo>
                    <a:pt x="1041" y="1477"/>
                  </a:lnTo>
                  <a:lnTo>
                    <a:pt x="110" y="1492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6" name="Freeform 90"/>
            <p:cNvSpPr/>
            <p:nvPr/>
          </p:nvSpPr>
          <p:spPr bwMode="auto">
            <a:xfrm>
              <a:off x="1084" y="3859"/>
              <a:ext cx="7" cy="65"/>
            </a:xfrm>
            <a:custGeom>
              <a:avLst/>
              <a:gdLst>
                <a:gd name="T0" fmla="*/ 35 w 39"/>
                <a:gd name="T1" fmla="*/ 245 h 260"/>
                <a:gd name="T2" fmla="*/ 0 w 39"/>
                <a:gd name="T3" fmla="*/ 0 h 260"/>
                <a:gd name="T4" fmla="*/ 0 w 39"/>
                <a:gd name="T5" fmla="*/ 166 h 260"/>
                <a:gd name="T6" fmla="*/ 16 w 39"/>
                <a:gd name="T7" fmla="*/ 260 h 260"/>
                <a:gd name="T8" fmla="*/ 39 w 39"/>
                <a:gd name="T9" fmla="*/ 260 h 260"/>
                <a:gd name="T10" fmla="*/ 35 w 39"/>
                <a:gd name="T11" fmla="*/ 24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60">
                  <a:moveTo>
                    <a:pt x="35" y="245"/>
                  </a:moveTo>
                  <a:lnTo>
                    <a:pt x="0" y="0"/>
                  </a:lnTo>
                  <a:lnTo>
                    <a:pt x="0" y="166"/>
                  </a:lnTo>
                  <a:lnTo>
                    <a:pt x="16" y="260"/>
                  </a:lnTo>
                  <a:lnTo>
                    <a:pt x="39" y="260"/>
                  </a:lnTo>
                  <a:lnTo>
                    <a:pt x="35" y="245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FF59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7" name="Freeform 91"/>
            <p:cNvSpPr/>
            <p:nvPr/>
          </p:nvSpPr>
          <p:spPr bwMode="auto">
            <a:xfrm>
              <a:off x="1022" y="3857"/>
              <a:ext cx="61" cy="72"/>
            </a:xfrm>
            <a:custGeom>
              <a:avLst/>
              <a:gdLst>
                <a:gd name="T0" fmla="*/ 366 w 366"/>
                <a:gd name="T1" fmla="*/ 273 h 286"/>
                <a:gd name="T2" fmla="*/ 267 w 366"/>
                <a:gd name="T3" fmla="*/ 28 h 286"/>
                <a:gd name="T4" fmla="*/ 302 w 366"/>
                <a:gd name="T5" fmla="*/ 264 h 286"/>
                <a:gd name="T6" fmla="*/ 212 w 366"/>
                <a:gd name="T7" fmla="*/ 129 h 286"/>
                <a:gd name="T8" fmla="*/ 122 w 366"/>
                <a:gd name="T9" fmla="*/ 0 h 286"/>
                <a:gd name="T10" fmla="*/ 161 w 366"/>
                <a:gd name="T11" fmla="*/ 254 h 286"/>
                <a:gd name="T12" fmla="*/ 79 w 366"/>
                <a:gd name="T13" fmla="*/ 125 h 286"/>
                <a:gd name="T14" fmla="*/ 90 w 366"/>
                <a:gd name="T15" fmla="*/ 254 h 286"/>
                <a:gd name="T16" fmla="*/ 0 w 366"/>
                <a:gd name="T17" fmla="*/ 190 h 286"/>
                <a:gd name="T18" fmla="*/ 67 w 366"/>
                <a:gd name="T19" fmla="*/ 286 h 286"/>
                <a:gd name="T20" fmla="*/ 366 w 366"/>
                <a:gd name="T21" fmla="*/ 27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6" h="286">
                  <a:moveTo>
                    <a:pt x="366" y="273"/>
                  </a:moveTo>
                  <a:lnTo>
                    <a:pt x="267" y="28"/>
                  </a:lnTo>
                  <a:lnTo>
                    <a:pt x="302" y="264"/>
                  </a:lnTo>
                  <a:lnTo>
                    <a:pt x="212" y="129"/>
                  </a:lnTo>
                  <a:lnTo>
                    <a:pt x="122" y="0"/>
                  </a:lnTo>
                  <a:lnTo>
                    <a:pt x="161" y="254"/>
                  </a:lnTo>
                  <a:lnTo>
                    <a:pt x="79" y="125"/>
                  </a:lnTo>
                  <a:lnTo>
                    <a:pt x="90" y="254"/>
                  </a:lnTo>
                  <a:lnTo>
                    <a:pt x="0" y="190"/>
                  </a:lnTo>
                  <a:lnTo>
                    <a:pt x="67" y="286"/>
                  </a:lnTo>
                  <a:lnTo>
                    <a:pt x="366" y="273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FF59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8" name="Freeform 92"/>
            <p:cNvSpPr/>
            <p:nvPr/>
          </p:nvSpPr>
          <p:spPr bwMode="auto">
            <a:xfrm>
              <a:off x="1128" y="3823"/>
              <a:ext cx="27" cy="102"/>
            </a:xfrm>
            <a:custGeom>
              <a:avLst/>
              <a:gdLst>
                <a:gd name="T0" fmla="*/ 0 w 160"/>
                <a:gd name="T1" fmla="*/ 412 h 412"/>
                <a:gd name="T2" fmla="*/ 0 w 160"/>
                <a:gd name="T3" fmla="*/ 352 h 412"/>
                <a:gd name="T4" fmla="*/ 50 w 160"/>
                <a:gd name="T5" fmla="*/ 112 h 412"/>
                <a:gd name="T6" fmla="*/ 66 w 160"/>
                <a:gd name="T7" fmla="*/ 375 h 412"/>
                <a:gd name="T8" fmla="*/ 160 w 160"/>
                <a:gd name="T9" fmla="*/ 0 h 412"/>
                <a:gd name="T10" fmla="*/ 129 w 160"/>
                <a:gd name="T11" fmla="*/ 412 h 412"/>
                <a:gd name="T12" fmla="*/ 0 w 160"/>
                <a:gd name="T13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412">
                  <a:moveTo>
                    <a:pt x="0" y="412"/>
                  </a:moveTo>
                  <a:lnTo>
                    <a:pt x="0" y="352"/>
                  </a:lnTo>
                  <a:lnTo>
                    <a:pt x="50" y="112"/>
                  </a:lnTo>
                  <a:lnTo>
                    <a:pt x="66" y="375"/>
                  </a:lnTo>
                  <a:lnTo>
                    <a:pt x="160" y="0"/>
                  </a:lnTo>
                  <a:lnTo>
                    <a:pt x="129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FF59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9" name="Freeform 93"/>
            <p:cNvSpPr/>
            <p:nvPr/>
          </p:nvSpPr>
          <p:spPr bwMode="auto">
            <a:xfrm>
              <a:off x="1153" y="3874"/>
              <a:ext cx="15" cy="51"/>
            </a:xfrm>
            <a:custGeom>
              <a:avLst/>
              <a:gdLst>
                <a:gd name="T0" fmla="*/ 0 w 90"/>
                <a:gd name="T1" fmla="*/ 208 h 208"/>
                <a:gd name="T2" fmla="*/ 85 w 90"/>
                <a:gd name="T3" fmla="*/ 0 h 208"/>
                <a:gd name="T4" fmla="*/ 90 w 90"/>
                <a:gd name="T5" fmla="*/ 204 h 208"/>
                <a:gd name="T6" fmla="*/ 0 w 90"/>
                <a:gd name="T7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08">
                  <a:moveTo>
                    <a:pt x="0" y="208"/>
                  </a:moveTo>
                  <a:lnTo>
                    <a:pt x="85" y="0"/>
                  </a:lnTo>
                  <a:lnTo>
                    <a:pt x="90" y="204"/>
                  </a:lnTo>
                  <a:lnTo>
                    <a:pt x="0" y="208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FF59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0" name="Freeform 94"/>
            <p:cNvSpPr/>
            <p:nvPr/>
          </p:nvSpPr>
          <p:spPr bwMode="auto">
            <a:xfrm>
              <a:off x="1171" y="3886"/>
              <a:ext cx="14" cy="38"/>
            </a:xfrm>
            <a:custGeom>
              <a:avLst/>
              <a:gdLst>
                <a:gd name="T0" fmla="*/ 0 w 82"/>
                <a:gd name="T1" fmla="*/ 154 h 154"/>
                <a:gd name="T2" fmla="*/ 82 w 82"/>
                <a:gd name="T3" fmla="*/ 0 h 154"/>
                <a:gd name="T4" fmla="*/ 66 w 82"/>
                <a:gd name="T5" fmla="*/ 149 h 154"/>
                <a:gd name="T6" fmla="*/ 0 w 82"/>
                <a:gd name="T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54">
                  <a:moveTo>
                    <a:pt x="0" y="154"/>
                  </a:moveTo>
                  <a:lnTo>
                    <a:pt x="82" y="0"/>
                  </a:lnTo>
                  <a:lnTo>
                    <a:pt x="66" y="149"/>
                  </a:lnTo>
                  <a:lnTo>
                    <a:pt x="0" y="154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FF59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1" name="Freeform 95"/>
            <p:cNvSpPr/>
            <p:nvPr/>
          </p:nvSpPr>
          <p:spPr bwMode="auto">
            <a:xfrm>
              <a:off x="1187" y="3893"/>
              <a:ext cx="9" cy="24"/>
            </a:xfrm>
            <a:custGeom>
              <a:avLst/>
              <a:gdLst>
                <a:gd name="T0" fmla="*/ 0 w 54"/>
                <a:gd name="T1" fmla="*/ 96 h 96"/>
                <a:gd name="T2" fmla="*/ 15 w 54"/>
                <a:gd name="T3" fmla="*/ 41 h 96"/>
                <a:gd name="T4" fmla="*/ 54 w 54"/>
                <a:gd name="T5" fmla="*/ 0 h 96"/>
                <a:gd name="T6" fmla="*/ 42 w 54"/>
                <a:gd name="T7" fmla="*/ 36 h 96"/>
                <a:gd name="T8" fmla="*/ 0 w 54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15" y="41"/>
                  </a:lnTo>
                  <a:lnTo>
                    <a:pt x="54" y="0"/>
                  </a:lnTo>
                  <a:lnTo>
                    <a:pt x="42" y="36"/>
                  </a:lnTo>
                  <a:lnTo>
                    <a:pt x="0" y="96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FF59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2" name="Freeform 96"/>
            <p:cNvSpPr/>
            <p:nvPr/>
          </p:nvSpPr>
          <p:spPr bwMode="auto">
            <a:xfrm>
              <a:off x="1093" y="3586"/>
              <a:ext cx="10" cy="339"/>
            </a:xfrm>
            <a:custGeom>
              <a:avLst/>
              <a:gdLst>
                <a:gd name="T0" fmla="*/ 0 w 60"/>
                <a:gd name="T1" fmla="*/ 1360 h 1360"/>
                <a:gd name="T2" fmla="*/ 43 w 60"/>
                <a:gd name="T3" fmla="*/ 0 h 1360"/>
                <a:gd name="T4" fmla="*/ 44 w 60"/>
                <a:gd name="T5" fmla="*/ 3 h 1360"/>
                <a:gd name="T6" fmla="*/ 47 w 60"/>
                <a:gd name="T7" fmla="*/ 5 h 1360"/>
                <a:gd name="T8" fmla="*/ 53 w 60"/>
                <a:gd name="T9" fmla="*/ 6 h 1360"/>
                <a:gd name="T10" fmla="*/ 60 w 60"/>
                <a:gd name="T11" fmla="*/ 1 h 1360"/>
                <a:gd name="T12" fmla="*/ 54 w 60"/>
                <a:gd name="T13" fmla="*/ 1360 h 1360"/>
                <a:gd name="T14" fmla="*/ 0 w 60"/>
                <a:gd name="T15" fmla="*/ 136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360">
                  <a:moveTo>
                    <a:pt x="0" y="1360"/>
                  </a:moveTo>
                  <a:lnTo>
                    <a:pt x="43" y="0"/>
                  </a:lnTo>
                  <a:lnTo>
                    <a:pt x="44" y="3"/>
                  </a:lnTo>
                  <a:lnTo>
                    <a:pt x="47" y="5"/>
                  </a:lnTo>
                  <a:lnTo>
                    <a:pt x="53" y="6"/>
                  </a:lnTo>
                  <a:lnTo>
                    <a:pt x="60" y="1"/>
                  </a:lnTo>
                  <a:lnTo>
                    <a:pt x="54" y="1360"/>
                  </a:lnTo>
                  <a:lnTo>
                    <a:pt x="0" y="136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8759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3" name="Freeform 97"/>
            <p:cNvSpPr/>
            <p:nvPr/>
          </p:nvSpPr>
          <p:spPr bwMode="auto">
            <a:xfrm>
              <a:off x="1104" y="3576"/>
              <a:ext cx="8" cy="348"/>
            </a:xfrm>
            <a:custGeom>
              <a:avLst/>
              <a:gdLst>
                <a:gd name="T0" fmla="*/ 0 w 46"/>
                <a:gd name="T1" fmla="*/ 1392 h 1392"/>
                <a:gd name="T2" fmla="*/ 19 w 46"/>
                <a:gd name="T3" fmla="*/ 4 h 1392"/>
                <a:gd name="T4" fmla="*/ 20 w 46"/>
                <a:gd name="T5" fmla="*/ 5 h 1392"/>
                <a:gd name="T6" fmla="*/ 25 w 46"/>
                <a:gd name="T7" fmla="*/ 7 h 1392"/>
                <a:gd name="T8" fmla="*/ 32 w 46"/>
                <a:gd name="T9" fmla="*/ 6 h 1392"/>
                <a:gd name="T10" fmla="*/ 43 w 46"/>
                <a:gd name="T11" fmla="*/ 0 h 1392"/>
                <a:gd name="T12" fmla="*/ 46 w 46"/>
                <a:gd name="T13" fmla="*/ 1392 h 1392"/>
                <a:gd name="T14" fmla="*/ 0 w 46"/>
                <a:gd name="T15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392">
                  <a:moveTo>
                    <a:pt x="0" y="1392"/>
                  </a:moveTo>
                  <a:lnTo>
                    <a:pt x="19" y="4"/>
                  </a:lnTo>
                  <a:lnTo>
                    <a:pt x="20" y="5"/>
                  </a:lnTo>
                  <a:lnTo>
                    <a:pt x="25" y="7"/>
                  </a:lnTo>
                  <a:lnTo>
                    <a:pt x="32" y="6"/>
                  </a:lnTo>
                  <a:lnTo>
                    <a:pt x="43" y="0"/>
                  </a:lnTo>
                  <a:lnTo>
                    <a:pt x="46" y="1392"/>
                  </a:lnTo>
                  <a:lnTo>
                    <a:pt x="0" y="1392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8759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4" name="Freeform 98"/>
            <p:cNvSpPr/>
            <p:nvPr/>
          </p:nvSpPr>
          <p:spPr bwMode="auto">
            <a:xfrm>
              <a:off x="1114" y="3568"/>
              <a:ext cx="7" cy="355"/>
            </a:xfrm>
            <a:custGeom>
              <a:avLst/>
              <a:gdLst>
                <a:gd name="T0" fmla="*/ 8 w 43"/>
                <a:gd name="T1" fmla="*/ 1420 h 1420"/>
                <a:gd name="T2" fmla="*/ 0 w 43"/>
                <a:gd name="T3" fmla="*/ 14 h 1420"/>
                <a:gd name="T4" fmla="*/ 16 w 43"/>
                <a:gd name="T5" fmla="*/ 0 h 1420"/>
                <a:gd name="T6" fmla="*/ 24 w 43"/>
                <a:gd name="T7" fmla="*/ 1081 h 1420"/>
                <a:gd name="T8" fmla="*/ 43 w 43"/>
                <a:gd name="T9" fmla="*/ 1415 h 1420"/>
                <a:gd name="T10" fmla="*/ 8 w 43"/>
                <a:gd name="T11" fmla="*/ 1420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420">
                  <a:moveTo>
                    <a:pt x="8" y="1420"/>
                  </a:moveTo>
                  <a:lnTo>
                    <a:pt x="0" y="14"/>
                  </a:lnTo>
                  <a:lnTo>
                    <a:pt x="16" y="0"/>
                  </a:lnTo>
                  <a:lnTo>
                    <a:pt x="24" y="1081"/>
                  </a:lnTo>
                  <a:lnTo>
                    <a:pt x="43" y="1415"/>
                  </a:lnTo>
                  <a:lnTo>
                    <a:pt x="8" y="142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8759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5" name="Freeform 99"/>
            <p:cNvSpPr/>
            <p:nvPr/>
          </p:nvSpPr>
          <p:spPr bwMode="auto">
            <a:xfrm>
              <a:off x="1121" y="3600"/>
              <a:ext cx="29" cy="47"/>
            </a:xfrm>
            <a:custGeom>
              <a:avLst/>
              <a:gdLst>
                <a:gd name="T0" fmla="*/ 4 w 173"/>
                <a:gd name="T1" fmla="*/ 153 h 190"/>
                <a:gd name="T2" fmla="*/ 173 w 173"/>
                <a:gd name="T3" fmla="*/ 0 h 190"/>
                <a:gd name="T4" fmla="*/ 173 w 173"/>
                <a:gd name="T5" fmla="*/ 14 h 190"/>
                <a:gd name="T6" fmla="*/ 0 w 173"/>
                <a:gd name="T7" fmla="*/ 190 h 190"/>
                <a:gd name="T8" fmla="*/ 4 w 173"/>
                <a:gd name="T9" fmla="*/ 1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90">
                  <a:moveTo>
                    <a:pt x="4" y="153"/>
                  </a:moveTo>
                  <a:lnTo>
                    <a:pt x="173" y="0"/>
                  </a:lnTo>
                  <a:lnTo>
                    <a:pt x="173" y="14"/>
                  </a:lnTo>
                  <a:lnTo>
                    <a:pt x="0" y="190"/>
                  </a:lnTo>
                  <a:lnTo>
                    <a:pt x="4" y="153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8759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6" name="Freeform 100"/>
            <p:cNvSpPr/>
            <p:nvPr/>
          </p:nvSpPr>
          <p:spPr bwMode="auto">
            <a:xfrm>
              <a:off x="1059" y="3621"/>
              <a:ext cx="34" cy="64"/>
            </a:xfrm>
            <a:custGeom>
              <a:avLst/>
              <a:gdLst>
                <a:gd name="T0" fmla="*/ 200 w 200"/>
                <a:gd name="T1" fmla="*/ 255 h 255"/>
                <a:gd name="T2" fmla="*/ 196 w 200"/>
                <a:gd name="T3" fmla="*/ 198 h 255"/>
                <a:gd name="T4" fmla="*/ 8 w 200"/>
                <a:gd name="T5" fmla="*/ 0 h 255"/>
                <a:gd name="T6" fmla="*/ 0 w 200"/>
                <a:gd name="T7" fmla="*/ 41 h 255"/>
                <a:gd name="T8" fmla="*/ 200 w 200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5">
                  <a:moveTo>
                    <a:pt x="200" y="255"/>
                  </a:moveTo>
                  <a:lnTo>
                    <a:pt x="196" y="198"/>
                  </a:lnTo>
                  <a:lnTo>
                    <a:pt x="8" y="0"/>
                  </a:lnTo>
                  <a:lnTo>
                    <a:pt x="0" y="41"/>
                  </a:lnTo>
                  <a:lnTo>
                    <a:pt x="200" y="255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8759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7" name="Freeform 101"/>
            <p:cNvSpPr/>
            <p:nvPr/>
          </p:nvSpPr>
          <p:spPr bwMode="auto">
            <a:xfrm>
              <a:off x="960" y="3581"/>
              <a:ext cx="98" cy="138"/>
            </a:xfrm>
            <a:custGeom>
              <a:avLst/>
              <a:gdLst>
                <a:gd name="T0" fmla="*/ 561 w 585"/>
                <a:gd name="T1" fmla="*/ 404 h 554"/>
                <a:gd name="T2" fmla="*/ 551 w 585"/>
                <a:gd name="T3" fmla="*/ 415 h 554"/>
                <a:gd name="T4" fmla="*/ 526 w 585"/>
                <a:gd name="T5" fmla="*/ 443 h 554"/>
                <a:gd name="T6" fmla="*/ 486 w 585"/>
                <a:gd name="T7" fmla="*/ 476 h 554"/>
                <a:gd name="T8" fmla="*/ 435 w 585"/>
                <a:gd name="T9" fmla="*/ 505 h 554"/>
                <a:gd name="T10" fmla="*/ 287 w 585"/>
                <a:gd name="T11" fmla="*/ 550 h 554"/>
                <a:gd name="T12" fmla="*/ 293 w 585"/>
                <a:gd name="T13" fmla="*/ 520 h 554"/>
                <a:gd name="T14" fmla="*/ 304 w 585"/>
                <a:gd name="T15" fmla="*/ 474 h 554"/>
                <a:gd name="T16" fmla="*/ 313 w 585"/>
                <a:gd name="T17" fmla="*/ 420 h 554"/>
                <a:gd name="T18" fmla="*/ 319 w 585"/>
                <a:gd name="T19" fmla="*/ 389 h 554"/>
                <a:gd name="T20" fmla="*/ 323 w 585"/>
                <a:gd name="T21" fmla="*/ 354 h 554"/>
                <a:gd name="T22" fmla="*/ 333 w 585"/>
                <a:gd name="T23" fmla="*/ 305 h 554"/>
                <a:gd name="T24" fmla="*/ 350 w 585"/>
                <a:gd name="T25" fmla="*/ 262 h 554"/>
                <a:gd name="T26" fmla="*/ 358 w 585"/>
                <a:gd name="T27" fmla="*/ 250 h 554"/>
                <a:gd name="T28" fmla="*/ 328 w 585"/>
                <a:gd name="T29" fmla="*/ 254 h 554"/>
                <a:gd name="T30" fmla="*/ 281 w 585"/>
                <a:gd name="T31" fmla="*/ 262 h 554"/>
                <a:gd name="T32" fmla="*/ 230 w 585"/>
                <a:gd name="T33" fmla="*/ 265 h 554"/>
                <a:gd name="T34" fmla="*/ 202 w 585"/>
                <a:gd name="T35" fmla="*/ 267 h 554"/>
                <a:gd name="T36" fmla="*/ 175 w 585"/>
                <a:gd name="T37" fmla="*/ 268 h 554"/>
                <a:gd name="T38" fmla="*/ 128 w 585"/>
                <a:gd name="T39" fmla="*/ 263 h 554"/>
                <a:gd name="T40" fmla="*/ 76 w 585"/>
                <a:gd name="T41" fmla="*/ 244 h 554"/>
                <a:gd name="T42" fmla="*/ 50 w 585"/>
                <a:gd name="T43" fmla="*/ 227 h 554"/>
                <a:gd name="T44" fmla="*/ 39 w 585"/>
                <a:gd name="T45" fmla="*/ 218 h 554"/>
                <a:gd name="T46" fmla="*/ 24 w 585"/>
                <a:gd name="T47" fmla="*/ 199 h 554"/>
                <a:gd name="T48" fmla="*/ 7 w 585"/>
                <a:gd name="T49" fmla="*/ 168 h 554"/>
                <a:gd name="T50" fmla="*/ 4 w 585"/>
                <a:gd name="T51" fmla="*/ 145 h 554"/>
                <a:gd name="T52" fmla="*/ 32 w 585"/>
                <a:gd name="T53" fmla="*/ 128 h 554"/>
                <a:gd name="T54" fmla="*/ 75 w 585"/>
                <a:gd name="T55" fmla="*/ 100 h 554"/>
                <a:gd name="T56" fmla="*/ 121 w 585"/>
                <a:gd name="T57" fmla="*/ 70 h 554"/>
                <a:gd name="T58" fmla="*/ 146 w 585"/>
                <a:gd name="T59" fmla="*/ 55 h 554"/>
                <a:gd name="T60" fmla="*/ 175 w 585"/>
                <a:gd name="T61" fmla="*/ 40 h 554"/>
                <a:gd name="T62" fmla="*/ 220 w 585"/>
                <a:gd name="T63" fmla="*/ 19 h 554"/>
                <a:gd name="T64" fmla="*/ 271 w 585"/>
                <a:gd name="T65" fmla="*/ 4 h 554"/>
                <a:gd name="T66" fmla="*/ 299 w 585"/>
                <a:gd name="T67" fmla="*/ 2 h 554"/>
                <a:gd name="T68" fmla="*/ 334 w 585"/>
                <a:gd name="T69" fmla="*/ 0 h 554"/>
                <a:gd name="T70" fmla="*/ 387 w 585"/>
                <a:gd name="T71" fmla="*/ 2 h 554"/>
                <a:gd name="T72" fmla="*/ 439 w 585"/>
                <a:gd name="T73" fmla="*/ 10 h 554"/>
                <a:gd name="T74" fmla="*/ 462 w 585"/>
                <a:gd name="T75" fmla="*/ 22 h 554"/>
                <a:gd name="T76" fmla="*/ 483 w 585"/>
                <a:gd name="T77" fmla="*/ 40 h 554"/>
                <a:gd name="T78" fmla="*/ 513 w 585"/>
                <a:gd name="T79" fmla="*/ 74 h 554"/>
                <a:gd name="T80" fmla="*/ 543 w 585"/>
                <a:gd name="T81" fmla="*/ 118 h 554"/>
                <a:gd name="T82" fmla="*/ 585 w 585"/>
                <a:gd name="T83" fmla="*/ 14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5" h="554">
                  <a:moveTo>
                    <a:pt x="568" y="190"/>
                  </a:moveTo>
                  <a:lnTo>
                    <a:pt x="561" y="404"/>
                  </a:lnTo>
                  <a:lnTo>
                    <a:pt x="559" y="406"/>
                  </a:lnTo>
                  <a:lnTo>
                    <a:pt x="551" y="415"/>
                  </a:lnTo>
                  <a:lnTo>
                    <a:pt x="541" y="428"/>
                  </a:lnTo>
                  <a:lnTo>
                    <a:pt x="526" y="443"/>
                  </a:lnTo>
                  <a:lnTo>
                    <a:pt x="507" y="459"/>
                  </a:lnTo>
                  <a:lnTo>
                    <a:pt x="486" y="476"/>
                  </a:lnTo>
                  <a:lnTo>
                    <a:pt x="461" y="491"/>
                  </a:lnTo>
                  <a:lnTo>
                    <a:pt x="435" y="505"/>
                  </a:lnTo>
                  <a:lnTo>
                    <a:pt x="286" y="554"/>
                  </a:lnTo>
                  <a:lnTo>
                    <a:pt x="287" y="550"/>
                  </a:lnTo>
                  <a:lnTo>
                    <a:pt x="290" y="538"/>
                  </a:lnTo>
                  <a:lnTo>
                    <a:pt x="293" y="520"/>
                  </a:lnTo>
                  <a:lnTo>
                    <a:pt x="298" y="499"/>
                  </a:lnTo>
                  <a:lnTo>
                    <a:pt x="304" y="474"/>
                  </a:lnTo>
                  <a:lnTo>
                    <a:pt x="309" y="446"/>
                  </a:lnTo>
                  <a:lnTo>
                    <a:pt x="313" y="420"/>
                  </a:lnTo>
                  <a:lnTo>
                    <a:pt x="317" y="394"/>
                  </a:lnTo>
                  <a:lnTo>
                    <a:pt x="319" y="389"/>
                  </a:lnTo>
                  <a:lnTo>
                    <a:pt x="320" y="375"/>
                  </a:lnTo>
                  <a:lnTo>
                    <a:pt x="323" y="354"/>
                  </a:lnTo>
                  <a:lnTo>
                    <a:pt x="327" y="330"/>
                  </a:lnTo>
                  <a:lnTo>
                    <a:pt x="333" y="305"/>
                  </a:lnTo>
                  <a:lnTo>
                    <a:pt x="341" y="281"/>
                  </a:lnTo>
                  <a:lnTo>
                    <a:pt x="350" y="262"/>
                  </a:lnTo>
                  <a:lnTo>
                    <a:pt x="362" y="249"/>
                  </a:lnTo>
                  <a:lnTo>
                    <a:pt x="358" y="250"/>
                  </a:lnTo>
                  <a:lnTo>
                    <a:pt x="346" y="252"/>
                  </a:lnTo>
                  <a:lnTo>
                    <a:pt x="328" y="254"/>
                  </a:lnTo>
                  <a:lnTo>
                    <a:pt x="306" y="258"/>
                  </a:lnTo>
                  <a:lnTo>
                    <a:pt x="281" y="262"/>
                  </a:lnTo>
                  <a:lnTo>
                    <a:pt x="255" y="264"/>
                  </a:lnTo>
                  <a:lnTo>
                    <a:pt x="230" y="265"/>
                  </a:lnTo>
                  <a:lnTo>
                    <a:pt x="206" y="267"/>
                  </a:lnTo>
                  <a:lnTo>
                    <a:pt x="202" y="267"/>
                  </a:lnTo>
                  <a:lnTo>
                    <a:pt x="192" y="268"/>
                  </a:lnTo>
                  <a:lnTo>
                    <a:pt x="175" y="268"/>
                  </a:lnTo>
                  <a:lnTo>
                    <a:pt x="152" y="267"/>
                  </a:lnTo>
                  <a:lnTo>
                    <a:pt x="128" y="263"/>
                  </a:lnTo>
                  <a:lnTo>
                    <a:pt x="103" y="257"/>
                  </a:lnTo>
                  <a:lnTo>
                    <a:pt x="76" y="244"/>
                  </a:lnTo>
                  <a:lnTo>
                    <a:pt x="51" y="228"/>
                  </a:lnTo>
                  <a:lnTo>
                    <a:pt x="50" y="227"/>
                  </a:lnTo>
                  <a:lnTo>
                    <a:pt x="46" y="224"/>
                  </a:lnTo>
                  <a:lnTo>
                    <a:pt x="39" y="218"/>
                  </a:lnTo>
                  <a:lnTo>
                    <a:pt x="32" y="210"/>
                  </a:lnTo>
                  <a:lnTo>
                    <a:pt x="24" y="199"/>
                  </a:lnTo>
                  <a:lnTo>
                    <a:pt x="16" y="185"/>
                  </a:lnTo>
                  <a:lnTo>
                    <a:pt x="7" y="168"/>
                  </a:lnTo>
                  <a:lnTo>
                    <a:pt x="0" y="148"/>
                  </a:lnTo>
                  <a:lnTo>
                    <a:pt x="4" y="145"/>
                  </a:lnTo>
                  <a:lnTo>
                    <a:pt x="15" y="138"/>
                  </a:lnTo>
                  <a:lnTo>
                    <a:pt x="32" y="128"/>
                  </a:lnTo>
                  <a:lnTo>
                    <a:pt x="52" y="114"/>
                  </a:lnTo>
                  <a:lnTo>
                    <a:pt x="75" y="100"/>
                  </a:lnTo>
                  <a:lnTo>
                    <a:pt x="98" y="85"/>
                  </a:lnTo>
                  <a:lnTo>
                    <a:pt x="121" y="70"/>
                  </a:lnTo>
                  <a:lnTo>
                    <a:pt x="142" y="58"/>
                  </a:lnTo>
                  <a:lnTo>
                    <a:pt x="146" y="55"/>
                  </a:lnTo>
                  <a:lnTo>
                    <a:pt x="158" y="49"/>
                  </a:lnTo>
                  <a:lnTo>
                    <a:pt x="175" y="40"/>
                  </a:lnTo>
                  <a:lnTo>
                    <a:pt x="196" y="29"/>
                  </a:lnTo>
                  <a:lnTo>
                    <a:pt x="220" y="19"/>
                  </a:lnTo>
                  <a:lnTo>
                    <a:pt x="245" y="10"/>
                  </a:lnTo>
                  <a:lnTo>
                    <a:pt x="271" y="4"/>
                  </a:lnTo>
                  <a:lnTo>
                    <a:pt x="294" y="2"/>
                  </a:lnTo>
                  <a:lnTo>
                    <a:pt x="299" y="2"/>
                  </a:lnTo>
                  <a:lnTo>
                    <a:pt x="313" y="0"/>
                  </a:lnTo>
                  <a:lnTo>
                    <a:pt x="334" y="0"/>
                  </a:lnTo>
                  <a:lnTo>
                    <a:pt x="360" y="0"/>
                  </a:lnTo>
                  <a:lnTo>
                    <a:pt x="387" y="2"/>
                  </a:lnTo>
                  <a:lnTo>
                    <a:pt x="415" y="5"/>
                  </a:lnTo>
                  <a:lnTo>
                    <a:pt x="439" y="10"/>
                  </a:lnTo>
                  <a:lnTo>
                    <a:pt x="459" y="19"/>
                  </a:lnTo>
                  <a:lnTo>
                    <a:pt x="462" y="22"/>
                  </a:lnTo>
                  <a:lnTo>
                    <a:pt x="471" y="29"/>
                  </a:lnTo>
                  <a:lnTo>
                    <a:pt x="483" y="40"/>
                  </a:lnTo>
                  <a:lnTo>
                    <a:pt x="497" y="55"/>
                  </a:lnTo>
                  <a:lnTo>
                    <a:pt x="513" y="74"/>
                  </a:lnTo>
                  <a:lnTo>
                    <a:pt x="528" y="94"/>
                  </a:lnTo>
                  <a:lnTo>
                    <a:pt x="543" y="118"/>
                  </a:lnTo>
                  <a:lnTo>
                    <a:pt x="553" y="142"/>
                  </a:lnTo>
                  <a:lnTo>
                    <a:pt x="585" y="144"/>
                  </a:lnTo>
                  <a:lnTo>
                    <a:pt x="568" y="19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8" name="Freeform 102"/>
            <p:cNvSpPr/>
            <p:nvPr/>
          </p:nvSpPr>
          <p:spPr bwMode="auto">
            <a:xfrm>
              <a:off x="1040" y="3533"/>
              <a:ext cx="27" cy="73"/>
            </a:xfrm>
            <a:custGeom>
              <a:avLst/>
              <a:gdLst>
                <a:gd name="T0" fmla="*/ 97 w 164"/>
                <a:gd name="T1" fmla="*/ 295 h 295"/>
                <a:gd name="T2" fmla="*/ 93 w 164"/>
                <a:gd name="T3" fmla="*/ 292 h 295"/>
                <a:gd name="T4" fmla="*/ 84 w 164"/>
                <a:gd name="T5" fmla="*/ 284 h 295"/>
                <a:gd name="T6" fmla="*/ 71 w 164"/>
                <a:gd name="T7" fmla="*/ 271 h 295"/>
                <a:gd name="T8" fmla="*/ 56 w 164"/>
                <a:gd name="T9" fmla="*/ 256 h 295"/>
                <a:gd name="T10" fmla="*/ 40 w 164"/>
                <a:gd name="T11" fmla="*/ 237 h 295"/>
                <a:gd name="T12" fmla="*/ 26 w 164"/>
                <a:gd name="T13" fmla="*/ 219 h 295"/>
                <a:gd name="T14" fmla="*/ 15 w 164"/>
                <a:gd name="T15" fmla="*/ 199 h 295"/>
                <a:gd name="T16" fmla="*/ 9 w 164"/>
                <a:gd name="T17" fmla="*/ 180 h 295"/>
                <a:gd name="T18" fmla="*/ 7 w 164"/>
                <a:gd name="T19" fmla="*/ 167 h 295"/>
                <a:gd name="T20" fmla="*/ 1 w 164"/>
                <a:gd name="T21" fmla="*/ 136 h 295"/>
                <a:gd name="T22" fmla="*/ 0 w 164"/>
                <a:gd name="T23" fmla="*/ 96 h 295"/>
                <a:gd name="T24" fmla="*/ 6 w 164"/>
                <a:gd name="T25" fmla="*/ 59 h 295"/>
                <a:gd name="T26" fmla="*/ 35 w 164"/>
                <a:gd name="T27" fmla="*/ 0 h 295"/>
                <a:gd name="T28" fmla="*/ 164 w 164"/>
                <a:gd name="T29" fmla="*/ 115 h 295"/>
                <a:gd name="T30" fmla="*/ 97 w 164"/>
                <a:gd name="T31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295">
                  <a:moveTo>
                    <a:pt x="97" y="295"/>
                  </a:moveTo>
                  <a:lnTo>
                    <a:pt x="93" y="292"/>
                  </a:lnTo>
                  <a:lnTo>
                    <a:pt x="84" y="284"/>
                  </a:lnTo>
                  <a:lnTo>
                    <a:pt x="71" y="271"/>
                  </a:lnTo>
                  <a:lnTo>
                    <a:pt x="56" y="256"/>
                  </a:lnTo>
                  <a:lnTo>
                    <a:pt x="40" y="237"/>
                  </a:lnTo>
                  <a:lnTo>
                    <a:pt x="26" y="219"/>
                  </a:lnTo>
                  <a:lnTo>
                    <a:pt x="15" y="199"/>
                  </a:lnTo>
                  <a:lnTo>
                    <a:pt x="9" y="180"/>
                  </a:lnTo>
                  <a:lnTo>
                    <a:pt x="7" y="167"/>
                  </a:lnTo>
                  <a:lnTo>
                    <a:pt x="1" y="136"/>
                  </a:lnTo>
                  <a:lnTo>
                    <a:pt x="0" y="96"/>
                  </a:lnTo>
                  <a:lnTo>
                    <a:pt x="6" y="59"/>
                  </a:lnTo>
                  <a:lnTo>
                    <a:pt x="35" y="0"/>
                  </a:lnTo>
                  <a:lnTo>
                    <a:pt x="164" y="115"/>
                  </a:lnTo>
                  <a:lnTo>
                    <a:pt x="97" y="295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9" name="Freeform 103"/>
            <p:cNvSpPr/>
            <p:nvPr/>
          </p:nvSpPr>
          <p:spPr bwMode="auto">
            <a:xfrm>
              <a:off x="991" y="3488"/>
              <a:ext cx="43" cy="87"/>
            </a:xfrm>
            <a:custGeom>
              <a:avLst/>
              <a:gdLst>
                <a:gd name="T0" fmla="*/ 257 w 257"/>
                <a:gd name="T1" fmla="*/ 349 h 349"/>
                <a:gd name="T2" fmla="*/ 257 w 257"/>
                <a:gd name="T3" fmla="*/ 341 h 349"/>
                <a:gd name="T4" fmla="*/ 255 w 257"/>
                <a:gd name="T5" fmla="*/ 321 h 349"/>
                <a:gd name="T6" fmla="*/ 252 w 257"/>
                <a:gd name="T7" fmla="*/ 291 h 349"/>
                <a:gd name="T8" fmla="*/ 247 w 257"/>
                <a:gd name="T9" fmla="*/ 254 h 349"/>
                <a:gd name="T10" fmla="*/ 238 w 257"/>
                <a:gd name="T11" fmla="*/ 213 h 349"/>
                <a:gd name="T12" fmla="*/ 228 w 257"/>
                <a:gd name="T13" fmla="*/ 171 h 349"/>
                <a:gd name="T14" fmla="*/ 212 w 257"/>
                <a:gd name="T15" fmla="*/ 133 h 349"/>
                <a:gd name="T16" fmla="*/ 193 w 257"/>
                <a:gd name="T17" fmla="*/ 99 h 349"/>
                <a:gd name="T18" fmla="*/ 192 w 257"/>
                <a:gd name="T19" fmla="*/ 98 h 349"/>
                <a:gd name="T20" fmla="*/ 190 w 257"/>
                <a:gd name="T21" fmla="*/ 91 h 349"/>
                <a:gd name="T22" fmla="*/ 184 w 257"/>
                <a:gd name="T23" fmla="*/ 84 h 349"/>
                <a:gd name="T24" fmla="*/ 178 w 257"/>
                <a:gd name="T25" fmla="*/ 74 h 349"/>
                <a:gd name="T26" fmla="*/ 170 w 257"/>
                <a:gd name="T27" fmla="*/ 63 h 349"/>
                <a:gd name="T28" fmla="*/ 158 w 257"/>
                <a:gd name="T29" fmla="*/ 52 h 349"/>
                <a:gd name="T30" fmla="*/ 144 w 257"/>
                <a:gd name="T31" fmla="*/ 39 h 349"/>
                <a:gd name="T32" fmla="*/ 128 w 257"/>
                <a:gd name="T33" fmla="*/ 27 h 349"/>
                <a:gd name="T34" fmla="*/ 125 w 257"/>
                <a:gd name="T35" fmla="*/ 25 h 349"/>
                <a:gd name="T36" fmla="*/ 116 w 257"/>
                <a:gd name="T37" fmla="*/ 22 h 349"/>
                <a:gd name="T38" fmla="*/ 101 w 257"/>
                <a:gd name="T39" fmla="*/ 17 h 349"/>
                <a:gd name="T40" fmla="*/ 84 w 257"/>
                <a:gd name="T41" fmla="*/ 10 h 349"/>
                <a:gd name="T42" fmla="*/ 64 w 257"/>
                <a:gd name="T43" fmla="*/ 5 h 349"/>
                <a:gd name="T44" fmla="*/ 43 w 257"/>
                <a:gd name="T45" fmla="*/ 2 h 349"/>
                <a:gd name="T46" fmla="*/ 21 w 257"/>
                <a:gd name="T47" fmla="*/ 0 h 349"/>
                <a:gd name="T48" fmla="*/ 1 w 257"/>
                <a:gd name="T49" fmla="*/ 2 h 349"/>
                <a:gd name="T50" fmla="*/ 0 w 257"/>
                <a:gd name="T51" fmla="*/ 18 h 349"/>
                <a:gd name="T52" fmla="*/ 0 w 257"/>
                <a:gd name="T53" fmla="*/ 57 h 349"/>
                <a:gd name="T54" fmla="*/ 5 w 257"/>
                <a:gd name="T55" fmla="*/ 104 h 349"/>
                <a:gd name="T56" fmla="*/ 16 w 257"/>
                <a:gd name="T57" fmla="*/ 148 h 349"/>
                <a:gd name="T58" fmla="*/ 17 w 257"/>
                <a:gd name="T59" fmla="*/ 150 h 349"/>
                <a:gd name="T60" fmla="*/ 20 w 257"/>
                <a:gd name="T61" fmla="*/ 158 h 349"/>
                <a:gd name="T62" fmla="*/ 26 w 257"/>
                <a:gd name="T63" fmla="*/ 169 h 349"/>
                <a:gd name="T64" fmla="*/ 33 w 257"/>
                <a:gd name="T65" fmla="*/ 184 h 349"/>
                <a:gd name="T66" fmla="*/ 45 w 257"/>
                <a:gd name="T67" fmla="*/ 200 h 349"/>
                <a:gd name="T68" fmla="*/ 58 w 257"/>
                <a:gd name="T69" fmla="*/ 219 h 349"/>
                <a:gd name="T70" fmla="*/ 76 w 257"/>
                <a:gd name="T71" fmla="*/ 239 h 349"/>
                <a:gd name="T72" fmla="*/ 99 w 257"/>
                <a:gd name="T73" fmla="*/ 259 h 349"/>
                <a:gd name="T74" fmla="*/ 102 w 257"/>
                <a:gd name="T75" fmla="*/ 261 h 349"/>
                <a:gd name="T76" fmla="*/ 112 w 257"/>
                <a:gd name="T77" fmla="*/ 268 h 349"/>
                <a:gd name="T78" fmla="*/ 128 w 257"/>
                <a:gd name="T79" fmla="*/ 278 h 349"/>
                <a:gd name="T80" fmla="*/ 148 w 257"/>
                <a:gd name="T81" fmla="*/ 290 h 349"/>
                <a:gd name="T82" fmla="*/ 173 w 257"/>
                <a:gd name="T83" fmla="*/ 305 h 349"/>
                <a:gd name="T84" fmla="*/ 199 w 257"/>
                <a:gd name="T85" fmla="*/ 320 h 349"/>
                <a:gd name="T86" fmla="*/ 228 w 257"/>
                <a:gd name="T87" fmla="*/ 335 h 349"/>
                <a:gd name="T88" fmla="*/ 257 w 257"/>
                <a:gd name="T8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7" h="349">
                  <a:moveTo>
                    <a:pt x="257" y="349"/>
                  </a:moveTo>
                  <a:lnTo>
                    <a:pt x="257" y="341"/>
                  </a:lnTo>
                  <a:lnTo>
                    <a:pt x="255" y="321"/>
                  </a:lnTo>
                  <a:lnTo>
                    <a:pt x="252" y="291"/>
                  </a:lnTo>
                  <a:lnTo>
                    <a:pt x="247" y="254"/>
                  </a:lnTo>
                  <a:lnTo>
                    <a:pt x="238" y="213"/>
                  </a:lnTo>
                  <a:lnTo>
                    <a:pt x="228" y="171"/>
                  </a:lnTo>
                  <a:lnTo>
                    <a:pt x="212" y="133"/>
                  </a:lnTo>
                  <a:lnTo>
                    <a:pt x="193" y="99"/>
                  </a:lnTo>
                  <a:lnTo>
                    <a:pt x="192" y="98"/>
                  </a:lnTo>
                  <a:lnTo>
                    <a:pt x="190" y="91"/>
                  </a:lnTo>
                  <a:lnTo>
                    <a:pt x="184" y="84"/>
                  </a:lnTo>
                  <a:lnTo>
                    <a:pt x="178" y="74"/>
                  </a:lnTo>
                  <a:lnTo>
                    <a:pt x="170" y="63"/>
                  </a:lnTo>
                  <a:lnTo>
                    <a:pt x="158" y="52"/>
                  </a:lnTo>
                  <a:lnTo>
                    <a:pt x="144" y="39"/>
                  </a:lnTo>
                  <a:lnTo>
                    <a:pt x="128" y="27"/>
                  </a:lnTo>
                  <a:lnTo>
                    <a:pt x="125" y="25"/>
                  </a:lnTo>
                  <a:lnTo>
                    <a:pt x="116" y="22"/>
                  </a:lnTo>
                  <a:lnTo>
                    <a:pt x="101" y="17"/>
                  </a:lnTo>
                  <a:lnTo>
                    <a:pt x="84" y="10"/>
                  </a:lnTo>
                  <a:lnTo>
                    <a:pt x="64" y="5"/>
                  </a:lnTo>
                  <a:lnTo>
                    <a:pt x="43" y="2"/>
                  </a:lnTo>
                  <a:lnTo>
                    <a:pt x="21" y="0"/>
                  </a:lnTo>
                  <a:lnTo>
                    <a:pt x="1" y="2"/>
                  </a:lnTo>
                  <a:lnTo>
                    <a:pt x="0" y="18"/>
                  </a:lnTo>
                  <a:lnTo>
                    <a:pt x="0" y="57"/>
                  </a:lnTo>
                  <a:lnTo>
                    <a:pt x="5" y="104"/>
                  </a:lnTo>
                  <a:lnTo>
                    <a:pt x="16" y="148"/>
                  </a:lnTo>
                  <a:lnTo>
                    <a:pt x="17" y="150"/>
                  </a:lnTo>
                  <a:lnTo>
                    <a:pt x="20" y="158"/>
                  </a:lnTo>
                  <a:lnTo>
                    <a:pt x="26" y="169"/>
                  </a:lnTo>
                  <a:lnTo>
                    <a:pt x="33" y="184"/>
                  </a:lnTo>
                  <a:lnTo>
                    <a:pt x="45" y="200"/>
                  </a:lnTo>
                  <a:lnTo>
                    <a:pt x="58" y="219"/>
                  </a:lnTo>
                  <a:lnTo>
                    <a:pt x="76" y="239"/>
                  </a:lnTo>
                  <a:lnTo>
                    <a:pt x="99" y="259"/>
                  </a:lnTo>
                  <a:lnTo>
                    <a:pt x="102" y="261"/>
                  </a:lnTo>
                  <a:lnTo>
                    <a:pt x="112" y="268"/>
                  </a:lnTo>
                  <a:lnTo>
                    <a:pt x="128" y="278"/>
                  </a:lnTo>
                  <a:lnTo>
                    <a:pt x="148" y="290"/>
                  </a:lnTo>
                  <a:lnTo>
                    <a:pt x="173" y="305"/>
                  </a:lnTo>
                  <a:lnTo>
                    <a:pt x="199" y="320"/>
                  </a:lnTo>
                  <a:lnTo>
                    <a:pt x="228" y="335"/>
                  </a:lnTo>
                  <a:lnTo>
                    <a:pt x="257" y="349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0" name="Freeform 104"/>
            <p:cNvSpPr/>
            <p:nvPr/>
          </p:nvSpPr>
          <p:spPr bwMode="auto">
            <a:xfrm>
              <a:off x="961" y="3582"/>
              <a:ext cx="93" cy="136"/>
            </a:xfrm>
            <a:custGeom>
              <a:avLst/>
              <a:gdLst>
                <a:gd name="T0" fmla="*/ 483 w 562"/>
                <a:gd name="T1" fmla="*/ 45 h 545"/>
                <a:gd name="T2" fmla="*/ 477 w 562"/>
                <a:gd name="T3" fmla="*/ 39 h 545"/>
                <a:gd name="T4" fmla="*/ 464 w 562"/>
                <a:gd name="T5" fmla="*/ 25 h 545"/>
                <a:gd name="T6" fmla="*/ 441 w 562"/>
                <a:gd name="T7" fmla="*/ 10 h 545"/>
                <a:gd name="T8" fmla="*/ 415 w 562"/>
                <a:gd name="T9" fmla="*/ 0 h 545"/>
                <a:gd name="T10" fmla="*/ 410 w 562"/>
                <a:gd name="T11" fmla="*/ 0 h 545"/>
                <a:gd name="T12" fmla="*/ 395 w 562"/>
                <a:gd name="T13" fmla="*/ 0 h 545"/>
                <a:gd name="T14" fmla="*/ 374 w 562"/>
                <a:gd name="T15" fmla="*/ 0 h 545"/>
                <a:gd name="T16" fmla="*/ 347 w 562"/>
                <a:gd name="T17" fmla="*/ 0 h 545"/>
                <a:gd name="T18" fmla="*/ 319 w 562"/>
                <a:gd name="T19" fmla="*/ 2 h 545"/>
                <a:gd name="T20" fmla="*/ 289 w 562"/>
                <a:gd name="T21" fmla="*/ 4 h 545"/>
                <a:gd name="T22" fmla="*/ 262 w 562"/>
                <a:gd name="T23" fmla="*/ 9 h 545"/>
                <a:gd name="T24" fmla="*/ 238 w 562"/>
                <a:gd name="T25" fmla="*/ 14 h 545"/>
                <a:gd name="T26" fmla="*/ 225 w 562"/>
                <a:gd name="T27" fmla="*/ 20 h 545"/>
                <a:gd name="T28" fmla="*/ 190 w 562"/>
                <a:gd name="T29" fmla="*/ 35 h 545"/>
                <a:gd name="T30" fmla="*/ 145 w 562"/>
                <a:gd name="T31" fmla="*/ 55 h 545"/>
                <a:gd name="T32" fmla="*/ 103 w 562"/>
                <a:gd name="T33" fmla="*/ 77 h 545"/>
                <a:gd name="T34" fmla="*/ 90 w 562"/>
                <a:gd name="T35" fmla="*/ 84 h 545"/>
                <a:gd name="T36" fmla="*/ 60 w 562"/>
                <a:gd name="T37" fmla="*/ 102 h 545"/>
                <a:gd name="T38" fmla="*/ 26 w 562"/>
                <a:gd name="T39" fmla="*/ 125 h 545"/>
                <a:gd name="T40" fmla="*/ 0 w 562"/>
                <a:gd name="T41" fmla="*/ 147 h 545"/>
                <a:gd name="T42" fmla="*/ 0 w 562"/>
                <a:gd name="T43" fmla="*/ 152 h 545"/>
                <a:gd name="T44" fmla="*/ 3 w 562"/>
                <a:gd name="T45" fmla="*/ 167 h 545"/>
                <a:gd name="T46" fmla="*/ 13 w 562"/>
                <a:gd name="T47" fmla="*/ 188 h 545"/>
                <a:gd name="T48" fmla="*/ 33 w 562"/>
                <a:gd name="T49" fmla="*/ 213 h 545"/>
                <a:gd name="T50" fmla="*/ 43 w 562"/>
                <a:gd name="T51" fmla="*/ 220 h 545"/>
                <a:gd name="T52" fmla="*/ 69 w 562"/>
                <a:gd name="T53" fmla="*/ 238 h 545"/>
                <a:gd name="T54" fmla="*/ 106 w 562"/>
                <a:gd name="T55" fmla="*/ 255 h 545"/>
                <a:gd name="T56" fmla="*/ 147 w 562"/>
                <a:gd name="T57" fmla="*/ 264 h 545"/>
                <a:gd name="T58" fmla="*/ 153 w 562"/>
                <a:gd name="T59" fmla="*/ 264 h 545"/>
                <a:gd name="T60" fmla="*/ 166 w 562"/>
                <a:gd name="T61" fmla="*/ 264 h 545"/>
                <a:gd name="T62" fmla="*/ 189 w 562"/>
                <a:gd name="T63" fmla="*/ 263 h 545"/>
                <a:gd name="T64" fmla="*/ 217 w 562"/>
                <a:gd name="T65" fmla="*/ 260 h 545"/>
                <a:gd name="T66" fmla="*/ 250 w 562"/>
                <a:gd name="T67" fmla="*/ 258 h 545"/>
                <a:gd name="T68" fmla="*/ 287 w 562"/>
                <a:gd name="T69" fmla="*/ 253 h 545"/>
                <a:gd name="T70" fmla="*/ 325 w 562"/>
                <a:gd name="T71" fmla="*/ 245 h 545"/>
                <a:gd name="T72" fmla="*/ 365 w 562"/>
                <a:gd name="T73" fmla="*/ 237 h 545"/>
                <a:gd name="T74" fmla="*/ 361 w 562"/>
                <a:gd name="T75" fmla="*/ 243 h 545"/>
                <a:gd name="T76" fmla="*/ 350 w 562"/>
                <a:gd name="T77" fmla="*/ 264 h 545"/>
                <a:gd name="T78" fmla="*/ 335 w 562"/>
                <a:gd name="T79" fmla="*/ 306 h 545"/>
                <a:gd name="T80" fmla="*/ 318 w 562"/>
                <a:gd name="T81" fmla="*/ 375 h 545"/>
                <a:gd name="T82" fmla="*/ 374 w 562"/>
                <a:gd name="T83" fmla="*/ 514 h 545"/>
                <a:gd name="T84" fmla="*/ 385 w 562"/>
                <a:gd name="T85" fmla="*/ 510 h 545"/>
                <a:gd name="T86" fmla="*/ 416 w 562"/>
                <a:gd name="T87" fmla="*/ 498 h 545"/>
                <a:gd name="T88" fmla="*/ 454 w 562"/>
                <a:gd name="T89" fmla="*/ 480 h 545"/>
                <a:gd name="T90" fmla="*/ 491 w 562"/>
                <a:gd name="T91" fmla="*/ 459 h 545"/>
                <a:gd name="T92" fmla="*/ 562 w 562"/>
                <a:gd name="T93" fmla="*/ 195 h 545"/>
                <a:gd name="T94" fmla="*/ 558 w 562"/>
                <a:gd name="T95" fmla="*/ 174 h 545"/>
                <a:gd name="T96" fmla="*/ 550 w 562"/>
                <a:gd name="T97" fmla="*/ 13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2" h="545">
                  <a:moveTo>
                    <a:pt x="550" y="133"/>
                  </a:moveTo>
                  <a:lnTo>
                    <a:pt x="483" y="45"/>
                  </a:lnTo>
                  <a:lnTo>
                    <a:pt x="482" y="44"/>
                  </a:lnTo>
                  <a:lnTo>
                    <a:pt x="477" y="39"/>
                  </a:lnTo>
                  <a:lnTo>
                    <a:pt x="471" y="33"/>
                  </a:lnTo>
                  <a:lnTo>
                    <a:pt x="464" y="25"/>
                  </a:lnTo>
                  <a:lnTo>
                    <a:pt x="453" y="18"/>
                  </a:lnTo>
                  <a:lnTo>
                    <a:pt x="441" y="10"/>
                  </a:lnTo>
                  <a:lnTo>
                    <a:pt x="429" y="4"/>
                  </a:lnTo>
                  <a:lnTo>
                    <a:pt x="415" y="0"/>
                  </a:lnTo>
                  <a:lnTo>
                    <a:pt x="414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5" y="0"/>
                  </a:lnTo>
                  <a:lnTo>
                    <a:pt x="385" y="0"/>
                  </a:lnTo>
                  <a:lnTo>
                    <a:pt x="374" y="0"/>
                  </a:lnTo>
                  <a:lnTo>
                    <a:pt x="361" y="0"/>
                  </a:lnTo>
                  <a:lnTo>
                    <a:pt x="347" y="0"/>
                  </a:lnTo>
                  <a:lnTo>
                    <a:pt x="333" y="2"/>
                  </a:lnTo>
                  <a:lnTo>
                    <a:pt x="319" y="2"/>
                  </a:lnTo>
                  <a:lnTo>
                    <a:pt x="304" y="3"/>
                  </a:lnTo>
                  <a:lnTo>
                    <a:pt x="289" y="4"/>
                  </a:lnTo>
                  <a:lnTo>
                    <a:pt x="275" y="7"/>
                  </a:lnTo>
                  <a:lnTo>
                    <a:pt x="262" y="9"/>
                  </a:lnTo>
                  <a:lnTo>
                    <a:pt x="250" y="12"/>
                  </a:lnTo>
                  <a:lnTo>
                    <a:pt x="238" y="14"/>
                  </a:lnTo>
                  <a:lnTo>
                    <a:pt x="234" y="15"/>
                  </a:lnTo>
                  <a:lnTo>
                    <a:pt x="225" y="20"/>
                  </a:lnTo>
                  <a:lnTo>
                    <a:pt x="209" y="27"/>
                  </a:lnTo>
                  <a:lnTo>
                    <a:pt x="190" y="35"/>
                  </a:lnTo>
                  <a:lnTo>
                    <a:pt x="168" y="45"/>
                  </a:lnTo>
                  <a:lnTo>
                    <a:pt x="145" y="55"/>
                  </a:lnTo>
                  <a:lnTo>
                    <a:pt x="123" y="67"/>
                  </a:lnTo>
                  <a:lnTo>
                    <a:pt x="103" y="77"/>
                  </a:lnTo>
                  <a:lnTo>
                    <a:pt x="100" y="79"/>
                  </a:lnTo>
                  <a:lnTo>
                    <a:pt x="90" y="84"/>
                  </a:lnTo>
                  <a:lnTo>
                    <a:pt x="76" y="92"/>
                  </a:lnTo>
                  <a:lnTo>
                    <a:pt x="60" y="102"/>
                  </a:lnTo>
                  <a:lnTo>
                    <a:pt x="43" y="113"/>
                  </a:lnTo>
                  <a:lnTo>
                    <a:pt x="26" y="125"/>
                  </a:lnTo>
                  <a:lnTo>
                    <a:pt x="11" y="137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1" y="158"/>
                  </a:lnTo>
                  <a:lnTo>
                    <a:pt x="3" y="167"/>
                  </a:lnTo>
                  <a:lnTo>
                    <a:pt x="7" y="177"/>
                  </a:lnTo>
                  <a:lnTo>
                    <a:pt x="13" y="188"/>
                  </a:lnTo>
                  <a:lnTo>
                    <a:pt x="21" y="200"/>
                  </a:lnTo>
                  <a:lnTo>
                    <a:pt x="33" y="213"/>
                  </a:lnTo>
                  <a:lnTo>
                    <a:pt x="35" y="215"/>
                  </a:lnTo>
                  <a:lnTo>
                    <a:pt x="43" y="220"/>
                  </a:lnTo>
                  <a:lnTo>
                    <a:pt x="54" y="228"/>
                  </a:lnTo>
                  <a:lnTo>
                    <a:pt x="69" y="238"/>
                  </a:lnTo>
                  <a:lnTo>
                    <a:pt x="87" y="247"/>
                  </a:lnTo>
                  <a:lnTo>
                    <a:pt x="106" y="255"/>
                  </a:lnTo>
                  <a:lnTo>
                    <a:pt x="126" y="262"/>
                  </a:lnTo>
                  <a:lnTo>
                    <a:pt x="147" y="264"/>
                  </a:lnTo>
                  <a:lnTo>
                    <a:pt x="148" y="264"/>
                  </a:lnTo>
                  <a:lnTo>
                    <a:pt x="153" y="264"/>
                  </a:lnTo>
                  <a:lnTo>
                    <a:pt x="158" y="264"/>
                  </a:lnTo>
                  <a:lnTo>
                    <a:pt x="166" y="264"/>
                  </a:lnTo>
                  <a:lnTo>
                    <a:pt x="177" y="263"/>
                  </a:lnTo>
                  <a:lnTo>
                    <a:pt x="189" y="263"/>
                  </a:lnTo>
                  <a:lnTo>
                    <a:pt x="201" y="262"/>
                  </a:lnTo>
                  <a:lnTo>
                    <a:pt x="217" y="260"/>
                  </a:lnTo>
                  <a:lnTo>
                    <a:pt x="233" y="259"/>
                  </a:lnTo>
                  <a:lnTo>
                    <a:pt x="250" y="258"/>
                  </a:lnTo>
                  <a:lnTo>
                    <a:pt x="268" y="255"/>
                  </a:lnTo>
                  <a:lnTo>
                    <a:pt x="287" y="253"/>
                  </a:lnTo>
                  <a:lnTo>
                    <a:pt x="306" y="249"/>
                  </a:lnTo>
                  <a:lnTo>
                    <a:pt x="325" y="245"/>
                  </a:lnTo>
                  <a:lnTo>
                    <a:pt x="345" y="242"/>
                  </a:lnTo>
                  <a:lnTo>
                    <a:pt x="365" y="237"/>
                  </a:lnTo>
                  <a:lnTo>
                    <a:pt x="364" y="238"/>
                  </a:lnTo>
                  <a:lnTo>
                    <a:pt x="361" y="243"/>
                  </a:lnTo>
                  <a:lnTo>
                    <a:pt x="357" y="252"/>
                  </a:lnTo>
                  <a:lnTo>
                    <a:pt x="350" y="264"/>
                  </a:lnTo>
                  <a:lnTo>
                    <a:pt x="343" y="283"/>
                  </a:lnTo>
                  <a:lnTo>
                    <a:pt x="335" y="306"/>
                  </a:lnTo>
                  <a:lnTo>
                    <a:pt x="326" y="338"/>
                  </a:lnTo>
                  <a:lnTo>
                    <a:pt x="318" y="375"/>
                  </a:lnTo>
                  <a:lnTo>
                    <a:pt x="283" y="545"/>
                  </a:lnTo>
                  <a:lnTo>
                    <a:pt x="374" y="514"/>
                  </a:lnTo>
                  <a:lnTo>
                    <a:pt x="377" y="513"/>
                  </a:lnTo>
                  <a:lnTo>
                    <a:pt x="385" y="510"/>
                  </a:lnTo>
                  <a:lnTo>
                    <a:pt x="399" y="505"/>
                  </a:lnTo>
                  <a:lnTo>
                    <a:pt x="416" y="498"/>
                  </a:lnTo>
                  <a:lnTo>
                    <a:pt x="434" y="490"/>
                  </a:lnTo>
                  <a:lnTo>
                    <a:pt x="454" y="480"/>
                  </a:lnTo>
                  <a:lnTo>
                    <a:pt x="473" y="470"/>
                  </a:lnTo>
                  <a:lnTo>
                    <a:pt x="491" y="459"/>
                  </a:lnTo>
                  <a:lnTo>
                    <a:pt x="559" y="406"/>
                  </a:lnTo>
                  <a:lnTo>
                    <a:pt x="562" y="195"/>
                  </a:lnTo>
                  <a:lnTo>
                    <a:pt x="561" y="189"/>
                  </a:lnTo>
                  <a:lnTo>
                    <a:pt x="558" y="174"/>
                  </a:lnTo>
                  <a:lnTo>
                    <a:pt x="555" y="154"/>
                  </a:lnTo>
                  <a:lnTo>
                    <a:pt x="550" y="133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1" name="Freeform 105"/>
            <p:cNvSpPr/>
            <p:nvPr/>
          </p:nvSpPr>
          <p:spPr bwMode="auto">
            <a:xfrm>
              <a:off x="1026" y="3629"/>
              <a:ext cx="19" cy="11"/>
            </a:xfrm>
            <a:custGeom>
              <a:avLst/>
              <a:gdLst>
                <a:gd name="T0" fmla="*/ 0 w 115"/>
                <a:gd name="T1" fmla="*/ 42 h 45"/>
                <a:gd name="T2" fmla="*/ 115 w 115"/>
                <a:gd name="T3" fmla="*/ 0 h 45"/>
                <a:gd name="T4" fmla="*/ 89 w 115"/>
                <a:gd name="T5" fmla="*/ 45 h 45"/>
                <a:gd name="T6" fmla="*/ 0 w 115"/>
                <a:gd name="T7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45">
                  <a:moveTo>
                    <a:pt x="0" y="42"/>
                  </a:moveTo>
                  <a:lnTo>
                    <a:pt x="115" y="0"/>
                  </a:lnTo>
                  <a:lnTo>
                    <a:pt x="89" y="45"/>
                  </a:lnTo>
                  <a:lnTo>
                    <a:pt x="0" y="42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2" name="Freeform 106"/>
            <p:cNvSpPr/>
            <p:nvPr/>
          </p:nvSpPr>
          <p:spPr bwMode="auto">
            <a:xfrm>
              <a:off x="1044" y="3632"/>
              <a:ext cx="7" cy="39"/>
            </a:xfrm>
            <a:custGeom>
              <a:avLst/>
              <a:gdLst>
                <a:gd name="T0" fmla="*/ 0 w 41"/>
                <a:gd name="T1" fmla="*/ 45 h 156"/>
                <a:gd name="T2" fmla="*/ 26 w 41"/>
                <a:gd name="T3" fmla="*/ 0 h 156"/>
                <a:gd name="T4" fmla="*/ 41 w 41"/>
                <a:gd name="T5" fmla="*/ 156 h 156"/>
                <a:gd name="T6" fmla="*/ 40 w 41"/>
                <a:gd name="T7" fmla="*/ 152 h 156"/>
                <a:gd name="T8" fmla="*/ 38 w 41"/>
                <a:gd name="T9" fmla="*/ 141 h 156"/>
                <a:gd name="T10" fmla="*/ 34 w 41"/>
                <a:gd name="T11" fmla="*/ 124 h 156"/>
                <a:gd name="T12" fmla="*/ 28 w 41"/>
                <a:gd name="T13" fmla="*/ 106 h 156"/>
                <a:gd name="T14" fmla="*/ 22 w 41"/>
                <a:gd name="T15" fmla="*/ 86 h 156"/>
                <a:gd name="T16" fmla="*/ 16 w 41"/>
                <a:gd name="T17" fmla="*/ 68 h 156"/>
                <a:gd name="T18" fmla="*/ 7 w 41"/>
                <a:gd name="T19" fmla="*/ 53 h 156"/>
                <a:gd name="T20" fmla="*/ 0 w 41"/>
                <a:gd name="T21" fmla="*/ 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56">
                  <a:moveTo>
                    <a:pt x="0" y="45"/>
                  </a:moveTo>
                  <a:lnTo>
                    <a:pt x="26" y="0"/>
                  </a:lnTo>
                  <a:lnTo>
                    <a:pt x="41" y="156"/>
                  </a:lnTo>
                  <a:lnTo>
                    <a:pt x="40" y="152"/>
                  </a:lnTo>
                  <a:lnTo>
                    <a:pt x="38" y="141"/>
                  </a:lnTo>
                  <a:lnTo>
                    <a:pt x="34" y="124"/>
                  </a:lnTo>
                  <a:lnTo>
                    <a:pt x="28" y="106"/>
                  </a:lnTo>
                  <a:lnTo>
                    <a:pt x="22" y="86"/>
                  </a:lnTo>
                  <a:lnTo>
                    <a:pt x="16" y="68"/>
                  </a:lnTo>
                  <a:lnTo>
                    <a:pt x="7" y="53"/>
                  </a:lnTo>
                  <a:lnTo>
                    <a:pt x="0" y="45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3" name="Freeform 107"/>
            <p:cNvSpPr/>
            <p:nvPr/>
          </p:nvSpPr>
          <p:spPr bwMode="auto">
            <a:xfrm>
              <a:off x="1032" y="3648"/>
              <a:ext cx="14" cy="45"/>
            </a:xfrm>
            <a:custGeom>
              <a:avLst/>
              <a:gdLst>
                <a:gd name="T0" fmla="*/ 56 w 87"/>
                <a:gd name="T1" fmla="*/ 0 h 181"/>
                <a:gd name="T2" fmla="*/ 87 w 87"/>
                <a:gd name="T3" fmla="*/ 132 h 181"/>
                <a:gd name="T4" fmla="*/ 26 w 87"/>
                <a:gd name="T5" fmla="*/ 181 h 181"/>
                <a:gd name="T6" fmla="*/ 0 w 87"/>
                <a:gd name="T7" fmla="*/ 62 h 181"/>
                <a:gd name="T8" fmla="*/ 56 w 87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81">
                  <a:moveTo>
                    <a:pt x="56" y="0"/>
                  </a:moveTo>
                  <a:lnTo>
                    <a:pt x="87" y="132"/>
                  </a:lnTo>
                  <a:lnTo>
                    <a:pt x="26" y="181"/>
                  </a:lnTo>
                  <a:lnTo>
                    <a:pt x="0" y="62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4" name="Freeform 108"/>
            <p:cNvSpPr/>
            <p:nvPr/>
          </p:nvSpPr>
          <p:spPr bwMode="auto">
            <a:xfrm>
              <a:off x="1018" y="3648"/>
              <a:ext cx="16" cy="18"/>
            </a:xfrm>
            <a:custGeom>
              <a:avLst/>
              <a:gdLst>
                <a:gd name="T0" fmla="*/ 97 w 97"/>
                <a:gd name="T1" fmla="*/ 4 h 74"/>
                <a:gd name="T2" fmla="*/ 33 w 97"/>
                <a:gd name="T3" fmla="*/ 0 h 74"/>
                <a:gd name="T4" fmla="*/ 32 w 97"/>
                <a:gd name="T5" fmla="*/ 2 h 74"/>
                <a:gd name="T6" fmla="*/ 28 w 97"/>
                <a:gd name="T7" fmla="*/ 7 h 74"/>
                <a:gd name="T8" fmla="*/ 22 w 97"/>
                <a:gd name="T9" fmla="*/ 16 h 74"/>
                <a:gd name="T10" fmla="*/ 17 w 97"/>
                <a:gd name="T11" fmla="*/ 26 h 74"/>
                <a:gd name="T12" fmla="*/ 11 w 97"/>
                <a:gd name="T13" fmla="*/ 37 h 74"/>
                <a:gd name="T14" fmla="*/ 5 w 97"/>
                <a:gd name="T15" fmla="*/ 50 h 74"/>
                <a:gd name="T16" fmla="*/ 1 w 97"/>
                <a:gd name="T17" fmla="*/ 62 h 74"/>
                <a:gd name="T18" fmla="*/ 0 w 97"/>
                <a:gd name="T19" fmla="*/ 74 h 74"/>
                <a:gd name="T20" fmla="*/ 71 w 97"/>
                <a:gd name="T21" fmla="*/ 52 h 74"/>
                <a:gd name="T22" fmla="*/ 97 w 97"/>
                <a:gd name="T23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74">
                  <a:moveTo>
                    <a:pt x="97" y="4"/>
                  </a:moveTo>
                  <a:lnTo>
                    <a:pt x="33" y="0"/>
                  </a:lnTo>
                  <a:lnTo>
                    <a:pt x="32" y="2"/>
                  </a:lnTo>
                  <a:lnTo>
                    <a:pt x="28" y="7"/>
                  </a:lnTo>
                  <a:lnTo>
                    <a:pt x="22" y="16"/>
                  </a:lnTo>
                  <a:lnTo>
                    <a:pt x="17" y="26"/>
                  </a:lnTo>
                  <a:lnTo>
                    <a:pt x="11" y="37"/>
                  </a:lnTo>
                  <a:lnTo>
                    <a:pt x="5" y="50"/>
                  </a:lnTo>
                  <a:lnTo>
                    <a:pt x="1" y="62"/>
                  </a:lnTo>
                  <a:lnTo>
                    <a:pt x="0" y="74"/>
                  </a:lnTo>
                  <a:lnTo>
                    <a:pt x="71" y="52"/>
                  </a:lnTo>
                  <a:lnTo>
                    <a:pt x="97" y="4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5" name="Freeform 109"/>
            <p:cNvSpPr/>
            <p:nvPr/>
          </p:nvSpPr>
          <p:spPr bwMode="auto">
            <a:xfrm>
              <a:off x="1014" y="3671"/>
              <a:ext cx="11" cy="27"/>
            </a:xfrm>
            <a:custGeom>
              <a:avLst/>
              <a:gdLst>
                <a:gd name="T0" fmla="*/ 20 w 64"/>
                <a:gd name="T1" fmla="*/ 10 h 110"/>
                <a:gd name="T2" fmla="*/ 64 w 64"/>
                <a:gd name="T3" fmla="*/ 0 h 110"/>
                <a:gd name="T4" fmla="*/ 0 w 64"/>
                <a:gd name="T5" fmla="*/ 110 h 110"/>
                <a:gd name="T6" fmla="*/ 20 w 64"/>
                <a:gd name="T7" fmla="*/ 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10">
                  <a:moveTo>
                    <a:pt x="20" y="10"/>
                  </a:moveTo>
                  <a:lnTo>
                    <a:pt x="64" y="0"/>
                  </a:lnTo>
                  <a:lnTo>
                    <a:pt x="0" y="110"/>
                  </a:lnTo>
                  <a:lnTo>
                    <a:pt x="20" y="1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6" name="Freeform 110"/>
            <p:cNvSpPr/>
            <p:nvPr/>
          </p:nvSpPr>
          <p:spPr bwMode="auto">
            <a:xfrm>
              <a:off x="1013" y="3695"/>
              <a:ext cx="8" cy="13"/>
            </a:xfrm>
            <a:custGeom>
              <a:avLst/>
              <a:gdLst>
                <a:gd name="T0" fmla="*/ 0 w 47"/>
                <a:gd name="T1" fmla="*/ 53 h 53"/>
                <a:gd name="T2" fmla="*/ 32 w 47"/>
                <a:gd name="T3" fmla="*/ 0 h 53"/>
                <a:gd name="T4" fmla="*/ 47 w 47"/>
                <a:gd name="T5" fmla="*/ 39 h 53"/>
                <a:gd name="T6" fmla="*/ 0 w 4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3">
                  <a:moveTo>
                    <a:pt x="0" y="53"/>
                  </a:moveTo>
                  <a:lnTo>
                    <a:pt x="32" y="0"/>
                  </a:lnTo>
                  <a:lnTo>
                    <a:pt x="47" y="39"/>
                  </a:lnTo>
                  <a:lnTo>
                    <a:pt x="0" y="53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7" name="Freeform 111"/>
            <p:cNvSpPr/>
            <p:nvPr/>
          </p:nvSpPr>
          <p:spPr bwMode="auto">
            <a:xfrm>
              <a:off x="1022" y="3673"/>
              <a:ext cx="9" cy="29"/>
            </a:xfrm>
            <a:custGeom>
              <a:avLst/>
              <a:gdLst>
                <a:gd name="T0" fmla="*/ 0 w 52"/>
                <a:gd name="T1" fmla="*/ 55 h 115"/>
                <a:gd name="T2" fmla="*/ 32 w 52"/>
                <a:gd name="T3" fmla="*/ 0 h 115"/>
                <a:gd name="T4" fmla="*/ 52 w 52"/>
                <a:gd name="T5" fmla="*/ 100 h 115"/>
                <a:gd name="T6" fmla="*/ 14 w 52"/>
                <a:gd name="T7" fmla="*/ 115 h 115"/>
                <a:gd name="T8" fmla="*/ 0 w 52"/>
                <a:gd name="T9" fmla="*/ 5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15">
                  <a:moveTo>
                    <a:pt x="0" y="55"/>
                  </a:moveTo>
                  <a:lnTo>
                    <a:pt x="32" y="0"/>
                  </a:lnTo>
                  <a:lnTo>
                    <a:pt x="52" y="100"/>
                  </a:lnTo>
                  <a:lnTo>
                    <a:pt x="14" y="115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8" name="Freeform 112"/>
            <p:cNvSpPr/>
            <p:nvPr/>
          </p:nvSpPr>
          <p:spPr bwMode="auto">
            <a:xfrm>
              <a:off x="1022" y="3616"/>
              <a:ext cx="24" cy="16"/>
            </a:xfrm>
            <a:custGeom>
              <a:avLst/>
              <a:gdLst>
                <a:gd name="T0" fmla="*/ 22 w 144"/>
                <a:gd name="T1" fmla="*/ 0 h 65"/>
                <a:gd name="T2" fmla="*/ 144 w 144"/>
                <a:gd name="T3" fmla="*/ 0 h 65"/>
                <a:gd name="T4" fmla="*/ 141 w 144"/>
                <a:gd name="T5" fmla="*/ 2 h 65"/>
                <a:gd name="T6" fmla="*/ 133 w 144"/>
                <a:gd name="T7" fmla="*/ 8 h 65"/>
                <a:gd name="T8" fmla="*/ 118 w 144"/>
                <a:gd name="T9" fmla="*/ 17 h 65"/>
                <a:gd name="T10" fmla="*/ 100 w 144"/>
                <a:gd name="T11" fmla="*/ 28 h 65"/>
                <a:gd name="T12" fmla="*/ 79 w 144"/>
                <a:gd name="T13" fmla="*/ 40 h 65"/>
                <a:gd name="T14" fmla="*/ 54 w 144"/>
                <a:gd name="T15" fmla="*/ 50 h 65"/>
                <a:gd name="T16" fmla="*/ 28 w 144"/>
                <a:gd name="T17" fmla="*/ 58 h 65"/>
                <a:gd name="T18" fmla="*/ 0 w 144"/>
                <a:gd name="T19" fmla="*/ 65 h 65"/>
                <a:gd name="T20" fmla="*/ 22 w 144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65">
                  <a:moveTo>
                    <a:pt x="22" y="0"/>
                  </a:moveTo>
                  <a:lnTo>
                    <a:pt x="144" y="0"/>
                  </a:lnTo>
                  <a:lnTo>
                    <a:pt x="141" y="2"/>
                  </a:lnTo>
                  <a:lnTo>
                    <a:pt x="133" y="8"/>
                  </a:lnTo>
                  <a:lnTo>
                    <a:pt x="118" y="17"/>
                  </a:lnTo>
                  <a:lnTo>
                    <a:pt x="100" y="28"/>
                  </a:lnTo>
                  <a:lnTo>
                    <a:pt x="79" y="40"/>
                  </a:lnTo>
                  <a:lnTo>
                    <a:pt x="54" y="50"/>
                  </a:lnTo>
                  <a:lnTo>
                    <a:pt x="28" y="58"/>
                  </a:lnTo>
                  <a:lnTo>
                    <a:pt x="0" y="65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9" name="Freeform 113"/>
            <p:cNvSpPr/>
            <p:nvPr/>
          </p:nvSpPr>
          <p:spPr bwMode="auto">
            <a:xfrm>
              <a:off x="992" y="3616"/>
              <a:ext cx="29" cy="25"/>
            </a:xfrm>
            <a:custGeom>
              <a:avLst/>
              <a:gdLst>
                <a:gd name="T0" fmla="*/ 176 w 176"/>
                <a:gd name="T1" fmla="*/ 0 h 100"/>
                <a:gd name="T2" fmla="*/ 125 w 176"/>
                <a:gd name="T3" fmla="*/ 78 h 100"/>
                <a:gd name="T4" fmla="*/ 122 w 176"/>
                <a:gd name="T5" fmla="*/ 80 h 100"/>
                <a:gd name="T6" fmla="*/ 115 w 176"/>
                <a:gd name="T7" fmla="*/ 82 h 100"/>
                <a:gd name="T8" fmla="*/ 102 w 176"/>
                <a:gd name="T9" fmla="*/ 86 h 100"/>
                <a:gd name="T10" fmla="*/ 85 w 176"/>
                <a:gd name="T11" fmla="*/ 91 h 100"/>
                <a:gd name="T12" fmla="*/ 66 w 176"/>
                <a:gd name="T13" fmla="*/ 95 h 100"/>
                <a:gd name="T14" fmla="*/ 45 w 176"/>
                <a:gd name="T15" fmla="*/ 98 h 100"/>
                <a:gd name="T16" fmla="*/ 23 w 176"/>
                <a:gd name="T17" fmla="*/ 100 h 100"/>
                <a:gd name="T18" fmla="*/ 0 w 176"/>
                <a:gd name="T19" fmla="*/ 100 h 100"/>
                <a:gd name="T20" fmla="*/ 70 w 176"/>
                <a:gd name="T21" fmla="*/ 0 h 100"/>
                <a:gd name="T22" fmla="*/ 176 w 176"/>
                <a:gd name="T2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100">
                  <a:moveTo>
                    <a:pt x="176" y="0"/>
                  </a:moveTo>
                  <a:lnTo>
                    <a:pt x="125" y="78"/>
                  </a:lnTo>
                  <a:lnTo>
                    <a:pt x="122" y="80"/>
                  </a:lnTo>
                  <a:lnTo>
                    <a:pt x="115" y="82"/>
                  </a:lnTo>
                  <a:lnTo>
                    <a:pt x="102" y="86"/>
                  </a:lnTo>
                  <a:lnTo>
                    <a:pt x="85" y="91"/>
                  </a:lnTo>
                  <a:lnTo>
                    <a:pt x="66" y="95"/>
                  </a:lnTo>
                  <a:lnTo>
                    <a:pt x="45" y="98"/>
                  </a:lnTo>
                  <a:lnTo>
                    <a:pt x="23" y="100"/>
                  </a:lnTo>
                  <a:lnTo>
                    <a:pt x="0" y="100"/>
                  </a:lnTo>
                  <a:lnTo>
                    <a:pt x="70" y="0"/>
                  </a:lnTo>
                  <a:lnTo>
                    <a:pt x="176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0" name="Freeform 114"/>
            <p:cNvSpPr/>
            <p:nvPr/>
          </p:nvSpPr>
          <p:spPr bwMode="auto">
            <a:xfrm>
              <a:off x="978" y="3620"/>
              <a:ext cx="16" cy="21"/>
            </a:xfrm>
            <a:custGeom>
              <a:avLst/>
              <a:gdLst>
                <a:gd name="T0" fmla="*/ 97 w 97"/>
                <a:gd name="T1" fmla="*/ 0 h 84"/>
                <a:gd name="T2" fmla="*/ 59 w 97"/>
                <a:gd name="T3" fmla="*/ 80 h 84"/>
                <a:gd name="T4" fmla="*/ 57 w 97"/>
                <a:gd name="T5" fmla="*/ 81 h 84"/>
                <a:gd name="T6" fmla="*/ 53 w 97"/>
                <a:gd name="T7" fmla="*/ 82 h 84"/>
                <a:gd name="T8" fmla="*/ 45 w 97"/>
                <a:gd name="T9" fmla="*/ 84 h 84"/>
                <a:gd name="T10" fmla="*/ 36 w 97"/>
                <a:gd name="T11" fmla="*/ 84 h 84"/>
                <a:gd name="T12" fmla="*/ 26 w 97"/>
                <a:gd name="T13" fmla="*/ 82 h 84"/>
                <a:gd name="T14" fmla="*/ 17 w 97"/>
                <a:gd name="T15" fmla="*/ 79 h 84"/>
                <a:gd name="T16" fmla="*/ 7 w 97"/>
                <a:gd name="T17" fmla="*/ 71 h 84"/>
                <a:gd name="T18" fmla="*/ 0 w 97"/>
                <a:gd name="T19" fmla="*/ 60 h 84"/>
                <a:gd name="T20" fmla="*/ 1 w 97"/>
                <a:gd name="T21" fmla="*/ 57 h 84"/>
                <a:gd name="T22" fmla="*/ 2 w 97"/>
                <a:gd name="T23" fmla="*/ 52 h 84"/>
                <a:gd name="T24" fmla="*/ 5 w 97"/>
                <a:gd name="T25" fmla="*/ 45 h 84"/>
                <a:gd name="T26" fmla="*/ 8 w 97"/>
                <a:gd name="T27" fmla="*/ 36 h 84"/>
                <a:gd name="T28" fmla="*/ 14 w 97"/>
                <a:gd name="T29" fmla="*/ 26 h 84"/>
                <a:gd name="T30" fmla="*/ 20 w 97"/>
                <a:gd name="T31" fmla="*/ 17 h 84"/>
                <a:gd name="T32" fmla="*/ 27 w 97"/>
                <a:gd name="T33" fmla="*/ 10 h 84"/>
                <a:gd name="T34" fmla="*/ 36 w 97"/>
                <a:gd name="T35" fmla="*/ 4 h 84"/>
                <a:gd name="T36" fmla="*/ 97 w 97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84">
                  <a:moveTo>
                    <a:pt x="97" y="0"/>
                  </a:moveTo>
                  <a:lnTo>
                    <a:pt x="59" y="80"/>
                  </a:lnTo>
                  <a:lnTo>
                    <a:pt x="57" y="81"/>
                  </a:lnTo>
                  <a:lnTo>
                    <a:pt x="53" y="82"/>
                  </a:lnTo>
                  <a:lnTo>
                    <a:pt x="45" y="84"/>
                  </a:lnTo>
                  <a:lnTo>
                    <a:pt x="36" y="84"/>
                  </a:lnTo>
                  <a:lnTo>
                    <a:pt x="26" y="82"/>
                  </a:lnTo>
                  <a:lnTo>
                    <a:pt x="17" y="79"/>
                  </a:lnTo>
                  <a:lnTo>
                    <a:pt x="7" y="71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8" y="36"/>
                  </a:lnTo>
                  <a:lnTo>
                    <a:pt x="14" y="26"/>
                  </a:lnTo>
                  <a:lnTo>
                    <a:pt x="20" y="17"/>
                  </a:lnTo>
                  <a:lnTo>
                    <a:pt x="27" y="10"/>
                  </a:lnTo>
                  <a:lnTo>
                    <a:pt x="36" y="4"/>
                  </a:lnTo>
                  <a:lnTo>
                    <a:pt x="97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1" name="Freeform 115"/>
            <p:cNvSpPr/>
            <p:nvPr/>
          </p:nvSpPr>
          <p:spPr bwMode="auto">
            <a:xfrm>
              <a:off x="967" y="3620"/>
              <a:ext cx="9" cy="14"/>
            </a:xfrm>
            <a:custGeom>
              <a:avLst/>
              <a:gdLst>
                <a:gd name="T0" fmla="*/ 50 w 50"/>
                <a:gd name="T1" fmla="*/ 0 h 56"/>
                <a:gd name="T2" fmla="*/ 0 w 50"/>
                <a:gd name="T3" fmla="*/ 15 h 56"/>
                <a:gd name="T4" fmla="*/ 2 w 50"/>
                <a:gd name="T5" fmla="*/ 16 h 56"/>
                <a:gd name="T6" fmla="*/ 3 w 50"/>
                <a:gd name="T7" fmla="*/ 20 h 56"/>
                <a:gd name="T8" fmla="*/ 6 w 50"/>
                <a:gd name="T9" fmla="*/ 25 h 56"/>
                <a:gd name="T10" fmla="*/ 9 w 50"/>
                <a:gd name="T11" fmla="*/ 31 h 56"/>
                <a:gd name="T12" fmla="*/ 13 w 50"/>
                <a:gd name="T13" fmla="*/ 39 h 56"/>
                <a:gd name="T14" fmla="*/ 19 w 50"/>
                <a:gd name="T15" fmla="*/ 45 h 56"/>
                <a:gd name="T16" fmla="*/ 26 w 50"/>
                <a:gd name="T17" fmla="*/ 51 h 56"/>
                <a:gd name="T18" fmla="*/ 33 w 50"/>
                <a:gd name="T19" fmla="*/ 56 h 56"/>
                <a:gd name="T20" fmla="*/ 36 w 50"/>
                <a:gd name="T21" fmla="*/ 55 h 56"/>
                <a:gd name="T22" fmla="*/ 42 w 50"/>
                <a:gd name="T23" fmla="*/ 47 h 56"/>
                <a:gd name="T24" fmla="*/ 48 w 50"/>
                <a:gd name="T25" fmla="*/ 31 h 56"/>
                <a:gd name="T26" fmla="*/ 50 w 50"/>
                <a:gd name="T2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6">
                  <a:moveTo>
                    <a:pt x="50" y="0"/>
                  </a:moveTo>
                  <a:lnTo>
                    <a:pt x="0" y="15"/>
                  </a:lnTo>
                  <a:lnTo>
                    <a:pt x="2" y="16"/>
                  </a:lnTo>
                  <a:lnTo>
                    <a:pt x="3" y="20"/>
                  </a:lnTo>
                  <a:lnTo>
                    <a:pt x="6" y="25"/>
                  </a:lnTo>
                  <a:lnTo>
                    <a:pt x="9" y="31"/>
                  </a:lnTo>
                  <a:lnTo>
                    <a:pt x="13" y="39"/>
                  </a:lnTo>
                  <a:lnTo>
                    <a:pt x="19" y="45"/>
                  </a:lnTo>
                  <a:lnTo>
                    <a:pt x="26" y="51"/>
                  </a:lnTo>
                  <a:lnTo>
                    <a:pt x="33" y="56"/>
                  </a:lnTo>
                  <a:lnTo>
                    <a:pt x="36" y="55"/>
                  </a:lnTo>
                  <a:lnTo>
                    <a:pt x="42" y="47"/>
                  </a:lnTo>
                  <a:lnTo>
                    <a:pt x="48" y="31"/>
                  </a:lnTo>
                  <a:lnTo>
                    <a:pt x="5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2" name="Freeform 116"/>
            <p:cNvSpPr/>
            <p:nvPr/>
          </p:nvSpPr>
          <p:spPr bwMode="auto">
            <a:xfrm>
              <a:off x="982" y="3598"/>
              <a:ext cx="15" cy="13"/>
            </a:xfrm>
            <a:custGeom>
              <a:avLst/>
              <a:gdLst>
                <a:gd name="T0" fmla="*/ 0 w 89"/>
                <a:gd name="T1" fmla="*/ 52 h 52"/>
                <a:gd name="T2" fmla="*/ 0 w 89"/>
                <a:gd name="T3" fmla="*/ 25 h 52"/>
                <a:gd name="T4" fmla="*/ 1 w 89"/>
                <a:gd name="T5" fmla="*/ 25 h 52"/>
                <a:gd name="T6" fmla="*/ 6 w 89"/>
                <a:gd name="T7" fmla="*/ 22 h 52"/>
                <a:gd name="T8" fmla="*/ 12 w 89"/>
                <a:gd name="T9" fmla="*/ 20 h 52"/>
                <a:gd name="T10" fmla="*/ 19 w 89"/>
                <a:gd name="T11" fmla="*/ 16 h 52"/>
                <a:gd name="T12" fmla="*/ 28 w 89"/>
                <a:gd name="T13" fmla="*/ 12 h 52"/>
                <a:gd name="T14" fmla="*/ 36 w 89"/>
                <a:gd name="T15" fmla="*/ 9 h 52"/>
                <a:gd name="T16" fmla="*/ 45 w 89"/>
                <a:gd name="T17" fmla="*/ 4 h 52"/>
                <a:gd name="T18" fmla="*/ 53 w 89"/>
                <a:gd name="T19" fmla="*/ 0 h 52"/>
                <a:gd name="T20" fmla="*/ 89 w 89"/>
                <a:gd name="T21" fmla="*/ 52 h 52"/>
                <a:gd name="T22" fmla="*/ 0 w 89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52">
                  <a:moveTo>
                    <a:pt x="0" y="52"/>
                  </a:moveTo>
                  <a:lnTo>
                    <a:pt x="0" y="25"/>
                  </a:lnTo>
                  <a:lnTo>
                    <a:pt x="1" y="25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9" y="16"/>
                  </a:lnTo>
                  <a:lnTo>
                    <a:pt x="28" y="12"/>
                  </a:lnTo>
                  <a:lnTo>
                    <a:pt x="36" y="9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89" y="52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3" name="Freeform 117"/>
            <p:cNvSpPr/>
            <p:nvPr/>
          </p:nvSpPr>
          <p:spPr bwMode="auto">
            <a:xfrm>
              <a:off x="995" y="3589"/>
              <a:ext cx="27" cy="21"/>
            </a:xfrm>
            <a:custGeom>
              <a:avLst/>
              <a:gdLst>
                <a:gd name="T0" fmla="*/ 62 w 158"/>
                <a:gd name="T1" fmla="*/ 80 h 84"/>
                <a:gd name="T2" fmla="*/ 0 w 158"/>
                <a:gd name="T3" fmla="*/ 29 h 84"/>
                <a:gd name="T4" fmla="*/ 1 w 158"/>
                <a:gd name="T5" fmla="*/ 27 h 84"/>
                <a:gd name="T6" fmla="*/ 6 w 158"/>
                <a:gd name="T7" fmla="*/ 25 h 84"/>
                <a:gd name="T8" fmla="*/ 12 w 158"/>
                <a:gd name="T9" fmla="*/ 21 h 84"/>
                <a:gd name="T10" fmla="*/ 23 w 158"/>
                <a:gd name="T11" fmla="*/ 16 h 84"/>
                <a:gd name="T12" fmla="*/ 35 w 158"/>
                <a:gd name="T13" fmla="*/ 11 h 84"/>
                <a:gd name="T14" fmla="*/ 49 w 158"/>
                <a:gd name="T15" fmla="*/ 6 h 84"/>
                <a:gd name="T16" fmla="*/ 66 w 158"/>
                <a:gd name="T17" fmla="*/ 2 h 84"/>
                <a:gd name="T18" fmla="*/ 85 w 158"/>
                <a:gd name="T19" fmla="*/ 0 h 84"/>
                <a:gd name="T20" fmla="*/ 158 w 158"/>
                <a:gd name="T21" fmla="*/ 84 h 84"/>
                <a:gd name="T22" fmla="*/ 62 w 158"/>
                <a:gd name="T23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84">
                  <a:moveTo>
                    <a:pt x="62" y="80"/>
                  </a:moveTo>
                  <a:lnTo>
                    <a:pt x="0" y="29"/>
                  </a:lnTo>
                  <a:lnTo>
                    <a:pt x="1" y="27"/>
                  </a:lnTo>
                  <a:lnTo>
                    <a:pt x="6" y="25"/>
                  </a:lnTo>
                  <a:lnTo>
                    <a:pt x="12" y="21"/>
                  </a:lnTo>
                  <a:lnTo>
                    <a:pt x="23" y="16"/>
                  </a:lnTo>
                  <a:lnTo>
                    <a:pt x="35" y="11"/>
                  </a:lnTo>
                  <a:lnTo>
                    <a:pt x="49" y="6"/>
                  </a:lnTo>
                  <a:lnTo>
                    <a:pt x="66" y="2"/>
                  </a:lnTo>
                  <a:lnTo>
                    <a:pt x="85" y="0"/>
                  </a:lnTo>
                  <a:lnTo>
                    <a:pt x="158" y="84"/>
                  </a:lnTo>
                  <a:lnTo>
                    <a:pt x="62" y="8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4" name="Freeform 118"/>
            <p:cNvSpPr/>
            <p:nvPr/>
          </p:nvSpPr>
          <p:spPr bwMode="auto">
            <a:xfrm>
              <a:off x="1017" y="3588"/>
              <a:ext cx="26" cy="22"/>
            </a:xfrm>
            <a:custGeom>
              <a:avLst/>
              <a:gdLst>
                <a:gd name="T0" fmla="*/ 0 w 157"/>
                <a:gd name="T1" fmla="*/ 2 h 89"/>
                <a:gd name="T2" fmla="*/ 2 w 157"/>
                <a:gd name="T3" fmla="*/ 2 h 89"/>
                <a:gd name="T4" fmla="*/ 9 w 157"/>
                <a:gd name="T5" fmla="*/ 1 h 89"/>
                <a:gd name="T6" fmla="*/ 19 w 157"/>
                <a:gd name="T7" fmla="*/ 1 h 89"/>
                <a:gd name="T8" fmla="*/ 32 w 157"/>
                <a:gd name="T9" fmla="*/ 0 h 89"/>
                <a:gd name="T10" fmla="*/ 46 w 157"/>
                <a:gd name="T11" fmla="*/ 1 h 89"/>
                <a:gd name="T12" fmla="*/ 61 w 157"/>
                <a:gd name="T13" fmla="*/ 2 h 89"/>
                <a:gd name="T14" fmla="*/ 75 w 157"/>
                <a:gd name="T15" fmla="*/ 5 h 89"/>
                <a:gd name="T16" fmla="*/ 89 w 157"/>
                <a:gd name="T17" fmla="*/ 9 h 89"/>
                <a:gd name="T18" fmla="*/ 91 w 157"/>
                <a:gd name="T19" fmla="*/ 10 h 89"/>
                <a:gd name="T20" fmla="*/ 95 w 157"/>
                <a:gd name="T21" fmla="*/ 12 h 89"/>
                <a:gd name="T22" fmla="*/ 104 w 157"/>
                <a:gd name="T23" fmla="*/ 17 h 89"/>
                <a:gd name="T24" fmla="*/ 113 w 157"/>
                <a:gd name="T25" fmla="*/ 25 h 89"/>
                <a:gd name="T26" fmla="*/ 124 w 157"/>
                <a:gd name="T27" fmla="*/ 36 h 89"/>
                <a:gd name="T28" fmla="*/ 134 w 157"/>
                <a:gd name="T29" fmla="*/ 50 h 89"/>
                <a:gd name="T30" fmla="*/ 146 w 157"/>
                <a:gd name="T31" fmla="*/ 67 h 89"/>
                <a:gd name="T32" fmla="*/ 157 w 157"/>
                <a:gd name="T33" fmla="*/ 89 h 89"/>
                <a:gd name="T34" fmla="*/ 68 w 157"/>
                <a:gd name="T35" fmla="*/ 89 h 89"/>
                <a:gd name="T36" fmla="*/ 0 w 157"/>
                <a:gd name="T37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7" h="89">
                  <a:moveTo>
                    <a:pt x="0" y="2"/>
                  </a:moveTo>
                  <a:lnTo>
                    <a:pt x="2" y="2"/>
                  </a:lnTo>
                  <a:lnTo>
                    <a:pt x="9" y="1"/>
                  </a:lnTo>
                  <a:lnTo>
                    <a:pt x="19" y="1"/>
                  </a:lnTo>
                  <a:lnTo>
                    <a:pt x="32" y="0"/>
                  </a:lnTo>
                  <a:lnTo>
                    <a:pt x="46" y="1"/>
                  </a:lnTo>
                  <a:lnTo>
                    <a:pt x="61" y="2"/>
                  </a:lnTo>
                  <a:lnTo>
                    <a:pt x="75" y="5"/>
                  </a:lnTo>
                  <a:lnTo>
                    <a:pt x="89" y="9"/>
                  </a:lnTo>
                  <a:lnTo>
                    <a:pt x="91" y="10"/>
                  </a:lnTo>
                  <a:lnTo>
                    <a:pt x="95" y="12"/>
                  </a:lnTo>
                  <a:lnTo>
                    <a:pt x="104" y="17"/>
                  </a:lnTo>
                  <a:lnTo>
                    <a:pt x="113" y="25"/>
                  </a:lnTo>
                  <a:lnTo>
                    <a:pt x="124" y="36"/>
                  </a:lnTo>
                  <a:lnTo>
                    <a:pt x="134" y="50"/>
                  </a:lnTo>
                  <a:lnTo>
                    <a:pt x="146" y="67"/>
                  </a:lnTo>
                  <a:lnTo>
                    <a:pt x="157" y="89"/>
                  </a:lnTo>
                  <a:lnTo>
                    <a:pt x="68" y="89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5" name="Freeform 119"/>
            <p:cNvSpPr/>
            <p:nvPr/>
          </p:nvSpPr>
          <p:spPr bwMode="auto">
            <a:xfrm>
              <a:off x="1008" y="3545"/>
              <a:ext cx="22" cy="20"/>
            </a:xfrm>
            <a:custGeom>
              <a:avLst/>
              <a:gdLst>
                <a:gd name="T0" fmla="*/ 127 w 127"/>
                <a:gd name="T1" fmla="*/ 80 h 80"/>
                <a:gd name="T2" fmla="*/ 126 w 127"/>
                <a:gd name="T3" fmla="*/ 77 h 80"/>
                <a:gd name="T4" fmla="*/ 123 w 127"/>
                <a:gd name="T5" fmla="*/ 72 h 80"/>
                <a:gd name="T6" fmla="*/ 117 w 127"/>
                <a:gd name="T7" fmla="*/ 65 h 80"/>
                <a:gd name="T8" fmla="*/ 110 w 127"/>
                <a:gd name="T9" fmla="*/ 53 h 80"/>
                <a:gd name="T10" fmla="*/ 102 w 127"/>
                <a:gd name="T11" fmla="*/ 41 h 80"/>
                <a:gd name="T12" fmla="*/ 92 w 127"/>
                <a:gd name="T13" fmla="*/ 28 h 80"/>
                <a:gd name="T14" fmla="*/ 81 w 127"/>
                <a:gd name="T15" fmla="*/ 13 h 80"/>
                <a:gd name="T16" fmla="*/ 71 w 127"/>
                <a:gd name="T17" fmla="*/ 0 h 80"/>
                <a:gd name="T18" fmla="*/ 0 w 127"/>
                <a:gd name="T19" fmla="*/ 0 h 80"/>
                <a:gd name="T20" fmla="*/ 3 w 127"/>
                <a:gd name="T21" fmla="*/ 2 h 80"/>
                <a:gd name="T22" fmla="*/ 11 w 127"/>
                <a:gd name="T23" fmla="*/ 7 h 80"/>
                <a:gd name="T24" fmla="*/ 23 w 127"/>
                <a:gd name="T25" fmla="*/ 17 h 80"/>
                <a:gd name="T26" fmla="*/ 39 w 127"/>
                <a:gd name="T27" fmla="*/ 28 h 80"/>
                <a:gd name="T28" fmla="*/ 58 w 127"/>
                <a:gd name="T29" fmla="*/ 41 h 80"/>
                <a:gd name="T30" fmla="*/ 80 w 127"/>
                <a:gd name="T31" fmla="*/ 53 h 80"/>
                <a:gd name="T32" fmla="*/ 103 w 127"/>
                <a:gd name="T33" fmla="*/ 67 h 80"/>
                <a:gd name="T34" fmla="*/ 127 w 127"/>
                <a:gd name="T3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0">
                  <a:moveTo>
                    <a:pt x="127" y="80"/>
                  </a:moveTo>
                  <a:lnTo>
                    <a:pt x="126" y="77"/>
                  </a:lnTo>
                  <a:lnTo>
                    <a:pt x="123" y="72"/>
                  </a:lnTo>
                  <a:lnTo>
                    <a:pt x="117" y="65"/>
                  </a:lnTo>
                  <a:lnTo>
                    <a:pt x="110" y="53"/>
                  </a:lnTo>
                  <a:lnTo>
                    <a:pt x="102" y="41"/>
                  </a:lnTo>
                  <a:lnTo>
                    <a:pt x="92" y="28"/>
                  </a:lnTo>
                  <a:lnTo>
                    <a:pt x="81" y="13"/>
                  </a:lnTo>
                  <a:lnTo>
                    <a:pt x="71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11" y="7"/>
                  </a:lnTo>
                  <a:lnTo>
                    <a:pt x="23" y="17"/>
                  </a:lnTo>
                  <a:lnTo>
                    <a:pt x="39" y="28"/>
                  </a:lnTo>
                  <a:lnTo>
                    <a:pt x="58" y="41"/>
                  </a:lnTo>
                  <a:lnTo>
                    <a:pt x="80" y="53"/>
                  </a:lnTo>
                  <a:lnTo>
                    <a:pt x="103" y="67"/>
                  </a:lnTo>
                  <a:lnTo>
                    <a:pt x="127" y="8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6" name="Freeform 120"/>
            <p:cNvSpPr/>
            <p:nvPr/>
          </p:nvSpPr>
          <p:spPr bwMode="auto">
            <a:xfrm>
              <a:off x="998" y="3526"/>
              <a:ext cx="19" cy="10"/>
            </a:xfrm>
            <a:custGeom>
              <a:avLst/>
              <a:gdLst>
                <a:gd name="T0" fmla="*/ 112 w 112"/>
                <a:gd name="T1" fmla="*/ 39 h 39"/>
                <a:gd name="T2" fmla="*/ 87 w 112"/>
                <a:gd name="T3" fmla="*/ 0 h 39"/>
                <a:gd name="T4" fmla="*/ 0 w 112"/>
                <a:gd name="T5" fmla="*/ 4 h 39"/>
                <a:gd name="T6" fmla="*/ 1 w 112"/>
                <a:gd name="T7" fmla="*/ 5 h 39"/>
                <a:gd name="T8" fmla="*/ 6 w 112"/>
                <a:gd name="T9" fmla="*/ 10 h 39"/>
                <a:gd name="T10" fmla="*/ 14 w 112"/>
                <a:gd name="T11" fmla="*/ 20 h 39"/>
                <a:gd name="T12" fmla="*/ 29 w 112"/>
                <a:gd name="T13" fmla="*/ 35 h 39"/>
                <a:gd name="T14" fmla="*/ 112 w 11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39">
                  <a:moveTo>
                    <a:pt x="112" y="39"/>
                  </a:moveTo>
                  <a:lnTo>
                    <a:pt x="87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20"/>
                  </a:lnTo>
                  <a:lnTo>
                    <a:pt x="29" y="35"/>
                  </a:lnTo>
                  <a:lnTo>
                    <a:pt x="112" y="39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7" name="Freeform 121"/>
            <p:cNvSpPr/>
            <p:nvPr/>
          </p:nvSpPr>
          <p:spPr bwMode="auto">
            <a:xfrm>
              <a:off x="995" y="3512"/>
              <a:ext cx="15" cy="8"/>
            </a:xfrm>
            <a:custGeom>
              <a:avLst/>
              <a:gdLst>
                <a:gd name="T0" fmla="*/ 90 w 90"/>
                <a:gd name="T1" fmla="*/ 31 h 31"/>
                <a:gd name="T2" fmla="*/ 65 w 90"/>
                <a:gd name="T3" fmla="*/ 0 h 31"/>
                <a:gd name="T4" fmla="*/ 1 w 90"/>
                <a:gd name="T5" fmla="*/ 0 h 31"/>
                <a:gd name="T6" fmla="*/ 0 w 90"/>
                <a:gd name="T7" fmla="*/ 1 h 31"/>
                <a:gd name="T8" fmla="*/ 0 w 90"/>
                <a:gd name="T9" fmla="*/ 6 h 31"/>
                <a:gd name="T10" fmla="*/ 3 w 90"/>
                <a:gd name="T11" fmla="*/ 15 h 31"/>
                <a:gd name="T12" fmla="*/ 10 w 90"/>
                <a:gd name="T13" fmla="*/ 28 h 31"/>
                <a:gd name="T14" fmla="*/ 90 w 90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31">
                  <a:moveTo>
                    <a:pt x="90" y="31"/>
                  </a:moveTo>
                  <a:lnTo>
                    <a:pt x="65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3" y="15"/>
                  </a:lnTo>
                  <a:lnTo>
                    <a:pt x="10" y="28"/>
                  </a:lnTo>
                  <a:lnTo>
                    <a:pt x="90" y="31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8" name="Freeform 122"/>
            <p:cNvSpPr/>
            <p:nvPr/>
          </p:nvSpPr>
          <p:spPr bwMode="auto">
            <a:xfrm>
              <a:off x="1003" y="3494"/>
              <a:ext cx="12" cy="22"/>
            </a:xfrm>
            <a:custGeom>
              <a:avLst/>
              <a:gdLst>
                <a:gd name="T0" fmla="*/ 15 w 76"/>
                <a:gd name="T1" fmla="*/ 24 h 90"/>
                <a:gd name="T2" fmla="*/ 0 w 76"/>
                <a:gd name="T3" fmla="*/ 0 h 90"/>
                <a:gd name="T4" fmla="*/ 50 w 76"/>
                <a:gd name="T5" fmla="*/ 27 h 90"/>
                <a:gd name="T6" fmla="*/ 54 w 76"/>
                <a:gd name="T7" fmla="*/ 32 h 90"/>
                <a:gd name="T8" fmla="*/ 64 w 76"/>
                <a:gd name="T9" fmla="*/ 45 h 90"/>
                <a:gd name="T10" fmla="*/ 72 w 76"/>
                <a:gd name="T11" fmla="*/ 65 h 90"/>
                <a:gd name="T12" fmla="*/ 76 w 76"/>
                <a:gd name="T13" fmla="*/ 90 h 90"/>
                <a:gd name="T14" fmla="*/ 15 w 76"/>
                <a:gd name="T15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0">
                  <a:moveTo>
                    <a:pt x="15" y="24"/>
                  </a:moveTo>
                  <a:lnTo>
                    <a:pt x="0" y="0"/>
                  </a:lnTo>
                  <a:lnTo>
                    <a:pt x="50" y="27"/>
                  </a:lnTo>
                  <a:lnTo>
                    <a:pt x="54" y="32"/>
                  </a:lnTo>
                  <a:lnTo>
                    <a:pt x="64" y="45"/>
                  </a:lnTo>
                  <a:lnTo>
                    <a:pt x="72" y="65"/>
                  </a:lnTo>
                  <a:lnTo>
                    <a:pt x="76" y="90"/>
                  </a:lnTo>
                  <a:lnTo>
                    <a:pt x="15" y="24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9" name="Freeform 123"/>
            <p:cNvSpPr/>
            <p:nvPr/>
          </p:nvSpPr>
          <p:spPr bwMode="auto">
            <a:xfrm>
              <a:off x="1016" y="3515"/>
              <a:ext cx="9" cy="23"/>
            </a:xfrm>
            <a:custGeom>
              <a:avLst/>
              <a:gdLst>
                <a:gd name="T0" fmla="*/ 0 w 49"/>
                <a:gd name="T1" fmla="*/ 28 h 94"/>
                <a:gd name="T2" fmla="*/ 11 w 49"/>
                <a:gd name="T3" fmla="*/ 0 h 94"/>
                <a:gd name="T4" fmla="*/ 12 w 49"/>
                <a:gd name="T5" fmla="*/ 2 h 94"/>
                <a:gd name="T6" fmla="*/ 15 w 49"/>
                <a:gd name="T7" fmla="*/ 3 h 94"/>
                <a:gd name="T8" fmla="*/ 20 w 49"/>
                <a:gd name="T9" fmla="*/ 8 h 94"/>
                <a:gd name="T10" fmla="*/ 25 w 49"/>
                <a:gd name="T11" fmla="*/ 13 h 94"/>
                <a:gd name="T12" fmla="*/ 30 w 49"/>
                <a:gd name="T13" fmla="*/ 22 h 94"/>
                <a:gd name="T14" fmla="*/ 37 w 49"/>
                <a:gd name="T15" fmla="*/ 33 h 94"/>
                <a:gd name="T16" fmla="*/ 43 w 49"/>
                <a:gd name="T17" fmla="*/ 47 h 94"/>
                <a:gd name="T18" fmla="*/ 49 w 49"/>
                <a:gd name="T19" fmla="*/ 63 h 94"/>
                <a:gd name="T20" fmla="*/ 41 w 49"/>
                <a:gd name="T21" fmla="*/ 94 h 94"/>
                <a:gd name="T22" fmla="*/ 40 w 49"/>
                <a:gd name="T23" fmla="*/ 92 h 94"/>
                <a:gd name="T24" fmla="*/ 37 w 49"/>
                <a:gd name="T25" fmla="*/ 85 h 94"/>
                <a:gd name="T26" fmla="*/ 31 w 49"/>
                <a:gd name="T27" fmla="*/ 77 h 94"/>
                <a:gd name="T28" fmla="*/ 26 w 49"/>
                <a:gd name="T29" fmla="*/ 67 h 94"/>
                <a:gd name="T30" fmla="*/ 19 w 49"/>
                <a:gd name="T31" fmla="*/ 55 h 94"/>
                <a:gd name="T32" fmla="*/ 12 w 49"/>
                <a:gd name="T33" fmla="*/ 44 h 94"/>
                <a:gd name="T34" fmla="*/ 6 w 49"/>
                <a:gd name="T35" fmla="*/ 34 h 94"/>
                <a:gd name="T36" fmla="*/ 0 w 49"/>
                <a:gd name="T37" fmla="*/ 2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94">
                  <a:moveTo>
                    <a:pt x="0" y="28"/>
                  </a:moveTo>
                  <a:lnTo>
                    <a:pt x="11" y="0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20" y="8"/>
                  </a:lnTo>
                  <a:lnTo>
                    <a:pt x="25" y="13"/>
                  </a:lnTo>
                  <a:lnTo>
                    <a:pt x="30" y="22"/>
                  </a:lnTo>
                  <a:lnTo>
                    <a:pt x="37" y="33"/>
                  </a:lnTo>
                  <a:lnTo>
                    <a:pt x="43" y="47"/>
                  </a:lnTo>
                  <a:lnTo>
                    <a:pt x="49" y="63"/>
                  </a:lnTo>
                  <a:lnTo>
                    <a:pt x="41" y="94"/>
                  </a:lnTo>
                  <a:lnTo>
                    <a:pt x="40" y="92"/>
                  </a:lnTo>
                  <a:lnTo>
                    <a:pt x="37" y="85"/>
                  </a:lnTo>
                  <a:lnTo>
                    <a:pt x="31" y="77"/>
                  </a:lnTo>
                  <a:lnTo>
                    <a:pt x="26" y="67"/>
                  </a:lnTo>
                  <a:lnTo>
                    <a:pt x="19" y="55"/>
                  </a:lnTo>
                  <a:lnTo>
                    <a:pt x="12" y="44"/>
                  </a:lnTo>
                  <a:lnTo>
                    <a:pt x="6" y="34"/>
                  </a:lnTo>
                  <a:lnTo>
                    <a:pt x="0" y="28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0" name="Freeform 124"/>
            <p:cNvSpPr/>
            <p:nvPr/>
          </p:nvSpPr>
          <p:spPr bwMode="auto">
            <a:xfrm>
              <a:off x="1026" y="3537"/>
              <a:ext cx="4" cy="17"/>
            </a:xfrm>
            <a:custGeom>
              <a:avLst/>
              <a:gdLst>
                <a:gd name="T0" fmla="*/ 0 w 24"/>
                <a:gd name="T1" fmla="*/ 24 h 69"/>
                <a:gd name="T2" fmla="*/ 6 w 24"/>
                <a:gd name="T3" fmla="*/ 0 h 69"/>
                <a:gd name="T4" fmla="*/ 24 w 24"/>
                <a:gd name="T5" fmla="*/ 69 h 69"/>
                <a:gd name="T6" fmla="*/ 0 w 24"/>
                <a:gd name="T7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9">
                  <a:moveTo>
                    <a:pt x="0" y="24"/>
                  </a:moveTo>
                  <a:lnTo>
                    <a:pt x="6" y="0"/>
                  </a:lnTo>
                  <a:lnTo>
                    <a:pt x="24" y="69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1" name="Freeform 125"/>
            <p:cNvSpPr/>
            <p:nvPr/>
          </p:nvSpPr>
          <p:spPr bwMode="auto">
            <a:xfrm>
              <a:off x="1044" y="3542"/>
              <a:ext cx="6" cy="19"/>
            </a:xfrm>
            <a:custGeom>
              <a:avLst/>
              <a:gdLst>
                <a:gd name="T0" fmla="*/ 11 w 33"/>
                <a:gd name="T1" fmla="*/ 0 h 78"/>
                <a:gd name="T2" fmla="*/ 15 w 33"/>
                <a:gd name="T3" fmla="*/ 5 h 78"/>
                <a:gd name="T4" fmla="*/ 21 w 33"/>
                <a:gd name="T5" fmla="*/ 22 h 78"/>
                <a:gd name="T6" fmla="*/ 28 w 33"/>
                <a:gd name="T7" fmla="*/ 47 h 78"/>
                <a:gd name="T8" fmla="*/ 33 w 33"/>
                <a:gd name="T9" fmla="*/ 78 h 78"/>
                <a:gd name="T10" fmla="*/ 0 w 33"/>
                <a:gd name="T11" fmla="*/ 70 h 78"/>
                <a:gd name="T12" fmla="*/ 0 w 33"/>
                <a:gd name="T13" fmla="*/ 63 h 78"/>
                <a:gd name="T14" fmla="*/ 0 w 33"/>
                <a:gd name="T15" fmla="*/ 44 h 78"/>
                <a:gd name="T16" fmla="*/ 3 w 33"/>
                <a:gd name="T17" fmla="*/ 22 h 78"/>
                <a:gd name="T18" fmla="*/ 11 w 33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78">
                  <a:moveTo>
                    <a:pt x="11" y="0"/>
                  </a:moveTo>
                  <a:lnTo>
                    <a:pt x="15" y="5"/>
                  </a:lnTo>
                  <a:lnTo>
                    <a:pt x="21" y="22"/>
                  </a:lnTo>
                  <a:lnTo>
                    <a:pt x="28" y="47"/>
                  </a:lnTo>
                  <a:lnTo>
                    <a:pt x="33" y="78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44"/>
                  </a:lnTo>
                  <a:lnTo>
                    <a:pt x="3" y="2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2" name="Freeform 126"/>
            <p:cNvSpPr/>
            <p:nvPr/>
          </p:nvSpPr>
          <p:spPr bwMode="auto">
            <a:xfrm>
              <a:off x="1044" y="3566"/>
              <a:ext cx="8" cy="24"/>
            </a:xfrm>
            <a:custGeom>
              <a:avLst/>
              <a:gdLst>
                <a:gd name="T0" fmla="*/ 0 w 50"/>
                <a:gd name="T1" fmla="*/ 0 h 98"/>
                <a:gd name="T2" fmla="*/ 41 w 50"/>
                <a:gd name="T3" fmla="*/ 18 h 98"/>
                <a:gd name="T4" fmla="*/ 50 w 50"/>
                <a:gd name="T5" fmla="*/ 98 h 98"/>
                <a:gd name="T6" fmla="*/ 49 w 50"/>
                <a:gd name="T7" fmla="*/ 98 h 98"/>
                <a:gd name="T8" fmla="*/ 45 w 50"/>
                <a:gd name="T9" fmla="*/ 95 h 98"/>
                <a:gd name="T10" fmla="*/ 40 w 50"/>
                <a:gd name="T11" fmla="*/ 90 h 98"/>
                <a:gd name="T12" fmla="*/ 33 w 50"/>
                <a:gd name="T13" fmla="*/ 81 h 98"/>
                <a:gd name="T14" fmla="*/ 25 w 50"/>
                <a:gd name="T15" fmla="*/ 69 h 98"/>
                <a:gd name="T16" fmla="*/ 17 w 50"/>
                <a:gd name="T17" fmla="*/ 53 h 98"/>
                <a:gd name="T18" fmla="*/ 8 w 50"/>
                <a:gd name="T19" fmla="*/ 29 h 98"/>
                <a:gd name="T20" fmla="*/ 0 w 50"/>
                <a:gd name="T2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8">
                  <a:moveTo>
                    <a:pt x="0" y="0"/>
                  </a:moveTo>
                  <a:lnTo>
                    <a:pt x="41" y="18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45" y="95"/>
                  </a:lnTo>
                  <a:lnTo>
                    <a:pt x="40" y="90"/>
                  </a:lnTo>
                  <a:lnTo>
                    <a:pt x="33" y="81"/>
                  </a:lnTo>
                  <a:lnTo>
                    <a:pt x="25" y="69"/>
                  </a:lnTo>
                  <a:lnTo>
                    <a:pt x="17" y="53"/>
                  </a:lnTo>
                  <a:lnTo>
                    <a:pt x="8" y="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3" name="Freeform 127"/>
            <p:cNvSpPr/>
            <p:nvPr/>
          </p:nvSpPr>
          <p:spPr bwMode="auto">
            <a:xfrm>
              <a:off x="1056" y="3561"/>
              <a:ext cx="8" cy="31"/>
            </a:xfrm>
            <a:custGeom>
              <a:avLst/>
              <a:gdLst>
                <a:gd name="T0" fmla="*/ 0 w 46"/>
                <a:gd name="T1" fmla="*/ 121 h 121"/>
                <a:gd name="T2" fmla="*/ 0 w 46"/>
                <a:gd name="T3" fmla="*/ 34 h 121"/>
                <a:gd name="T4" fmla="*/ 46 w 46"/>
                <a:gd name="T5" fmla="*/ 0 h 121"/>
                <a:gd name="T6" fmla="*/ 44 w 46"/>
                <a:gd name="T7" fmla="*/ 4 h 121"/>
                <a:gd name="T8" fmla="*/ 39 w 46"/>
                <a:gd name="T9" fmla="*/ 15 h 121"/>
                <a:gd name="T10" fmla="*/ 31 w 46"/>
                <a:gd name="T11" fmla="*/ 30 h 121"/>
                <a:gd name="T12" fmla="*/ 23 w 46"/>
                <a:gd name="T13" fmla="*/ 49 h 121"/>
                <a:gd name="T14" fmla="*/ 15 w 46"/>
                <a:gd name="T15" fmla="*/ 69 h 121"/>
                <a:gd name="T16" fmla="*/ 7 w 46"/>
                <a:gd name="T17" fmla="*/ 89 h 121"/>
                <a:gd name="T18" fmla="*/ 2 w 46"/>
                <a:gd name="T19" fmla="*/ 107 h 121"/>
                <a:gd name="T20" fmla="*/ 0 w 46"/>
                <a:gd name="T2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121">
                  <a:moveTo>
                    <a:pt x="0" y="121"/>
                  </a:moveTo>
                  <a:lnTo>
                    <a:pt x="0" y="34"/>
                  </a:lnTo>
                  <a:lnTo>
                    <a:pt x="46" y="0"/>
                  </a:lnTo>
                  <a:lnTo>
                    <a:pt x="44" y="4"/>
                  </a:lnTo>
                  <a:lnTo>
                    <a:pt x="39" y="15"/>
                  </a:lnTo>
                  <a:lnTo>
                    <a:pt x="31" y="30"/>
                  </a:lnTo>
                  <a:lnTo>
                    <a:pt x="23" y="49"/>
                  </a:lnTo>
                  <a:lnTo>
                    <a:pt x="15" y="69"/>
                  </a:lnTo>
                  <a:lnTo>
                    <a:pt x="7" y="89"/>
                  </a:lnTo>
                  <a:lnTo>
                    <a:pt x="2" y="107"/>
                  </a:lnTo>
                  <a:lnTo>
                    <a:pt x="0" y="121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4" name="Freeform 128"/>
            <p:cNvSpPr/>
            <p:nvPr/>
          </p:nvSpPr>
          <p:spPr bwMode="auto">
            <a:xfrm>
              <a:off x="1052" y="3546"/>
              <a:ext cx="7" cy="18"/>
            </a:xfrm>
            <a:custGeom>
              <a:avLst/>
              <a:gdLst>
                <a:gd name="T0" fmla="*/ 17 w 47"/>
                <a:gd name="T1" fmla="*/ 73 h 73"/>
                <a:gd name="T2" fmla="*/ 0 w 47"/>
                <a:gd name="T3" fmla="*/ 0 h 73"/>
                <a:gd name="T4" fmla="*/ 2 w 47"/>
                <a:gd name="T5" fmla="*/ 2 h 73"/>
                <a:gd name="T6" fmla="*/ 7 w 47"/>
                <a:gd name="T7" fmla="*/ 5 h 73"/>
                <a:gd name="T8" fmla="*/ 13 w 47"/>
                <a:gd name="T9" fmla="*/ 10 h 73"/>
                <a:gd name="T10" fmla="*/ 20 w 47"/>
                <a:gd name="T11" fmla="*/ 18 h 73"/>
                <a:gd name="T12" fmla="*/ 29 w 47"/>
                <a:gd name="T13" fmla="*/ 25 h 73"/>
                <a:gd name="T14" fmla="*/ 36 w 47"/>
                <a:gd name="T15" fmla="*/ 33 h 73"/>
                <a:gd name="T16" fmla="*/ 43 w 47"/>
                <a:gd name="T17" fmla="*/ 39 h 73"/>
                <a:gd name="T18" fmla="*/ 47 w 47"/>
                <a:gd name="T19" fmla="*/ 45 h 73"/>
                <a:gd name="T20" fmla="*/ 17 w 47"/>
                <a:gd name="T2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3">
                  <a:moveTo>
                    <a:pt x="17" y="73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5"/>
                  </a:lnTo>
                  <a:lnTo>
                    <a:pt x="13" y="10"/>
                  </a:lnTo>
                  <a:lnTo>
                    <a:pt x="20" y="18"/>
                  </a:lnTo>
                  <a:lnTo>
                    <a:pt x="29" y="25"/>
                  </a:lnTo>
                  <a:lnTo>
                    <a:pt x="36" y="33"/>
                  </a:lnTo>
                  <a:lnTo>
                    <a:pt x="43" y="39"/>
                  </a:lnTo>
                  <a:lnTo>
                    <a:pt x="47" y="45"/>
                  </a:lnTo>
                  <a:lnTo>
                    <a:pt x="17" y="73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5" name="Freeform 129"/>
            <p:cNvSpPr/>
            <p:nvPr/>
          </p:nvSpPr>
          <p:spPr bwMode="auto">
            <a:xfrm>
              <a:off x="994" y="3495"/>
              <a:ext cx="9" cy="12"/>
            </a:xfrm>
            <a:custGeom>
              <a:avLst/>
              <a:gdLst>
                <a:gd name="T0" fmla="*/ 55 w 55"/>
                <a:gd name="T1" fmla="*/ 42 h 49"/>
                <a:gd name="T2" fmla="*/ 54 w 55"/>
                <a:gd name="T3" fmla="*/ 41 h 49"/>
                <a:gd name="T4" fmla="*/ 51 w 55"/>
                <a:gd name="T5" fmla="*/ 37 h 49"/>
                <a:gd name="T6" fmla="*/ 47 w 55"/>
                <a:gd name="T7" fmla="*/ 33 h 49"/>
                <a:gd name="T8" fmla="*/ 40 w 55"/>
                <a:gd name="T9" fmla="*/ 25 h 49"/>
                <a:gd name="T10" fmla="*/ 33 w 55"/>
                <a:gd name="T11" fmla="*/ 19 h 49"/>
                <a:gd name="T12" fmla="*/ 26 w 55"/>
                <a:gd name="T13" fmla="*/ 11 h 49"/>
                <a:gd name="T14" fmla="*/ 17 w 55"/>
                <a:gd name="T15" fmla="*/ 5 h 49"/>
                <a:gd name="T16" fmla="*/ 8 w 55"/>
                <a:gd name="T17" fmla="*/ 0 h 49"/>
                <a:gd name="T18" fmla="*/ 6 w 55"/>
                <a:gd name="T19" fmla="*/ 5 h 49"/>
                <a:gd name="T20" fmla="*/ 2 w 55"/>
                <a:gd name="T21" fmla="*/ 16 h 49"/>
                <a:gd name="T22" fmla="*/ 0 w 55"/>
                <a:gd name="T23" fmla="*/ 33 h 49"/>
                <a:gd name="T24" fmla="*/ 6 w 55"/>
                <a:gd name="T25" fmla="*/ 49 h 49"/>
                <a:gd name="T26" fmla="*/ 55 w 55"/>
                <a:gd name="T27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49">
                  <a:moveTo>
                    <a:pt x="55" y="42"/>
                  </a:moveTo>
                  <a:lnTo>
                    <a:pt x="54" y="41"/>
                  </a:lnTo>
                  <a:lnTo>
                    <a:pt x="51" y="37"/>
                  </a:lnTo>
                  <a:lnTo>
                    <a:pt x="47" y="33"/>
                  </a:lnTo>
                  <a:lnTo>
                    <a:pt x="40" y="25"/>
                  </a:lnTo>
                  <a:lnTo>
                    <a:pt x="33" y="19"/>
                  </a:lnTo>
                  <a:lnTo>
                    <a:pt x="26" y="11"/>
                  </a:lnTo>
                  <a:lnTo>
                    <a:pt x="17" y="5"/>
                  </a:lnTo>
                  <a:lnTo>
                    <a:pt x="8" y="0"/>
                  </a:lnTo>
                  <a:lnTo>
                    <a:pt x="6" y="5"/>
                  </a:lnTo>
                  <a:lnTo>
                    <a:pt x="2" y="16"/>
                  </a:lnTo>
                  <a:lnTo>
                    <a:pt x="0" y="33"/>
                  </a:lnTo>
                  <a:lnTo>
                    <a:pt x="6" y="49"/>
                  </a:lnTo>
                  <a:lnTo>
                    <a:pt x="55" y="42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6" name="Freeform 130"/>
            <p:cNvSpPr/>
            <p:nvPr/>
          </p:nvSpPr>
          <p:spPr bwMode="auto">
            <a:xfrm>
              <a:off x="1044" y="3383"/>
              <a:ext cx="144" cy="174"/>
            </a:xfrm>
            <a:custGeom>
              <a:avLst/>
              <a:gdLst>
                <a:gd name="T0" fmla="*/ 401 w 863"/>
                <a:gd name="T1" fmla="*/ 677 h 694"/>
                <a:gd name="T2" fmla="*/ 435 w 863"/>
                <a:gd name="T3" fmla="*/ 688 h 694"/>
                <a:gd name="T4" fmla="*/ 481 w 863"/>
                <a:gd name="T5" fmla="*/ 694 h 694"/>
                <a:gd name="T6" fmla="*/ 510 w 863"/>
                <a:gd name="T7" fmla="*/ 689 h 694"/>
                <a:gd name="T8" fmla="*/ 577 w 863"/>
                <a:gd name="T9" fmla="*/ 671 h 694"/>
                <a:gd name="T10" fmla="*/ 632 w 863"/>
                <a:gd name="T11" fmla="*/ 643 h 694"/>
                <a:gd name="T12" fmla="*/ 672 w 863"/>
                <a:gd name="T13" fmla="*/ 606 h 694"/>
                <a:gd name="T14" fmla="*/ 734 w 863"/>
                <a:gd name="T15" fmla="*/ 529 h 694"/>
                <a:gd name="T16" fmla="*/ 859 w 863"/>
                <a:gd name="T17" fmla="*/ 226 h 694"/>
                <a:gd name="T18" fmla="*/ 806 w 863"/>
                <a:gd name="T19" fmla="*/ 230 h 694"/>
                <a:gd name="T20" fmla="*/ 725 w 863"/>
                <a:gd name="T21" fmla="*/ 245 h 694"/>
                <a:gd name="T22" fmla="*/ 686 w 863"/>
                <a:gd name="T23" fmla="*/ 257 h 694"/>
                <a:gd name="T24" fmla="*/ 634 w 863"/>
                <a:gd name="T25" fmla="*/ 280 h 694"/>
                <a:gd name="T26" fmla="*/ 572 w 863"/>
                <a:gd name="T27" fmla="*/ 322 h 694"/>
                <a:gd name="T28" fmla="*/ 556 w 863"/>
                <a:gd name="T29" fmla="*/ 338 h 694"/>
                <a:gd name="T30" fmla="*/ 526 w 863"/>
                <a:gd name="T31" fmla="*/ 372 h 694"/>
                <a:gd name="T32" fmla="*/ 509 w 863"/>
                <a:gd name="T33" fmla="*/ 378 h 694"/>
                <a:gd name="T34" fmla="*/ 490 w 863"/>
                <a:gd name="T35" fmla="*/ 228 h 694"/>
                <a:gd name="T36" fmla="*/ 480 w 863"/>
                <a:gd name="T37" fmla="*/ 181 h 694"/>
                <a:gd name="T38" fmla="*/ 444 w 863"/>
                <a:gd name="T39" fmla="*/ 75 h 694"/>
                <a:gd name="T40" fmla="*/ 400 w 863"/>
                <a:gd name="T41" fmla="*/ 2 h 694"/>
                <a:gd name="T42" fmla="*/ 374 w 863"/>
                <a:gd name="T43" fmla="*/ 30 h 694"/>
                <a:gd name="T44" fmla="*/ 341 w 863"/>
                <a:gd name="T45" fmla="*/ 88 h 694"/>
                <a:gd name="T46" fmla="*/ 326 w 863"/>
                <a:gd name="T47" fmla="*/ 135 h 694"/>
                <a:gd name="T48" fmla="*/ 302 w 863"/>
                <a:gd name="T49" fmla="*/ 211 h 694"/>
                <a:gd name="T50" fmla="*/ 286 w 863"/>
                <a:gd name="T51" fmla="*/ 291 h 694"/>
                <a:gd name="T52" fmla="*/ 275 w 863"/>
                <a:gd name="T53" fmla="*/ 350 h 694"/>
                <a:gd name="T54" fmla="*/ 263 w 863"/>
                <a:gd name="T55" fmla="*/ 378 h 694"/>
                <a:gd name="T56" fmla="*/ 246 w 863"/>
                <a:gd name="T57" fmla="*/ 338 h 694"/>
                <a:gd name="T58" fmla="*/ 220 w 863"/>
                <a:gd name="T59" fmla="*/ 287 h 694"/>
                <a:gd name="T60" fmla="*/ 200 w 863"/>
                <a:gd name="T61" fmla="*/ 263 h 694"/>
                <a:gd name="T62" fmla="*/ 154 w 863"/>
                <a:gd name="T63" fmla="*/ 220 h 694"/>
                <a:gd name="T64" fmla="*/ 100 w 863"/>
                <a:gd name="T65" fmla="*/ 183 h 694"/>
                <a:gd name="T66" fmla="*/ 0 w 863"/>
                <a:gd name="T67" fmla="*/ 300 h 694"/>
                <a:gd name="T68" fmla="*/ 6 w 863"/>
                <a:gd name="T69" fmla="*/ 367 h 694"/>
                <a:gd name="T70" fmla="*/ 26 w 863"/>
                <a:gd name="T71" fmla="*/ 466 h 694"/>
                <a:gd name="T72" fmla="*/ 48 w 863"/>
                <a:gd name="T73" fmla="*/ 514 h 694"/>
                <a:gd name="T74" fmla="*/ 98 w 863"/>
                <a:gd name="T75" fmla="*/ 588 h 694"/>
                <a:gd name="T76" fmla="*/ 173 w 863"/>
                <a:gd name="T77" fmla="*/ 659 h 694"/>
                <a:gd name="T78" fmla="*/ 183 w 863"/>
                <a:gd name="T79" fmla="*/ 662 h 694"/>
                <a:gd name="T80" fmla="*/ 208 w 863"/>
                <a:gd name="T81" fmla="*/ 667 h 694"/>
                <a:gd name="T82" fmla="*/ 244 w 863"/>
                <a:gd name="T83" fmla="*/ 673 h 694"/>
                <a:gd name="T84" fmla="*/ 286 w 863"/>
                <a:gd name="T85" fmla="*/ 676 h 694"/>
                <a:gd name="T86" fmla="*/ 329 w 863"/>
                <a:gd name="T87" fmla="*/ 672 h 694"/>
                <a:gd name="T88" fmla="*/ 347 w 863"/>
                <a:gd name="T89" fmla="*/ 667 h 694"/>
                <a:gd name="T90" fmla="*/ 365 w 863"/>
                <a:gd name="T91" fmla="*/ 664 h 694"/>
                <a:gd name="T92" fmla="*/ 392 w 863"/>
                <a:gd name="T93" fmla="*/ 673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3" h="694">
                  <a:moveTo>
                    <a:pt x="392" y="673"/>
                  </a:moveTo>
                  <a:lnTo>
                    <a:pt x="395" y="674"/>
                  </a:lnTo>
                  <a:lnTo>
                    <a:pt x="401" y="677"/>
                  </a:lnTo>
                  <a:lnTo>
                    <a:pt x="409" y="681"/>
                  </a:lnTo>
                  <a:lnTo>
                    <a:pt x="421" y="684"/>
                  </a:lnTo>
                  <a:lnTo>
                    <a:pt x="435" y="688"/>
                  </a:lnTo>
                  <a:lnTo>
                    <a:pt x="450" y="692"/>
                  </a:lnTo>
                  <a:lnTo>
                    <a:pt x="465" y="694"/>
                  </a:lnTo>
                  <a:lnTo>
                    <a:pt x="481" y="694"/>
                  </a:lnTo>
                  <a:lnTo>
                    <a:pt x="484" y="694"/>
                  </a:lnTo>
                  <a:lnTo>
                    <a:pt x="495" y="693"/>
                  </a:lnTo>
                  <a:lnTo>
                    <a:pt x="510" y="689"/>
                  </a:lnTo>
                  <a:lnTo>
                    <a:pt x="530" y="686"/>
                  </a:lnTo>
                  <a:lnTo>
                    <a:pt x="552" y="679"/>
                  </a:lnTo>
                  <a:lnTo>
                    <a:pt x="577" y="671"/>
                  </a:lnTo>
                  <a:lnTo>
                    <a:pt x="603" y="659"/>
                  </a:lnTo>
                  <a:lnTo>
                    <a:pt x="628" y="646"/>
                  </a:lnTo>
                  <a:lnTo>
                    <a:pt x="632" y="643"/>
                  </a:lnTo>
                  <a:lnTo>
                    <a:pt x="641" y="636"/>
                  </a:lnTo>
                  <a:lnTo>
                    <a:pt x="654" y="623"/>
                  </a:lnTo>
                  <a:lnTo>
                    <a:pt x="672" y="606"/>
                  </a:lnTo>
                  <a:lnTo>
                    <a:pt x="691" y="584"/>
                  </a:lnTo>
                  <a:lnTo>
                    <a:pt x="712" y="558"/>
                  </a:lnTo>
                  <a:lnTo>
                    <a:pt x="734" y="529"/>
                  </a:lnTo>
                  <a:lnTo>
                    <a:pt x="754" y="496"/>
                  </a:lnTo>
                  <a:lnTo>
                    <a:pt x="863" y="226"/>
                  </a:lnTo>
                  <a:lnTo>
                    <a:pt x="859" y="226"/>
                  </a:lnTo>
                  <a:lnTo>
                    <a:pt x="847" y="227"/>
                  </a:lnTo>
                  <a:lnTo>
                    <a:pt x="829" y="228"/>
                  </a:lnTo>
                  <a:lnTo>
                    <a:pt x="806" y="230"/>
                  </a:lnTo>
                  <a:lnTo>
                    <a:pt x="780" y="233"/>
                  </a:lnTo>
                  <a:lnTo>
                    <a:pt x="752" y="238"/>
                  </a:lnTo>
                  <a:lnTo>
                    <a:pt x="725" y="245"/>
                  </a:lnTo>
                  <a:lnTo>
                    <a:pt x="698" y="253"/>
                  </a:lnTo>
                  <a:lnTo>
                    <a:pt x="695" y="255"/>
                  </a:lnTo>
                  <a:lnTo>
                    <a:pt x="686" y="257"/>
                  </a:lnTo>
                  <a:lnTo>
                    <a:pt x="672" y="262"/>
                  </a:lnTo>
                  <a:lnTo>
                    <a:pt x="654" y="270"/>
                  </a:lnTo>
                  <a:lnTo>
                    <a:pt x="634" y="280"/>
                  </a:lnTo>
                  <a:lnTo>
                    <a:pt x="612" y="291"/>
                  </a:lnTo>
                  <a:lnTo>
                    <a:pt x="592" y="306"/>
                  </a:lnTo>
                  <a:lnTo>
                    <a:pt x="572" y="322"/>
                  </a:lnTo>
                  <a:lnTo>
                    <a:pt x="570" y="325"/>
                  </a:lnTo>
                  <a:lnTo>
                    <a:pt x="565" y="330"/>
                  </a:lnTo>
                  <a:lnTo>
                    <a:pt x="556" y="338"/>
                  </a:lnTo>
                  <a:lnTo>
                    <a:pt x="547" y="350"/>
                  </a:lnTo>
                  <a:lnTo>
                    <a:pt x="536" y="361"/>
                  </a:lnTo>
                  <a:lnTo>
                    <a:pt x="526" y="372"/>
                  </a:lnTo>
                  <a:lnTo>
                    <a:pt x="517" y="383"/>
                  </a:lnTo>
                  <a:lnTo>
                    <a:pt x="510" y="392"/>
                  </a:lnTo>
                  <a:lnTo>
                    <a:pt x="509" y="378"/>
                  </a:lnTo>
                  <a:lnTo>
                    <a:pt x="506" y="340"/>
                  </a:lnTo>
                  <a:lnTo>
                    <a:pt x="499" y="287"/>
                  </a:lnTo>
                  <a:lnTo>
                    <a:pt x="490" y="228"/>
                  </a:lnTo>
                  <a:lnTo>
                    <a:pt x="489" y="222"/>
                  </a:lnTo>
                  <a:lnTo>
                    <a:pt x="486" y="206"/>
                  </a:lnTo>
                  <a:lnTo>
                    <a:pt x="480" y="181"/>
                  </a:lnTo>
                  <a:lnTo>
                    <a:pt x="472" y="150"/>
                  </a:lnTo>
                  <a:lnTo>
                    <a:pt x="459" y="113"/>
                  </a:lnTo>
                  <a:lnTo>
                    <a:pt x="444" y="75"/>
                  </a:lnTo>
                  <a:lnTo>
                    <a:pt x="425" y="36"/>
                  </a:lnTo>
                  <a:lnTo>
                    <a:pt x="402" y="0"/>
                  </a:lnTo>
                  <a:lnTo>
                    <a:pt x="400" y="2"/>
                  </a:lnTo>
                  <a:lnTo>
                    <a:pt x="393" y="7"/>
                  </a:lnTo>
                  <a:lnTo>
                    <a:pt x="385" y="17"/>
                  </a:lnTo>
                  <a:lnTo>
                    <a:pt x="374" y="30"/>
                  </a:lnTo>
                  <a:lnTo>
                    <a:pt x="363" y="46"/>
                  </a:lnTo>
                  <a:lnTo>
                    <a:pt x="351" y="66"/>
                  </a:lnTo>
                  <a:lnTo>
                    <a:pt x="341" y="88"/>
                  </a:lnTo>
                  <a:lnTo>
                    <a:pt x="332" y="115"/>
                  </a:lnTo>
                  <a:lnTo>
                    <a:pt x="330" y="120"/>
                  </a:lnTo>
                  <a:lnTo>
                    <a:pt x="326" y="135"/>
                  </a:lnTo>
                  <a:lnTo>
                    <a:pt x="318" y="156"/>
                  </a:lnTo>
                  <a:lnTo>
                    <a:pt x="311" y="182"/>
                  </a:lnTo>
                  <a:lnTo>
                    <a:pt x="302" y="211"/>
                  </a:lnTo>
                  <a:lnTo>
                    <a:pt x="295" y="240"/>
                  </a:lnTo>
                  <a:lnTo>
                    <a:pt x="289" y="267"/>
                  </a:lnTo>
                  <a:lnTo>
                    <a:pt x="286" y="291"/>
                  </a:lnTo>
                  <a:lnTo>
                    <a:pt x="283" y="300"/>
                  </a:lnTo>
                  <a:lnTo>
                    <a:pt x="279" y="322"/>
                  </a:lnTo>
                  <a:lnTo>
                    <a:pt x="275" y="350"/>
                  </a:lnTo>
                  <a:lnTo>
                    <a:pt x="273" y="375"/>
                  </a:lnTo>
                  <a:lnTo>
                    <a:pt x="264" y="382"/>
                  </a:lnTo>
                  <a:lnTo>
                    <a:pt x="263" y="378"/>
                  </a:lnTo>
                  <a:lnTo>
                    <a:pt x="259" y="370"/>
                  </a:lnTo>
                  <a:lnTo>
                    <a:pt x="253" y="356"/>
                  </a:lnTo>
                  <a:lnTo>
                    <a:pt x="246" y="338"/>
                  </a:lnTo>
                  <a:lnTo>
                    <a:pt x="238" y="321"/>
                  </a:lnTo>
                  <a:lnTo>
                    <a:pt x="228" y="303"/>
                  </a:lnTo>
                  <a:lnTo>
                    <a:pt x="220" y="287"/>
                  </a:lnTo>
                  <a:lnTo>
                    <a:pt x="211" y="275"/>
                  </a:lnTo>
                  <a:lnTo>
                    <a:pt x="208" y="271"/>
                  </a:lnTo>
                  <a:lnTo>
                    <a:pt x="200" y="263"/>
                  </a:lnTo>
                  <a:lnTo>
                    <a:pt x="188" y="251"/>
                  </a:lnTo>
                  <a:lnTo>
                    <a:pt x="172" y="236"/>
                  </a:lnTo>
                  <a:lnTo>
                    <a:pt x="154" y="220"/>
                  </a:lnTo>
                  <a:lnTo>
                    <a:pt x="136" y="205"/>
                  </a:lnTo>
                  <a:lnTo>
                    <a:pt x="117" y="192"/>
                  </a:lnTo>
                  <a:lnTo>
                    <a:pt x="100" y="183"/>
                  </a:lnTo>
                  <a:lnTo>
                    <a:pt x="8" y="160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1" y="316"/>
                  </a:lnTo>
                  <a:lnTo>
                    <a:pt x="3" y="338"/>
                  </a:lnTo>
                  <a:lnTo>
                    <a:pt x="6" y="367"/>
                  </a:lnTo>
                  <a:lnTo>
                    <a:pt x="10" y="398"/>
                  </a:lnTo>
                  <a:lnTo>
                    <a:pt x="17" y="432"/>
                  </a:lnTo>
                  <a:lnTo>
                    <a:pt x="26" y="466"/>
                  </a:lnTo>
                  <a:lnTo>
                    <a:pt x="38" y="496"/>
                  </a:lnTo>
                  <a:lnTo>
                    <a:pt x="41" y="501"/>
                  </a:lnTo>
                  <a:lnTo>
                    <a:pt x="48" y="514"/>
                  </a:lnTo>
                  <a:lnTo>
                    <a:pt x="61" y="536"/>
                  </a:lnTo>
                  <a:lnTo>
                    <a:pt x="78" y="561"/>
                  </a:lnTo>
                  <a:lnTo>
                    <a:pt x="98" y="588"/>
                  </a:lnTo>
                  <a:lnTo>
                    <a:pt x="121" y="614"/>
                  </a:lnTo>
                  <a:lnTo>
                    <a:pt x="147" y="639"/>
                  </a:lnTo>
                  <a:lnTo>
                    <a:pt x="173" y="659"/>
                  </a:lnTo>
                  <a:lnTo>
                    <a:pt x="174" y="659"/>
                  </a:lnTo>
                  <a:lnTo>
                    <a:pt x="178" y="661"/>
                  </a:lnTo>
                  <a:lnTo>
                    <a:pt x="183" y="662"/>
                  </a:lnTo>
                  <a:lnTo>
                    <a:pt x="189" y="663"/>
                  </a:lnTo>
                  <a:lnTo>
                    <a:pt x="198" y="666"/>
                  </a:lnTo>
                  <a:lnTo>
                    <a:pt x="208" y="667"/>
                  </a:lnTo>
                  <a:lnTo>
                    <a:pt x="219" y="669"/>
                  </a:lnTo>
                  <a:lnTo>
                    <a:pt x="232" y="671"/>
                  </a:lnTo>
                  <a:lnTo>
                    <a:pt x="244" y="673"/>
                  </a:lnTo>
                  <a:lnTo>
                    <a:pt x="257" y="674"/>
                  </a:lnTo>
                  <a:lnTo>
                    <a:pt x="272" y="674"/>
                  </a:lnTo>
                  <a:lnTo>
                    <a:pt x="286" y="676"/>
                  </a:lnTo>
                  <a:lnTo>
                    <a:pt x="300" y="674"/>
                  </a:lnTo>
                  <a:lnTo>
                    <a:pt x="315" y="674"/>
                  </a:lnTo>
                  <a:lnTo>
                    <a:pt x="329" y="672"/>
                  </a:lnTo>
                  <a:lnTo>
                    <a:pt x="343" y="669"/>
                  </a:lnTo>
                  <a:lnTo>
                    <a:pt x="344" y="669"/>
                  </a:lnTo>
                  <a:lnTo>
                    <a:pt x="347" y="667"/>
                  </a:lnTo>
                  <a:lnTo>
                    <a:pt x="351" y="666"/>
                  </a:lnTo>
                  <a:lnTo>
                    <a:pt x="357" y="664"/>
                  </a:lnTo>
                  <a:lnTo>
                    <a:pt x="365" y="664"/>
                  </a:lnTo>
                  <a:lnTo>
                    <a:pt x="373" y="666"/>
                  </a:lnTo>
                  <a:lnTo>
                    <a:pt x="383" y="668"/>
                  </a:lnTo>
                  <a:lnTo>
                    <a:pt x="392" y="673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7" name="Freeform 131"/>
            <p:cNvSpPr/>
            <p:nvPr/>
          </p:nvSpPr>
          <p:spPr bwMode="auto">
            <a:xfrm>
              <a:off x="1055" y="3360"/>
              <a:ext cx="34" cy="82"/>
            </a:xfrm>
            <a:custGeom>
              <a:avLst/>
              <a:gdLst>
                <a:gd name="T0" fmla="*/ 205 w 205"/>
                <a:gd name="T1" fmla="*/ 330 h 330"/>
                <a:gd name="T2" fmla="*/ 202 w 205"/>
                <a:gd name="T3" fmla="*/ 209 h 330"/>
                <a:gd name="T4" fmla="*/ 202 w 205"/>
                <a:gd name="T5" fmla="*/ 205 h 330"/>
                <a:gd name="T6" fmla="*/ 200 w 205"/>
                <a:gd name="T7" fmla="*/ 194 h 330"/>
                <a:gd name="T8" fmla="*/ 198 w 205"/>
                <a:gd name="T9" fmla="*/ 179 h 330"/>
                <a:gd name="T10" fmla="*/ 195 w 205"/>
                <a:gd name="T11" fmla="*/ 159 h 330"/>
                <a:gd name="T12" fmla="*/ 191 w 205"/>
                <a:gd name="T13" fmla="*/ 137 h 330"/>
                <a:gd name="T14" fmla="*/ 185 w 205"/>
                <a:gd name="T15" fmla="*/ 114 h 330"/>
                <a:gd name="T16" fmla="*/ 175 w 205"/>
                <a:gd name="T17" fmla="*/ 92 h 330"/>
                <a:gd name="T18" fmla="*/ 163 w 205"/>
                <a:gd name="T19" fmla="*/ 72 h 330"/>
                <a:gd name="T20" fmla="*/ 162 w 205"/>
                <a:gd name="T21" fmla="*/ 70 h 330"/>
                <a:gd name="T22" fmla="*/ 157 w 205"/>
                <a:gd name="T23" fmla="*/ 65 h 330"/>
                <a:gd name="T24" fmla="*/ 150 w 205"/>
                <a:gd name="T25" fmla="*/ 57 h 330"/>
                <a:gd name="T26" fmla="*/ 140 w 205"/>
                <a:gd name="T27" fmla="*/ 47 h 330"/>
                <a:gd name="T28" fmla="*/ 126 w 205"/>
                <a:gd name="T29" fmla="*/ 37 h 330"/>
                <a:gd name="T30" fmla="*/ 112 w 205"/>
                <a:gd name="T31" fmla="*/ 27 h 330"/>
                <a:gd name="T32" fmla="*/ 93 w 205"/>
                <a:gd name="T33" fmla="*/ 17 h 330"/>
                <a:gd name="T34" fmla="*/ 72 w 205"/>
                <a:gd name="T35" fmla="*/ 10 h 330"/>
                <a:gd name="T36" fmla="*/ 8 w 205"/>
                <a:gd name="T37" fmla="*/ 0 h 330"/>
                <a:gd name="T38" fmla="*/ 2 w 205"/>
                <a:gd name="T39" fmla="*/ 97 h 330"/>
                <a:gd name="T40" fmla="*/ 0 w 205"/>
                <a:gd name="T41" fmla="*/ 109 h 330"/>
                <a:gd name="T42" fmla="*/ 2 w 205"/>
                <a:gd name="T43" fmla="*/ 136 h 330"/>
                <a:gd name="T44" fmla="*/ 7 w 205"/>
                <a:gd name="T45" fmla="*/ 171 h 330"/>
                <a:gd name="T46" fmla="*/ 20 w 205"/>
                <a:gd name="T47" fmla="*/ 205 h 330"/>
                <a:gd name="T48" fmla="*/ 22 w 205"/>
                <a:gd name="T49" fmla="*/ 206 h 330"/>
                <a:gd name="T50" fmla="*/ 26 w 205"/>
                <a:gd name="T51" fmla="*/ 211 h 330"/>
                <a:gd name="T52" fmla="*/ 33 w 205"/>
                <a:gd name="T53" fmla="*/ 219 h 330"/>
                <a:gd name="T54" fmla="*/ 44 w 205"/>
                <a:gd name="T55" fmla="*/ 229 h 330"/>
                <a:gd name="T56" fmla="*/ 57 w 205"/>
                <a:gd name="T57" fmla="*/ 240 h 330"/>
                <a:gd name="T58" fmla="*/ 71 w 205"/>
                <a:gd name="T59" fmla="*/ 252 h 330"/>
                <a:gd name="T60" fmla="*/ 88 w 205"/>
                <a:gd name="T61" fmla="*/ 265 h 330"/>
                <a:gd name="T62" fmla="*/ 107 w 205"/>
                <a:gd name="T63" fmla="*/ 277 h 330"/>
                <a:gd name="T64" fmla="*/ 109 w 205"/>
                <a:gd name="T65" fmla="*/ 279 h 330"/>
                <a:gd name="T66" fmla="*/ 117 w 205"/>
                <a:gd name="T67" fmla="*/ 282 h 330"/>
                <a:gd name="T68" fmla="*/ 127 w 205"/>
                <a:gd name="T69" fmla="*/ 289 h 330"/>
                <a:gd name="T70" fmla="*/ 140 w 205"/>
                <a:gd name="T71" fmla="*/ 296 h 330"/>
                <a:gd name="T72" fmla="*/ 156 w 205"/>
                <a:gd name="T73" fmla="*/ 304 h 330"/>
                <a:gd name="T74" fmla="*/ 172 w 205"/>
                <a:gd name="T75" fmla="*/ 312 h 330"/>
                <a:gd name="T76" fmla="*/ 189 w 205"/>
                <a:gd name="T77" fmla="*/ 321 h 330"/>
                <a:gd name="T78" fmla="*/ 205 w 205"/>
                <a:gd name="T7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330">
                  <a:moveTo>
                    <a:pt x="205" y="330"/>
                  </a:moveTo>
                  <a:lnTo>
                    <a:pt x="202" y="209"/>
                  </a:lnTo>
                  <a:lnTo>
                    <a:pt x="202" y="205"/>
                  </a:lnTo>
                  <a:lnTo>
                    <a:pt x="200" y="194"/>
                  </a:lnTo>
                  <a:lnTo>
                    <a:pt x="198" y="179"/>
                  </a:lnTo>
                  <a:lnTo>
                    <a:pt x="195" y="159"/>
                  </a:lnTo>
                  <a:lnTo>
                    <a:pt x="191" y="137"/>
                  </a:lnTo>
                  <a:lnTo>
                    <a:pt x="185" y="114"/>
                  </a:lnTo>
                  <a:lnTo>
                    <a:pt x="175" y="92"/>
                  </a:lnTo>
                  <a:lnTo>
                    <a:pt x="163" y="72"/>
                  </a:lnTo>
                  <a:lnTo>
                    <a:pt x="162" y="70"/>
                  </a:lnTo>
                  <a:lnTo>
                    <a:pt x="157" y="65"/>
                  </a:lnTo>
                  <a:lnTo>
                    <a:pt x="150" y="57"/>
                  </a:lnTo>
                  <a:lnTo>
                    <a:pt x="140" y="47"/>
                  </a:lnTo>
                  <a:lnTo>
                    <a:pt x="126" y="37"/>
                  </a:lnTo>
                  <a:lnTo>
                    <a:pt x="112" y="27"/>
                  </a:lnTo>
                  <a:lnTo>
                    <a:pt x="93" y="17"/>
                  </a:lnTo>
                  <a:lnTo>
                    <a:pt x="72" y="10"/>
                  </a:lnTo>
                  <a:lnTo>
                    <a:pt x="8" y="0"/>
                  </a:lnTo>
                  <a:lnTo>
                    <a:pt x="2" y="97"/>
                  </a:lnTo>
                  <a:lnTo>
                    <a:pt x="0" y="109"/>
                  </a:lnTo>
                  <a:lnTo>
                    <a:pt x="2" y="136"/>
                  </a:lnTo>
                  <a:lnTo>
                    <a:pt x="7" y="171"/>
                  </a:lnTo>
                  <a:lnTo>
                    <a:pt x="20" y="205"/>
                  </a:lnTo>
                  <a:lnTo>
                    <a:pt x="22" y="206"/>
                  </a:lnTo>
                  <a:lnTo>
                    <a:pt x="26" y="211"/>
                  </a:lnTo>
                  <a:lnTo>
                    <a:pt x="33" y="219"/>
                  </a:lnTo>
                  <a:lnTo>
                    <a:pt x="44" y="229"/>
                  </a:lnTo>
                  <a:lnTo>
                    <a:pt x="57" y="240"/>
                  </a:lnTo>
                  <a:lnTo>
                    <a:pt x="71" y="252"/>
                  </a:lnTo>
                  <a:lnTo>
                    <a:pt x="88" y="265"/>
                  </a:lnTo>
                  <a:lnTo>
                    <a:pt x="107" y="277"/>
                  </a:lnTo>
                  <a:lnTo>
                    <a:pt x="109" y="279"/>
                  </a:lnTo>
                  <a:lnTo>
                    <a:pt x="117" y="282"/>
                  </a:lnTo>
                  <a:lnTo>
                    <a:pt x="127" y="289"/>
                  </a:lnTo>
                  <a:lnTo>
                    <a:pt x="140" y="296"/>
                  </a:lnTo>
                  <a:lnTo>
                    <a:pt x="156" y="304"/>
                  </a:lnTo>
                  <a:lnTo>
                    <a:pt x="172" y="312"/>
                  </a:lnTo>
                  <a:lnTo>
                    <a:pt x="189" y="321"/>
                  </a:lnTo>
                  <a:lnTo>
                    <a:pt x="205" y="33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8" name="Freeform 132"/>
            <p:cNvSpPr/>
            <p:nvPr/>
          </p:nvSpPr>
          <p:spPr bwMode="auto">
            <a:xfrm>
              <a:off x="1130" y="3364"/>
              <a:ext cx="35" cy="82"/>
            </a:xfrm>
            <a:custGeom>
              <a:avLst/>
              <a:gdLst>
                <a:gd name="T0" fmla="*/ 3 w 205"/>
                <a:gd name="T1" fmla="*/ 329 h 329"/>
                <a:gd name="T2" fmla="*/ 7 w 205"/>
                <a:gd name="T3" fmla="*/ 329 h 329"/>
                <a:gd name="T4" fmla="*/ 16 w 205"/>
                <a:gd name="T5" fmla="*/ 327 h 329"/>
                <a:gd name="T6" fmla="*/ 29 w 205"/>
                <a:gd name="T7" fmla="*/ 326 h 329"/>
                <a:gd name="T8" fmla="*/ 46 w 205"/>
                <a:gd name="T9" fmla="*/ 324 h 329"/>
                <a:gd name="T10" fmla="*/ 64 w 205"/>
                <a:gd name="T11" fmla="*/ 319 h 329"/>
                <a:gd name="T12" fmla="*/ 82 w 205"/>
                <a:gd name="T13" fmla="*/ 311 h 329"/>
                <a:gd name="T14" fmla="*/ 99 w 205"/>
                <a:gd name="T15" fmla="*/ 301 h 329"/>
                <a:gd name="T16" fmla="*/ 112 w 205"/>
                <a:gd name="T17" fmla="*/ 287 h 329"/>
                <a:gd name="T18" fmla="*/ 114 w 205"/>
                <a:gd name="T19" fmla="*/ 285 h 329"/>
                <a:gd name="T20" fmla="*/ 119 w 205"/>
                <a:gd name="T21" fmla="*/ 277 h 329"/>
                <a:gd name="T22" fmla="*/ 126 w 205"/>
                <a:gd name="T23" fmla="*/ 266 h 329"/>
                <a:gd name="T24" fmla="*/ 135 w 205"/>
                <a:gd name="T25" fmla="*/ 250 h 329"/>
                <a:gd name="T26" fmla="*/ 144 w 205"/>
                <a:gd name="T27" fmla="*/ 231 h 329"/>
                <a:gd name="T28" fmla="*/ 154 w 205"/>
                <a:gd name="T29" fmla="*/ 210 h 329"/>
                <a:gd name="T30" fmla="*/ 163 w 205"/>
                <a:gd name="T31" fmla="*/ 185 h 329"/>
                <a:gd name="T32" fmla="*/ 171 w 205"/>
                <a:gd name="T33" fmla="*/ 159 h 329"/>
                <a:gd name="T34" fmla="*/ 172 w 205"/>
                <a:gd name="T35" fmla="*/ 154 h 329"/>
                <a:gd name="T36" fmla="*/ 176 w 205"/>
                <a:gd name="T37" fmla="*/ 139 h 329"/>
                <a:gd name="T38" fmla="*/ 181 w 205"/>
                <a:gd name="T39" fmla="*/ 119 h 329"/>
                <a:gd name="T40" fmla="*/ 189 w 205"/>
                <a:gd name="T41" fmla="*/ 94 h 329"/>
                <a:gd name="T42" fmla="*/ 195 w 205"/>
                <a:gd name="T43" fmla="*/ 67 h 329"/>
                <a:gd name="T44" fmla="*/ 200 w 205"/>
                <a:gd name="T45" fmla="*/ 41 h 329"/>
                <a:gd name="T46" fmla="*/ 204 w 205"/>
                <a:gd name="T47" fmla="*/ 19 h 329"/>
                <a:gd name="T48" fmla="*/ 205 w 205"/>
                <a:gd name="T49" fmla="*/ 2 h 329"/>
                <a:gd name="T50" fmla="*/ 203 w 205"/>
                <a:gd name="T51" fmla="*/ 2 h 329"/>
                <a:gd name="T52" fmla="*/ 197 w 205"/>
                <a:gd name="T53" fmla="*/ 1 h 329"/>
                <a:gd name="T54" fmla="*/ 186 w 205"/>
                <a:gd name="T55" fmla="*/ 0 h 329"/>
                <a:gd name="T56" fmla="*/ 174 w 205"/>
                <a:gd name="T57" fmla="*/ 0 h 329"/>
                <a:gd name="T58" fmla="*/ 160 w 205"/>
                <a:gd name="T59" fmla="*/ 0 h 329"/>
                <a:gd name="T60" fmla="*/ 144 w 205"/>
                <a:gd name="T61" fmla="*/ 2 h 329"/>
                <a:gd name="T62" fmla="*/ 128 w 205"/>
                <a:gd name="T63" fmla="*/ 6 h 329"/>
                <a:gd name="T64" fmla="*/ 112 w 205"/>
                <a:gd name="T65" fmla="*/ 12 h 329"/>
                <a:gd name="T66" fmla="*/ 109 w 205"/>
                <a:gd name="T67" fmla="*/ 14 h 329"/>
                <a:gd name="T68" fmla="*/ 103 w 205"/>
                <a:gd name="T69" fmla="*/ 19 h 329"/>
                <a:gd name="T70" fmla="*/ 91 w 205"/>
                <a:gd name="T71" fmla="*/ 26 h 329"/>
                <a:gd name="T72" fmla="*/ 80 w 205"/>
                <a:gd name="T73" fmla="*/ 35 h 329"/>
                <a:gd name="T74" fmla="*/ 66 w 205"/>
                <a:gd name="T75" fmla="*/ 46 h 329"/>
                <a:gd name="T76" fmla="*/ 52 w 205"/>
                <a:gd name="T77" fmla="*/ 60 h 329"/>
                <a:gd name="T78" fmla="*/ 41 w 205"/>
                <a:gd name="T79" fmla="*/ 74 h 329"/>
                <a:gd name="T80" fmla="*/ 33 w 205"/>
                <a:gd name="T81" fmla="*/ 89 h 329"/>
                <a:gd name="T82" fmla="*/ 32 w 205"/>
                <a:gd name="T83" fmla="*/ 91 h 329"/>
                <a:gd name="T84" fmla="*/ 28 w 205"/>
                <a:gd name="T85" fmla="*/ 100 h 329"/>
                <a:gd name="T86" fmla="*/ 21 w 205"/>
                <a:gd name="T87" fmla="*/ 112 h 329"/>
                <a:gd name="T88" fmla="*/ 15 w 205"/>
                <a:gd name="T89" fmla="*/ 130 h 329"/>
                <a:gd name="T90" fmla="*/ 9 w 205"/>
                <a:gd name="T91" fmla="*/ 151 h 329"/>
                <a:gd name="T92" fmla="*/ 4 w 205"/>
                <a:gd name="T93" fmla="*/ 177 h 329"/>
                <a:gd name="T94" fmla="*/ 0 w 205"/>
                <a:gd name="T95" fmla="*/ 206 h 329"/>
                <a:gd name="T96" fmla="*/ 0 w 205"/>
                <a:gd name="T97" fmla="*/ 239 h 329"/>
                <a:gd name="T98" fmla="*/ 3 w 205"/>
                <a:gd name="T9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5" h="329">
                  <a:moveTo>
                    <a:pt x="3" y="329"/>
                  </a:moveTo>
                  <a:lnTo>
                    <a:pt x="7" y="329"/>
                  </a:lnTo>
                  <a:lnTo>
                    <a:pt x="16" y="327"/>
                  </a:lnTo>
                  <a:lnTo>
                    <a:pt x="29" y="326"/>
                  </a:lnTo>
                  <a:lnTo>
                    <a:pt x="46" y="324"/>
                  </a:lnTo>
                  <a:lnTo>
                    <a:pt x="64" y="319"/>
                  </a:lnTo>
                  <a:lnTo>
                    <a:pt x="82" y="311"/>
                  </a:lnTo>
                  <a:lnTo>
                    <a:pt x="99" y="301"/>
                  </a:lnTo>
                  <a:lnTo>
                    <a:pt x="112" y="287"/>
                  </a:lnTo>
                  <a:lnTo>
                    <a:pt x="114" y="285"/>
                  </a:lnTo>
                  <a:lnTo>
                    <a:pt x="119" y="277"/>
                  </a:lnTo>
                  <a:lnTo>
                    <a:pt x="126" y="266"/>
                  </a:lnTo>
                  <a:lnTo>
                    <a:pt x="135" y="250"/>
                  </a:lnTo>
                  <a:lnTo>
                    <a:pt x="144" y="231"/>
                  </a:lnTo>
                  <a:lnTo>
                    <a:pt x="154" y="210"/>
                  </a:lnTo>
                  <a:lnTo>
                    <a:pt x="163" y="185"/>
                  </a:lnTo>
                  <a:lnTo>
                    <a:pt x="171" y="159"/>
                  </a:lnTo>
                  <a:lnTo>
                    <a:pt x="172" y="154"/>
                  </a:lnTo>
                  <a:lnTo>
                    <a:pt x="176" y="139"/>
                  </a:lnTo>
                  <a:lnTo>
                    <a:pt x="181" y="119"/>
                  </a:lnTo>
                  <a:lnTo>
                    <a:pt x="189" y="94"/>
                  </a:lnTo>
                  <a:lnTo>
                    <a:pt x="195" y="67"/>
                  </a:lnTo>
                  <a:lnTo>
                    <a:pt x="200" y="41"/>
                  </a:lnTo>
                  <a:lnTo>
                    <a:pt x="204" y="19"/>
                  </a:lnTo>
                  <a:lnTo>
                    <a:pt x="205" y="2"/>
                  </a:lnTo>
                  <a:lnTo>
                    <a:pt x="203" y="2"/>
                  </a:lnTo>
                  <a:lnTo>
                    <a:pt x="197" y="1"/>
                  </a:lnTo>
                  <a:lnTo>
                    <a:pt x="186" y="0"/>
                  </a:lnTo>
                  <a:lnTo>
                    <a:pt x="174" y="0"/>
                  </a:lnTo>
                  <a:lnTo>
                    <a:pt x="160" y="0"/>
                  </a:lnTo>
                  <a:lnTo>
                    <a:pt x="144" y="2"/>
                  </a:lnTo>
                  <a:lnTo>
                    <a:pt x="128" y="6"/>
                  </a:lnTo>
                  <a:lnTo>
                    <a:pt x="112" y="12"/>
                  </a:lnTo>
                  <a:lnTo>
                    <a:pt x="109" y="14"/>
                  </a:lnTo>
                  <a:lnTo>
                    <a:pt x="103" y="19"/>
                  </a:lnTo>
                  <a:lnTo>
                    <a:pt x="91" y="26"/>
                  </a:lnTo>
                  <a:lnTo>
                    <a:pt x="80" y="35"/>
                  </a:lnTo>
                  <a:lnTo>
                    <a:pt x="66" y="46"/>
                  </a:lnTo>
                  <a:lnTo>
                    <a:pt x="52" y="60"/>
                  </a:lnTo>
                  <a:lnTo>
                    <a:pt x="41" y="74"/>
                  </a:lnTo>
                  <a:lnTo>
                    <a:pt x="33" y="89"/>
                  </a:lnTo>
                  <a:lnTo>
                    <a:pt x="32" y="91"/>
                  </a:lnTo>
                  <a:lnTo>
                    <a:pt x="28" y="100"/>
                  </a:lnTo>
                  <a:lnTo>
                    <a:pt x="21" y="112"/>
                  </a:lnTo>
                  <a:lnTo>
                    <a:pt x="15" y="130"/>
                  </a:lnTo>
                  <a:lnTo>
                    <a:pt x="9" y="151"/>
                  </a:lnTo>
                  <a:lnTo>
                    <a:pt x="4" y="177"/>
                  </a:lnTo>
                  <a:lnTo>
                    <a:pt x="0" y="206"/>
                  </a:lnTo>
                  <a:lnTo>
                    <a:pt x="0" y="239"/>
                  </a:lnTo>
                  <a:lnTo>
                    <a:pt x="3" y="329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9" name="Freeform 133"/>
            <p:cNvSpPr/>
            <p:nvPr/>
          </p:nvSpPr>
          <p:spPr bwMode="auto">
            <a:xfrm>
              <a:off x="1072" y="3526"/>
              <a:ext cx="23" cy="19"/>
            </a:xfrm>
            <a:custGeom>
              <a:avLst/>
              <a:gdLst>
                <a:gd name="T0" fmla="*/ 141 w 141"/>
                <a:gd name="T1" fmla="*/ 73 h 77"/>
                <a:gd name="T2" fmla="*/ 73 w 141"/>
                <a:gd name="T3" fmla="*/ 0 h 77"/>
                <a:gd name="T4" fmla="*/ 72 w 141"/>
                <a:gd name="T5" fmla="*/ 2 h 77"/>
                <a:gd name="T6" fmla="*/ 68 w 141"/>
                <a:gd name="T7" fmla="*/ 7 h 77"/>
                <a:gd name="T8" fmla="*/ 62 w 141"/>
                <a:gd name="T9" fmla="*/ 13 h 77"/>
                <a:gd name="T10" fmla="*/ 54 w 141"/>
                <a:gd name="T11" fmla="*/ 20 h 77"/>
                <a:gd name="T12" fmla="*/ 43 w 141"/>
                <a:gd name="T13" fmla="*/ 29 h 77"/>
                <a:gd name="T14" fmla="*/ 31 w 141"/>
                <a:gd name="T15" fmla="*/ 37 h 77"/>
                <a:gd name="T16" fmla="*/ 17 w 141"/>
                <a:gd name="T17" fmla="*/ 44 h 77"/>
                <a:gd name="T18" fmla="*/ 0 w 141"/>
                <a:gd name="T19" fmla="*/ 49 h 77"/>
                <a:gd name="T20" fmla="*/ 0 w 141"/>
                <a:gd name="T21" fmla="*/ 50 h 77"/>
                <a:gd name="T22" fmla="*/ 2 w 141"/>
                <a:gd name="T23" fmla="*/ 52 h 77"/>
                <a:gd name="T24" fmla="*/ 5 w 141"/>
                <a:gd name="T25" fmla="*/ 54 h 77"/>
                <a:gd name="T26" fmla="*/ 12 w 141"/>
                <a:gd name="T27" fmla="*/ 58 h 77"/>
                <a:gd name="T28" fmla="*/ 19 w 141"/>
                <a:gd name="T29" fmla="*/ 62 h 77"/>
                <a:gd name="T30" fmla="*/ 31 w 141"/>
                <a:gd name="T31" fmla="*/ 65 h 77"/>
                <a:gd name="T32" fmla="*/ 45 w 141"/>
                <a:gd name="T33" fmla="*/ 69 h 77"/>
                <a:gd name="T34" fmla="*/ 64 w 141"/>
                <a:gd name="T35" fmla="*/ 73 h 77"/>
                <a:gd name="T36" fmla="*/ 67 w 141"/>
                <a:gd name="T37" fmla="*/ 73 h 77"/>
                <a:gd name="T38" fmla="*/ 73 w 141"/>
                <a:gd name="T39" fmla="*/ 74 h 77"/>
                <a:gd name="T40" fmla="*/ 81 w 141"/>
                <a:gd name="T41" fmla="*/ 75 h 77"/>
                <a:gd name="T42" fmla="*/ 93 w 141"/>
                <a:gd name="T43" fmla="*/ 75 h 77"/>
                <a:gd name="T44" fmla="*/ 105 w 141"/>
                <a:gd name="T45" fmla="*/ 77 h 77"/>
                <a:gd name="T46" fmla="*/ 117 w 141"/>
                <a:gd name="T47" fmla="*/ 77 h 77"/>
                <a:gd name="T48" fmla="*/ 130 w 141"/>
                <a:gd name="T49" fmla="*/ 75 h 77"/>
                <a:gd name="T50" fmla="*/ 141 w 141"/>
                <a:gd name="T51" fmla="*/ 7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77">
                  <a:moveTo>
                    <a:pt x="141" y="73"/>
                  </a:moveTo>
                  <a:lnTo>
                    <a:pt x="73" y="0"/>
                  </a:lnTo>
                  <a:lnTo>
                    <a:pt x="72" y="2"/>
                  </a:lnTo>
                  <a:lnTo>
                    <a:pt x="68" y="7"/>
                  </a:lnTo>
                  <a:lnTo>
                    <a:pt x="62" y="13"/>
                  </a:lnTo>
                  <a:lnTo>
                    <a:pt x="54" y="20"/>
                  </a:lnTo>
                  <a:lnTo>
                    <a:pt x="43" y="29"/>
                  </a:lnTo>
                  <a:lnTo>
                    <a:pt x="31" y="37"/>
                  </a:lnTo>
                  <a:lnTo>
                    <a:pt x="17" y="44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5" y="54"/>
                  </a:lnTo>
                  <a:lnTo>
                    <a:pt x="12" y="58"/>
                  </a:lnTo>
                  <a:lnTo>
                    <a:pt x="19" y="62"/>
                  </a:lnTo>
                  <a:lnTo>
                    <a:pt x="31" y="65"/>
                  </a:lnTo>
                  <a:lnTo>
                    <a:pt x="45" y="69"/>
                  </a:lnTo>
                  <a:lnTo>
                    <a:pt x="64" y="73"/>
                  </a:lnTo>
                  <a:lnTo>
                    <a:pt x="67" y="73"/>
                  </a:lnTo>
                  <a:lnTo>
                    <a:pt x="73" y="74"/>
                  </a:lnTo>
                  <a:lnTo>
                    <a:pt x="81" y="75"/>
                  </a:lnTo>
                  <a:lnTo>
                    <a:pt x="93" y="75"/>
                  </a:lnTo>
                  <a:lnTo>
                    <a:pt x="105" y="77"/>
                  </a:lnTo>
                  <a:lnTo>
                    <a:pt x="117" y="77"/>
                  </a:lnTo>
                  <a:lnTo>
                    <a:pt x="130" y="75"/>
                  </a:lnTo>
                  <a:lnTo>
                    <a:pt x="141" y="73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0" name="Freeform 134"/>
            <p:cNvSpPr/>
            <p:nvPr/>
          </p:nvSpPr>
          <p:spPr bwMode="auto">
            <a:xfrm>
              <a:off x="1055" y="3507"/>
              <a:ext cx="25" cy="24"/>
            </a:xfrm>
            <a:custGeom>
              <a:avLst/>
              <a:gdLst>
                <a:gd name="T0" fmla="*/ 154 w 154"/>
                <a:gd name="T1" fmla="*/ 63 h 96"/>
                <a:gd name="T2" fmla="*/ 80 w 154"/>
                <a:gd name="T3" fmla="*/ 96 h 96"/>
                <a:gd name="T4" fmla="*/ 77 w 154"/>
                <a:gd name="T5" fmla="*/ 95 h 96"/>
                <a:gd name="T6" fmla="*/ 72 w 154"/>
                <a:gd name="T7" fmla="*/ 90 h 96"/>
                <a:gd name="T8" fmla="*/ 64 w 154"/>
                <a:gd name="T9" fmla="*/ 83 h 96"/>
                <a:gd name="T10" fmla="*/ 53 w 154"/>
                <a:gd name="T11" fmla="*/ 73 h 96"/>
                <a:gd name="T12" fmla="*/ 41 w 154"/>
                <a:gd name="T13" fmla="*/ 59 h 96"/>
                <a:gd name="T14" fmla="*/ 28 w 154"/>
                <a:gd name="T15" fmla="*/ 43 h 96"/>
                <a:gd name="T16" fmla="*/ 14 w 154"/>
                <a:gd name="T17" fmla="*/ 23 h 96"/>
                <a:gd name="T18" fmla="*/ 0 w 154"/>
                <a:gd name="T19" fmla="*/ 0 h 96"/>
                <a:gd name="T20" fmla="*/ 136 w 154"/>
                <a:gd name="T21" fmla="*/ 16 h 96"/>
                <a:gd name="T22" fmla="*/ 154 w 154"/>
                <a:gd name="T23" fmla="*/ 6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" h="96">
                  <a:moveTo>
                    <a:pt x="154" y="63"/>
                  </a:moveTo>
                  <a:lnTo>
                    <a:pt x="80" y="96"/>
                  </a:lnTo>
                  <a:lnTo>
                    <a:pt x="77" y="95"/>
                  </a:lnTo>
                  <a:lnTo>
                    <a:pt x="72" y="90"/>
                  </a:lnTo>
                  <a:lnTo>
                    <a:pt x="64" y="83"/>
                  </a:lnTo>
                  <a:lnTo>
                    <a:pt x="53" y="73"/>
                  </a:lnTo>
                  <a:lnTo>
                    <a:pt x="41" y="59"/>
                  </a:lnTo>
                  <a:lnTo>
                    <a:pt x="28" y="43"/>
                  </a:lnTo>
                  <a:lnTo>
                    <a:pt x="14" y="23"/>
                  </a:lnTo>
                  <a:lnTo>
                    <a:pt x="0" y="0"/>
                  </a:lnTo>
                  <a:lnTo>
                    <a:pt x="136" y="16"/>
                  </a:lnTo>
                  <a:lnTo>
                    <a:pt x="154" y="63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1" name="Freeform 135"/>
            <p:cNvSpPr/>
            <p:nvPr/>
          </p:nvSpPr>
          <p:spPr bwMode="auto">
            <a:xfrm>
              <a:off x="1050" y="3477"/>
              <a:ext cx="23" cy="25"/>
            </a:xfrm>
            <a:custGeom>
              <a:avLst/>
              <a:gdLst>
                <a:gd name="T0" fmla="*/ 133 w 133"/>
                <a:gd name="T1" fmla="*/ 101 h 101"/>
                <a:gd name="T2" fmla="*/ 75 w 133"/>
                <a:gd name="T3" fmla="*/ 13 h 101"/>
                <a:gd name="T4" fmla="*/ 1 w 133"/>
                <a:gd name="T5" fmla="*/ 0 h 101"/>
                <a:gd name="T6" fmla="*/ 0 w 133"/>
                <a:gd name="T7" fmla="*/ 7 h 101"/>
                <a:gd name="T8" fmla="*/ 0 w 133"/>
                <a:gd name="T9" fmla="*/ 26 h 101"/>
                <a:gd name="T10" fmla="*/ 4 w 133"/>
                <a:gd name="T11" fmla="*/ 52 h 101"/>
                <a:gd name="T12" fmla="*/ 16 w 133"/>
                <a:gd name="T13" fmla="*/ 83 h 101"/>
                <a:gd name="T14" fmla="*/ 133 w 13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01">
                  <a:moveTo>
                    <a:pt x="133" y="101"/>
                  </a:moveTo>
                  <a:lnTo>
                    <a:pt x="75" y="13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26"/>
                  </a:lnTo>
                  <a:lnTo>
                    <a:pt x="4" y="52"/>
                  </a:lnTo>
                  <a:lnTo>
                    <a:pt x="16" y="83"/>
                  </a:lnTo>
                  <a:lnTo>
                    <a:pt x="133" y="101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2" name="Freeform 136"/>
            <p:cNvSpPr/>
            <p:nvPr/>
          </p:nvSpPr>
          <p:spPr bwMode="auto">
            <a:xfrm>
              <a:off x="1048" y="3443"/>
              <a:ext cx="11" cy="26"/>
            </a:xfrm>
            <a:custGeom>
              <a:avLst/>
              <a:gdLst>
                <a:gd name="T0" fmla="*/ 64 w 64"/>
                <a:gd name="T1" fmla="*/ 103 h 103"/>
                <a:gd name="T2" fmla="*/ 9 w 64"/>
                <a:gd name="T3" fmla="*/ 0 h 103"/>
                <a:gd name="T4" fmla="*/ 6 w 64"/>
                <a:gd name="T5" fmla="*/ 8 h 103"/>
                <a:gd name="T6" fmla="*/ 2 w 64"/>
                <a:gd name="T7" fmla="*/ 28 h 103"/>
                <a:gd name="T8" fmla="*/ 0 w 64"/>
                <a:gd name="T9" fmla="*/ 57 h 103"/>
                <a:gd name="T10" fmla="*/ 2 w 64"/>
                <a:gd name="T11" fmla="*/ 86 h 103"/>
                <a:gd name="T12" fmla="*/ 3 w 64"/>
                <a:gd name="T13" fmla="*/ 87 h 103"/>
                <a:gd name="T14" fmla="*/ 5 w 64"/>
                <a:gd name="T15" fmla="*/ 90 h 103"/>
                <a:gd name="T16" fmla="*/ 10 w 64"/>
                <a:gd name="T17" fmla="*/ 92 h 103"/>
                <a:gd name="T18" fmla="*/ 16 w 64"/>
                <a:gd name="T19" fmla="*/ 96 h 103"/>
                <a:gd name="T20" fmla="*/ 23 w 64"/>
                <a:gd name="T21" fmla="*/ 100 h 103"/>
                <a:gd name="T22" fmla="*/ 34 w 64"/>
                <a:gd name="T23" fmla="*/ 102 h 103"/>
                <a:gd name="T24" fmla="*/ 48 w 64"/>
                <a:gd name="T25" fmla="*/ 103 h 103"/>
                <a:gd name="T26" fmla="*/ 64 w 64"/>
                <a:gd name="T2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3">
                  <a:moveTo>
                    <a:pt x="64" y="103"/>
                  </a:moveTo>
                  <a:lnTo>
                    <a:pt x="9" y="0"/>
                  </a:lnTo>
                  <a:lnTo>
                    <a:pt x="6" y="8"/>
                  </a:lnTo>
                  <a:lnTo>
                    <a:pt x="2" y="28"/>
                  </a:lnTo>
                  <a:lnTo>
                    <a:pt x="0" y="57"/>
                  </a:lnTo>
                  <a:lnTo>
                    <a:pt x="2" y="86"/>
                  </a:lnTo>
                  <a:lnTo>
                    <a:pt x="3" y="87"/>
                  </a:lnTo>
                  <a:lnTo>
                    <a:pt x="5" y="90"/>
                  </a:lnTo>
                  <a:lnTo>
                    <a:pt x="10" y="92"/>
                  </a:lnTo>
                  <a:lnTo>
                    <a:pt x="16" y="96"/>
                  </a:lnTo>
                  <a:lnTo>
                    <a:pt x="23" y="100"/>
                  </a:lnTo>
                  <a:lnTo>
                    <a:pt x="34" y="102"/>
                  </a:lnTo>
                  <a:lnTo>
                    <a:pt x="48" y="103"/>
                  </a:lnTo>
                  <a:lnTo>
                    <a:pt x="64" y="103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3" name="Freeform 137"/>
            <p:cNvSpPr/>
            <p:nvPr/>
          </p:nvSpPr>
          <p:spPr bwMode="auto">
            <a:xfrm>
              <a:off x="1050" y="3429"/>
              <a:ext cx="17" cy="43"/>
            </a:xfrm>
            <a:custGeom>
              <a:avLst/>
              <a:gdLst>
                <a:gd name="T0" fmla="*/ 96 w 102"/>
                <a:gd name="T1" fmla="*/ 170 h 170"/>
                <a:gd name="T2" fmla="*/ 0 w 102"/>
                <a:gd name="T3" fmla="*/ 0 h 170"/>
                <a:gd name="T4" fmla="*/ 3 w 102"/>
                <a:gd name="T5" fmla="*/ 2 h 170"/>
                <a:gd name="T6" fmla="*/ 12 w 102"/>
                <a:gd name="T7" fmla="*/ 5 h 170"/>
                <a:gd name="T8" fmla="*/ 26 w 102"/>
                <a:gd name="T9" fmla="*/ 12 h 170"/>
                <a:gd name="T10" fmla="*/ 43 w 102"/>
                <a:gd name="T11" fmla="*/ 19 h 170"/>
                <a:gd name="T12" fmla="*/ 61 w 102"/>
                <a:gd name="T13" fmla="*/ 28 h 170"/>
                <a:gd name="T14" fmla="*/ 77 w 102"/>
                <a:gd name="T15" fmla="*/ 38 h 170"/>
                <a:gd name="T16" fmla="*/ 92 w 102"/>
                <a:gd name="T17" fmla="*/ 49 h 170"/>
                <a:gd name="T18" fmla="*/ 102 w 102"/>
                <a:gd name="T19" fmla="*/ 60 h 170"/>
                <a:gd name="T20" fmla="*/ 102 w 102"/>
                <a:gd name="T21" fmla="*/ 69 h 170"/>
                <a:gd name="T22" fmla="*/ 101 w 102"/>
                <a:gd name="T23" fmla="*/ 92 h 170"/>
                <a:gd name="T24" fmla="*/ 99 w 102"/>
                <a:gd name="T25" fmla="*/ 127 h 170"/>
                <a:gd name="T26" fmla="*/ 96 w 102"/>
                <a:gd name="T2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70">
                  <a:moveTo>
                    <a:pt x="96" y="17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12" y="5"/>
                  </a:lnTo>
                  <a:lnTo>
                    <a:pt x="26" y="12"/>
                  </a:lnTo>
                  <a:lnTo>
                    <a:pt x="43" y="19"/>
                  </a:lnTo>
                  <a:lnTo>
                    <a:pt x="61" y="28"/>
                  </a:lnTo>
                  <a:lnTo>
                    <a:pt x="77" y="38"/>
                  </a:lnTo>
                  <a:lnTo>
                    <a:pt x="92" y="49"/>
                  </a:lnTo>
                  <a:lnTo>
                    <a:pt x="102" y="60"/>
                  </a:lnTo>
                  <a:lnTo>
                    <a:pt x="102" y="69"/>
                  </a:lnTo>
                  <a:lnTo>
                    <a:pt x="101" y="92"/>
                  </a:lnTo>
                  <a:lnTo>
                    <a:pt x="99" y="127"/>
                  </a:lnTo>
                  <a:lnTo>
                    <a:pt x="96" y="17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4" name="Freeform 138"/>
            <p:cNvSpPr/>
            <p:nvPr/>
          </p:nvSpPr>
          <p:spPr bwMode="auto">
            <a:xfrm>
              <a:off x="1069" y="3450"/>
              <a:ext cx="12" cy="50"/>
            </a:xfrm>
            <a:custGeom>
              <a:avLst/>
              <a:gdLst>
                <a:gd name="T0" fmla="*/ 0 w 70"/>
                <a:gd name="T1" fmla="*/ 129 h 198"/>
                <a:gd name="T2" fmla="*/ 15 w 70"/>
                <a:gd name="T3" fmla="*/ 0 h 198"/>
                <a:gd name="T4" fmla="*/ 16 w 70"/>
                <a:gd name="T5" fmla="*/ 1 h 198"/>
                <a:gd name="T6" fmla="*/ 20 w 70"/>
                <a:gd name="T7" fmla="*/ 4 h 198"/>
                <a:gd name="T8" fmla="*/ 27 w 70"/>
                <a:gd name="T9" fmla="*/ 10 h 198"/>
                <a:gd name="T10" fmla="*/ 34 w 70"/>
                <a:gd name="T11" fmla="*/ 18 h 198"/>
                <a:gd name="T12" fmla="*/ 42 w 70"/>
                <a:gd name="T13" fmla="*/ 28 h 198"/>
                <a:gd name="T14" fmla="*/ 52 w 70"/>
                <a:gd name="T15" fmla="*/ 40 h 198"/>
                <a:gd name="T16" fmla="*/ 60 w 70"/>
                <a:gd name="T17" fmla="*/ 55 h 198"/>
                <a:gd name="T18" fmla="*/ 70 w 70"/>
                <a:gd name="T19" fmla="*/ 73 h 198"/>
                <a:gd name="T20" fmla="*/ 43 w 70"/>
                <a:gd name="T21" fmla="*/ 198 h 198"/>
                <a:gd name="T22" fmla="*/ 0 w 70"/>
                <a:gd name="T23" fmla="*/ 12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98">
                  <a:moveTo>
                    <a:pt x="0" y="129"/>
                  </a:moveTo>
                  <a:lnTo>
                    <a:pt x="15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7" y="10"/>
                  </a:lnTo>
                  <a:lnTo>
                    <a:pt x="34" y="18"/>
                  </a:lnTo>
                  <a:lnTo>
                    <a:pt x="42" y="28"/>
                  </a:lnTo>
                  <a:lnTo>
                    <a:pt x="52" y="40"/>
                  </a:lnTo>
                  <a:lnTo>
                    <a:pt x="60" y="55"/>
                  </a:lnTo>
                  <a:lnTo>
                    <a:pt x="70" y="73"/>
                  </a:lnTo>
                  <a:lnTo>
                    <a:pt x="43" y="198"/>
                  </a:lnTo>
                  <a:lnTo>
                    <a:pt x="0" y="129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5" name="Freeform 139"/>
            <p:cNvSpPr/>
            <p:nvPr/>
          </p:nvSpPr>
          <p:spPr bwMode="auto">
            <a:xfrm>
              <a:off x="1081" y="3482"/>
              <a:ext cx="18" cy="55"/>
            </a:xfrm>
            <a:custGeom>
              <a:avLst/>
              <a:gdLst>
                <a:gd name="T0" fmla="*/ 0 w 106"/>
                <a:gd name="T1" fmla="*/ 104 h 222"/>
                <a:gd name="T2" fmla="*/ 18 w 106"/>
                <a:gd name="T3" fmla="*/ 0 h 222"/>
                <a:gd name="T4" fmla="*/ 21 w 106"/>
                <a:gd name="T5" fmla="*/ 5 h 222"/>
                <a:gd name="T6" fmla="*/ 27 w 106"/>
                <a:gd name="T7" fmla="*/ 20 h 222"/>
                <a:gd name="T8" fmla="*/ 39 w 106"/>
                <a:gd name="T9" fmla="*/ 43 h 222"/>
                <a:gd name="T10" fmla="*/ 52 w 106"/>
                <a:gd name="T11" fmla="*/ 71 h 222"/>
                <a:gd name="T12" fmla="*/ 67 w 106"/>
                <a:gd name="T13" fmla="*/ 105 h 222"/>
                <a:gd name="T14" fmla="*/ 80 w 106"/>
                <a:gd name="T15" fmla="*/ 140 h 222"/>
                <a:gd name="T16" fmla="*/ 94 w 106"/>
                <a:gd name="T17" fmla="*/ 176 h 222"/>
                <a:gd name="T18" fmla="*/ 106 w 106"/>
                <a:gd name="T19" fmla="*/ 211 h 222"/>
                <a:gd name="T20" fmla="*/ 106 w 106"/>
                <a:gd name="T21" fmla="*/ 222 h 222"/>
                <a:gd name="T22" fmla="*/ 0 w 106"/>
                <a:gd name="T23" fmla="*/ 10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222">
                  <a:moveTo>
                    <a:pt x="0" y="104"/>
                  </a:moveTo>
                  <a:lnTo>
                    <a:pt x="18" y="0"/>
                  </a:lnTo>
                  <a:lnTo>
                    <a:pt x="21" y="5"/>
                  </a:lnTo>
                  <a:lnTo>
                    <a:pt x="27" y="20"/>
                  </a:lnTo>
                  <a:lnTo>
                    <a:pt x="39" y="43"/>
                  </a:lnTo>
                  <a:lnTo>
                    <a:pt x="52" y="71"/>
                  </a:lnTo>
                  <a:lnTo>
                    <a:pt x="67" y="105"/>
                  </a:lnTo>
                  <a:lnTo>
                    <a:pt x="80" y="140"/>
                  </a:lnTo>
                  <a:lnTo>
                    <a:pt x="94" y="176"/>
                  </a:lnTo>
                  <a:lnTo>
                    <a:pt x="106" y="211"/>
                  </a:lnTo>
                  <a:lnTo>
                    <a:pt x="106" y="222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6" name="Freeform 140"/>
            <p:cNvSpPr/>
            <p:nvPr/>
          </p:nvSpPr>
          <p:spPr bwMode="auto">
            <a:xfrm>
              <a:off x="1068" y="3415"/>
              <a:ext cx="17" cy="18"/>
            </a:xfrm>
            <a:custGeom>
              <a:avLst/>
              <a:gdLst>
                <a:gd name="T0" fmla="*/ 100 w 100"/>
                <a:gd name="T1" fmla="*/ 72 h 72"/>
                <a:gd name="T2" fmla="*/ 67 w 100"/>
                <a:gd name="T3" fmla="*/ 3 h 72"/>
                <a:gd name="T4" fmla="*/ 0 w 100"/>
                <a:gd name="T5" fmla="*/ 0 h 72"/>
                <a:gd name="T6" fmla="*/ 2 w 100"/>
                <a:gd name="T7" fmla="*/ 2 h 72"/>
                <a:gd name="T8" fmla="*/ 8 w 100"/>
                <a:gd name="T9" fmla="*/ 10 h 72"/>
                <a:gd name="T10" fmla="*/ 19 w 100"/>
                <a:gd name="T11" fmla="*/ 18 h 72"/>
                <a:gd name="T12" fmla="*/ 31 w 100"/>
                <a:gd name="T13" fmla="*/ 31 h 72"/>
                <a:gd name="T14" fmla="*/ 46 w 100"/>
                <a:gd name="T15" fmla="*/ 43 h 72"/>
                <a:gd name="T16" fmla="*/ 63 w 100"/>
                <a:gd name="T17" fmla="*/ 55 h 72"/>
                <a:gd name="T18" fmla="*/ 81 w 100"/>
                <a:gd name="T19" fmla="*/ 65 h 72"/>
                <a:gd name="T20" fmla="*/ 100 w 100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72">
                  <a:moveTo>
                    <a:pt x="100" y="72"/>
                  </a:moveTo>
                  <a:lnTo>
                    <a:pt x="67" y="3"/>
                  </a:lnTo>
                  <a:lnTo>
                    <a:pt x="0" y="0"/>
                  </a:lnTo>
                  <a:lnTo>
                    <a:pt x="2" y="2"/>
                  </a:lnTo>
                  <a:lnTo>
                    <a:pt x="8" y="10"/>
                  </a:lnTo>
                  <a:lnTo>
                    <a:pt x="19" y="18"/>
                  </a:lnTo>
                  <a:lnTo>
                    <a:pt x="31" y="31"/>
                  </a:lnTo>
                  <a:lnTo>
                    <a:pt x="46" y="43"/>
                  </a:lnTo>
                  <a:lnTo>
                    <a:pt x="63" y="55"/>
                  </a:lnTo>
                  <a:lnTo>
                    <a:pt x="81" y="65"/>
                  </a:lnTo>
                  <a:lnTo>
                    <a:pt x="100" y="72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7" name="Freeform 141"/>
            <p:cNvSpPr/>
            <p:nvPr/>
          </p:nvSpPr>
          <p:spPr bwMode="auto">
            <a:xfrm>
              <a:off x="1059" y="3390"/>
              <a:ext cx="17" cy="19"/>
            </a:xfrm>
            <a:custGeom>
              <a:avLst/>
              <a:gdLst>
                <a:gd name="T0" fmla="*/ 100 w 100"/>
                <a:gd name="T1" fmla="*/ 76 h 76"/>
                <a:gd name="T2" fmla="*/ 62 w 100"/>
                <a:gd name="T3" fmla="*/ 4 h 76"/>
                <a:gd name="T4" fmla="*/ 0 w 100"/>
                <a:gd name="T5" fmla="*/ 0 h 76"/>
                <a:gd name="T6" fmla="*/ 0 w 100"/>
                <a:gd name="T7" fmla="*/ 9 h 76"/>
                <a:gd name="T8" fmla="*/ 2 w 100"/>
                <a:gd name="T9" fmla="*/ 30 h 76"/>
                <a:gd name="T10" fmla="*/ 8 w 100"/>
                <a:gd name="T11" fmla="*/ 56 h 76"/>
                <a:gd name="T12" fmla="*/ 23 w 100"/>
                <a:gd name="T13" fmla="*/ 76 h 76"/>
                <a:gd name="T14" fmla="*/ 100 w 100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6">
                  <a:moveTo>
                    <a:pt x="100" y="76"/>
                  </a:moveTo>
                  <a:lnTo>
                    <a:pt x="62" y="4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30"/>
                  </a:lnTo>
                  <a:lnTo>
                    <a:pt x="8" y="56"/>
                  </a:lnTo>
                  <a:lnTo>
                    <a:pt x="23" y="76"/>
                  </a:lnTo>
                  <a:lnTo>
                    <a:pt x="100" y="76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8" name="Freeform 142"/>
            <p:cNvSpPr/>
            <p:nvPr/>
          </p:nvSpPr>
          <p:spPr bwMode="auto">
            <a:xfrm>
              <a:off x="1060" y="3371"/>
              <a:ext cx="7" cy="14"/>
            </a:xfrm>
            <a:custGeom>
              <a:avLst/>
              <a:gdLst>
                <a:gd name="T0" fmla="*/ 44 w 44"/>
                <a:gd name="T1" fmla="*/ 56 h 56"/>
                <a:gd name="T2" fmla="*/ 0 w 44"/>
                <a:gd name="T3" fmla="*/ 0 h 56"/>
                <a:gd name="T4" fmla="*/ 0 w 44"/>
                <a:gd name="T5" fmla="*/ 6 h 56"/>
                <a:gd name="T6" fmla="*/ 0 w 44"/>
                <a:gd name="T7" fmla="*/ 21 h 56"/>
                <a:gd name="T8" fmla="*/ 0 w 44"/>
                <a:gd name="T9" fmla="*/ 39 h 56"/>
                <a:gd name="T10" fmla="*/ 0 w 44"/>
                <a:gd name="T11" fmla="*/ 52 h 56"/>
                <a:gd name="T12" fmla="*/ 44 w 44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6">
                  <a:moveTo>
                    <a:pt x="44" y="5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21"/>
                  </a:lnTo>
                  <a:lnTo>
                    <a:pt x="0" y="39"/>
                  </a:lnTo>
                  <a:lnTo>
                    <a:pt x="0" y="52"/>
                  </a:lnTo>
                  <a:lnTo>
                    <a:pt x="44" y="56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9" name="Freeform 143"/>
            <p:cNvSpPr/>
            <p:nvPr/>
          </p:nvSpPr>
          <p:spPr bwMode="auto">
            <a:xfrm>
              <a:off x="1065" y="3370"/>
              <a:ext cx="11" cy="20"/>
            </a:xfrm>
            <a:custGeom>
              <a:avLst/>
              <a:gdLst>
                <a:gd name="T0" fmla="*/ 0 w 61"/>
                <a:gd name="T1" fmla="*/ 1 h 79"/>
                <a:gd name="T2" fmla="*/ 1 w 61"/>
                <a:gd name="T3" fmla="*/ 1 h 79"/>
                <a:gd name="T4" fmla="*/ 5 w 61"/>
                <a:gd name="T5" fmla="*/ 0 h 79"/>
                <a:gd name="T6" fmla="*/ 10 w 61"/>
                <a:gd name="T7" fmla="*/ 0 h 79"/>
                <a:gd name="T8" fmla="*/ 18 w 61"/>
                <a:gd name="T9" fmla="*/ 1 h 79"/>
                <a:gd name="T10" fmla="*/ 27 w 61"/>
                <a:gd name="T11" fmla="*/ 5 h 79"/>
                <a:gd name="T12" fmla="*/ 38 w 61"/>
                <a:gd name="T13" fmla="*/ 10 h 79"/>
                <a:gd name="T14" fmla="*/ 50 w 61"/>
                <a:gd name="T15" fmla="*/ 19 h 79"/>
                <a:gd name="T16" fmla="*/ 61 w 61"/>
                <a:gd name="T17" fmla="*/ 32 h 79"/>
                <a:gd name="T18" fmla="*/ 58 w 61"/>
                <a:gd name="T19" fmla="*/ 79 h 79"/>
                <a:gd name="T20" fmla="*/ 56 w 61"/>
                <a:gd name="T21" fmla="*/ 76 h 79"/>
                <a:gd name="T22" fmla="*/ 51 w 61"/>
                <a:gd name="T23" fmla="*/ 69 h 79"/>
                <a:gd name="T24" fmla="*/ 43 w 61"/>
                <a:gd name="T25" fmla="*/ 59 h 79"/>
                <a:gd name="T26" fmla="*/ 34 w 61"/>
                <a:gd name="T27" fmla="*/ 45 h 79"/>
                <a:gd name="T28" fmla="*/ 24 w 61"/>
                <a:gd name="T29" fmla="*/ 32 h 79"/>
                <a:gd name="T30" fmla="*/ 15 w 61"/>
                <a:gd name="T31" fmla="*/ 20 h 79"/>
                <a:gd name="T32" fmla="*/ 6 w 61"/>
                <a:gd name="T33" fmla="*/ 9 h 79"/>
                <a:gd name="T34" fmla="*/ 0 w 61"/>
                <a:gd name="T35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79">
                  <a:moveTo>
                    <a:pt x="0" y="1"/>
                  </a:moveTo>
                  <a:lnTo>
                    <a:pt x="1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50" y="19"/>
                  </a:lnTo>
                  <a:lnTo>
                    <a:pt x="61" y="32"/>
                  </a:lnTo>
                  <a:lnTo>
                    <a:pt x="58" y="79"/>
                  </a:lnTo>
                  <a:lnTo>
                    <a:pt x="56" y="76"/>
                  </a:lnTo>
                  <a:lnTo>
                    <a:pt x="51" y="69"/>
                  </a:lnTo>
                  <a:lnTo>
                    <a:pt x="43" y="59"/>
                  </a:lnTo>
                  <a:lnTo>
                    <a:pt x="34" y="45"/>
                  </a:lnTo>
                  <a:lnTo>
                    <a:pt x="24" y="32"/>
                  </a:lnTo>
                  <a:lnTo>
                    <a:pt x="15" y="20"/>
                  </a:lnTo>
                  <a:lnTo>
                    <a:pt x="6" y="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20" name="Freeform 144"/>
            <p:cNvSpPr/>
            <p:nvPr/>
          </p:nvSpPr>
          <p:spPr bwMode="auto">
            <a:xfrm>
              <a:off x="1080" y="3388"/>
              <a:ext cx="6" cy="39"/>
            </a:xfrm>
            <a:custGeom>
              <a:avLst/>
              <a:gdLst>
                <a:gd name="T0" fmla="*/ 0 w 42"/>
                <a:gd name="T1" fmla="*/ 0 h 156"/>
                <a:gd name="T2" fmla="*/ 0 w 42"/>
                <a:gd name="T3" fmla="*/ 63 h 156"/>
                <a:gd name="T4" fmla="*/ 42 w 42"/>
                <a:gd name="T5" fmla="*/ 156 h 156"/>
                <a:gd name="T6" fmla="*/ 42 w 42"/>
                <a:gd name="T7" fmla="*/ 153 h 156"/>
                <a:gd name="T8" fmla="*/ 41 w 42"/>
                <a:gd name="T9" fmla="*/ 141 h 156"/>
                <a:gd name="T10" fmla="*/ 37 w 42"/>
                <a:gd name="T11" fmla="*/ 125 h 156"/>
                <a:gd name="T12" fmla="*/ 34 w 42"/>
                <a:gd name="T13" fmla="*/ 104 h 156"/>
                <a:gd name="T14" fmla="*/ 29 w 42"/>
                <a:gd name="T15" fmla="*/ 80 h 156"/>
                <a:gd name="T16" fmla="*/ 22 w 42"/>
                <a:gd name="T17" fmla="*/ 54 h 156"/>
                <a:gd name="T18" fmla="*/ 12 w 42"/>
                <a:gd name="T19" fmla="*/ 26 h 156"/>
                <a:gd name="T20" fmla="*/ 0 w 42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56">
                  <a:moveTo>
                    <a:pt x="0" y="0"/>
                  </a:moveTo>
                  <a:lnTo>
                    <a:pt x="0" y="63"/>
                  </a:lnTo>
                  <a:lnTo>
                    <a:pt x="42" y="156"/>
                  </a:lnTo>
                  <a:lnTo>
                    <a:pt x="42" y="153"/>
                  </a:lnTo>
                  <a:lnTo>
                    <a:pt x="41" y="141"/>
                  </a:lnTo>
                  <a:lnTo>
                    <a:pt x="37" y="125"/>
                  </a:lnTo>
                  <a:lnTo>
                    <a:pt x="34" y="104"/>
                  </a:lnTo>
                  <a:lnTo>
                    <a:pt x="29" y="80"/>
                  </a:lnTo>
                  <a:lnTo>
                    <a:pt x="22" y="54"/>
                  </a:lnTo>
                  <a:lnTo>
                    <a:pt x="12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21" name="Freeform 145"/>
            <p:cNvSpPr/>
            <p:nvPr/>
          </p:nvSpPr>
          <p:spPr bwMode="auto">
            <a:xfrm>
              <a:off x="1094" y="3463"/>
              <a:ext cx="12" cy="54"/>
            </a:xfrm>
            <a:custGeom>
              <a:avLst/>
              <a:gdLst>
                <a:gd name="T0" fmla="*/ 75 w 75"/>
                <a:gd name="T1" fmla="*/ 214 h 214"/>
                <a:gd name="T2" fmla="*/ 67 w 75"/>
                <a:gd name="T3" fmla="*/ 80 h 214"/>
                <a:gd name="T4" fmla="*/ 5 w 75"/>
                <a:gd name="T5" fmla="*/ 0 h 214"/>
                <a:gd name="T6" fmla="*/ 4 w 75"/>
                <a:gd name="T7" fmla="*/ 11 h 214"/>
                <a:gd name="T8" fmla="*/ 2 w 75"/>
                <a:gd name="T9" fmla="*/ 37 h 214"/>
                <a:gd name="T10" fmla="*/ 0 w 75"/>
                <a:gd name="T11" fmla="*/ 70 h 214"/>
                <a:gd name="T12" fmla="*/ 2 w 75"/>
                <a:gd name="T13" fmla="*/ 96 h 214"/>
                <a:gd name="T14" fmla="*/ 75 w 75"/>
                <a:gd name="T15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214">
                  <a:moveTo>
                    <a:pt x="75" y="214"/>
                  </a:moveTo>
                  <a:lnTo>
                    <a:pt x="67" y="80"/>
                  </a:lnTo>
                  <a:lnTo>
                    <a:pt x="5" y="0"/>
                  </a:lnTo>
                  <a:lnTo>
                    <a:pt x="4" y="11"/>
                  </a:lnTo>
                  <a:lnTo>
                    <a:pt x="2" y="37"/>
                  </a:lnTo>
                  <a:lnTo>
                    <a:pt x="0" y="70"/>
                  </a:lnTo>
                  <a:lnTo>
                    <a:pt x="2" y="96"/>
                  </a:lnTo>
                  <a:lnTo>
                    <a:pt x="75" y="214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22" name="Freeform 146"/>
            <p:cNvSpPr/>
            <p:nvPr/>
          </p:nvSpPr>
          <p:spPr bwMode="auto">
            <a:xfrm>
              <a:off x="1097" y="3435"/>
              <a:ext cx="10" cy="34"/>
            </a:xfrm>
            <a:custGeom>
              <a:avLst/>
              <a:gdLst>
                <a:gd name="T0" fmla="*/ 61 w 64"/>
                <a:gd name="T1" fmla="*/ 138 h 138"/>
                <a:gd name="T2" fmla="*/ 64 w 64"/>
                <a:gd name="T3" fmla="*/ 83 h 138"/>
                <a:gd name="T4" fmla="*/ 21 w 64"/>
                <a:gd name="T5" fmla="*/ 0 h 138"/>
                <a:gd name="T6" fmla="*/ 18 w 64"/>
                <a:gd name="T7" fmla="*/ 3 h 138"/>
                <a:gd name="T8" fmla="*/ 10 w 64"/>
                <a:gd name="T9" fmla="*/ 17 h 138"/>
                <a:gd name="T10" fmla="*/ 2 w 64"/>
                <a:gd name="T11" fmla="*/ 42 h 138"/>
                <a:gd name="T12" fmla="*/ 0 w 64"/>
                <a:gd name="T13" fmla="*/ 80 h 138"/>
                <a:gd name="T14" fmla="*/ 61 w 64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8">
                  <a:moveTo>
                    <a:pt x="61" y="138"/>
                  </a:moveTo>
                  <a:lnTo>
                    <a:pt x="64" y="83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0" y="17"/>
                  </a:lnTo>
                  <a:lnTo>
                    <a:pt x="2" y="42"/>
                  </a:lnTo>
                  <a:lnTo>
                    <a:pt x="0" y="80"/>
                  </a:lnTo>
                  <a:lnTo>
                    <a:pt x="61" y="138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23" name="Freeform 147"/>
            <p:cNvSpPr/>
            <p:nvPr/>
          </p:nvSpPr>
          <p:spPr bwMode="auto">
            <a:xfrm>
              <a:off x="1102" y="3400"/>
              <a:ext cx="6" cy="37"/>
            </a:xfrm>
            <a:custGeom>
              <a:avLst/>
              <a:gdLst>
                <a:gd name="T0" fmla="*/ 29 w 38"/>
                <a:gd name="T1" fmla="*/ 149 h 149"/>
                <a:gd name="T2" fmla="*/ 38 w 38"/>
                <a:gd name="T3" fmla="*/ 0 h 149"/>
                <a:gd name="T4" fmla="*/ 37 w 38"/>
                <a:gd name="T5" fmla="*/ 1 h 149"/>
                <a:gd name="T6" fmla="*/ 33 w 38"/>
                <a:gd name="T7" fmla="*/ 6 h 149"/>
                <a:gd name="T8" fmla="*/ 26 w 38"/>
                <a:gd name="T9" fmla="*/ 14 h 149"/>
                <a:gd name="T10" fmla="*/ 20 w 38"/>
                <a:gd name="T11" fmla="*/ 26 h 149"/>
                <a:gd name="T12" fmla="*/ 14 w 38"/>
                <a:gd name="T13" fmla="*/ 41 h 149"/>
                <a:gd name="T14" fmla="*/ 7 w 38"/>
                <a:gd name="T15" fmla="*/ 61 h 149"/>
                <a:gd name="T16" fmla="*/ 2 w 38"/>
                <a:gd name="T17" fmla="*/ 86 h 149"/>
                <a:gd name="T18" fmla="*/ 0 w 38"/>
                <a:gd name="T19" fmla="*/ 115 h 149"/>
                <a:gd name="T20" fmla="*/ 29 w 38"/>
                <a:gd name="T2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49">
                  <a:moveTo>
                    <a:pt x="29" y="149"/>
                  </a:moveTo>
                  <a:lnTo>
                    <a:pt x="38" y="0"/>
                  </a:lnTo>
                  <a:lnTo>
                    <a:pt x="37" y="1"/>
                  </a:lnTo>
                  <a:lnTo>
                    <a:pt x="33" y="6"/>
                  </a:lnTo>
                  <a:lnTo>
                    <a:pt x="26" y="14"/>
                  </a:lnTo>
                  <a:lnTo>
                    <a:pt x="20" y="26"/>
                  </a:lnTo>
                  <a:lnTo>
                    <a:pt x="14" y="41"/>
                  </a:lnTo>
                  <a:lnTo>
                    <a:pt x="7" y="61"/>
                  </a:lnTo>
                  <a:lnTo>
                    <a:pt x="2" y="86"/>
                  </a:lnTo>
                  <a:lnTo>
                    <a:pt x="0" y="115"/>
                  </a:lnTo>
                  <a:lnTo>
                    <a:pt x="29" y="149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24" name="Freeform 148"/>
            <p:cNvSpPr/>
            <p:nvPr/>
          </p:nvSpPr>
          <p:spPr bwMode="auto">
            <a:xfrm>
              <a:off x="1111" y="3402"/>
              <a:ext cx="9" cy="45"/>
            </a:xfrm>
            <a:custGeom>
              <a:avLst/>
              <a:gdLst>
                <a:gd name="T0" fmla="*/ 0 w 58"/>
                <a:gd name="T1" fmla="*/ 181 h 181"/>
                <a:gd name="T2" fmla="*/ 11 w 58"/>
                <a:gd name="T3" fmla="*/ 0 h 181"/>
                <a:gd name="T4" fmla="*/ 13 w 58"/>
                <a:gd name="T5" fmla="*/ 3 h 181"/>
                <a:gd name="T6" fmla="*/ 18 w 58"/>
                <a:gd name="T7" fmla="*/ 9 h 181"/>
                <a:gd name="T8" fmla="*/ 24 w 58"/>
                <a:gd name="T9" fmla="*/ 20 h 181"/>
                <a:gd name="T10" fmla="*/ 31 w 58"/>
                <a:gd name="T11" fmla="*/ 35 h 181"/>
                <a:gd name="T12" fmla="*/ 40 w 58"/>
                <a:gd name="T13" fmla="*/ 53 h 181"/>
                <a:gd name="T14" fmla="*/ 47 w 58"/>
                <a:gd name="T15" fmla="*/ 73 h 181"/>
                <a:gd name="T16" fmla="*/ 54 w 58"/>
                <a:gd name="T17" fmla="*/ 95 h 181"/>
                <a:gd name="T18" fmla="*/ 58 w 58"/>
                <a:gd name="T19" fmla="*/ 119 h 181"/>
                <a:gd name="T20" fmla="*/ 58 w 58"/>
                <a:gd name="T21" fmla="*/ 136 h 181"/>
                <a:gd name="T22" fmla="*/ 0 w 58"/>
                <a:gd name="T2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181">
                  <a:moveTo>
                    <a:pt x="0" y="181"/>
                  </a:moveTo>
                  <a:lnTo>
                    <a:pt x="11" y="0"/>
                  </a:lnTo>
                  <a:lnTo>
                    <a:pt x="13" y="3"/>
                  </a:lnTo>
                  <a:lnTo>
                    <a:pt x="18" y="9"/>
                  </a:lnTo>
                  <a:lnTo>
                    <a:pt x="24" y="20"/>
                  </a:lnTo>
                  <a:lnTo>
                    <a:pt x="31" y="35"/>
                  </a:lnTo>
                  <a:lnTo>
                    <a:pt x="40" y="53"/>
                  </a:lnTo>
                  <a:lnTo>
                    <a:pt x="47" y="73"/>
                  </a:lnTo>
                  <a:lnTo>
                    <a:pt x="54" y="95"/>
                  </a:lnTo>
                  <a:lnTo>
                    <a:pt x="58" y="119"/>
                  </a:lnTo>
                  <a:lnTo>
                    <a:pt x="58" y="136"/>
                  </a:lnTo>
                  <a:lnTo>
                    <a:pt x="0" y="181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25" name="Freeform 149"/>
            <p:cNvSpPr/>
            <p:nvPr/>
          </p:nvSpPr>
          <p:spPr bwMode="auto">
            <a:xfrm>
              <a:off x="1111" y="3443"/>
              <a:ext cx="12" cy="34"/>
            </a:xfrm>
            <a:custGeom>
              <a:avLst/>
              <a:gdLst>
                <a:gd name="T0" fmla="*/ 0 w 73"/>
                <a:gd name="T1" fmla="*/ 41 h 135"/>
                <a:gd name="T2" fmla="*/ 61 w 73"/>
                <a:gd name="T3" fmla="*/ 0 h 135"/>
                <a:gd name="T4" fmla="*/ 63 w 73"/>
                <a:gd name="T5" fmla="*/ 3 h 135"/>
                <a:gd name="T6" fmla="*/ 69 w 73"/>
                <a:gd name="T7" fmla="*/ 16 h 135"/>
                <a:gd name="T8" fmla="*/ 73 w 73"/>
                <a:gd name="T9" fmla="*/ 35 h 135"/>
                <a:gd name="T10" fmla="*/ 73 w 73"/>
                <a:gd name="T11" fmla="*/ 58 h 135"/>
                <a:gd name="T12" fmla="*/ 3 w 73"/>
                <a:gd name="T13" fmla="*/ 135 h 135"/>
                <a:gd name="T14" fmla="*/ 0 w 73"/>
                <a:gd name="T15" fmla="*/ 4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35">
                  <a:moveTo>
                    <a:pt x="0" y="41"/>
                  </a:moveTo>
                  <a:lnTo>
                    <a:pt x="61" y="0"/>
                  </a:lnTo>
                  <a:lnTo>
                    <a:pt x="63" y="3"/>
                  </a:lnTo>
                  <a:lnTo>
                    <a:pt x="69" y="16"/>
                  </a:lnTo>
                  <a:lnTo>
                    <a:pt x="73" y="35"/>
                  </a:lnTo>
                  <a:lnTo>
                    <a:pt x="73" y="58"/>
                  </a:lnTo>
                  <a:lnTo>
                    <a:pt x="3" y="135"/>
                  </a:lnTo>
                  <a:lnTo>
                    <a:pt x="0" y="41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26" name="Freeform 150"/>
            <p:cNvSpPr/>
            <p:nvPr/>
          </p:nvSpPr>
          <p:spPr bwMode="auto">
            <a:xfrm>
              <a:off x="1111" y="3467"/>
              <a:ext cx="14" cy="71"/>
            </a:xfrm>
            <a:custGeom>
              <a:avLst/>
              <a:gdLst>
                <a:gd name="T0" fmla="*/ 0 w 82"/>
                <a:gd name="T1" fmla="*/ 77 h 285"/>
                <a:gd name="T2" fmla="*/ 0 w 82"/>
                <a:gd name="T3" fmla="*/ 285 h 285"/>
                <a:gd name="T4" fmla="*/ 2 w 82"/>
                <a:gd name="T5" fmla="*/ 283 h 285"/>
                <a:gd name="T6" fmla="*/ 6 w 82"/>
                <a:gd name="T7" fmla="*/ 276 h 285"/>
                <a:gd name="T8" fmla="*/ 12 w 82"/>
                <a:gd name="T9" fmla="*/ 266 h 285"/>
                <a:gd name="T10" fmla="*/ 21 w 82"/>
                <a:gd name="T11" fmla="*/ 253 h 285"/>
                <a:gd name="T12" fmla="*/ 30 w 82"/>
                <a:gd name="T13" fmla="*/ 236 h 285"/>
                <a:gd name="T14" fmla="*/ 40 w 82"/>
                <a:gd name="T15" fmla="*/ 218 h 285"/>
                <a:gd name="T16" fmla="*/ 48 w 82"/>
                <a:gd name="T17" fmla="*/ 196 h 285"/>
                <a:gd name="T18" fmla="*/ 56 w 82"/>
                <a:gd name="T19" fmla="*/ 174 h 285"/>
                <a:gd name="T20" fmla="*/ 60 w 82"/>
                <a:gd name="T21" fmla="*/ 154 h 285"/>
                <a:gd name="T22" fmla="*/ 70 w 82"/>
                <a:gd name="T23" fmla="*/ 105 h 285"/>
                <a:gd name="T24" fmla="*/ 78 w 82"/>
                <a:gd name="T25" fmla="*/ 48 h 285"/>
                <a:gd name="T26" fmla="*/ 82 w 82"/>
                <a:gd name="T27" fmla="*/ 0 h 285"/>
                <a:gd name="T28" fmla="*/ 0 w 82"/>
                <a:gd name="T29" fmla="*/ 7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285">
                  <a:moveTo>
                    <a:pt x="0" y="77"/>
                  </a:moveTo>
                  <a:lnTo>
                    <a:pt x="0" y="285"/>
                  </a:lnTo>
                  <a:lnTo>
                    <a:pt x="2" y="283"/>
                  </a:lnTo>
                  <a:lnTo>
                    <a:pt x="6" y="276"/>
                  </a:lnTo>
                  <a:lnTo>
                    <a:pt x="12" y="266"/>
                  </a:lnTo>
                  <a:lnTo>
                    <a:pt x="21" y="253"/>
                  </a:lnTo>
                  <a:lnTo>
                    <a:pt x="30" y="236"/>
                  </a:lnTo>
                  <a:lnTo>
                    <a:pt x="40" y="218"/>
                  </a:lnTo>
                  <a:lnTo>
                    <a:pt x="48" y="196"/>
                  </a:lnTo>
                  <a:lnTo>
                    <a:pt x="56" y="174"/>
                  </a:lnTo>
                  <a:lnTo>
                    <a:pt x="60" y="154"/>
                  </a:lnTo>
                  <a:lnTo>
                    <a:pt x="70" y="105"/>
                  </a:lnTo>
                  <a:lnTo>
                    <a:pt x="78" y="48"/>
                  </a:lnTo>
                  <a:lnTo>
                    <a:pt x="82" y="0"/>
                  </a:lnTo>
                  <a:lnTo>
                    <a:pt x="0" y="77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27" name="Freeform 151"/>
            <p:cNvSpPr/>
            <p:nvPr/>
          </p:nvSpPr>
          <p:spPr bwMode="auto">
            <a:xfrm>
              <a:off x="1134" y="3405"/>
              <a:ext cx="4" cy="32"/>
            </a:xfrm>
            <a:custGeom>
              <a:avLst/>
              <a:gdLst>
                <a:gd name="T0" fmla="*/ 0 w 22"/>
                <a:gd name="T1" fmla="*/ 125 h 125"/>
                <a:gd name="T2" fmla="*/ 0 w 22"/>
                <a:gd name="T3" fmla="*/ 28 h 125"/>
                <a:gd name="T4" fmla="*/ 7 w 22"/>
                <a:gd name="T5" fmla="*/ 0 h 125"/>
                <a:gd name="T6" fmla="*/ 22 w 22"/>
                <a:gd name="T7" fmla="*/ 69 h 125"/>
                <a:gd name="T8" fmla="*/ 0 w 22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5">
                  <a:moveTo>
                    <a:pt x="0" y="125"/>
                  </a:moveTo>
                  <a:lnTo>
                    <a:pt x="0" y="28"/>
                  </a:lnTo>
                  <a:lnTo>
                    <a:pt x="7" y="0"/>
                  </a:lnTo>
                  <a:lnTo>
                    <a:pt x="22" y="69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28" name="Freeform 152"/>
            <p:cNvSpPr/>
            <p:nvPr/>
          </p:nvSpPr>
          <p:spPr bwMode="auto">
            <a:xfrm>
              <a:off x="1140" y="3383"/>
              <a:ext cx="4" cy="34"/>
            </a:xfrm>
            <a:custGeom>
              <a:avLst/>
              <a:gdLst>
                <a:gd name="T0" fmla="*/ 3 w 24"/>
                <a:gd name="T1" fmla="*/ 135 h 135"/>
                <a:gd name="T2" fmla="*/ 0 w 24"/>
                <a:gd name="T3" fmla="*/ 25 h 135"/>
                <a:gd name="T4" fmla="*/ 15 w 24"/>
                <a:gd name="T5" fmla="*/ 0 h 135"/>
                <a:gd name="T6" fmla="*/ 24 w 24"/>
                <a:gd name="T7" fmla="*/ 90 h 135"/>
                <a:gd name="T8" fmla="*/ 3 w 24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5">
                  <a:moveTo>
                    <a:pt x="3" y="135"/>
                  </a:moveTo>
                  <a:lnTo>
                    <a:pt x="0" y="25"/>
                  </a:lnTo>
                  <a:lnTo>
                    <a:pt x="15" y="0"/>
                  </a:lnTo>
                  <a:lnTo>
                    <a:pt x="24" y="90"/>
                  </a:lnTo>
                  <a:lnTo>
                    <a:pt x="3" y="135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29" name="Freeform 153"/>
            <p:cNvSpPr/>
            <p:nvPr/>
          </p:nvSpPr>
          <p:spPr bwMode="auto">
            <a:xfrm>
              <a:off x="1145" y="3373"/>
              <a:ext cx="6" cy="25"/>
            </a:xfrm>
            <a:custGeom>
              <a:avLst/>
              <a:gdLst>
                <a:gd name="T0" fmla="*/ 12 w 38"/>
                <a:gd name="T1" fmla="*/ 100 h 100"/>
                <a:gd name="T2" fmla="*/ 0 w 38"/>
                <a:gd name="T3" fmla="*/ 18 h 100"/>
                <a:gd name="T4" fmla="*/ 2 w 38"/>
                <a:gd name="T5" fmla="*/ 15 h 100"/>
                <a:gd name="T6" fmla="*/ 6 w 38"/>
                <a:gd name="T7" fmla="*/ 10 h 100"/>
                <a:gd name="T8" fmla="*/ 13 w 38"/>
                <a:gd name="T9" fmla="*/ 4 h 100"/>
                <a:gd name="T10" fmla="*/ 21 w 38"/>
                <a:gd name="T11" fmla="*/ 0 h 100"/>
                <a:gd name="T12" fmla="*/ 38 w 38"/>
                <a:gd name="T13" fmla="*/ 69 h 100"/>
                <a:gd name="T14" fmla="*/ 12 w 38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0">
                  <a:moveTo>
                    <a:pt x="12" y="100"/>
                  </a:moveTo>
                  <a:lnTo>
                    <a:pt x="0" y="18"/>
                  </a:lnTo>
                  <a:lnTo>
                    <a:pt x="2" y="15"/>
                  </a:lnTo>
                  <a:lnTo>
                    <a:pt x="6" y="10"/>
                  </a:lnTo>
                  <a:lnTo>
                    <a:pt x="13" y="4"/>
                  </a:lnTo>
                  <a:lnTo>
                    <a:pt x="21" y="0"/>
                  </a:lnTo>
                  <a:lnTo>
                    <a:pt x="38" y="69"/>
                  </a:lnTo>
                  <a:lnTo>
                    <a:pt x="12" y="10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30" name="Freeform 154"/>
            <p:cNvSpPr/>
            <p:nvPr/>
          </p:nvSpPr>
          <p:spPr bwMode="auto">
            <a:xfrm>
              <a:off x="1153" y="3370"/>
              <a:ext cx="6" cy="12"/>
            </a:xfrm>
            <a:custGeom>
              <a:avLst/>
              <a:gdLst>
                <a:gd name="T0" fmla="*/ 2 w 32"/>
                <a:gd name="T1" fmla="*/ 46 h 46"/>
                <a:gd name="T2" fmla="*/ 0 w 32"/>
                <a:gd name="T3" fmla="*/ 8 h 46"/>
                <a:gd name="T4" fmla="*/ 32 w 32"/>
                <a:gd name="T5" fmla="*/ 0 h 46"/>
                <a:gd name="T6" fmla="*/ 2 w 32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6">
                  <a:moveTo>
                    <a:pt x="2" y="46"/>
                  </a:moveTo>
                  <a:lnTo>
                    <a:pt x="0" y="8"/>
                  </a:lnTo>
                  <a:lnTo>
                    <a:pt x="32" y="0"/>
                  </a:lnTo>
                  <a:lnTo>
                    <a:pt x="2" y="46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31" name="Freeform 155"/>
            <p:cNvSpPr/>
            <p:nvPr/>
          </p:nvSpPr>
          <p:spPr bwMode="auto">
            <a:xfrm>
              <a:off x="1139" y="3424"/>
              <a:ext cx="9" cy="14"/>
            </a:xfrm>
            <a:custGeom>
              <a:avLst/>
              <a:gdLst>
                <a:gd name="T0" fmla="*/ 0 w 56"/>
                <a:gd name="T1" fmla="*/ 55 h 55"/>
                <a:gd name="T2" fmla="*/ 18 w 56"/>
                <a:gd name="T3" fmla="*/ 7 h 55"/>
                <a:gd name="T4" fmla="*/ 56 w 56"/>
                <a:gd name="T5" fmla="*/ 0 h 55"/>
                <a:gd name="T6" fmla="*/ 56 w 56"/>
                <a:gd name="T7" fmla="*/ 3 h 55"/>
                <a:gd name="T8" fmla="*/ 56 w 56"/>
                <a:gd name="T9" fmla="*/ 8 h 55"/>
                <a:gd name="T10" fmla="*/ 55 w 56"/>
                <a:gd name="T11" fmla="*/ 15 h 55"/>
                <a:gd name="T12" fmla="*/ 52 w 56"/>
                <a:gd name="T13" fmla="*/ 24 h 55"/>
                <a:gd name="T14" fmla="*/ 45 w 56"/>
                <a:gd name="T15" fmla="*/ 34 h 55"/>
                <a:gd name="T16" fmla="*/ 35 w 56"/>
                <a:gd name="T17" fmla="*/ 43 h 55"/>
                <a:gd name="T18" fmla="*/ 20 w 56"/>
                <a:gd name="T19" fmla="*/ 50 h 55"/>
                <a:gd name="T20" fmla="*/ 0 w 56"/>
                <a:gd name="T2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5">
                  <a:moveTo>
                    <a:pt x="0" y="55"/>
                  </a:moveTo>
                  <a:lnTo>
                    <a:pt x="18" y="7"/>
                  </a:lnTo>
                  <a:lnTo>
                    <a:pt x="56" y="0"/>
                  </a:lnTo>
                  <a:lnTo>
                    <a:pt x="56" y="3"/>
                  </a:lnTo>
                  <a:lnTo>
                    <a:pt x="56" y="8"/>
                  </a:lnTo>
                  <a:lnTo>
                    <a:pt x="55" y="15"/>
                  </a:lnTo>
                  <a:lnTo>
                    <a:pt x="52" y="24"/>
                  </a:lnTo>
                  <a:lnTo>
                    <a:pt x="45" y="34"/>
                  </a:lnTo>
                  <a:lnTo>
                    <a:pt x="35" y="43"/>
                  </a:lnTo>
                  <a:lnTo>
                    <a:pt x="20" y="50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32" name="Freeform 156"/>
            <p:cNvSpPr/>
            <p:nvPr/>
          </p:nvSpPr>
          <p:spPr bwMode="auto">
            <a:xfrm>
              <a:off x="1145" y="3408"/>
              <a:ext cx="10" cy="10"/>
            </a:xfrm>
            <a:custGeom>
              <a:avLst/>
              <a:gdLst>
                <a:gd name="T0" fmla="*/ 0 w 61"/>
                <a:gd name="T1" fmla="*/ 38 h 41"/>
                <a:gd name="T2" fmla="*/ 23 w 61"/>
                <a:gd name="T3" fmla="*/ 0 h 41"/>
                <a:gd name="T4" fmla="*/ 61 w 61"/>
                <a:gd name="T5" fmla="*/ 6 h 41"/>
                <a:gd name="T6" fmla="*/ 60 w 61"/>
                <a:gd name="T7" fmla="*/ 9 h 41"/>
                <a:gd name="T8" fmla="*/ 58 w 61"/>
                <a:gd name="T9" fmla="*/ 14 h 41"/>
                <a:gd name="T10" fmla="*/ 54 w 61"/>
                <a:gd name="T11" fmla="*/ 21 h 41"/>
                <a:gd name="T12" fmla="*/ 49 w 61"/>
                <a:gd name="T13" fmla="*/ 29 h 41"/>
                <a:gd name="T14" fmla="*/ 40 w 61"/>
                <a:gd name="T15" fmla="*/ 35 h 41"/>
                <a:gd name="T16" fmla="*/ 30 w 61"/>
                <a:gd name="T17" fmla="*/ 40 h 41"/>
                <a:gd name="T18" fmla="*/ 16 w 61"/>
                <a:gd name="T19" fmla="*/ 41 h 41"/>
                <a:gd name="T20" fmla="*/ 0 w 61"/>
                <a:gd name="T2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1">
                  <a:moveTo>
                    <a:pt x="0" y="38"/>
                  </a:moveTo>
                  <a:lnTo>
                    <a:pt x="23" y="0"/>
                  </a:lnTo>
                  <a:lnTo>
                    <a:pt x="61" y="6"/>
                  </a:lnTo>
                  <a:lnTo>
                    <a:pt x="60" y="9"/>
                  </a:lnTo>
                  <a:lnTo>
                    <a:pt x="58" y="14"/>
                  </a:lnTo>
                  <a:lnTo>
                    <a:pt x="54" y="21"/>
                  </a:lnTo>
                  <a:lnTo>
                    <a:pt x="49" y="29"/>
                  </a:lnTo>
                  <a:lnTo>
                    <a:pt x="40" y="35"/>
                  </a:lnTo>
                  <a:lnTo>
                    <a:pt x="30" y="40"/>
                  </a:lnTo>
                  <a:lnTo>
                    <a:pt x="16" y="41"/>
                  </a:lnTo>
                  <a:lnTo>
                    <a:pt x="0" y="38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33" name="Freeform 157"/>
            <p:cNvSpPr/>
            <p:nvPr/>
          </p:nvSpPr>
          <p:spPr bwMode="auto">
            <a:xfrm>
              <a:off x="1151" y="3393"/>
              <a:ext cx="6" cy="9"/>
            </a:xfrm>
            <a:custGeom>
              <a:avLst/>
              <a:gdLst>
                <a:gd name="T0" fmla="*/ 0 w 38"/>
                <a:gd name="T1" fmla="*/ 24 h 34"/>
                <a:gd name="T2" fmla="*/ 20 w 38"/>
                <a:gd name="T3" fmla="*/ 0 h 34"/>
                <a:gd name="T4" fmla="*/ 38 w 38"/>
                <a:gd name="T5" fmla="*/ 3 h 34"/>
                <a:gd name="T6" fmla="*/ 26 w 38"/>
                <a:gd name="T7" fmla="*/ 34 h 34"/>
                <a:gd name="T8" fmla="*/ 0 w 38"/>
                <a:gd name="T9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0" y="24"/>
                  </a:moveTo>
                  <a:lnTo>
                    <a:pt x="20" y="0"/>
                  </a:lnTo>
                  <a:lnTo>
                    <a:pt x="38" y="3"/>
                  </a:lnTo>
                  <a:lnTo>
                    <a:pt x="26" y="34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34" name="Freeform 158"/>
            <p:cNvSpPr/>
            <p:nvPr/>
          </p:nvSpPr>
          <p:spPr bwMode="auto">
            <a:xfrm>
              <a:off x="1157" y="3374"/>
              <a:ext cx="4" cy="9"/>
            </a:xfrm>
            <a:custGeom>
              <a:avLst/>
              <a:gdLst>
                <a:gd name="T0" fmla="*/ 0 w 23"/>
                <a:gd name="T1" fmla="*/ 31 h 38"/>
                <a:gd name="T2" fmla="*/ 23 w 23"/>
                <a:gd name="T3" fmla="*/ 0 h 38"/>
                <a:gd name="T4" fmla="*/ 15 w 23"/>
                <a:gd name="T5" fmla="*/ 38 h 38"/>
                <a:gd name="T6" fmla="*/ 0 w 23"/>
                <a:gd name="T7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8">
                  <a:moveTo>
                    <a:pt x="0" y="31"/>
                  </a:moveTo>
                  <a:lnTo>
                    <a:pt x="23" y="0"/>
                  </a:lnTo>
                  <a:lnTo>
                    <a:pt x="15" y="38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35" name="Freeform 159"/>
            <p:cNvSpPr/>
            <p:nvPr/>
          </p:nvSpPr>
          <p:spPr bwMode="auto">
            <a:xfrm>
              <a:off x="1120" y="3506"/>
              <a:ext cx="6" cy="19"/>
            </a:xfrm>
            <a:custGeom>
              <a:avLst/>
              <a:gdLst>
                <a:gd name="T0" fmla="*/ 0 w 41"/>
                <a:gd name="T1" fmla="*/ 75 h 75"/>
                <a:gd name="T2" fmla="*/ 1 w 41"/>
                <a:gd name="T3" fmla="*/ 73 h 75"/>
                <a:gd name="T4" fmla="*/ 4 w 41"/>
                <a:gd name="T5" fmla="*/ 70 h 75"/>
                <a:gd name="T6" fmla="*/ 7 w 41"/>
                <a:gd name="T7" fmla="*/ 63 h 75"/>
                <a:gd name="T8" fmla="*/ 12 w 41"/>
                <a:gd name="T9" fmla="*/ 55 h 75"/>
                <a:gd name="T10" fmla="*/ 18 w 41"/>
                <a:gd name="T11" fmla="*/ 45 h 75"/>
                <a:gd name="T12" fmla="*/ 23 w 41"/>
                <a:gd name="T13" fmla="*/ 33 h 75"/>
                <a:gd name="T14" fmla="*/ 27 w 41"/>
                <a:gd name="T15" fmla="*/ 21 h 75"/>
                <a:gd name="T16" fmla="*/ 31 w 41"/>
                <a:gd name="T17" fmla="*/ 8 h 75"/>
                <a:gd name="T18" fmla="*/ 37 w 41"/>
                <a:gd name="T19" fmla="*/ 0 h 75"/>
                <a:gd name="T20" fmla="*/ 40 w 41"/>
                <a:gd name="T21" fmla="*/ 15 h 75"/>
                <a:gd name="T22" fmla="*/ 41 w 41"/>
                <a:gd name="T23" fmla="*/ 36 h 75"/>
                <a:gd name="T24" fmla="*/ 41 w 41"/>
                <a:gd name="T25" fmla="*/ 47 h 75"/>
                <a:gd name="T26" fmla="*/ 41 w 41"/>
                <a:gd name="T27" fmla="*/ 47 h 75"/>
                <a:gd name="T28" fmla="*/ 40 w 41"/>
                <a:gd name="T29" fmla="*/ 48 h 75"/>
                <a:gd name="T30" fmla="*/ 37 w 41"/>
                <a:gd name="T31" fmla="*/ 51 h 75"/>
                <a:gd name="T32" fmla="*/ 34 w 41"/>
                <a:gd name="T33" fmla="*/ 55 h 75"/>
                <a:gd name="T34" fmla="*/ 28 w 41"/>
                <a:gd name="T35" fmla="*/ 58 h 75"/>
                <a:gd name="T36" fmla="*/ 21 w 41"/>
                <a:gd name="T37" fmla="*/ 63 h 75"/>
                <a:gd name="T38" fmla="*/ 11 w 41"/>
                <a:gd name="T39" fmla="*/ 68 h 75"/>
                <a:gd name="T40" fmla="*/ 0 w 41"/>
                <a:gd name="T4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75">
                  <a:moveTo>
                    <a:pt x="0" y="75"/>
                  </a:moveTo>
                  <a:lnTo>
                    <a:pt x="1" y="73"/>
                  </a:lnTo>
                  <a:lnTo>
                    <a:pt x="4" y="70"/>
                  </a:lnTo>
                  <a:lnTo>
                    <a:pt x="7" y="63"/>
                  </a:lnTo>
                  <a:lnTo>
                    <a:pt x="12" y="55"/>
                  </a:lnTo>
                  <a:lnTo>
                    <a:pt x="18" y="45"/>
                  </a:lnTo>
                  <a:lnTo>
                    <a:pt x="23" y="33"/>
                  </a:lnTo>
                  <a:lnTo>
                    <a:pt x="27" y="21"/>
                  </a:lnTo>
                  <a:lnTo>
                    <a:pt x="31" y="8"/>
                  </a:lnTo>
                  <a:lnTo>
                    <a:pt x="37" y="0"/>
                  </a:lnTo>
                  <a:lnTo>
                    <a:pt x="40" y="15"/>
                  </a:lnTo>
                  <a:lnTo>
                    <a:pt x="41" y="36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0" y="48"/>
                  </a:lnTo>
                  <a:lnTo>
                    <a:pt x="37" y="51"/>
                  </a:lnTo>
                  <a:lnTo>
                    <a:pt x="34" y="55"/>
                  </a:lnTo>
                  <a:lnTo>
                    <a:pt x="28" y="58"/>
                  </a:lnTo>
                  <a:lnTo>
                    <a:pt x="21" y="63"/>
                  </a:lnTo>
                  <a:lnTo>
                    <a:pt x="11" y="68"/>
                  </a:lnTo>
                  <a:lnTo>
                    <a:pt x="0" y="75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36" name="Freeform 160"/>
            <p:cNvSpPr/>
            <p:nvPr/>
          </p:nvSpPr>
          <p:spPr bwMode="auto">
            <a:xfrm>
              <a:off x="1115" y="3529"/>
              <a:ext cx="32" cy="18"/>
            </a:xfrm>
            <a:custGeom>
              <a:avLst/>
              <a:gdLst>
                <a:gd name="T0" fmla="*/ 0 w 189"/>
                <a:gd name="T1" fmla="*/ 59 h 71"/>
                <a:gd name="T2" fmla="*/ 50 w 189"/>
                <a:gd name="T3" fmla="*/ 0 h 71"/>
                <a:gd name="T4" fmla="*/ 189 w 189"/>
                <a:gd name="T5" fmla="*/ 28 h 71"/>
                <a:gd name="T6" fmla="*/ 186 w 189"/>
                <a:gd name="T7" fmla="*/ 29 h 71"/>
                <a:gd name="T8" fmla="*/ 182 w 189"/>
                <a:gd name="T9" fmla="*/ 33 h 71"/>
                <a:gd name="T10" fmla="*/ 174 w 189"/>
                <a:gd name="T11" fmla="*/ 38 h 71"/>
                <a:gd name="T12" fmla="*/ 162 w 189"/>
                <a:gd name="T13" fmla="*/ 44 h 71"/>
                <a:gd name="T14" fmla="*/ 147 w 189"/>
                <a:gd name="T15" fmla="*/ 51 h 71"/>
                <a:gd name="T16" fmla="*/ 129 w 189"/>
                <a:gd name="T17" fmla="*/ 58 h 71"/>
                <a:gd name="T18" fmla="*/ 109 w 189"/>
                <a:gd name="T19" fmla="*/ 64 h 71"/>
                <a:gd name="T20" fmla="*/ 85 w 189"/>
                <a:gd name="T21" fmla="*/ 69 h 71"/>
                <a:gd name="T22" fmla="*/ 83 w 189"/>
                <a:gd name="T23" fmla="*/ 69 h 71"/>
                <a:gd name="T24" fmla="*/ 76 w 189"/>
                <a:gd name="T25" fmla="*/ 70 h 71"/>
                <a:gd name="T26" fmla="*/ 67 w 189"/>
                <a:gd name="T27" fmla="*/ 71 h 71"/>
                <a:gd name="T28" fmla="*/ 55 w 189"/>
                <a:gd name="T29" fmla="*/ 71 h 71"/>
                <a:gd name="T30" fmla="*/ 43 w 189"/>
                <a:gd name="T31" fmla="*/ 71 h 71"/>
                <a:gd name="T32" fmla="*/ 28 w 189"/>
                <a:gd name="T33" fmla="*/ 69 h 71"/>
                <a:gd name="T34" fmla="*/ 14 w 189"/>
                <a:gd name="T35" fmla="*/ 65 h 71"/>
                <a:gd name="T36" fmla="*/ 0 w 189"/>
                <a:gd name="T37" fmla="*/ 5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71">
                  <a:moveTo>
                    <a:pt x="0" y="59"/>
                  </a:moveTo>
                  <a:lnTo>
                    <a:pt x="50" y="0"/>
                  </a:lnTo>
                  <a:lnTo>
                    <a:pt x="189" y="28"/>
                  </a:lnTo>
                  <a:lnTo>
                    <a:pt x="186" y="29"/>
                  </a:lnTo>
                  <a:lnTo>
                    <a:pt x="182" y="33"/>
                  </a:lnTo>
                  <a:lnTo>
                    <a:pt x="174" y="38"/>
                  </a:lnTo>
                  <a:lnTo>
                    <a:pt x="162" y="44"/>
                  </a:lnTo>
                  <a:lnTo>
                    <a:pt x="147" y="51"/>
                  </a:lnTo>
                  <a:lnTo>
                    <a:pt x="129" y="58"/>
                  </a:lnTo>
                  <a:lnTo>
                    <a:pt x="109" y="64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76" y="70"/>
                  </a:lnTo>
                  <a:lnTo>
                    <a:pt x="67" y="71"/>
                  </a:lnTo>
                  <a:lnTo>
                    <a:pt x="55" y="71"/>
                  </a:lnTo>
                  <a:lnTo>
                    <a:pt x="43" y="71"/>
                  </a:lnTo>
                  <a:lnTo>
                    <a:pt x="28" y="69"/>
                  </a:lnTo>
                  <a:lnTo>
                    <a:pt x="14" y="65"/>
                  </a:lnTo>
                  <a:lnTo>
                    <a:pt x="0" y="59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37" name="Freeform 161"/>
            <p:cNvSpPr/>
            <p:nvPr/>
          </p:nvSpPr>
          <p:spPr bwMode="auto">
            <a:xfrm>
              <a:off x="1131" y="3511"/>
              <a:ext cx="30" cy="20"/>
            </a:xfrm>
            <a:custGeom>
              <a:avLst/>
              <a:gdLst>
                <a:gd name="T0" fmla="*/ 0 w 179"/>
                <a:gd name="T1" fmla="*/ 47 h 80"/>
                <a:gd name="T2" fmla="*/ 53 w 179"/>
                <a:gd name="T3" fmla="*/ 0 h 80"/>
                <a:gd name="T4" fmla="*/ 179 w 179"/>
                <a:gd name="T5" fmla="*/ 29 h 80"/>
                <a:gd name="T6" fmla="*/ 123 w 179"/>
                <a:gd name="T7" fmla="*/ 80 h 80"/>
                <a:gd name="T8" fmla="*/ 0 w 179"/>
                <a:gd name="T9" fmla="*/ 4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80">
                  <a:moveTo>
                    <a:pt x="0" y="47"/>
                  </a:moveTo>
                  <a:lnTo>
                    <a:pt x="53" y="0"/>
                  </a:lnTo>
                  <a:lnTo>
                    <a:pt x="179" y="29"/>
                  </a:lnTo>
                  <a:lnTo>
                    <a:pt x="123" y="80"/>
                  </a:lnTo>
                  <a:lnTo>
                    <a:pt x="0" y="47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38" name="Freeform 162"/>
            <p:cNvSpPr/>
            <p:nvPr/>
          </p:nvSpPr>
          <p:spPr bwMode="auto">
            <a:xfrm>
              <a:off x="1128" y="3476"/>
              <a:ext cx="10" cy="36"/>
            </a:xfrm>
            <a:custGeom>
              <a:avLst/>
              <a:gdLst>
                <a:gd name="T0" fmla="*/ 11 w 58"/>
                <a:gd name="T1" fmla="*/ 142 h 142"/>
                <a:gd name="T2" fmla="*/ 0 w 58"/>
                <a:gd name="T3" fmla="*/ 66 h 142"/>
                <a:gd name="T4" fmla="*/ 1 w 58"/>
                <a:gd name="T5" fmla="*/ 65 h 142"/>
                <a:gd name="T6" fmla="*/ 5 w 58"/>
                <a:gd name="T7" fmla="*/ 60 h 142"/>
                <a:gd name="T8" fmla="*/ 11 w 58"/>
                <a:gd name="T9" fmla="*/ 52 h 142"/>
                <a:gd name="T10" fmla="*/ 19 w 58"/>
                <a:gd name="T11" fmla="*/ 42 h 142"/>
                <a:gd name="T12" fmla="*/ 26 w 58"/>
                <a:gd name="T13" fmla="*/ 32 h 142"/>
                <a:gd name="T14" fmla="*/ 36 w 58"/>
                <a:gd name="T15" fmla="*/ 21 h 142"/>
                <a:gd name="T16" fmla="*/ 44 w 58"/>
                <a:gd name="T17" fmla="*/ 10 h 142"/>
                <a:gd name="T18" fmla="*/ 52 w 58"/>
                <a:gd name="T19" fmla="*/ 0 h 142"/>
                <a:gd name="T20" fmla="*/ 58 w 58"/>
                <a:gd name="T21" fmla="*/ 107 h 142"/>
                <a:gd name="T22" fmla="*/ 11 w 58"/>
                <a:gd name="T2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142">
                  <a:moveTo>
                    <a:pt x="11" y="142"/>
                  </a:moveTo>
                  <a:lnTo>
                    <a:pt x="0" y="66"/>
                  </a:lnTo>
                  <a:lnTo>
                    <a:pt x="1" y="65"/>
                  </a:lnTo>
                  <a:lnTo>
                    <a:pt x="5" y="60"/>
                  </a:lnTo>
                  <a:lnTo>
                    <a:pt x="11" y="52"/>
                  </a:lnTo>
                  <a:lnTo>
                    <a:pt x="19" y="42"/>
                  </a:lnTo>
                  <a:lnTo>
                    <a:pt x="26" y="32"/>
                  </a:lnTo>
                  <a:lnTo>
                    <a:pt x="36" y="21"/>
                  </a:lnTo>
                  <a:lnTo>
                    <a:pt x="44" y="10"/>
                  </a:lnTo>
                  <a:lnTo>
                    <a:pt x="52" y="0"/>
                  </a:lnTo>
                  <a:lnTo>
                    <a:pt x="58" y="107"/>
                  </a:lnTo>
                  <a:lnTo>
                    <a:pt x="11" y="142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39" name="Freeform 163"/>
            <p:cNvSpPr/>
            <p:nvPr/>
          </p:nvSpPr>
          <p:spPr bwMode="auto">
            <a:xfrm>
              <a:off x="1142" y="3456"/>
              <a:ext cx="18" cy="40"/>
            </a:xfrm>
            <a:custGeom>
              <a:avLst/>
              <a:gdLst>
                <a:gd name="T0" fmla="*/ 0 w 106"/>
                <a:gd name="T1" fmla="*/ 163 h 163"/>
                <a:gd name="T2" fmla="*/ 2 w 106"/>
                <a:gd name="T3" fmla="*/ 52 h 163"/>
                <a:gd name="T4" fmla="*/ 3 w 106"/>
                <a:gd name="T5" fmla="*/ 50 h 163"/>
                <a:gd name="T6" fmla="*/ 5 w 106"/>
                <a:gd name="T7" fmla="*/ 47 h 163"/>
                <a:gd name="T8" fmla="*/ 9 w 106"/>
                <a:gd name="T9" fmla="*/ 42 h 163"/>
                <a:gd name="T10" fmla="*/ 15 w 106"/>
                <a:gd name="T11" fmla="*/ 35 h 163"/>
                <a:gd name="T12" fmla="*/ 23 w 106"/>
                <a:gd name="T13" fmla="*/ 29 h 163"/>
                <a:gd name="T14" fmla="*/ 34 w 106"/>
                <a:gd name="T15" fmla="*/ 22 h 163"/>
                <a:gd name="T16" fmla="*/ 48 w 106"/>
                <a:gd name="T17" fmla="*/ 14 h 163"/>
                <a:gd name="T18" fmla="*/ 65 w 106"/>
                <a:gd name="T19" fmla="*/ 7 h 163"/>
                <a:gd name="T20" fmla="*/ 106 w 106"/>
                <a:gd name="T21" fmla="*/ 0 h 163"/>
                <a:gd name="T22" fmla="*/ 76 w 106"/>
                <a:gd name="T23" fmla="*/ 90 h 163"/>
                <a:gd name="T24" fmla="*/ 0 w 106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63">
                  <a:moveTo>
                    <a:pt x="0" y="163"/>
                  </a:moveTo>
                  <a:lnTo>
                    <a:pt x="2" y="52"/>
                  </a:lnTo>
                  <a:lnTo>
                    <a:pt x="3" y="50"/>
                  </a:lnTo>
                  <a:lnTo>
                    <a:pt x="5" y="47"/>
                  </a:lnTo>
                  <a:lnTo>
                    <a:pt x="9" y="42"/>
                  </a:lnTo>
                  <a:lnTo>
                    <a:pt x="15" y="35"/>
                  </a:lnTo>
                  <a:lnTo>
                    <a:pt x="23" y="29"/>
                  </a:lnTo>
                  <a:lnTo>
                    <a:pt x="34" y="22"/>
                  </a:lnTo>
                  <a:lnTo>
                    <a:pt x="48" y="14"/>
                  </a:lnTo>
                  <a:lnTo>
                    <a:pt x="65" y="7"/>
                  </a:lnTo>
                  <a:lnTo>
                    <a:pt x="106" y="0"/>
                  </a:lnTo>
                  <a:lnTo>
                    <a:pt x="76" y="90"/>
                  </a:lnTo>
                  <a:lnTo>
                    <a:pt x="0" y="163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40" name="Freeform 164"/>
            <p:cNvSpPr/>
            <p:nvPr/>
          </p:nvSpPr>
          <p:spPr bwMode="auto">
            <a:xfrm>
              <a:off x="1145" y="3488"/>
              <a:ext cx="26" cy="24"/>
            </a:xfrm>
            <a:custGeom>
              <a:avLst/>
              <a:gdLst>
                <a:gd name="T0" fmla="*/ 0 w 155"/>
                <a:gd name="T1" fmla="*/ 58 h 93"/>
                <a:gd name="T2" fmla="*/ 61 w 155"/>
                <a:gd name="T3" fmla="*/ 0 h 93"/>
                <a:gd name="T4" fmla="*/ 155 w 155"/>
                <a:gd name="T5" fmla="*/ 13 h 93"/>
                <a:gd name="T6" fmla="*/ 154 w 155"/>
                <a:gd name="T7" fmla="*/ 16 h 93"/>
                <a:gd name="T8" fmla="*/ 151 w 155"/>
                <a:gd name="T9" fmla="*/ 22 h 93"/>
                <a:gd name="T10" fmla="*/ 146 w 155"/>
                <a:gd name="T11" fmla="*/ 32 h 93"/>
                <a:gd name="T12" fmla="*/ 140 w 155"/>
                <a:gd name="T13" fmla="*/ 45 h 93"/>
                <a:gd name="T14" fmla="*/ 132 w 155"/>
                <a:gd name="T15" fmla="*/ 57 h 93"/>
                <a:gd name="T16" fmla="*/ 124 w 155"/>
                <a:gd name="T17" fmla="*/ 71 h 93"/>
                <a:gd name="T18" fmla="*/ 116 w 155"/>
                <a:gd name="T19" fmla="*/ 83 h 93"/>
                <a:gd name="T20" fmla="*/ 108 w 155"/>
                <a:gd name="T21" fmla="*/ 93 h 93"/>
                <a:gd name="T22" fmla="*/ 0 w 155"/>
                <a:gd name="T23" fmla="*/ 5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" h="93">
                  <a:moveTo>
                    <a:pt x="0" y="58"/>
                  </a:moveTo>
                  <a:lnTo>
                    <a:pt x="61" y="0"/>
                  </a:lnTo>
                  <a:lnTo>
                    <a:pt x="155" y="13"/>
                  </a:lnTo>
                  <a:lnTo>
                    <a:pt x="154" y="16"/>
                  </a:lnTo>
                  <a:lnTo>
                    <a:pt x="151" y="22"/>
                  </a:lnTo>
                  <a:lnTo>
                    <a:pt x="146" y="32"/>
                  </a:lnTo>
                  <a:lnTo>
                    <a:pt x="140" y="45"/>
                  </a:lnTo>
                  <a:lnTo>
                    <a:pt x="132" y="57"/>
                  </a:lnTo>
                  <a:lnTo>
                    <a:pt x="124" y="71"/>
                  </a:lnTo>
                  <a:lnTo>
                    <a:pt x="116" y="83"/>
                  </a:lnTo>
                  <a:lnTo>
                    <a:pt x="108" y="93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41" name="Freeform 165"/>
            <p:cNvSpPr/>
            <p:nvPr/>
          </p:nvSpPr>
          <p:spPr bwMode="auto">
            <a:xfrm>
              <a:off x="1161" y="3449"/>
              <a:ext cx="21" cy="34"/>
            </a:xfrm>
            <a:custGeom>
              <a:avLst/>
              <a:gdLst>
                <a:gd name="T0" fmla="*/ 0 w 126"/>
                <a:gd name="T1" fmla="*/ 122 h 137"/>
                <a:gd name="T2" fmla="*/ 126 w 126"/>
                <a:gd name="T3" fmla="*/ 0 h 137"/>
                <a:gd name="T4" fmla="*/ 124 w 126"/>
                <a:gd name="T5" fmla="*/ 5 h 137"/>
                <a:gd name="T6" fmla="*/ 119 w 126"/>
                <a:gd name="T7" fmla="*/ 19 h 137"/>
                <a:gd name="T8" fmla="*/ 111 w 126"/>
                <a:gd name="T9" fmla="*/ 39 h 137"/>
                <a:gd name="T10" fmla="*/ 103 w 126"/>
                <a:gd name="T11" fmla="*/ 62 h 137"/>
                <a:gd name="T12" fmla="*/ 93 w 126"/>
                <a:gd name="T13" fmla="*/ 85 h 137"/>
                <a:gd name="T14" fmla="*/ 85 w 126"/>
                <a:gd name="T15" fmla="*/ 108 h 137"/>
                <a:gd name="T16" fmla="*/ 77 w 126"/>
                <a:gd name="T17" fmla="*/ 125 h 137"/>
                <a:gd name="T18" fmla="*/ 71 w 126"/>
                <a:gd name="T19" fmla="*/ 137 h 137"/>
                <a:gd name="T20" fmla="*/ 0 w 126"/>
                <a:gd name="T21" fmla="*/ 12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37">
                  <a:moveTo>
                    <a:pt x="0" y="122"/>
                  </a:moveTo>
                  <a:lnTo>
                    <a:pt x="126" y="0"/>
                  </a:lnTo>
                  <a:lnTo>
                    <a:pt x="124" y="5"/>
                  </a:lnTo>
                  <a:lnTo>
                    <a:pt x="119" y="19"/>
                  </a:lnTo>
                  <a:lnTo>
                    <a:pt x="111" y="39"/>
                  </a:lnTo>
                  <a:lnTo>
                    <a:pt x="103" y="62"/>
                  </a:lnTo>
                  <a:lnTo>
                    <a:pt x="93" y="85"/>
                  </a:lnTo>
                  <a:lnTo>
                    <a:pt x="85" y="108"/>
                  </a:lnTo>
                  <a:lnTo>
                    <a:pt x="77" y="125"/>
                  </a:lnTo>
                  <a:lnTo>
                    <a:pt x="71" y="137"/>
                  </a:lnTo>
                  <a:lnTo>
                    <a:pt x="0" y="122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42" name="Freeform 166"/>
            <p:cNvSpPr/>
            <p:nvPr/>
          </p:nvSpPr>
          <p:spPr bwMode="auto">
            <a:xfrm>
              <a:off x="1162" y="3447"/>
              <a:ext cx="17" cy="23"/>
            </a:xfrm>
            <a:custGeom>
              <a:avLst/>
              <a:gdLst>
                <a:gd name="T0" fmla="*/ 0 w 99"/>
                <a:gd name="T1" fmla="*/ 94 h 94"/>
                <a:gd name="T2" fmla="*/ 17 w 99"/>
                <a:gd name="T3" fmla="*/ 14 h 94"/>
                <a:gd name="T4" fmla="*/ 99 w 99"/>
                <a:gd name="T5" fmla="*/ 0 h 94"/>
                <a:gd name="T6" fmla="*/ 0 w 99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4">
                  <a:moveTo>
                    <a:pt x="0" y="94"/>
                  </a:moveTo>
                  <a:lnTo>
                    <a:pt x="17" y="14"/>
                  </a:lnTo>
                  <a:lnTo>
                    <a:pt x="99" y="0"/>
                  </a:lnTo>
                  <a:lnTo>
                    <a:pt x="0" y="94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43" name="Freeform 167"/>
            <p:cNvSpPr/>
            <p:nvPr/>
          </p:nvSpPr>
          <p:spPr bwMode="auto">
            <a:xfrm>
              <a:off x="1152" y="3500"/>
              <a:ext cx="73" cy="155"/>
            </a:xfrm>
            <a:custGeom>
              <a:avLst/>
              <a:gdLst>
                <a:gd name="T0" fmla="*/ 0 w 439"/>
                <a:gd name="T1" fmla="*/ 353 h 622"/>
                <a:gd name="T2" fmla="*/ 8 w 439"/>
                <a:gd name="T3" fmla="*/ 273 h 622"/>
                <a:gd name="T4" fmla="*/ 23 w 439"/>
                <a:gd name="T5" fmla="*/ 226 h 622"/>
                <a:gd name="T6" fmla="*/ 34 w 439"/>
                <a:gd name="T7" fmla="*/ 201 h 622"/>
                <a:gd name="T8" fmla="*/ 54 w 439"/>
                <a:gd name="T9" fmla="*/ 163 h 622"/>
                <a:gd name="T10" fmla="*/ 81 w 439"/>
                <a:gd name="T11" fmla="*/ 126 h 622"/>
                <a:gd name="T12" fmla="*/ 99 w 439"/>
                <a:gd name="T13" fmla="*/ 107 h 622"/>
                <a:gd name="T14" fmla="*/ 129 w 439"/>
                <a:gd name="T15" fmla="*/ 79 h 622"/>
                <a:gd name="T16" fmla="*/ 174 w 439"/>
                <a:gd name="T17" fmla="*/ 42 h 622"/>
                <a:gd name="T18" fmla="*/ 224 w 439"/>
                <a:gd name="T19" fmla="*/ 11 h 622"/>
                <a:gd name="T20" fmla="*/ 249 w 439"/>
                <a:gd name="T21" fmla="*/ 3 h 622"/>
                <a:gd name="T22" fmla="*/ 275 w 439"/>
                <a:gd name="T23" fmla="*/ 2 h 622"/>
                <a:gd name="T24" fmla="*/ 313 w 439"/>
                <a:gd name="T25" fmla="*/ 1 h 622"/>
                <a:gd name="T26" fmla="*/ 348 w 439"/>
                <a:gd name="T27" fmla="*/ 0 h 622"/>
                <a:gd name="T28" fmla="*/ 360 w 439"/>
                <a:gd name="T29" fmla="*/ 6 h 622"/>
                <a:gd name="T30" fmla="*/ 355 w 439"/>
                <a:gd name="T31" fmla="*/ 52 h 622"/>
                <a:gd name="T32" fmla="*/ 339 w 439"/>
                <a:gd name="T33" fmla="*/ 98 h 622"/>
                <a:gd name="T34" fmla="*/ 323 w 439"/>
                <a:gd name="T35" fmla="*/ 133 h 622"/>
                <a:gd name="T36" fmla="*/ 295 w 439"/>
                <a:gd name="T37" fmla="*/ 186 h 622"/>
                <a:gd name="T38" fmla="*/ 257 w 439"/>
                <a:gd name="T39" fmla="*/ 239 h 622"/>
                <a:gd name="T40" fmla="*/ 232 w 439"/>
                <a:gd name="T41" fmla="*/ 263 h 622"/>
                <a:gd name="T42" fmla="*/ 208 w 439"/>
                <a:gd name="T43" fmla="*/ 281 h 622"/>
                <a:gd name="T44" fmla="*/ 173 w 439"/>
                <a:gd name="T45" fmla="*/ 307 h 622"/>
                <a:gd name="T46" fmla="*/ 139 w 439"/>
                <a:gd name="T47" fmla="*/ 329 h 622"/>
                <a:gd name="T48" fmla="*/ 245 w 439"/>
                <a:gd name="T49" fmla="*/ 386 h 622"/>
                <a:gd name="T50" fmla="*/ 258 w 439"/>
                <a:gd name="T51" fmla="*/ 389 h 622"/>
                <a:gd name="T52" fmla="*/ 288 w 439"/>
                <a:gd name="T53" fmla="*/ 402 h 622"/>
                <a:gd name="T54" fmla="*/ 325 w 439"/>
                <a:gd name="T55" fmla="*/ 419 h 622"/>
                <a:gd name="T56" fmla="*/ 356 w 439"/>
                <a:gd name="T57" fmla="*/ 441 h 622"/>
                <a:gd name="T58" fmla="*/ 364 w 439"/>
                <a:gd name="T59" fmla="*/ 452 h 622"/>
                <a:gd name="T60" fmla="*/ 387 w 439"/>
                <a:gd name="T61" fmla="*/ 483 h 622"/>
                <a:gd name="T62" fmla="*/ 413 w 439"/>
                <a:gd name="T63" fmla="*/ 532 h 622"/>
                <a:gd name="T64" fmla="*/ 439 w 439"/>
                <a:gd name="T65" fmla="*/ 593 h 622"/>
                <a:gd name="T66" fmla="*/ 427 w 439"/>
                <a:gd name="T67" fmla="*/ 598 h 622"/>
                <a:gd name="T68" fmla="*/ 395 w 439"/>
                <a:gd name="T69" fmla="*/ 609 h 622"/>
                <a:gd name="T70" fmla="*/ 350 w 439"/>
                <a:gd name="T71" fmla="*/ 620 h 622"/>
                <a:gd name="T72" fmla="*/ 300 w 439"/>
                <a:gd name="T73" fmla="*/ 622 h 622"/>
                <a:gd name="T74" fmla="*/ 283 w 439"/>
                <a:gd name="T75" fmla="*/ 618 h 622"/>
                <a:gd name="T76" fmla="*/ 242 w 439"/>
                <a:gd name="T77" fmla="*/ 604 h 622"/>
                <a:gd name="T78" fmla="*/ 191 w 439"/>
                <a:gd name="T79" fmla="*/ 581 h 622"/>
                <a:gd name="T80" fmla="*/ 148 w 439"/>
                <a:gd name="T81" fmla="*/ 544 h 622"/>
                <a:gd name="T82" fmla="*/ 138 w 439"/>
                <a:gd name="T83" fmla="*/ 536 h 622"/>
                <a:gd name="T84" fmla="*/ 114 w 439"/>
                <a:gd name="T85" fmla="*/ 511 h 622"/>
                <a:gd name="T86" fmla="*/ 85 w 439"/>
                <a:gd name="T87" fmla="*/ 474 h 622"/>
                <a:gd name="T88" fmla="*/ 60 w 439"/>
                <a:gd name="T89" fmla="*/ 431 h 622"/>
                <a:gd name="T90" fmla="*/ 47 w 439"/>
                <a:gd name="T91" fmla="*/ 412 h 622"/>
                <a:gd name="T92" fmla="*/ 33 w 439"/>
                <a:gd name="T93" fmla="*/ 37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9" h="622">
                  <a:moveTo>
                    <a:pt x="0" y="368"/>
                  </a:moveTo>
                  <a:lnTo>
                    <a:pt x="0" y="353"/>
                  </a:lnTo>
                  <a:lnTo>
                    <a:pt x="2" y="318"/>
                  </a:lnTo>
                  <a:lnTo>
                    <a:pt x="8" y="273"/>
                  </a:lnTo>
                  <a:lnTo>
                    <a:pt x="21" y="229"/>
                  </a:lnTo>
                  <a:lnTo>
                    <a:pt x="23" y="226"/>
                  </a:lnTo>
                  <a:lnTo>
                    <a:pt x="27" y="216"/>
                  </a:lnTo>
                  <a:lnTo>
                    <a:pt x="34" y="201"/>
                  </a:lnTo>
                  <a:lnTo>
                    <a:pt x="44" y="183"/>
                  </a:lnTo>
                  <a:lnTo>
                    <a:pt x="54" y="163"/>
                  </a:lnTo>
                  <a:lnTo>
                    <a:pt x="67" y="144"/>
                  </a:lnTo>
                  <a:lnTo>
                    <a:pt x="81" y="126"/>
                  </a:lnTo>
                  <a:lnTo>
                    <a:pt x="95" y="111"/>
                  </a:lnTo>
                  <a:lnTo>
                    <a:pt x="99" y="107"/>
                  </a:lnTo>
                  <a:lnTo>
                    <a:pt x="111" y="96"/>
                  </a:lnTo>
                  <a:lnTo>
                    <a:pt x="129" y="79"/>
                  </a:lnTo>
                  <a:lnTo>
                    <a:pt x="150" y="61"/>
                  </a:lnTo>
                  <a:lnTo>
                    <a:pt x="174" y="42"/>
                  </a:lnTo>
                  <a:lnTo>
                    <a:pt x="199" y="24"/>
                  </a:lnTo>
                  <a:lnTo>
                    <a:pt x="224" y="11"/>
                  </a:lnTo>
                  <a:lnTo>
                    <a:pt x="245" y="3"/>
                  </a:lnTo>
                  <a:lnTo>
                    <a:pt x="249" y="3"/>
                  </a:lnTo>
                  <a:lnTo>
                    <a:pt x="260" y="3"/>
                  </a:lnTo>
                  <a:lnTo>
                    <a:pt x="275" y="2"/>
                  </a:lnTo>
                  <a:lnTo>
                    <a:pt x="294" y="1"/>
                  </a:lnTo>
                  <a:lnTo>
                    <a:pt x="313" y="1"/>
                  </a:lnTo>
                  <a:lnTo>
                    <a:pt x="332" y="0"/>
                  </a:lnTo>
                  <a:lnTo>
                    <a:pt x="348" y="0"/>
                  </a:lnTo>
                  <a:lnTo>
                    <a:pt x="359" y="0"/>
                  </a:lnTo>
                  <a:lnTo>
                    <a:pt x="360" y="6"/>
                  </a:lnTo>
                  <a:lnTo>
                    <a:pt x="360" y="23"/>
                  </a:lnTo>
                  <a:lnTo>
                    <a:pt x="355" y="52"/>
                  </a:lnTo>
                  <a:lnTo>
                    <a:pt x="341" y="93"/>
                  </a:lnTo>
                  <a:lnTo>
                    <a:pt x="339" y="98"/>
                  </a:lnTo>
                  <a:lnTo>
                    <a:pt x="333" y="112"/>
                  </a:lnTo>
                  <a:lnTo>
                    <a:pt x="323" y="133"/>
                  </a:lnTo>
                  <a:lnTo>
                    <a:pt x="311" y="158"/>
                  </a:lnTo>
                  <a:lnTo>
                    <a:pt x="295" y="186"/>
                  </a:lnTo>
                  <a:lnTo>
                    <a:pt x="277" y="214"/>
                  </a:lnTo>
                  <a:lnTo>
                    <a:pt x="257" y="239"/>
                  </a:lnTo>
                  <a:lnTo>
                    <a:pt x="235" y="261"/>
                  </a:lnTo>
                  <a:lnTo>
                    <a:pt x="232" y="263"/>
                  </a:lnTo>
                  <a:lnTo>
                    <a:pt x="222" y="271"/>
                  </a:lnTo>
                  <a:lnTo>
                    <a:pt x="208" y="281"/>
                  </a:lnTo>
                  <a:lnTo>
                    <a:pt x="191" y="293"/>
                  </a:lnTo>
                  <a:lnTo>
                    <a:pt x="173" y="307"/>
                  </a:lnTo>
                  <a:lnTo>
                    <a:pt x="155" y="319"/>
                  </a:lnTo>
                  <a:lnTo>
                    <a:pt x="139" y="329"/>
                  </a:lnTo>
                  <a:lnTo>
                    <a:pt x="126" y="337"/>
                  </a:lnTo>
                  <a:lnTo>
                    <a:pt x="245" y="386"/>
                  </a:lnTo>
                  <a:lnTo>
                    <a:pt x="248" y="387"/>
                  </a:lnTo>
                  <a:lnTo>
                    <a:pt x="258" y="389"/>
                  </a:lnTo>
                  <a:lnTo>
                    <a:pt x="271" y="394"/>
                  </a:lnTo>
                  <a:lnTo>
                    <a:pt x="288" y="402"/>
                  </a:lnTo>
                  <a:lnTo>
                    <a:pt x="307" y="409"/>
                  </a:lnTo>
                  <a:lnTo>
                    <a:pt x="325" y="419"/>
                  </a:lnTo>
                  <a:lnTo>
                    <a:pt x="342" y="429"/>
                  </a:lnTo>
                  <a:lnTo>
                    <a:pt x="356" y="441"/>
                  </a:lnTo>
                  <a:lnTo>
                    <a:pt x="358" y="443"/>
                  </a:lnTo>
                  <a:lnTo>
                    <a:pt x="364" y="452"/>
                  </a:lnTo>
                  <a:lnTo>
                    <a:pt x="374" y="466"/>
                  </a:lnTo>
                  <a:lnTo>
                    <a:pt x="387" y="483"/>
                  </a:lnTo>
                  <a:lnTo>
                    <a:pt x="399" y="506"/>
                  </a:lnTo>
                  <a:lnTo>
                    <a:pt x="413" y="532"/>
                  </a:lnTo>
                  <a:lnTo>
                    <a:pt x="427" y="561"/>
                  </a:lnTo>
                  <a:lnTo>
                    <a:pt x="439" y="593"/>
                  </a:lnTo>
                  <a:lnTo>
                    <a:pt x="435" y="594"/>
                  </a:lnTo>
                  <a:lnTo>
                    <a:pt x="427" y="598"/>
                  </a:lnTo>
                  <a:lnTo>
                    <a:pt x="412" y="604"/>
                  </a:lnTo>
                  <a:lnTo>
                    <a:pt x="395" y="609"/>
                  </a:lnTo>
                  <a:lnTo>
                    <a:pt x="374" y="615"/>
                  </a:lnTo>
                  <a:lnTo>
                    <a:pt x="350" y="620"/>
                  </a:lnTo>
                  <a:lnTo>
                    <a:pt x="325" y="622"/>
                  </a:lnTo>
                  <a:lnTo>
                    <a:pt x="300" y="622"/>
                  </a:lnTo>
                  <a:lnTo>
                    <a:pt x="296" y="620"/>
                  </a:lnTo>
                  <a:lnTo>
                    <a:pt x="283" y="618"/>
                  </a:lnTo>
                  <a:lnTo>
                    <a:pt x="264" y="612"/>
                  </a:lnTo>
                  <a:lnTo>
                    <a:pt x="242" y="604"/>
                  </a:lnTo>
                  <a:lnTo>
                    <a:pt x="216" y="593"/>
                  </a:lnTo>
                  <a:lnTo>
                    <a:pt x="191" y="581"/>
                  </a:lnTo>
                  <a:lnTo>
                    <a:pt x="168" y="564"/>
                  </a:lnTo>
                  <a:lnTo>
                    <a:pt x="148" y="544"/>
                  </a:lnTo>
                  <a:lnTo>
                    <a:pt x="144" y="542"/>
                  </a:lnTo>
                  <a:lnTo>
                    <a:pt x="138" y="536"/>
                  </a:lnTo>
                  <a:lnTo>
                    <a:pt x="126" y="524"/>
                  </a:lnTo>
                  <a:lnTo>
                    <a:pt x="114" y="511"/>
                  </a:lnTo>
                  <a:lnTo>
                    <a:pt x="99" y="494"/>
                  </a:lnTo>
                  <a:lnTo>
                    <a:pt x="85" y="474"/>
                  </a:lnTo>
                  <a:lnTo>
                    <a:pt x="71" y="453"/>
                  </a:lnTo>
                  <a:lnTo>
                    <a:pt x="60" y="431"/>
                  </a:lnTo>
                  <a:lnTo>
                    <a:pt x="55" y="426"/>
                  </a:lnTo>
                  <a:lnTo>
                    <a:pt x="47" y="412"/>
                  </a:lnTo>
                  <a:lnTo>
                    <a:pt x="39" y="393"/>
                  </a:lnTo>
                  <a:lnTo>
                    <a:pt x="33" y="372"/>
                  </a:lnTo>
                  <a:lnTo>
                    <a:pt x="0" y="368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44" name="Freeform 168"/>
            <p:cNvSpPr/>
            <p:nvPr/>
          </p:nvSpPr>
          <p:spPr bwMode="auto">
            <a:xfrm>
              <a:off x="1185" y="3550"/>
              <a:ext cx="63" cy="50"/>
            </a:xfrm>
            <a:custGeom>
              <a:avLst/>
              <a:gdLst>
                <a:gd name="T0" fmla="*/ 24 w 377"/>
                <a:gd name="T1" fmla="*/ 111 h 198"/>
                <a:gd name="T2" fmla="*/ 30 w 377"/>
                <a:gd name="T3" fmla="*/ 102 h 198"/>
                <a:gd name="T4" fmla="*/ 47 w 377"/>
                <a:gd name="T5" fmla="*/ 82 h 198"/>
                <a:gd name="T6" fmla="*/ 75 w 377"/>
                <a:gd name="T7" fmla="*/ 56 h 198"/>
                <a:gd name="T8" fmla="*/ 115 w 377"/>
                <a:gd name="T9" fmla="*/ 31 h 198"/>
                <a:gd name="T10" fmla="*/ 126 w 377"/>
                <a:gd name="T11" fmla="*/ 25 h 198"/>
                <a:gd name="T12" fmla="*/ 156 w 377"/>
                <a:gd name="T13" fmla="*/ 13 h 198"/>
                <a:gd name="T14" fmla="*/ 195 w 377"/>
                <a:gd name="T15" fmla="*/ 2 h 198"/>
                <a:gd name="T16" fmla="*/ 233 w 377"/>
                <a:gd name="T17" fmla="*/ 0 h 198"/>
                <a:gd name="T18" fmla="*/ 245 w 377"/>
                <a:gd name="T19" fmla="*/ 1 h 198"/>
                <a:gd name="T20" fmla="*/ 274 w 377"/>
                <a:gd name="T21" fmla="*/ 8 h 198"/>
                <a:gd name="T22" fmla="*/ 309 w 377"/>
                <a:gd name="T23" fmla="*/ 25 h 198"/>
                <a:gd name="T24" fmla="*/ 341 w 377"/>
                <a:gd name="T25" fmla="*/ 56 h 198"/>
                <a:gd name="T26" fmla="*/ 376 w 377"/>
                <a:gd name="T27" fmla="*/ 116 h 198"/>
                <a:gd name="T28" fmla="*/ 366 w 377"/>
                <a:gd name="T29" fmla="*/ 127 h 198"/>
                <a:gd name="T30" fmla="*/ 349 w 377"/>
                <a:gd name="T31" fmla="*/ 143 h 198"/>
                <a:gd name="T32" fmla="*/ 323 w 377"/>
                <a:gd name="T33" fmla="*/ 162 h 198"/>
                <a:gd name="T34" fmla="*/ 303 w 377"/>
                <a:gd name="T35" fmla="*/ 172 h 198"/>
                <a:gd name="T36" fmla="*/ 281 w 377"/>
                <a:gd name="T37" fmla="*/ 180 h 198"/>
                <a:gd name="T38" fmla="*/ 247 w 377"/>
                <a:gd name="T39" fmla="*/ 190 h 198"/>
                <a:gd name="T40" fmla="*/ 210 w 377"/>
                <a:gd name="T41" fmla="*/ 197 h 198"/>
                <a:gd name="T42" fmla="*/ 191 w 377"/>
                <a:gd name="T43" fmla="*/ 198 h 198"/>
                <a:gd name="T44" fmla="*/ 170 w 377"/>
                <a:gd name="T45" fmla="*/ 196 h 198"/>
                <a:gd name="T46" fmla="*/ 136 w 377"/>
                <a:gd name="T47" fmla="*/ 187 h 198"/>
                <a:gd name="T48" fmla="*/ 94 w 377"/>
                <a:gd name="T49" fmla="*/ 171 h 198"/>
                <a:gd name="T50" fmla="*/ 73 w 377"/>
                <a:gd name="T51" fmla="*/ 158 h 198"/>
                <a:gd name="T52" fmla="*/ 69 w 377"/>
                <a:gd name="T53" fmla="*/ 155 h 198"/>
                <a:gd name="T54" fmla="*/ 60 w 377"/>
                <a:gd name="T55" fmla="*/ 146 h 198"/>
                <a:gd name="T56" fmla="*/ 48 w 377"/>
                <a:gd name="T57" fmla="*/ 135 h 198"/>
                <a:gd name="T58" fmla="*/ 39 w 377"/>
                <a:gd name="T59" fmla="*/ 127 h 198"/>
                <a:gd name="T60" fmla="*/ 25 w 377"/>
                <a:gd name="T61" fmla="*/ 128 h 198"/>
                <a:gd name="T62" fmla="*/ 0 w 377"/>
                <a:gd name="T63" fmla="*/ 12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7" h="198">
                  <a:moveTo>
                    <a:pt x="0" y="128"/>
                  </a:moveTo>
                  <a:lnTo>
                    <a:pt x="24" y="111"/>
                  </a:lnTo>
                  <a:lnTo>
                    <a:pt x="25" y="108"/>
                  </a:lnTo>
                  <a:lnTo>
                    <a:pt x="30" y="102"/>
                  </a:lnTo>
                  <a:lnTo>
                    <a:pt x="37" y="93"/>
                  </a:lnTo>
                  <a:lnTo>
                    <a:pt x="47" y="82"/>
                  </a:lnTo>
                  <a:lnTo>
                    <a:pt x="61" y="68"/>
                  </a:lnTo>
                  <a:lnTo>
                    <a:pt x="75" y="56"/>
                  </a:lnTo>
                  <a:lnTo>
                    <a:pt x="94" y="42"/>
                  </a:lnTo>
                  <a:lnTo>
                    <a:pt x="115" y="31"/>
                  </a:lnTo>
                  <a:lnTo>
                    <a:pt x="118" y="30"/>
                  </a:lnTo>
                  <a:lnTo>
                    <a:pt x="126" y="25"/>
                  </a:lnTo>
                  <a:lnTo>
                    <a:pt x="140" y="20"/>
                  </a:lnTo>
                  <a:lnTo>
                    <a:pt x="156" y="13"/>
                  </a:lnTo>
                  <a:lnTo>
                    <a:pt x="175" y="7"/>
                  </a:lnTo>
                  <a:lnTo>
                    <a:pt x="195" y="2"/>
                  </a:lnTo>
                  <a:lnTo>
                    <a:pt x="214" y="0"/>
                  </a:lnTo>
                  <a:lnTo>
                    <a:pt x="233" y="0"/>
                  </a:lnTo>
                  <a:lnTo>
                    <a:pt x="236" y="0"/>
                  </a:lnTo>
                  <a:lnTo>
                    <a:pt x="245" y="1"/>
                  </a:lnTo>
                  <a:lnTo>
                    <a:pt x="258" y="3"/>
                  </a:lnTo>
                  <a:lnTo>
                    <a:pt x="274" y="8"/>
                  </a:lnTo>
                  <a:lnTo>
                    <a:pt x="291" y="15"/>
                  </a:lnTo>
                  <a:lnTo>
                    <a:pt x="309" y="25"/>
                  </a:lnTo>
                  <a:lnTo>
                    <a:pt x="326" y="38"/>
                  </a:lnTo>
                  <a:lnTo>
                    <a:pt x="341" y="56"/>
                  </a:lnTo>
                  <a:lnTo>
                    <a:pt x="377" y="115"/>
                  </a:lnTo>
                  <a:lnTo>
                    <a:pt x="376" y="116"/>
                  </a:lnTo>
                  <a:lnTo>
                    <a:pt x="373" y="121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49" y="143"/>
                  </a:lnTo>
                  <a:lnTo>
                    <a:pt x="337" y="153"/>
                  </a:lnTo>
                  <a:lnTo>
                    <a:pt x="323" y="162"/>
                  </a:lnTo>
                  <a:lnTo>
                    <a:pt x="306" y="171"/>
                  </a:lnTo>
                  <a:lnTo>
                    <a:pt x="303" y="172"/>
                  </a:lnTo>
                  <a:lnTo>
                    <a:pt x="294" y="175"/>
                  </a:lnTo>
                  <a:lnTo>
                    <a:pt x="281" y="180"/>
                  </a:lnTo>
                  <a:lnTo>
                    <a:pt x="265" y="185"/>
                  </a:lnTo>
                  <a:lnTo>
                    <a:pt x="247" y="190"/>
                  </a:lnTo>
                  <a:lnTo>
                    <a:pt x="228" y="195"/>
                  </a:lnTo>
                  <a:lnTo>
                    <a:pt x="210" y="197"/>
                  </a:lnTo>
                  <a:lnTo>
                    <a:pt x="194" y="198"/>
                  </a:lnTo>
                  <a:lnTo>
                    <a:pt x="191" y="198"/>
                  </a:lnTo>
                  <a:lnTo>
                    <a:pt x="182" y="197"/>
                  </a:lnTo>
                  <a:lnTo>
                    <a:pt x="170" y="196"/>
                  </a:lnTo>
                  <a:lnTo>
                    <a:pt x="154" y="192"/>
                  </a:lnTo>
                  <a:lnTo>
                    <a:pt x="136" y="187"/>
                  </a:lnTo>
                  <a:lnTo>
                    <a:pt x="116" y="181"/>
                  </a:lnTo>
                  <a:lnTo>
                    <a:pt x="94" y="171"/>
                  </a:lnTo>
                  <a:lnTo>
                    <a:pt x="74" y="160"/>
                  </a:lnTo>
                  <a:lnTo>
                    <a:pt x="73" y="158"/>
                  </a:lnTo>
                  <a:lnTo>
                    <a:pt x="72" y="157"/>
                  </a:lnTo>
                  <a:lnTo>
                    <a:pt x="69" y="155"/>
                  </a:lnTo>
                  <a:lnTo>
                    <a:pt x="65" y="151"/>
                  </a:lnTo>
                  <a:lnTo>
                    <a:pt x="60" y="146"/>
                  </a:lnTo>
                  <a:lnTo>
                    <a:pt x="54" y="141"/>
                  </a:lnTo>
                  <a:lnTo>
                    <a:pt x="48" y="135"/>
                  </a:lnTo>
                  <a:lnTo>
                    <a:pt x="42" y="128"/>
                  </a:lnTo>
                  <a:lnTo>
                    <a:pt x="39" y="127"/>
                  </a:lnTo>
                  <a:lnTo>
                    <a:pt x="33" y="126"/>
                  </a:lnTo>
                  <a:lnTo>
                    <a:pt x="25" y="128"/>
                  </a:lnTo>
                  <a:lnTo>
                    <a:pt x="12" y="140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45" name="Freeform 169"/>
            <p:cNvSpPr/>
            <p:nvPr/>
          </p:nvSpPr>
          <p:spPr bwMode="auto">
            <a:xfrm>
              <a:off x="1156" y="3541"/>
              <a:ext cx="10" cy="40"/>
            </a:xfrm>
            <a:custGeom>
              <a:avLst/>
              <a:gdLst>
                <a:gd name="T0" fmla="*/ 0 w 59"/>
                <a:gd name="T1" fmla="*/ 160 h 160"/>
                <a:gd name="T2" fmla="*/ 59 w 59"/>
                <a:gd name="T3" fmla="*/ 80 h 160"/>
                <a:gd name="T4" fmla="*/ 59 w 59"/>
                <a:gd name="T5" fmla="*/ 0 h 160"/>
                <a:gd name="T6" fmla="*/ 58 w 59"/>
                <a:gd name="T7" fmla="*/ 3 h 160"/>
                <a:gd name="T8" fmla="*/ 54 w 59"/>
                <a:gd name="T9" fmla="*/ 9 h 160"/>
                <a:gd name="T10" fmla="*/ 48 w 59"/>
                <a:gd name="T11" fmla="*/ 18 h 160"/>
                <a:gd name="T12" fmla="*/ 42 w 59"/>
                <a:gd name="T13" fmla="*/ 29 h 160"/>
                <a:gd name="T14" fmla="*/ 35 w 59"/>
                <a:gd name="T15" fmla="*/ 41 h 160"/>
                <a:gd name="T16" fmla="*/ 27 w 59"/>
                <a:gd name="T17" fmla="*/ 56 h 160"/>
                <a:gd name="T18" fmla="*/ 21 w 59"/>
                <a:gd name="T19" fmla="*/ 70 h 160"/>
                <a:gd name="T20" fmla="*/ 15 w 59"/>
                <a:gd name="T21" fmla="*/ 84 h 160"/>
                <a:gd name="T22" fmla="*/ 0 w 59"/>
                <a:gd name="T2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160">
                  <a:moveTo>
                    <a:pt x="0" y="160"/>
                  </a:moveTo>
                  <a:lnTo>
                    <a:pt x="59" y="80"/>
                  </a:lnTo>
                  <a:lnTo>
                    <a:pt x="59" y="0"/>
                  </a:lnTo>
                  <a:lnTo>
                    <a:pt x="58" y="3"/>
                  </a:lnTo>
                  <a:lnTo>
                    <a:pt x="54" y="9"/>
                  </a:lnTo>
                  <a:lnTo>
                    <a:pt x="48" y="18"/>
                  </a:lnTo>
                  <a:lnTo>
                    <a:pt x="42" y="29"/>
                  </a:lnTo>
                  <a:lnTo>
                    <a:pt x="35" y="41"/>
                  </a:lnTo>
                  <a:lnTo>
                    <a:pt x="27" y="56"/>
                  </a:lnTo>
                  <a:lnTo>
                    <a:pt x="21" y="70"/>
                  </a:lnTo>
                  <a:lnTo>
                    <a:pt x="15" y="84"/>
                  </a:lnTo>
                  <a:lnTo>
                    <a:pt x="0" y="16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46" name="Freeform 170"/>
            <p:cNvSpPr/>
            <p:nvPr/>
          </p:nvSpPr>
          <p:spPr bwMode="auto">
            <a:xfrm>
              <a:off x="1170" y="3517"/>
              <a:ext cx="13" cy="36"/>
            </a:xfrm>
            <a:custGeom>
              <a:avLst/>
              <a:gdLst>
                <a:gd name="T0" fmla="*/ 3 w 83"/>
                <a:gd name="T1" fmla="*/ 143 h 143"/>
                <a:gd name="T2" fmla="*/ 0 w 83"/>
                <a:gd name="T3" fmla="*/ 67 h 143"/>
                <a:gd name="T4" fmla="*/ 1 w 83"/>
                <a:gd name="T5" fmla="*/ 65 h 143"/>
                <a:gd name="T6" fmla="*/ 3 w 83"/>
                <a:gd name="T7" fmla="*/ 60 h 143"/>
                <a:gd name="T8" fmla="*/ 8 w 83"/>
                <a:gd name="T9" fmla="*/ 55 h 143"/>
                <a:gd name="T10" fmla="*/ 12 w 83"/>
                <a:gd name="T11" fmla="*/ 48 h 143"/>
                <a:gd name="T12" fmla="*/ 18 w 83"/>
                <a:gd name="T13" fmla="*/ 39 h 143"/>
                <a:gd name="T14" fmla="*/ 26 w 83"/>
                <a:gd name="T15" fmla="*/ 32 h 143"/>
                <a:gd name="T16" fmla="*/ 33 w 83"/>
                <a:gd name="T17" fmla="*/ 24 h 143"/>
                <a:gd name="T18" fmla="*/ 41 w 83"/>
                <a:gd name="T19" fmla="*/ 18 h 143"/>
                <a:gd name="T20" fmla="*/ 83 w 83"/>
                <a:gd name="T21" fmla="*/ 0 h 143"/>
                <a:gd name="T22" fmla="*/ 79 w 83"/>
                <a:gd name="T23" fmla="*/ 42 h 143"/>
                <a:gd name="T24" fmla="*/ 3 w 83"/>
                <a:gd name="T2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3">
                  <a:moveTo>
                    <a:pt x="3" y="143"/>
                  </a:moveTo>
                  <a:lnTo>
                    <a:pt x="0" y="67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8" y="55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33" y="24"/>
                  </a:lnTo>
                  <a:lnTo>
                    <a:pt x="41" y="18"/>
                  </a:lnTo>
                  <a:lnTo>
                    <a:pt x="83" y="0"/>
                  </a:lnTo>
                  <a:lnTo>
                    <a:pt x="79" y="42"/>
                  </a:lnTo>
                  <a:lnTo>
                    <a:pt x="3" y="143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47" name="Freeform 171"/>
            <p:cNvSpPr/>
            <p:nvPr/>
          </p:nvSpPr>
          <p:spPr bwMode="auto">
            <a:xfrm>
              <a:off x="1187" y="3505"/>
              <a:ext cx="17" cy="21"/>
            </a:xfrm>
            <a:custGeom>
              <a:avLst/>
              <a:gdLst>
                <a:gd name="T0" fmla="*/ 0 w 103"/>
                <a:gd name="T1" fmla="*/ 83 h 83"/>
                <a:gd name="T2" fmla="*/ 6 w 103"/>
                <a:gd name="T3" fmla="*/ 31 h 83"/>
                <a:gd name="T4" fmla="*/ 8 w 103"/>
                <a:gd name="T5" fmla="*/ 30 h 83"/>
                <a:gd name="T6" fmla="*/ 13 w 103"/>
                <a:gd name="T7" fmla="*/ 26 h 83"/>
                <a:gd name="T8" fmla="*/ 21 w 103"/>
                <a:gd name="T9" fmla="*/ 21 h 83"/>
                <a:gd name="T10" fmla="*/ 33 w 103"/>
                <a:gd name="T11" fmla="*/ 15 h 83"/>
                <a:gd name="T12" fmla="*/ 46 w 103"/>
                <a:gd name="T13" fmla="*/ 10 h 83"/>
                <a:gd name="T14" fmla="*/ 63 w 103"/>
                <a:gd name="T15" fmla="*/ 5 h 83"/>
                <a:gd name="T16" fmla="*/ 81 w 103"/>
                <a:gd name="T17" fmla="*/ 1 h 83"/>
                <a:gd name="T18" fmla="*/ 103 w 103"/>
                <a:gd name="T19" fmla="*/ 0 h 83"/>
                <a:gd name="T20" fmla="*/ 0 w 103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83">
                  <a:moveTo>
                    <a:pt x="0" y="83"/>
                  </a:moveTo>
                  <a:lnTo>
                    <a:pt x="6" y="31"/>
                  </a:lnTo>
                  <a:lnTo>
                    <a:pt x="8" y="30"/>
                  </a:lnTo>
                  <a:lnTo>
                    <a:pt x="13" y="26"/>
                  </a:lnTo>
                  <a:lnTo>
                    <a:pt x="21" y="21"/>
                  </a:lnTo>
                  <a:lnTo>
                    <a:pt x="33" y="15"/>
                  </a:lnTo>
                  <a:lnTo>
                    <a:pt x="46" y="10"/>
                  </a:lnTo>
                  <a:lnTo>
                    <a:pt x="63" y="5"/>
                  </a:lnTo>
                  <a:lnTo>
                    <a:pt x="81" y="1"/>
                  </a:lnTo>
                  <a:lnTo>
                    <a:pt x="103" y="0"/>
                  </a:lnTo>
                  <a:lnTo>
                    <a:pt x="0" y="83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48" name="Freeform 172"/>
            <p:cNvSpPr/>
            <p:nvPr/>
          </p:nvSpPr>
          <p:spPr bwMode="auto">
            <a:xfrm>
              <a:off x="1195" y="3507"/>
              <a:ext cx="14" cy="19"/>
            </a:xfrm>
            <a:custGeom>
              <a:avLst/>
              <a:gdLst>
                <a:gd name="T0" fmla="*/ 0 w 85"/>
                <a:gd name="T1" fmla="*/ 79 h 79"/>
                <a:gd name="T2" fmla="*/ 85 w 85"/>
                <a:gd name="T3" fmla="*/ 0 h 79"/>
                <a:gd name="T4" fmla="*/ 83 w 85"/>
                <a:gd name="T5" fmla="*/ 10 h 79"/>
                <a:gd name="T6" fmla="*/ 77 w 85"/>
                <a:gd name="T7" fmla="*/ 31 h 79"/>
                <a:gd name="T8" fmla="*/ 68 w 85"/>
                <a:gd name="T9" fmla="*/ 58 h 79"/>
                <a:gd name="T10" fmla="*/ 59 w 85"/>
                <a:gd name="T11" fmla="*/ 76 h 79"/>
                <a:gd name="T12" fmla="*/ 0 w 85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9">
                  <a:moveTo>
                    <a:pt x="0" y="79"/>
                  </a:moveTo>
                  <a:lnTo>
                    <a:pt x="85" y="0"/>
                  </a:lnTo>
                  <a:lnTo>
                    <a:pt x="83" y="10"/>
                  </a:lnTo>
                  <a:lnTo>
                    <a:pt x="77" y="31"/>
                  </a:lnTo>
                  <a:lnTo>
                    <a:pt x="68" y="58"/>
                  </a:lnTo>
                  <a:lnTo>
                    <a:pt x="59" y="76"/>
                  </a:lnTo>
                  <a:lnTo>
                    <a:pt x="0" y="79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49" name="Freeform 173"/>
            <p:cNvSpPr/>
            <p:nvPr/>
          </p:nvSpPr>
          <p:spPr bwMode="auto">
            <a:xfrm>
              <a:off x="1181" y="3532"/>
              <a:ext cx="21" cy="14"/>
            </a:xfrm>
            <a:custGeom>
              <a:avLst/>
              <a:gdLst>
                <a:gd name="T0" fmla="*/ 59 w 127"/>
                <a:gd name="T1" fmla="*/ 0 h 59"/>
                <a:gd name="T2" fmla="*/ 127 w 127"/>
                <a:gd name="T3" fmla="*/ 0 h 59"/>
                <a:gd name="T4" fmla="*/ 126 w 127"/>
                <a:gd name="T5" fmla="*/ 1 h 59"/>
                <a:gd name="T6" fmla="*/ 125 w 127"/>
                <a:gd name="T7" fmla="*/ 6 h 59"/>
                <a:gd name="T8" fmla="*/ 122 w 127"/>
                <a:gd name="T9" fmla="*/ 14 h 59"/>
                <a:gd name="T10" fmla="*/ 117 w 127"/>
                <a:gd name="T11" fmla="*/ 21 h 59"/>
                <a:gd name="T12" fmla="*/ 112 w 127"/>
                <a:gd name="T13" fmla="*/ 31 h 59"/>
                <a:gd name="T14" fmla="*/ 106 w 127"/>
                <a:gd name="T15" fmla="*/ 41 h 59"/>
                <a:gd name="T16" fmla="*/ 98 w 127"/>
                <a:gd name="T17" fmla="*/ 50 h 59"/>
                <a:gd name="T18" fmla="*/ 91 w 127"/>
                <a:gd name="T19" fmla="*/ 59 h 59"/>
                <a:gd name="T20" fmla="*/ 0 w 127"/>
                <a:gd name="T21" fmla="*/ 59 h 59"/>
                <a:gd name="T22" fmla="*/ 59 w 127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59">
                  <a:moveTo>
                    <a:pt x="59" y="0"/>
                  </a:moveTo>
                  <a:lnTo>
                    <a:pt x="127" y="0"/>
                  </a:lnTo>
                  <a:lnTo>
                    <a:pt x="126" y="1"/>
                  </a:lnTo>
                  <a:lnTo>
                    <a:pt x="125" y="6"/>
                  </a:lnTo>
                  <a:lnTo>
                    <a:pt x="122" y="14"/>
                  </a:lnTo>
                  <a:lnTo>
                    <a:pt x="117" y="21"/>
                  </a:lnTo>
                  <a:lnTo>
                    <a:pt x="112" y="31"/>
                  </a:lnTo>
                  <a:lnTo>
                    <a:pt x="106" y="41"/>
                  </a:lnTo>
                  <a:lnTo>
                    <a:pt x="98" y="50"/>
                  </a:lnTo>
                  <a:lnTo>
                    <a:pt x="91" y="59"/>
                  </a:lnTo>
                  <a:lnTo>
                    <a:pt x="0" y="59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50" name="Freeform 174"/>
            <p:cNvSpPr/>
            <p:nvPr/>
          </p:nvSpPr>
          <p:spPr bwMode="auto">
            <a:xfrm>
              <a:off x="1171" y="3553"/>
              <a:ext cx="22" cy="13"/>
            </a:xfrm>
            <a:custGeom>
              <a:avLst/>
              <a:gdLst>
                <a:gd name="T0" fmla="*/ 38 w 129"/>
                <a:gd name="T1" fmla="*/ 0 h 51"/>
                <a:gd name="T2" fmla="*/ 129 w 129"/>
                <a:gd name="T3" fmla="*/ 0 h 51"/>
                <a:gd name="T4" fmla="*/ 128 w 129"/>
                <a:gd name="T5" fmla="*/ 1 h 51"/>
                <a:gd name="T6" fmla="*/ 125 w 129"/>
                <a:gd name="T7" fmla="*/ 5 h 51"/>
                <a:gd name="T8" fmla="*/ 120 w 129"/>
                <a:gd name="T9" fmla="*/ 11 h 51"/>
                <a:gd name="T10" fmla="*/ 114 w 129"/>
                <a:gd name="T11" fmla="*/ 17 h 51"/>
                <a:gd name="T12" fmla="*/ 105 w 129"/>
                <a:gd name="T13" fmla="*/ 26 h 51"/>
                <a:gd name="T14" fmla="*/ 95 w 129"/>
                <a:gd name="T15" fmla="*/ 35 h 51"/>
                <a:gd name="T16" fmla="*/ 83 w 129"/>
                <a:gd name="T17" fmla="*/ 44 h 51"/>
                <a:gd name="T18" fmla="*/ 69 w 129"/>
                <a:gd name="T19" fmla="*/ 51 h 51"/>
                <a:gd name="T20" fmla="*/ 0 w 129"/>
                <a:gd name="T21" fmla="*/ 45 h 51"/>
                <a:gd name="T22" fmla="*/ 38 w 129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51">
                  <a:moveTo>
                    <a:pt x="38" y="0"/>
                  </a:moveTo>
                  <a:lnTo>
                    <a:pt x="129" y="0"/>
                  </a:lnTo>
                  <a:lnTo>
                    <a:pt x="128" y="1"/>
                  </a:lnTo>
                  <a:lnTo>
                    <a:pt x="125" y="5"/>
                  </a:lnTo>
                  <a:lnTo>
                    <a:pt x="120" y="11"/>
                  </a:lnTo>
                  <a:lnTo>
                    <a:pt x="114" y="17"/>
                  </a:lnTo>
                  <a:lnTo>
                    <a:pt x="105" y="26"/>
                  </a:lnTo>
                  <a:lnTo>
                    <a:pt x="95" y="35"/>
                  </a:lnTo>
                  <a:lnTo>
                    <a:pt x="83" y="44"/>
                  </a:lnTo>
                  <a:lnTo>
                    <a:pt x="69" y="51"/>
                  </a:lnTo>
                  <a:lnTo>
                    <a:pt x="0" y="45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51" name="Freeform 175"/>
            <p:cNvSpPr/>
            <p:nvPr/>
          </p:nvSpPr>
          <p:spPr bwMode="auto">
            <a:xfrm>
              <a:off x="1161" y="3570"/>
              <a:ext cx="15" cy="16"/>
            </a:xfrm>
            <a:custGeom>
              <a:avLst/>
              <a:gdLst>
                <a:gd name="T0" fmla="*/ 33 w 94"/>
                <a:gd name="T1" fmla="*/ 0 h 66"/>
                <a:gd name="T2" fmla="*/ 94 w 94"/>
                <a:gd name="T3" fmla="*/ 11 h 66"/>
                <a:gd name="T4" fmla="*/ 93 w 94"/>
                <a:gd name="T5" fmla="*/ 13 h 66"/>
                <a:gd name="T6" fmla="*/ 88 w 94"/>
                <a:gd name="T7" fmla="*/ 18 h 66"/>
                <a:gd name="T8" fmla="*/ 81 w 94"/>
                <a:gd name="T9" fmla="*/ 26 h 66"/>
                <a:gd name="T10" fmla="*/ 71 w 94"/>
                <a:gd name="T11" fmla="*/ 35 h 66"/>
                <a:gd name="T12" fmla="*/ 57 w 94"/>
                <a:gd name="T13" fmla="*/ 45 h 66"/>
                <a:gd name="T14" fmla="*/ 41 w 94"/>
                <a:gd name="T15" fmla="*/ 53 h 66"/>
                <a:gd name="T16" fmla="*/ 22 w 94"/>
                <a:gd name="T17" fmla="*/ 61 h 66"/>
                <a:gd name="T18" fmla="*/ 0 w 94"/>
                <a:gd name="T19" fmla="*/ 66 h 66"/>
                <a:gd name="T20" fmla="*/ 33 w 94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66">
                  <a:moveTo>
                    <a:pt x="33" y="0"/>
                  </a:moveTo>
                  <a:lnTo>
                    <a:pt x="94" y="11"/>
                  </a:lnTo>
                  <a:lnTo>
                    <a:pt x="93" y="13"/>
                  </a:lnTo>
                  <a:lnTo>
                    <a:pt x="88" y="18"/>
                  </a:lnTo>
                  <a:lnTo>
                    <a:pt x="81" y="26"/>
                  </a:lnTo>
                  <a:lnTo>
                    <a:pt x="71" y="35"/>
                  </a:lnTo>
                  <a:lnTo>
                    <a:pt x="57" y="45"/>
                  </a:lnTo>
                  <a:lnTo>
                    <a:pt x="41" y="53"/>
                  </a:lnTo>
                  <a:lnTo>
                    <a:pt x="22" y="61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59FF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52" name="Freeform 176"/>
            <p:cNvSpPr/>
            <p:nvPr/>
          </p:nvSpPr>
          <p:spPr bwMode="auto">
            <a:xfrm>
              <a:off x="1166" y="3593"/>
              <a:ext cx="30" cy="15"/>
            </a:xfrm>
            <a:custGeom>
              <a:avLst/>
              <a:gdLst>
                <a:gd name="T0" fmla="*/ 0 w 179"/>
                <a:gd name="T1" fmla="*/ 0 h 60"/>
                <a:gd name="T2" fmla="*/ 4 w 179"/>
                <a:gd name="T3" fmla="*/ 0 h 60"/>
                <a:gd name="T4" fmla="*/ 17 w 179"/>
                <a:gd name="T5" fmla="*/ 0 h 60"/>
                <a:gd name="T6" fmla="*/ 35 w 179"/>
                <a:gd name="T7" fmla="*/ 2 h 60"/>
                <a:gd name="T8" fmla="*/ 57 w 179"/>
                <a:gd name="T9" fmla="*/ 4 h 60"/>
                <a:gd name="T10" fmla="*/ 84 w 179"/>
                <a:gd name="T11" fmla="*/ 8 h 60"/>
                <a:gd name="T12" fmla="*/ 110 w 179"/>
                <a:gd name="T13" fmla="*/ 14 h 60"/>
                <a:gd name="T14" fmla="*/ 137 w 179"/>
                <a:gd name="T15" fmla="*/ 23 h 60"/>
                <a:gd name="T16" fmla="*/ 162 w 179"/>
                <a:gd name="T17" fmla="*/ 35 h 60"/>
                <a:gd name="T18" fmla="*/ 179 w 179"/>
                <a:gd name="T19" fmla="*/ 45 h 60"/>
                <a:gd name="T20" fmla="*/ 103 w 179"/>
                <a:gd name="T21" fmla="*/ 60 h 60"/>
                <a:gd name="T22" fmla="*/ 0 w 179"/>
                <a:gd name="T2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60">
                  <a:moveTo>
                    <a:pt x="0" y="0"/>
                  </a:moveTo>
                  <a:lnTo>
                    <a:pt x="4" y="0"/>
                  </a:lnTo>
                  <a:lnTo>
                    <a:pt x="17" y="0"/>
                  </a:lnTo>
                  <a:lnTo>
                    <a:pt x="35" y="2"/>
                  </a:lnTo>
                  <a:lnTo>
                    <a:pt x="57" y="4"/>
                  </a:lnTo>
                  <a:lnTo>
                    <a:pt x="84" y="8"/>
                  </a:lnTo>
                  <a:lnTo>
                    <a:pt x="110" y="14"/>
                  </a:lnTo>
                  <a:lnTo>
                    <a:pt x="137" y="23"/>
                  </a:lnTo>
                  <a:lnTo>
                    <a:pt x="162" y="35"/>
                  </a:lnTo>
                  <a:lnTo>
                    <a:pt x="179" y="45"/>
                  </a:lnTo>
                  <a:lnTo>
                    <a:pt x="103" y="6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53" name="Freeform 177"/>
            <p:cNvSpPr/>
            <p:nvPr/>
          </p:nvSpPr>
          <p:spPr bwMode="auto">
            <a:xfrm>
              <a:off x="1166" y="3600"/>
              <a:ext cx="10" cy="26"/>
            </a:xfrm>
            <a:custGeom>
              <a:avLst/>
              <a:gdLst>
                <a:gd name="T0" fmla="*/ 0 w 61"/>
                <a:gd name="T1" fmla="*/ 0 h 104"/>
                <a:gd name="T2" fmla="*/ 61 w 61"/>
                <a:gd name="T3" fmla="*/ 49 h 104"/>
                <a:gd name="T4" fmla="*/ 61 w 61"/>
                <a:gd name="T5" fmla="*/ 104 h 104"/>
                <a:gd name="T6" fmla="*/ 59 w 61"/>
                <a:gd name="T7" fmla="*/ 103 h 104"/>
                <a:gd name="T8" fmla="*/ 54 w 61"/>
                <a:gd name="T9" fmla="*/ 97 h 104"/>
                <a:gd name="T10" fmla="*/ 46 w 61"/>
                <a:gd name="T11" fmla="*/ 89 h 104"/>
                <a:gd name="T12" fmla="*/ 37 w 61"/>
                <a:gd name="T13" fmla="*/ 77 h 104"/>
                <a:gd name="T14" fmla="*/ 27 w 61"/>
                <a:gd name="T15" fmla="*/ 63 h 104"/>
                <a:gd name="T16" fmla="*/ 17 w 61"/>
                <a:gd name="T17" fmla="*/ 44 h 104"/>
                <a:gd name="T18" fmla="*/ 7 w 61"/>
                <a:gd name="T19" fmla="*/ 24 h 104"/>
                <a:gd name="T20" fmla="*/ 0 w 61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04">
                  <a:moveTo>
                    <a:pt x="0" y="0"/>
                  </a:moveTo>
                  <a:lnTo>
                    <a:pt x="61" y="49"/>
                  </a:lnTo>
                  <a:lnTo>
                    <a:pt x="61" y="104"/>
                  </a:lnTo>
                  <a:lnTo>
                    <a:pt x="59" y="103"/>
                  </a:lnTo>
                  <a:lnTo>
                    <a:pt x="54" y="97"/>
                  </a:lnTo>
                  <a:lnTo>
                    <a:pt x="46" y="89"/>
                  </a:lnTo>
                  <a:lnTo>
                    <a:pt x="37" y="77"/>
                  </a:lnTo>
                  <a:lnTo>
                    <a:pt x="27" y="63"/>
                  </a:lnTo>
                  <a:lnTo>
                    <a:pt x="17" y="44"/>
                  </a:lnTo>
                  <a:lnTo>
                    <a:pt x="7" y="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54" name="Freeform 178"/>
            <p:cNvSpPr/>
            <p:nvPr/>
          </p:nvSpPr>
          <p:spPr bwMode="auto">
            <a:xfrm>
              <a:off x="1181" y="3613"/>
              <a:ext cx="9" cy="28"/>
            </a:xfrm>
            <a:custGeom>
              <a:avLst/>
              <a:gdLst>
                <a:gd name="T0" fmla="*/ 0 w 53"/>
                <a:gd name="T1" fmla="*/ 74 h 112"/>
                <a:gd name="T2" fmla="*/ 0 w 53"/>
                <a:gd name="T3" fmla="*/ 0 h 112"/>
                <a:gd name="T4" fmla="*/ 47 w 53"/>
                <a:gd name="T5" fmla="*/ 18 h 112"/>
                <a:gd name="T6" fmla="*/ 53 w 53"/>
                <a:gd name="T7" fmla="*/ 112 h 112"/>
                <a:gd name="T8" fmla="*/ 0 w 53"/>
                <a:gd name="T9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2">
                  <a:moveTo>
                    <a:pt x="0" y="74"/>
                  </a:moveTo>
                  <a:lnTo>
                    <a:pt x="0" y="0"/>
                  </a:lnTo>
                  <a:lnTo>
                    <a:pt x="47" y="18"/>
                  </a:lnTo>
                  <a:lnTo>
                    <a:pt x="53" y="112"/>
                  </a:lnTo>
                  <a:lnTo>
                    <a:pt x="0" y="74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55" name="Freeform 179"/>
            <p:cNvSpPr/>
            <p:nvPr/>
          </p:nvSpPr>
          <p:spPr bwMode="auto">
            <a:xfrm>
              <a:off x="1192" y="3623"/>
              <a:ext cx="13" cy="23"/>
            </a:xfrm>
            <a:custGeom>
              <a:avLst/>
              <a:gdLst>
                <a:gd name="T0" fmla="*/ 0 w 76"/>
                <a:gd name="T1" fmla="*/ 0 h 94"/>
                <a:gd name="T2" fmla="*/ 3 w 76"/>
                <a:gd name="T3" fmla="*/ 76 h 94"/>
                <a:gd name="T4" fmla="*/ 4 w 76"/>
                <a:gd name="T5" fmla="*/ 78 h 94"/>
                <a:gd name="T6" fmla="*/ 8 w 76"/>
                <a:gd name="T7" fmla="*/ 80 h 94"/>
                <a:gd name="T8" fmla="*/ 15 w 76"/>
                <a:gd name="T9" fmla="*/ 83 h 94"/>
                <a:gd name="T10" fmla="*/ 24 w 76"/>
                <a:gd name="T11" fmla="*/ 86 h 94"/>
                <a:gd name="T12" fmla="*/ 34 w 76"/>
                <a:gd name="T13" fmla="*/ 90 h 94"/>
                <a:gd name="T14" fmla="*/ 47 w 76"/>
                <a:gd name="T15" fmla="*/ 93 h 94"/>
                <a:gd name="T16" fmla="*/ 61 w 76"/>
                <a:gd name="T17" fmla="*/ 94 h 94"/>
                <a:gd name="T18" fmla="*/ 76 w 76"/>
                <a:gd name="T19" fmla="*/ 94 h 94"/>
                <a:gd name="T20" fmla="*/ 41 w 76"/>
                <a:gd name="T21" fmla="*/ 14 h 94"/>
                <a:gd name="T22" fmla="*/ 0 w 76"/>
                <a:gd name="T2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94">
                  <a:moveTo>
                    <a:pt x="0" y="0"/>
                  </a:moveTo>
                  <a:lnTo>
                    <a:pt x="3" y="76"/>
                  </a:lnTo>
                  <a:lnTo>
                    <a:pt x="4" y="78"/>
                  </a:lnTo>
                  <a:lnTo>
                    <a:pt x="8" y="80"/>
                  </a:lnTo>
                  <a:lnTo>
                    <a:pt x="15" y="83"/>
                  </a:lnTo>
                  <a:lnTo>
                    <a:pt x="24" y="86"/>
                  </a:lnTo>
                  <a:lnTo>
                    <a:pt x="34" y="90"/>
                  </a:lnTo>
                  <a:lnTo>
                    <a:pt x="47" y="93"/>
                  </a:lnTo>
                  <a:lnTo>
                    <a:pt x="61" y="94"/>
                  </a:lnTo>
                  <a:lnTo>
                    <a:pt x="76" y="94"/>
                  </a:lnTo>
                  <a:lnTo>
                    <a:pt x="41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56" name="Freeform 180"/>
            <p:cNvSpPr/>
            <p:nvPr/>
          </p:nvSpPr>
          <p:spPr bwMode="auto">
            <a:xfrm>
              <a:off x="1205" y="3633"/>
              <a:ext cx="14" cy="14"/>
            </a:xfrm>
            <a:custGeom>
              <a:avLst/>
              <a:gdLst>
                <a:gd name="T0" fmla="*/ 0 w 79"/>
                <a:gd name="T1" fmla="*/ 0 h 54"/>
                <a:gd name="T2" fmla="*/ 23 w 79"/>
                <a:gd name="T3" fmla="*/ 53 h 54"/>
                <a:gd name="T4" fmla="*/ 24 w 79"/>
                <a:gd name="T5" fmla="*/ 53 h 54"/>
                <a:gd name="T6" fmla="*/ 28 w 79"/>
                <a:gd name="T7" fmla="*/ 53 h 54"/>
                <a:gd name="T8" fmla="*/ 34 w 79"/>
                <a:gd name="T9" fmla="*/ 54 h 54"/>
                <a:gd name="T10" fmla="*/ 41 w 79"/>
                <a:gd name="T11" fmla="*/ 54 h 54"/>
                <a:gd name="T12" fmla="*/ 50 w 79"/>
                <a:gd name="T13" fmla="*/ 54 h 54"/>
                <a:gd name="T14" fmla="*/ 59 w 79"/>
                <a:gd name="T15" fmla="*/ 53 h 54"/>
                <a:gd name="T16" fmla="*/ 70 w 79"/>
                <a:gd name="T17" fmla="*/ 52 h 54"/>
                <a:gd name="T18" fmla="*/ 79 w 79"/>
                <a:gd name="T19" fmla="*/ 49 h 54"/>
                <a:gd name="T20" fmla="*/ 78 w 79"/>
                <a:gd name="T21" fmla="*/ 48 h 54"/>
                <a:gd name="T22" fmla="*/ 74 w 79"/>
                <a:gd name="T23" fmla="*/ 44 h 54"/>
                <a:gd name="T24" fmla="*/ 68 w 79"/>
                <a:gd name="T25" fmla="*/ 39 h 54"/>
                <a:gd name="T26" fmla="*/ 59 w 79"/>
                <a:gd name="T27" fmla="*/ 33 h 54"/>
                <a:gd name="T28" fmla="*/ 49 w 79"/>
                <a:gd name="T29" fmla="*/ 25 h 54"/>
                <a:gd name="T30" fmla="*/ 35 w 79"/>
                <a:gd name="T31" fmla="*/ 17 h 54"/>
                <a:gd name="T32" fmla="*/ 19 w 79"/>
                <a:gd name="T33" fmla="*/ 9 h 54"/>
                <a:gd name="T34" fmla="*/ 0 w 79"/>
                <a:gd name="T3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54">
                  <a:moveTo>
                    <a:pt x="0" y="0"/>
                  </a:moveTo>
                  <a:lnTo>
                    <a:pt x="23" y="53"/>
                  </a:lnTo>
                  <a:lnTo>
                    <a:pt x="24" y="53"/>
                  </a:lnTo>
                  <a:lnTo>
                    <a:pt x="28" y="53"/>
                  </a:lnTo>
                  <a:lnTo>
                    <a:pt x="34" y="54"/>
                  </a:lnTo>
                  <a:lnTo>
                    <a:pt x="41" y="54"/>
                  </a:lnTo>
                  <a:lnTo>
                    <a:pt x="50" y="54"/>
                  </a:lnTo>
                  <a:lnTo>
                    <a:pt x="59" y="53"/>
                  </a:lnTo>
                  <a:lnTo>
                    <a:pt x="70" y="52"/>
                  </a:lnTo>
                  <a:lnTo>
                    <a:pt x="79" y="49"/>
                  </a:lnTo>
                  <a:lnTo>
                    <a:pt x="78" y="48"/>
                  </a:lnTo>
                  <a:lnTo>
                    <a:pt x="74" y="44"/>
                  </a:lnTo>
                  <a:lnTo>
                    <a:pt x="68" y="39"/>
                  </a:lnTo>
                  <a:lnTo>
                    <a:pt x="59" y="33"/>
                  </a:lnTo>
                  <a:lnTo>
                    <a:pt x="49" y="25"/>
                  </a:lnTo>
                  <a:lnTo>
                    <a:pt x="35" y="17"/>
                  </a:lnTo>
                  <a:lnTo>
                    <a:pt x="19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57" name="Freeform 181"/>
            <p:cNvSpPr/>
            <p:nvPr/>
          </p:nvSpPr>
          <p:spPr bwMode="auto">
            <a:xfrm>
              <a:off x="1193" y="3607"/>
              <a:ext cx="16" cy="14"/>
            </a:xfrm>
            <a:custGeom>
              <a:avLst/>
              <a:gdLst>
                <a:gd name="T0" fmla="*/ 0 w 96"/>
                <a:gd name="T1" fmla="*/ 20 h 55"/>
                <a:gd name="T2" fmla="*/ 49 w 96"/>
                <a:gd name="T3" fmla="*/ 0 h 55"/>
                <a:gd name="T4" fmla="*/ 52 w 96"/>
                <a:gd name="T5" fmla="*/ 1 h 55"/>
                <a:gd name="T6" fmla="*/ 56 w 96"/>
                <a:gd name="T7" fmla="*/ 3 h 55"/>
                <a:gd name="T8" fmla="*/ 62 w 96"/>
                <a:gd name="T9" fmla="*/ 7 h 55"/>
                <a:gd name="T10" fmla="*/ 70 w 96"/>
                <a:gd name="T11" fmla="*/ 11 h 55"/>
                <a:gd name="T12" fmla="*/ 78 w 96"/>
                <a:gd name="T13" fmla="*/ 16 h 55"/>
                <a:gd name="T14" fmla="*/ 85 w 96"/>
                <a:gd name="T15" fmla="*/ 21 h 55"/>
                <a:gd name="T16" fmla="*/ 92 w 96"/>
                <a:gd name="T17" fmla="*/ 26 h 55"/>
                <a:gd name="T18" fmla="*/ 96 w 96"/>
                <a:gd name="T19" fmla="*/ 31 h 55"/>
                <a:gd name="T20" fmla="*/ 58 w 96"/>
                <a:gd name="T21" fmla="*/ 55 h 55"/>
                <a:gd name="T22" fmla="*/ 0 w 96"/>
                <a:gd name="T23" fmla="*/ 2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55">
                  <a:moveTo>
                    <a:pt x="0" y="20"/>
                  </a:moveTo>
                  <a:lnTo>
                    <a:pt x="49" y="0"/>
                  </a:lnTo>
                  <a:lnTo>
                    <a:pt x="52" y="1"/>
                  </a:lnTo>
                  <a:lnTo>
                    <a:pt x="56" y="3"/>
                  </a:lnTo>
                  <a:lnTo>
                    <a:pt x="62" y="7"/>
                  </a:lnTo>
                  <a:lnTo>
                    <a:pt x="70" y="11"/>
                  </a:lnTo>
                  <a:lnTo>
                    <a:pt x="78" y="16"/>
                  </a:lnTo>
                  <a:lnTo>
                    <a:pt x="85" y="21"/>
                  </a:lnTo>
                  <a:lnTo>
                    <a:pt x="92" y="26"/>
                  </a:lnTo>
                  <a:lnTo>
                    <a:pt x="96" y="31"/>
                  </a:lnTo>
                  <a:lnTo>
                    <a:pt x="58" y="55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58" name="Freeform 182"/>
            <p:cNvSpPr/>
            <p:nvPr/>
          </p:nvSpPr>
          <p:spPr bwMode="auto">
            <a:xfrm>
              <a:off x="1207" y="3622"/>
              <a:ext cx="12" cy="14"/>
            </a:xfrm>
            <a:custGeom>
              <a:avLst/>
              <a:gdLst>
                <a:gd name="T0" fmla="*/ 0 w 74"/>
                <a:gd name="T1" fmla="*/ 10 h 55"/>
                <a:gd name="T2" fmla="*/ 36 w 74"/>
                <a:gd name="T3" fmla="*/ 0 h 55"/>
                <a:gd name="T4" fmla="*/ 37 w 74"/>
                <a:gd name="T5" fmla="*/ 2 h 55"/>
                <a:gd name="T6" fmla="*/ 40 w 74"/>
                <a:gd name="T7" fmla="*/ 4 h 55"/>
                <a:gd name="T8" fmla="*/ 43 w 74"/>
                <a:gd name="T9" fmla="*/ 9 h 55"/>
                <a:gd name="T10" fmla="*/ 47 w 74"/>
                <a:gd name="T11" fmla="*/ 15 h 55"/>
                <a:gd name="T12" fmla="*/ 52 w 74"/>
                <a:gd name="T13" fmla="*/ 23 h 55"/>
                <a:gd name="T14" fmla="*/ 59 w 74"/>
                <a:gd name="T15" fmla="*/ 33 h 55"/>
                <a:gd name="T16" fmla="*/ 66 w 74"/>
                <a:gd name="T17" fmla="*/ 43 h 55"/>
                <a:gd name="T18" fmla="*/ 74 w 74"/>
                <a:gd name="T19" fmla="*/ 55 h 55"/>
                <a:gd name="T20" fmla="*/ 0 w 74"/>
                <a:gd name="T21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55">
                  <a:moveTo>
                    <a:pt x="0" y="10"/>
                  </a:moveTo>
                  <a:lnTo>
                    <a:pt x="36" y="0"/>
                  </a:lnTo>
                  <a:lnTo>
                    <a:pt x="37" y="2"/>
                  </a:lnTo>
                  <a:lnTo>
                    <a:pt x="40" y="4"/>
                  </a:lnTo>
                  <a:lnTo>
                    <a:pt x="43" y="9"/>
                  </a:lnTo>
                  <a:lnTo>
                    <a:pt x="47" y="15"/>
                  </a:lnTo>
                  <a:lnTo>
                    <a:pt x="52" y="23"/>
                  </a:lnTo>
                  <a:lnTo>
                    <a:pt x="59" y="33"/>
                  </a:lnTo>
                  <a:lnTo>
                    <a:pt x="66" y="43"/>
                  </a:lnTo>
                  <a:lnTo>
                    <a:pt x="74" y="55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59" name="Freeform 183"/>
            <p:cNvSpPr/>
            <p:nvPr/>
          </p:nvSpPr>
          <p:spPr bwMode="auto">
            <a:xfrm>
              <a:off x="1197" y="3578"/>
              <a:ext cx="19" cy="15"/>
            </a:xfrm>
            <a:custGeom>
              <a:avLst/>
              <a:gdLst>
                <a:gd name="T0" fmla="*/ 0 w 114"/>
                <a:gd name="T1" fmla="*/ 0 h 60"/>
                <a:gd name="T2" fmla="*/ 65 w 114"/>
                <a:gd name="T3" fmla="*/ 0 h 60"/>
                <a:gd name="T4" fmla="*/ 114 w 114"/>
                <a:gd name="T5" fmla="*/ 60 h 60"/>
                <a:gd name="T6" fmla="*/ 111 w 114"/>
                <a:gd name="T7" fmla="*/ 60 h 60"/>
                <a:gd name="T8" fmla="*/ 101 w 114"/>
                <a:gd name="T9" fmla="*/ 57 h 60"/>
                <a:gd name="T10" fmla="*/ 86 w 114"/>
                <a:gd name="T11" fmla="*/ 55 h 60"/>
                <a:gd name="T12" fmla="*/ 69 w 114"/>
                <a:gd name="T13" fmla="*/ 50 h 60"/>
                <a:gd name="T14" fmla="*/ 49 w 114"/>
                <a:gd name="T15" fmla="*/ 42 h 60"/>
                <a:gd name="T16" fmla="*/ 31 w 114"/>
                <a:gd name="T17" fmla="*/ 31 h 60"/>
                <a:gd name="T18" fmla="*/ 14 w 114"/>
                <a:gd name="T19" fmla="*/ 17 h 60"/>
                <a:gd name="T20" fmla="*/ 0 w 114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60">
                  <a:moveTo>
                    <a:pt x="0" y="0"/>
                  </a:moveTo>
                  <a:lnTo>
                    <a:pt x="65" y="0"/>
                  </a:lnTo>
                  <a:lnTo>
                    <a:pt x="114" y="60"/>
                  </a:lnTo>
                  <a:lnTo>
                    <a:pt x="111" y="60"/>
                  </a:lnTo>
                  <a:lnTo>
                    <a:pt x="101" y="57"/>
                  </a:lnTo>
                  <a:lnTo>
                    <a:pt x="86" y="55"/>
                  </a:lnTo>
                  <a:lnTo>
                    <a:pt x="69" y="50"/>
                  </a:lnTo>
                  <a:lnTo>
                    <a:pt x="49" y="42"/>
                  </a:lnTo>
                  <a:lnTo>
                    <a:pt x="31" y="31"/>
                  </a:lnTo>
                  <a:lnTo>
                    <a:pt x="14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60" name="Freeform 184"/>
            <p:cNvSpPr/>
            <p:nvPr/>
          </p:nvSpPr>
          <p:spPr bwMode="auto">
            <a:xfrm>
              <a:off x="1215" y="3575"/>
              <a:ext cx="17" cy="15"/>
            </a:xfrm>
            <a:custGeom>
              <a:avLst/>
              <a:gdLst>
                <a:gd name="T0" fmla="*/ 0 w 106"/>
                <a:gd name="T1" fmla="*/ 4 h 59"/>
                <a:gd name="T2" fmla="*/ 76 w 106"/>
                <a:gd name="T3" fmla="*/ 0 h 59"/>
                <a:gd name="T4" fmla="*/ 106 w 106"/>
                <a:gd name="T5" fmla="*/ 41 h 59"/>
                <a:gd name="T6" fmla="*/ 104 w 106"/>
                <a:gd name="T7" fmla="*/ 42 h 59"/>
                <a:gd name="T8" fmla="*/ 99 w 106"/>
                <a:gd name="T9" fmla="*/ 44 h 59"/>
                <a:gd name="T10" fmla="*/ 92 w 106"/>
                <a:gd name="T11" fmla="*/ 46 h 59"/>
                <a:gd name="T12" fmla="*/ 84 w 106"/>
                <a:gd name="T13" fmla="*/ 50 h 59"/>
                <a:gd name="T14" fmla="*/ 74 w 106"/>
                <a:gd name="T15" fmla="*/ 54 h 59"/>
                <a:gd name="T16" fmla="*/ 63 w 106"/>
                <a:gd name="T17" fmla="*/ 56 h 59"/>
                <a:gd name="T18" fmla="*/ 53 w 106"/>
                <a:gd name="T19" fmla="*/ 57 h 59"/>
                <a:gd name="T20" fmla="*/ 43 w 106"/>
                <a:gd name="T21" fmla="*/ 59 h 59"/>
                <a:gd name="T22" fmla="*/ 35 w 106"/>
                <a:gd name="T23" fmla="*/ 56 h 59"/>
                <a:gd name="T24" fmla="*/ 26 w 106"/>
                <a:gd name="T25" fmla="*/ 50 h 59"/>
                <a:gd name="T26" fmla="*/ 19 w 106"/>
                <a:gd name="T27" fmla="*/ 41 h 59"/>
                <a:gd name="T28" fmla="*/ 13 w 106"/>
                <a:gd name="T29" fmla="*/ 31 h 59"/>
                <a:gd name="T30" fmla="*/ 7 w 106"/>
                <a:gd name="T31" fmla="*/ 21 h 59"/>
                <a:gd name="T32" fmla="*/ 3 w 106"/>
                <a:gd name="T33" fmla="*/ 12 h 59"/>
                <a:gd name="T34" fmla="*/ 1 w 106"/>
                <a:gd name="T35" fmla="*/ 6 h 59"/>
                <a:gd name="T36" fmla="*/ 0 w 106"/>
                <a:gd name="T37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59">
                  <a:moveTo>
                    <a:pt x="0" y="4"/>
                  </a:moveTo>
                  <a:lnTo>
                    <a:pt x="76" y="0"/>
                  </a:lnTo>
                  <a:lnTo>
                    <a:pt x="106" y="41"/>
                  </a:lnTo>
                  <a:lnTo>
                    <a:pt x="104" y="42"/>
                  </a:lnTo>
                  <a:lnTo>
                    <a:pt x="99" y="44"/>
                  </a:lnTo>
                  <a:lnTo>
                    <a:pt x="92" y="46"/>
                  </a:lnTo>
                  <a:lnTo>
                    <a:pt x="84" y="50"/>
                  </a:lnTo>
                  <a:lnTo>
                    <a:pt x="74" y="54"/>
                  </a:lnTo>
                  <a:lnTo>
                    <a:pt x="63" y="56"/>
                  </a:lnTo>
                  <a:lnTo>
                    <a:pt x="53" y="57"/>
                  </a:lnTo>
                  <a:lnTo>
                    <a:pt x="43" y="59"/>
                  </a:lnTo>
                  <a:lnTo>
                    <a:pt x="35" y="56"/>
                  </a:lnTo>
                  <a:lnTo>
                    <a:pt x="26" y="50"/>
                  </a:lnTo>
                  <a:lnTo>
                    <a:pt x="19" y="41"/>
                  </a:lnTo>
                  <a:lnTo>
                    <a:pt x="13" y="31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1" y="6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61" name="Freeform 185"/>
            <p:cNvSpPr/>
            <p:nvPr/>
          </p:nvSpPr>
          <p:spPr bwMode="auto">
            <a:xfrm>
              <a:off x="1232" y="3576"/>
              <a:ext cx="12" cy="6"/>
            </a:xfrm>
            <a:custGeom>
              <a:avLst/>
              <a:gdLst>
                <a:gd name="T0" fmla="*/ 0 w 70"/>
                <a:gd name="T1" fmla="*/ 0 h 23"/>
                <a:gd name="T2" fmla="*/ 20 w 70"/>
                <a:gd name="T3" fmla="*/ 23 h 23"/>
                <a:gd name="T4" fmla="*/ 70 w 70"/>
                <a:gd name="T5" fmla="*/ 3 h 23"/>
                <a:gd name="T6" fmla="*/ 0 w 70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23">
                  <a:moveTo>
                    <a:pt x="0" y="0"/>
                  </a:moveTo>
                  <a:lnTo>
                    <a:pt x="20" y="23"/>
                  </a:lnTo>
                  <a:lnTo>
                    <a:pt x="70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62" name="Freeform 186"/>
            <p:cNvSpPr/>
            <p:nvPr/>
          </p:nvSpPr>
          <p:spPr bwMode="auto">
            <a:xfrm>
              <a:off x="1229" y="3558"/>
              <a:ext cx="10" cy="10"/>
            </a:xfrm>
            <a:custGeom>
              <a:avLst/>
              <a:gdLst>
                <a:gd name="T0" fmla="*/ 1 w 63"/>
                <a:gd name="T1" fmla="*/ 42 h 42"/>
                <a:gd name="T2" fmla="*/ 63 w 63"/>
                <a:gd name="T3" fmla="*/ 35 h 42"/>
                <a:gd name="T4" fmla="*/ 62 w 63"/>
                <a:gd name="T5" fmla="*/ 34 h 42"/>
                <a:gd name="T6" fmla="*/ 59 w 63"/>
                <a:gd name="T7" fmla="*/ 30 h 42"/>
                <a:gd name="T8" fmla="*/ 55 w 63"/>
                <a:gd name="T9" fmla="*/ 26 h 42"/>
                <a:gd name="T10" fmla="*/ 48 w 63"/>
                <a:gd name="T11" fmla="*/ 20 h 42"/>
                <a:gd name="T12" fmla="*/ 41 w 63"/>
                <a:gd name="T13" fmla="*/ 14 h 42"/>
                <a:gd name="T14" fmla="*/ 32 w 63"/>
                <a:gd name="T15" fmla="*/ 9 h 42"/>
                <a:gd name="T16" fmla="*/ 24 w 63"/>
                <a:gd name="T17" fmla="*/ 4 h 42"/>
                <a:gd name="T18" fmla="*/ 15 w 63"/>
                <a:gd name="T19" fmla="*/ 0 h 42"/>
                <a:gd name="T20" fmla="*/ 4 w 63"/>
                <a:gd name="T21" fmla="*/ 4 h 42"/>
                <a:gd name="T22" fmla="*/ 0 w 63"/>
                <a:gd name="T23" fmla="*/ 19 h 42"/>
                <a:gd name="T24" fmla="*/ 0 w 63"/>
                <a:gd name="T25" fmla="*/ 35 h 42"/>
                <a:gd name="T26" fmla="*/ 1 w 63"/>
                <a:gd name="T2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42">
                  <a:moveTo>
                    <a:pt x="1" y="42"/>
                  </a:moveTo>
                  <a:lnTo>
                    <a:pt x="63" y="35"/>
                  </a:lnTo>
                  <a:lnTo>
                    <a:pt x="62" y="34"/>
                  </a:lnTo>
                  <a:lnTo>
                    <a:pt x="59" y="30"/>
                  </a:lnTo>
                  <a:lnTo>
                    <a:pt x="55" y="26"/>
                  </a:lnTo>
                  <a:lnTo>
                    <a:pt x="48" y="20"/>
                  </a:lnTo>
                  <a:lnTo>
                    <a:pt x="41" y="14"/>
                  </a:lnTo>
                  <a:lnTo>
                    <a:pt x="32" y="9"/>
                  </a:lnTo>
                  <a:lnTo>
                    <a:pt x="24" y="4"/>
                  </a:lnTo>
                  <a:lnTo>
                    <a:pt x="15" y="0"/>
                  </a:lnTo>
                  <a:lnTo>
                    <a:pt x="4" y="4"/>
                  </a:lnTo>
                  <a:lnTo>
                    <a:pt x="0" y="19"/>
                  </a:lnTo>
                  <a:lnTo>
                    <a:pt x="0" y="35"/>
                  </a:lnTo>
                  <a:lnTo>
                    <a:pt x="1" y="42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63" name="Freeform 187"/>
            <p:cNvSpPr/>
            <p:nvPr/>
          </p:nvSpPr>
          <p:spPr bwMode="auto">
            <a:xfrm>
              <a:off x="1215" y="3556"/>
              <a:ext cx="11" cy="11"/>
            </a:xfrm>
            <a:custGeom>
              <a:avLst/>
              <a:gdLst>
                <a:gd name="T0" fmla="*/ 50 w 70"/>
                <a:gd name="T1" fmla="*/ 45 h 45"/>
                <a:gd name="T2" fmla="*/ 70 w 70"/>
                <a:gd name="T3" fmla="*/ 0 h 45"/>
                <a:gd name="T4" fmla="*/ 69 w 70"/>
                <a:gd name="T5" fmla="*/ 0 h 45"/>
                <a:gd name="T6" fmla="*/ 65 w 70"/>
                <a:gd name="T7" fmla="*/ 0 h 45"/>
                <a:gd name="T8" fmla="*/ 59 w 70"/>
                <a:gd name="T9" fmla="*/ 0 h 45"/>
                <a:gd name="T10" fmla="*/ 53 w 70"/>
                <a:gd name="T11" fmla="*/ 0 h 45"/>
                <a:gd name="T12" fmla="*/ 46 w 70"/>
                <a:gd name="T13" fmla="*/ 1 h 45"/>
                <a:gd name="T14" fmla="*/ 37 w 70"/>
                <a:gd name="T15" fmla="*/ 2 h 45"/>
                <a:gd name="T16" fmla="*/ 29 w 70"/>
                <a:gd name="T17" fmla="*/ 5 h 45"/>
                <a:gd name="T18" fmla="*/ 20 w 70"/>
                <a:gd name="T19" fmla="*/ 10 h 45"/>
                <a:gd name="T20" fmla="*/ 8 w 70"/>
                <a:gd name="T21" fmla="*/ 21 h 45"/>
                <a:gd name="T22" fmla="*/ 2 w 70"/>
                <a:gd name="T23" fmla="*/ 31 h 45"/>
                <a:gd name="T24" fmla="*/ 0 w 70"/>
                <a:gd name="T25" fmla="*/ 38 h 45"/>
                <a:gd name="T26" fmla="*/ 0 w 70"/>
                <a:gd name="T27" fmla="*/ 41 h 45"/>
                <a:gd name="T28" fmla="*/ 50 w 70"/>
                <a:gd name="T2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45">
                  <a:moveTo>
                    <a:pt x="50" y="45"/>
                  </a:moveTo>
                  <a:lnTo>
                    <a:pt x="70" y="0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1"/>
                  </a:lnTo>
                  <a:lnTo>
                    <a:pt x="37" y="2"/>
                  </a:lnTo>
                  <a:lnTo>
                    <a:pt x="29" y="5"/>
                  </a:lnTo>
                  <a:lnTo>
                    <a:pt x="20" y="10"/>
                  </a:lnTo>
                  <a:lnTo>
                    <a:pt x="8" y="21"/>
                  </a:lnTo>
                  <a:lnTo>
                    <a:pt x="2" y="31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50" y="45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64" name="Freeform 188"/>
            <p:cNvSpPr/>
            <p:nvPr/>
          </p:nvSpPr>
          <p:spPr bwMode="auto">
            <a:xfrm>
              <a:off x="1198" y="3558"/>
              <a:ext cx="15" cy="16"/>
            </a:xfrm>
            <a:custGeom>
              <a:avLst/>
              <a:gdLst>
                <a:gd name="T0" fmla="*/ 52 w 90"/>
                <a:gd name="T1" fmla="*/ 49 h 64"/>
                <a:gd name="T2" fmla="*/ 90 w 90"/>
                <a:gd name="T3" fmla="*/ 0 h 64"/>
                <a:gd name="T4" fmla="*/ 87 w 90"/>
                <a:gd name="T5" fmla="*/ 1 h 64"/>
                <a:gd name="T6" fmla="*/ 80 w 90"/>
                <a:gd name="T7" fmla="*/ 4 h 64"/>
                <a:gd name="T8" fmla="*/ 69 w 90"/>
                <a:gd name="T9" fmla="*/ 9 h 64"/>
                <a:gd name="T10" fmla="*/ 55 w 90"/>
                <a:gd name="T11" fmla="*/ 16 h 64"/>
                <a:gd name="T12" fmla="*/ 41 w 90"/>
                <a:gd name="T13" fmla="*/ 24 h 64"/>
                <a:gd name="T14" fmla="*/ 27 w 90"/>
                <a:gd name="T15" fmla="*/ 32 h 64"/>
                <a:gd name="T16" fmla="*/ 14 w 90"/>
                <a:gd name="T17" fmla="*/ 42 h 64"/>
                <a:gd name="T18" fmla="*/ 5 w 90"/>
                <a:gd name="T19" fmla="*/ 52 h 64"/>
                <a:gd name="T20" fmla="*/ 0 w 90"/>
                <a:gd name="T21" fmla="*/ 60 h 64"/>
                <a:gd name="T22" fmla="*/ 4 w 90"/>
                <a:gd name="T23" fmla="*/ 64 h 64"/>
                <a:gd name="T24" fmla="*/ 11 w 90"/>
                <a:gd name="T25" fmla="*/ 64 h 64"/>
                <a:gd name="T26" fmla="*/ 21 w 90"/>
                <a:gd name="T27" fmla="*/ 61 h 64"/>
                <a:gd name="T28" fmla="*/ 32 w 90"/>
                <a:gd name="T29" fmla="*/ 57 h 64"/>
                <a:gd name="T30" fmla="*/ 42 w 90"/>
                <a:gd name="T31" fmla="*/ 54 h 64"/>
                <a:gd name="T32" fmla="*/ 49 w 90"/>
                <a:gd name="T33" fmla="*/ 50 h 64"/>
                <a:gd name="T34" fmla="*/ 52 w 90"/>
                <a:gd name="T35" fmla="*/ 4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64">
                  <a:moveTo>
                    <a:pt x="52" y="49"/>
                  </a:moveTo>
                  <a:lnTo>
                    <a:pt x="90" y="0"/>
                  </a:lnTo>
                  <a:lnTo>
                    <a:pt x="87" y="1"/>
                  </a:lnTo>
                  <a:lnTo>
                    <a:pt x="80" y="4"/>
                  </a:lnTo>
                  <a:lnTo>
                    <a:pt x="69" y="9"/>
                  </a:lnTo>
                  <a:lnTo>
                    <a:pt x="55" y="16"/>
                  </a:lnTo>
                  <a:lnTo>
                    <a:pt x="41" y="24"/>
                  </a:lnTo>
                  <a:lnTo>
                    <a:pt x="27" y="32"/>
                  </a:lnTo>
                  <a:lnTo>
                    <a:pt x="14" y="42"/>
                  </a:lnTo>
                  <a:lnTo>
                    <a:pt x="5" y="52"/>
                  </a:lnTo>
                  <a:lnTo>
                    <a:pt x="0" y="60"/>
                  </a:lnTo>
                  <a:lnTo>
                    <a:pt x="4" y="64"/>
                  </a:lnTo>
                  <a:lnTo>
                    <a:pt x="11" y="64"/>
                  </a:lnTo>
                  <a:lnTo>
                    <a:pt x="21" y="61"/>
                  </a:lnTo>
                  <a:lnTo>
                    <a:pt x="32" y="57"/>
                  </a:lnTo>
                  <a:lnTo>
                    <a:pt x="42" y="54"/>
                  </a:lnTo>
                  <a:lnTo>
                    <a:pt x="49" y="50"/>
                  </a:lnTo>
                  <a:lnTo>
                    <a:pt x="52" y="49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21BA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5965" name="Line 189"/>
          <p:cNvSpPr>
            <a:spLocks noChangeShapeType="1"/>
          </p:cNvSpPr>
          <p:nvPr/>
        </p:nvSpPr>
        <p:spPr bwMode="auto">
          <a:xfrm>
            <a:off x="2784722" y="728962"/>
            <a:ext cx="6119812" cy="19446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5966" name="Group 190"/>
          <p:cNvGrpSpPr/>
          <p:nvPr/>
        </p:nvGrpSpPr>
        <p:grpSpPr bwMode="auto">
          <a:xfrm>
            <a:off x="2522785" y="2745086"/>
            <a:ext cx="627063" cy="1185862"/>
            <a:chOff x="960" y="3360"/>
            <a:chExt cx="288" cy="576"/>
          </a:xfrm>
        </p:grpSpPr>
        <p:sp>
          <p:nvSpPr>
            <p:cNvPr id="75967" name="Freeform 191"/>
            <p:cNvSpPr/>
            <p:nvPr/>
          </p:nvSpPr>
          <p:spPr bwMode="auto">
            <a:xfrm>
              <a:off x="1012" y="3563"/>
              <a:ext cx="196" cy="373"/>
            </a:xfrm>
            <a:custGeom>
              <a:avLst/>
              <a:gdLst>
                <a:gd name="T0" fmla="*/ 110 w 1177"/>
                <a:gd name="T1" fmla="*/ 1492 h 1492"/>
                <a:gd name="T2" fmla="*/ 0 w 1177"/>
                <a:gd name="T3" fmla="*/ 1273 h 1492"/>
                <a:gd name="T4" fmla="*/ 129 w 1177"/>
                <a:gd name="T5" fmla="*/ 1371 h 1492"/>
                <a:gd name="T6" fmla="*/ 110 w 1177"/>
                <a:gd name="T7" fmla="*/ 1205 h 1492"/>
                <a:gd name="T8" fmla="*/ 184 w 1177"/>
                <a:gd name="T9" fmla="*/ 1302 h 1492"/>
                <a:gd name="T10" fmla="*/ 152 w 1177"/>
                <a:gd name="T11" fmla="*/ 1102 h 1492"/>
                <a:gd name="T12" fmla="*/ 325 w 1177"/>
                <a:gd name="T13" fmla="*/ 1321 h 1492"/>
                <a:gd name="T14" fmla="*/ 286 w 1177"/>
                <a:gd name="T15" fmla="*/ 1071 h 1492"/>
                <a:gd name="T16" fmla="*/ 416 w 1177"/>
                <a:gd name="T17" fmla="*/ 1283 h 1492"/>
                <a:gd name="T18" fmla="*/ 396 w 1177"/>
                <a:gd name="T19" fmla="*/ 946 h 1492"/>
                <a:gd name="T20" fmla="*/ 482 w 1177"/>
                <a:gd name="T21" fmla="*/ 1273 h 1492"/>
                <a:gd name="T22" fmla="*/ 489 w 1177"/>
                <a:gd name="T23" fmla="*/ 535 h 1492"/>
                <a:gd name="T24" fmla="*/ 267 w 1177"/>
                <a:gd name="T25" fmla="*/ 278 h 1492"/>
                <a:gd name="T26" fmla="*/ 267 w 1177"/>
                <a:gd name="T27" fmla="*/ 278 h 1492"/>
                <a:gd name="T28" fmla="*/ 275 w 1177"/>
                <a:gd name="T29" fmla="*/ 215 h 1492"/>
                <a:gd name="T30" fmla="*/ 282 w 1177"/>
                <a:gd name="T31" fmla="*/ 198 h 1492"/>
                <a:gd name="T32" fmla="*/ 490 w 1177"/>
                <a:gd name="T33" fmla="*/ 410 h 1492"/>
                <a:gd name="T34" fmla="*/ 520 w 1177"/>
                <a:gd name="T35" fmla="*/ 8 h 1492"/>
                <a:gd name="T36" fmla="*/ 522 w 1177"/>
                <a:gd name="T37" fmla="*/ 9 h 1492"/>
                <a:gd name="T38" fmla="*/ 527 w 1177"/>
                <a:gd name="T39" fmla="*/ 11 h 1492"/>
                <a:gd name="T40" fmla="*/ 535 w 1177"/>
                <a:gd name="T41" fmla="*/ 15 h 1492"/>
                <a:gd name="T42" fmla="*/ 548 w 1177"/>
                <a:gd name="T43" fmla="*/ 19 h 1492"/>
                <a:gd name="T44" fmla="*/ 565 w 1177"/>
                <a:gd name="T45" fmla="*/ 20 h 1492"/>
                <a:gd name="T46" fmla="*/ 585 w 1177"/>
                <a:gd name="T47" fmla="*/ 18 h 1492"/>
                <a:gd name="T48" fmla="*/ 611 w 1177"/>
                <a:gd name="T49" fmla="*/ 11 h 1492"/>
                <a:gd name="T50" fmla="*/ 639 w 1177"/>
                <a:gd name="T51" fmla="*/ 0 h 1492"/>
                <a:gd name="T52" fmla="*/ 653 w 1177"/>
                <a:gd name="T53" fmla="*/ 268 h 1492"/>
                <a:gd name="T54" fmla="*/ 844 w 1177"/>
                <a:gd name="T55" fmla="*/ 115 h 1492"/>
                <a:gd name="T56" fmla="*/ 853 w 1177"/>
                <a:gd name="T57" fmla="*/ 174 h 1492"/>
                <a:gd name="T58" fmla="*/ 651 w 1177"/>
                <a:gd name="T59" fmla="*/ 371 h 1492"/>
                <a:gd name="T60" fmla="*/ 651 w 1177"/>
                <a:gd name="T61" fmla="*/ 1033 h 1492"/>
                <a:gd name="T62" fmla="*/ 689 w 1177"/>
                <a:gd name="T63" fmla="*/ 1325 h 1492"/>
                <a:gd name="T64" fmla="*/ 783 w 1177"/>
                <a:gd name="T65" fmla="*/ 865 h 1492"/>
                <a:gd name="T66" fmla="*/ 777 w 1177"/>
                <a:gd name="T67" fmla="*/ 1290 h 1492"/>
                <a:gd name="T68" fmla="*/ 894 w 1177"/>
                <a:gd name="T69" fmla="*/ 812 h 1492"/>
                <a:gd name="T70" fmla="*/ 865 w 1177"/>
                <a:gd name="T71" fmla="*/ 1325 h 1492"/>
                <a:gd name="T72" fmla="*/ 965 w 1177"/>
                <a:gd name="T73" fmla="*/ 1102 h 1492"/>
                <a:gd name="T74" fmla="*/ 962 w 1177"/>
                <a:gd name="T75" fmla="*/ 1360 h 1492"/>
                <a:gd name="T76" fmla="*/ 1065 w 1177"/>
                <a:gd name="T77" fmla="*/ 1186 h 1492"/>
                <a:gd name="T78" fmla="*/ 1068 w 1177"/>
                <a:gd name="T79" fmla="*/ 1311 h 1492"/>
                <a:gd name="T80" fmla="*/ 1177 w 1177"/>
                <a:gd name="T81" fmla="*/ 1242 h 1492"/>
                <a:gd name="T82" fmla="*/ 1041 w 1177"/>
                <a:gd name="T83" fmla="*/ 1477 h 1492"/>
                <a:gd name="T84" fmla="*/ 110 w 1177"/>
                <a:gd name="T85" fmla="*/ 1492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77" h="1492">
                  <a:moveTo>
                    <a:pt x="110" y="1492"/>
                  </a:moveTo>
                  <a:lnTo>
                    <a:pt x="0" y="1273"/>
                  </a:lnTo>
                  <a:lnTo>
                    <a:pt x="129" y="1371"/>
                  </a:lnTo>
                  <a:lnTo>
                    <a:pt x="110" y="1205"/>
                  </a:lnTo>
                  <a:lnTo>
                    <a:pt x="184" y="1302"/>
                  </a:lnTo>
                  <a:lnTo>
                    <a:pt x="152" y="1102"/>
                  </a:lnTo>
                  <a:lnTo>
                    <a:pt x="325" y="1321"/>
                  </a:lnTo>
                  <a:lnTo>
                    <a:pt x="286" y="1071"/>
                  </a:lnTo>
                  <a:lnTo>
                    <a:pt x="416" y="1283"/>
                  </a:lnTo>
                  <a:lnTo>
                    <a:pt x="396" y="946"/>
                  </a:lnTo>
                  <a:lnTo>
                    <a:pt x="482" y="1273"/>
                  </a:lnTo>
                  <a:lnTo>
                    <a:pt x="489" y="535"/>
                  </a:lnTo>
                  <a:lnTo>
                    <a:pt x="267" y="278"/>
                  </a:lnTo>
                  <a:lnTo>
                    <a:pt x="267" y="278"/>
                  </a:lnTo>
                  <a:lnTo>
                    <a:pt x="275" y="215"/>
                  </a:lnTo>
                  <a:lnTo>
                    <a:pt x="282" y="198"/>
                  </a:lnTo>
                  <a:lnTo>
                    <a:pt x="490" y="410"/>
                  </a:lnTo>
                  <a:lnTo>
                    <a:pt x="520" y="8"/>
                  </a:lnTo>
                  <a:lnTo>
                    <a:pt x="522" y="9"/>
                  </a:lnTo>
                  <a:lnTo>
                    <a:pt x="527" y="11"/>
                  </a:lnTo>
                  <a:lnTo>
                    <a:pt x="535" y="15"/>
                  </a:lnTo>
                  <a:lnTo>
                    <a:pt x="548" y="19"/>
                  </a:lnTo>
                  <a:lnTo>
                    <a:pt x="565" y="20"/>
                  </a:lnTo>
                  <a:lnTo>
                    <a:pt x="585" y="18"/>
                  </a:lnTo>
                  <a:lnTo>
                    <a:pt x="611" y="11"/>
                  </a:lnTo>
                  <a:lnTo>
                    <a:pt x="639" y="0"/>
                  </a:lnTo>
                  <a:lnTo>
                    <a:pt x="653" y="268"/>
                  </a:lnTo>
                  <a:lnTo>
                    <a:pt x="844" y="115"/>
                  </a:lnTo>
                  <a:lnTo>
                    <a:pt x="853" y="174"/>
                  </a:lnTo>
                  <a:lnTo>
                    <a:pt x="651" y="371"/>
                  </a:lnTo>
                  <a:lnTo>
                    <a:pt x="651" y="1033"/>
                  </a:lnTo>
                  <a:lnTo>
                    <a:pt x="689" y="1325"/>
                  </a:lnTo>
                  <a:lnTo>
                    <a:pt x="783" y="865"/>
                  </a:lnTo>
                  <a:lnTo>
                    <a:pt x="777" y="1290"/>
                  </a:lnTo>
                  <a:lnTo>
                    <a:pt x="894" y="812"/>
                  </a:lnTo>
                  <a:lnTo>
                    <a:pt x="865" y="1325"/>
                  </a:lnTo>
                  <a:lnTo>
                    <a:pt x="965" y="1102"/>
                  </a:lnTo>
                  <a:lnTo>
                    <a:pt x="962" y="1360"/>
                  </a:lnTo>
                  <a:lnTo>
                    <a:pt x="1065" y="1186"/>
                  </a:lnTo>
                  <a:lnTo>
                    <a:pt x="1068" y="1311"/>
                  </a:lnTo>
                  <a:lnTo>
                    <a:pt x="1177" y="1242"/>
                  </a:lnTo>
                  <a:lnTo>
                    <a:pt x="1041" y="1477"/>
                  </a:lnTo>
                  <a:lnTo>
                    <a:pt x="110" y="14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68" name="Freeform 192"/>
            <p:cNvSpPr/>
            <p:nvPr/>
          </p:nvSpPr>
          <p:spPr bwMode="auto">
            <a:xfrm>
              <a:off x="1084" y="3859"/>
              <a:ext cx="7" cy="65"/>
            </a:xfrm>
            <a:custGeom>
              <a:avLst/>
              <a:gdLst>
                <a:gd name="T0" fmla="*/ 35 w 39"/>
                <a:gd name="T1" fmla="*/ 245 h 260"/>
                <a:gd name="T2" fmla="*/ 0 w 39"/>
                <a:gd name="T3" fmla="*/ 0 h 260"/>
                <a:gd name="T4" fmla="*/ 0 w 39"/>
                <a:gd name="T5" fmla="*/ 166 h 260"/>
                <a:gd name="T6" fmla="*/ 16 w 39"/>
                <a:gd name="T7" fmla="*/ 260 h 260"/>
                <a:gd name="T8" fmla="*/ 39 w 39"/>
                <a:gd name="T9" fmla="*/ 260 h 260"/>
                <a:gd name="T10" fmla="*/ 35 w 39"/>
                <a:gd name="T11" fmla="*/ 24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60">
                  <a:moveTo>
                    <a:pt x="35" y="245"/>
                  </a:moveTo>
                  <a:lnTo>
                    <a:pt x="0" y="0"/>
                  </a:lnTo>
                  <a:lnTo>
                    <a:pt x="0" y="166"/>
                  </a:lnTo>
                  <a:lnTo>
                    <a:pt x="16" y="260"/>
                  </a:lnTo>
                  <a:lnTo>
                    <a:pt x="39" y="260"/>
                  </a:lnTo>
                  <a:lnTo>
                    <a:pt x="35" y="245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69" name="Freeform 193"/>
            <p:cNvSpPr/>
            <p:nvPr/>
          </p:nvSpPr>
          <p:spPr bwMode="auto">
            <a:xfrm>
              <a:off x="1022" y="3857"/>
              <a:ext cx="61" cy="72"/>
            </a:xfrm>
            <a:custGeom>
              <a:avLst/>
              <a:gdLst>
                <a:gd name="T0" fmla="*/ 366 w 366"/>
                <a:gd name="T1" fmla="*/ 273 h 286"/>
                <a:gd name="T2" fmla="*/ 267 w 366"/>
                <a:gd name="T3" fmla="*/ 28 h 286"/>
                <a:gd name="T4" fmla="*/ 302 w 366"/>
                <a:gd name="T5" fmla="*/ 264 h 286"/>
                <a:gd name="T6" fmla="*/ 212 w 366"/>
                <a:gd name="T7" fmla="*/ 129 h 286"/>
                <a:gd name="T8" fmla="*/ 122 w 366"/>
                <a:gd name="T9" fmla="*/ 0 h 286"/>
                <a:gd name="T10" fmla="*/ 161 w 366"/>
                <a:gd name="T11" fmla="*/ 254 h 286"/>
                <a:gd name="T12" fmla="*/ 79 w 366"/>
                <a:gd name="T13" fmla="*/ 125 h 286"/>
                <a:gd name="T14" fmla="*/ 90 w 366"/>
                <a:gd name="T15" fmla="*/ 254 h 286"/>
                <a:gd name="T16" fmla="*/ 0 w 366"/>
                <a:gd name="T17" fmla="*/ 190 h 286"/>
                <a:gd name="T18" fmla="*/ 67 w 366"/>
                <a:gd name="T19" fmla="*/ 286 h 286"/>
                <a:gd name="T20" fmla="*/ 366 w 366"/>
                <a:gd name="T21" fmla="*/ 27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6" h="286">
                  <a:moveTo>
                    <a:pt x="366" y="273"/>
                  </a:moveTo>
                  <a:lnTo>
                    <a:pt x="267" y="28"/>
                  </a:lnTo>
                  <a:lnTo>
                    <a:pt x="302" y="264"/>
                  </a:lnTo>
                  <a:lnTo>
                    <a:pt x="212" y="129"/>
                  </a:lnTo>
                  <a:lnTo>
                    <a:pt x="122" y="0"/>
                  </a:lnTo>
                  <a:lnTo>
                    <a:pt x="161" y="254"/>
                  </a:lnTo>
                  <a:lnTo>
                    <a:pt x="79" y="125"/>
                  </a:lnTo>
                  <a:lnTo>
                    <a:pt x="90" y="254"/>
                  </a:lnTo>
                  <a:lnTo>
                    <a:pt x="0" y="190"/>
                  </a:lnTo>
                  <a:lnTo>
                    <a:pt x="67" y="286"/>
                  </a:lnTo>
                  <a:lnTo>
                    <a:pt x="366" y="273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70" name="Freeform 194"/>
            <p:cNvSpPr/>
            <p:nvPr/>
          </p:nvSpPr>
          <p:spPr bwMode="auto">
            <a:xfrm>
              <a:off x="1128" y="3823"/>
              <a:ext cx="27" cy="102"/>
            </a:xfrm>
            <a:custGeom>
              <a:avLst/>
              <a:gdLst>
                <a:gd name="T0" fmla="*/ 0 w 160"/>
                <a:gd name="T1" fmla="*/ 412 h 412"/>
                <a:gd name="T2" fmla="*/ 0 w 160"/>
                <a:gd name="T3" fmla="*/ 352 h 412"/>
                <a:gd name="T4" fmla="*/ 50 w 160"/>
                <a:gd name="T5" fmla="*/ 112 h 412"/>
                <a:gd name="T6" fmla="*/ 66 w 160"/>
                <a:gd name="T7" fmla="*/ 375 h 412"/>
                <a:gd name="T8" fmla="*/ 160 w 160"/>
                <a:gd name="T9" fmla="*/ 0 h 412"/>
                <a:gd name="T10" fmla="*/ 129 w 160"/>
                <a:gd name="T11" fmla="*/ 412 h 412"/>
                <a:gd name="T12" fmla="*/ 0 w 160"/>
                <a:gd name="T13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412">
                  <a:moveTo>
                    <a:pt x="0" y="412"/>
                  </a:moveTo>
                  <a:lnTo>
                    <a:pt x="0" y="352"/>
                  </a:lnTo>
                  <a:lnTo>
                    <a:pt x="50" y="112"/>
                  </a:lnTo>
                  <a:lnTo>
                    <a:pt x="66" y="375"/>
                  </a:lnTo>
                  <a:lnTo>
                    <a:pt x="160" y="0"/>
                  </a:lnTo>
                  <a:lnTo>
                    <a:pt x="129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71" name="Freeform 195"/>
            <p:cNvSpPr/>
            <p:nvPr/>
          </p:nvSpPr>
          <p:spPr bwMode="auto">
            <a:xfrm>
              <a:off x="1153" y="3874"/>
              <a:ext cx="15" cy="51"/>
            </a:xfrm>
            <a:custGeom>
              <a:avLst/>
              <a:gdLst>
                <a:gd name="T0" fmla="*/ 0 w 90"/>
                <a:gd name="T1" fmla="*/ 208 h 208"/>
                <a:gd name="T2" fmla="*/ 85 w 90"/>
                <a:gd name="T3" fmla="*/ 0 h 208"/>
                <a:gd name="T4" fmla="*/ 90 w 90"/>
                <a:gd name="T5" fmla="*/ 204 h 208"/>
                <a:gd name="T6" fmla="*/ 0 w 90"/>
                <a:gd name="T7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08">
                  <a:moveTo>
                    <a:pt x="0" y="208"/>
                  </a:moveTo>
                  <a:lnTo>
                    <a:pt x="85" y="0"/>
                  </a:lnTo>
                  <a:lnTo>
                    <a:pt x="90" y="204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72" name="Freeform 196"/>
            <p:cNvSpPr/>
            <p:nvPr/>
          </p:nvSpPr>
          <p:spPr bwMode="auto">
            <a:xfrm>
              <a:off x="1171" y="3886"/>
              <a:ext cx="14" cy="38"/>
            </a:xfrm>
            <a:custGeom>
              <a:avLst/>
              <a:gdLst>
                <a:gd name="T0" fmla="*/ 0 w 82"/>
                <a:gd name="T1" fmla="*/ 154 h 154"/>
                <a:gd name="T2" fmla="*/ 82 w 82"/>
                <a:gd name="T3" fmla="*/ 0 h 154"/>
                <a:gd name="T4" fmla="*/ 66 w 82"/>
                <a:gd name="T5" fmla="*/ 149 h 154"/>
                <a:gd name="T6" fmla="*/ 0 w 82"/>
                <a:gd name="T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54">
                  <a:moveTo>
                    <a:pt x="0" y="154"/>
                  </a:moveTo>
                  <a:lnTo>
                    <a:pt x="82" y="0"/>
                  </a:lnTo>
                  <a:lnTo>
                    <a:pt x="66" y="149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73" name="Freeform 197"/>
            <p:cNvSpPr/>
            <p:nvPr/>
          </p:nvSpPr>
          <p:spPr bwMode="auto">
            <a:xfrm>
              <a:off x="1187" y="3893"/>
              <a:ext cx="9" cy="24"/>
            </a:xfrm>
            <a:custGeom>
              <a:avLst/>
              <a:gdLst>
                <a:gd name="T0" fmla="*/ 0 w 54"/>
                <a:gd name="T1" fmla="*/ 96 h 96"/>
                <a:gd name="T2" fmla="*/ 15 w 54"/>
                <a:gd name="T3" fmla="*/ 41 h 96"/>
                <a:gd name="T4" fmla="*/ 54 w 54"/>
                <a:gd name="T5" fmla="*/ 0 h 96"/>
                <a:gd name="T6" fmla="*/ 42 w 54"/>
                <a:gd name="T7" fmla="*/ 36 h 96"/>
                <a:gd name="T8" fmla="*/ 0 w 54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15" y="41"/>
                  </a:lnTo>
                  <a:lnTo>
                    <a:pt x="54" y="0"/>
                  </a:lnTo>
                  <a:lnTo>
                    <a:pt x="42" y="3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74" name="Freeform 198"/>
            <p:cNvSpPr/>
            <p:nvPr/>
          </p:nvSpPr>
          <p:spPr bwMode="auto">
            <a:xfrm>
              <a:off x="1093" y="3586"/>
              <a:ext cx="10" cy="339"/>
            </a:xfrm>
            <a:custGeom>
              <a:avLst/>
              <a:gdLst>
                <a:gd name="T0" fmla="*/ 0 w 60"/>
                <a:gd name="T1" fmla="*/ 1360 h 1360"/>
                <a:gd name="T2" fmla="*/ 43 w 60"/>
                <a:gd name="T3" fmla="*/ 0 h 1360"/>
                <a:gd name="T4" fmla="*/ 44 w 60"/>
                <a:gd name="T5" fmla="*/ 3 h 1360"/>
                <a:gd name="T6" fmla="*/ 47 w 60"/>
                <a:gd name="T7" fmla="*/ 5 h 1360"/>
                <a:gd name="T8" fmla="*/ 53 w 60"/>
                <a:gd name="T9" fmla="*/ 6 h 1360"/>
                <a:gd name="T10" fmla="*/ 60 w 60"/>
                <a:gd name="T11" fmla="*/ 1 h 1360"/>
                <a:gd name="T12" fmla="*/ 54 w 60"/>
                <a:gd name="T13" fmla="*/ 1360 h 1360"/>
                <a:gd name="T14" fmla="*/ 0 w 60"/>
                <a:gd name="T15" fmla="*/ 136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360">
                  <a:moveTo>
                    <a:pt x="0" y="1360"/>
                  </a:moveTo>
                  <a:lnTo>
                    <a:pt x="43" y="0"/>
                  </a:lnTo>
                  <a:lnTo>
                    <a:pt x="44" y="3"/>
                  </a:lnTo>
                  <a:lnTo>
                    <a:pt x="47" y="5"/>
                  </a:lnTo>
                  <a:lnTo>
                    <a:pt x="53" y="6"/>
                  </a:lnTo>
                  <a:lnTo>
                    <a:pt x="60" y="1"/>
                  </a:lnTo>
                  <a:lnTo>
                    <a:pt x="54" y="1360"/>
                  </a:lnTo>
                  <a:lnTo>
                    <a:pt x="0" y="1360"/>
                  </a:lnTo>
                  <a:close/>
                </a:path>
              </a:pathLst>
            </a:custGeom>
            <a:solidFill>
              <a:srgbClr val="87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75" name="Freeform 199"/>
            <p:cNvSpPr/>
            <p:nvPr/>
          </p:nvSpPr>
          <p:spPr bwMode="auto">
            <a:xfrm>
              <a:off x="1104" y="3576"/>
              <a:ext cx="8" cy="348"/>
            </a:xfrm>
            <a:custGeom>
              <a:avLst/>
              <a:gdLst>
                <a:gd name="T0" fmla="*/ 0 w 46"/>
                <a:gd name="T1" fmla="*/ 1392 h 1392"/>
                <a:gd name="T2" fmla="*/ 19 w 46"/>
                <a:gd name="T3" fmla="*/ 4 h 1392"/>
                <a:gd name="T4" fmla="*/ 20 w 46"/>
                <a:gd name="T5" fmla="*/ 5 h 1392"/>
                <a:gd name="T6" fmla="*/ 25 w 46"/>
                <a:gd name="T7" fmla="*/ 7 h 1392"/>
                <a:gd name="T8" fmla="*/ 32 w 46"/>
                <a:gd name="T9" fmla="*/ 6 h 1392"/>
                <a:gd name="T10" fmla="*/ 43 w 46"/>
                <a:gd name="T11" fmla="*/ 0 h 1392"/>
                <a:gd name="T12" fmla="*/ 46 w 46"/>
                <a:gd name="T13" fmla="*/ 1392 h 1392"/>
                <a:gd name="T14" fmla="*/ 0 w 46"/>
                <a:gd name="T15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392">
                  <a:moveTo>
                    <a:pt x="0" y="1392"/>
                  </a:moveTo>
                  <a:lnTo>
                    <a:pt x="19" y="4"/>
                  </a:lnTo>
                  <a:lnTo>
                    <a:pt x="20" y="5"/>
                  </a:lnTo>
                  <a:lnTo>
                    <a:pt x="25" y="7"/>
                  </a:lnTo>
                  <a:lnTo>
                    <a:pt x="32" y="6"/>
                  </a:lnTo>
                  <a:lnTo>
                    <a:pt x="43" y="0"/>
                  </a:lnTo>
                  <a:lnTo>
                    <a:pt x="46" y="1392"/>
                  </a:lnTo>
                  <a:lnTo>
                    <a:pt x="0" y="1392"/>
                  </a:lnTo>
                  <a:close/>
                </a:path>
              </a:pathLst>
            </a:custGeom>
            <a:solidFill>
              <a:srgbClr val="87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76" name="Freeform 200"/>
            <p:cNvSpPr/>
            <p:nvPr/>
          </p:nvSpPr>
          <p:spPr bwMode="auto">
            <a:xfrm>
              <a:off x="1114" y="3568"/>
              <a:ext cx="7" cy="355"/>
            </a:xfrm>
            <a:custGeom>
              <a:avLst/>
              <a:gdLst>
                <a:gd name="T0" fmla="*/ 8 w 43"/>
                <a:gd name="T1" fmla="*/ 1420 h 1420"/>
                <a:gd name="T2" fmla="*/ 0 w 43"/>
                <a:gd name="T3" fmla="*/ 14 h 1420"/>
                <a:gd name="T4" fmla="*/ 16 w 43"/>
                <a:gd name="T5" fmla="*/ 0 h 1420"/>
                <a:gd name="T6" fmla="*/ 24 w 43"/>
                <a:gd name="T7" fmla="*/ 1081 h 1420"/>
                <a:gd name="T8" fmla="*/ 43 w 43"/>
                <a:gd name="T9" fmla="*/ 1415 h 1420"/>
                <a:gd name="T10" fmla="*/ 8 w 43"/>
                <a:gd name="T11" fmla="*/ 1420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420">
                  <a:moveTo>
                    <a:pt x="8" y="1420"/>
                  </a:moveTo>
                  <a:lnTo>
                    <a:pt x="0" y="14"/>
                  </a:lnTo>
                  <a:lnTo>
                    <a:pt x="16" y="0"/>
                  </a:lnTo>
                  <a:lnTo>
                    <a:pt x="24" y="1081"/>
                  </a:lnTo>
                  <a:lnTo>
                    <a:pt x="43" y="1415"/>
                  </a:lnTo>
                  <a:lnTo>
                    <a:pt x="8" y="1420"/>
                  </a:lnTo>
                  <a:close/>
                </a:path>
              </a:pathLst>
            </a:custGeom>
            <a:solidFill>
              <a:srgbClr val="87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77" name="Freeform 201"/>
            <p:cNvSpPr/>
            <p:nvPr/>
          </p:nvSpPr>
          <p:spPr bwMode="auto">
            <a:xfrm>
              <a:off x="1121" y="3600"/>
              <a:ext cx="29" cy="47"/>
            </a:xfrm>
            <a:custGeom>
              <a:avLst/>
              <a:gdLst>
                <a:gd name="T0" fmla="*/ 4 w 173"/>
                <a:gd name="T1" fmla="*/ 153 h 190"/>
                <a:gd name="T2" fmla="*/ 173 w 173"/>
                <a:gd name="T3" fmla="*/ 0 h 190"/>
                <a:gd name="T4" fmla="*/ 173 w 173"/>
                <a:gd name="T5" fmla="*/ 14 h 190"/>
                <a:gd name="T6" fmla="*/ 0 w 173"/>
                <a:gd name="T7" fmla="*/ 190 h 190"/>
                <a:gd name="T8" fmla="*/ 4 w 173"/>
                <a:gd name="T9" fmla="*/ 1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90">
                  <a:moveTo>
                    <a:pt x="4" y="153"/>
                  </a:moveTo>
                  <a:lnTo>
                    <a:pt x="173" y="0"/>
                  </a:lnTo>
                  <a:lnTo>
                    <a:pt x="173" y="14"/>
                  </a:lnTo>
                  <a:lnTo>
                    <a:pt x="0" y="190"/>
                  </a:lnTo>
                  <a:lnTo>
                    <a:pt x="4" y="153"/>
                  </a:lnTo>
                  <a:close/>
                </a:path>
              </a:pathLst>
            </a:custGeom>
            <a:solidFill>
              <a:srgbClr val="87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78" name="Freeform 202"/>
            <p:cNvSpPr/>
            <p:nvPr/>
          </p:nvSpPr>
          <p:spPr bwMode="auto">
            <a:xfrm>
              <a:off x="1059" y="3621"/>
              <a:ext cx="34" cy="64"/>
            </a:xfrm>
            <a:custGeom>
              <a:avLst/>
              <a:gdLst>
                <a:gd name="T0" fmla="*/ 200 w 200"/>
                <a:gd name="T1" fmla="*/ 255 h 255"/>
                <a:gd name="T2" fmla="*/ 196 w 200"/>
                <a:gd name="T3" fmla="*/ 198 h 255"/>
                <a:gd name="T4" fmla="*/ 8 w 200"/>
                <a:gd name="T5" fmla="*/ 0 h 255"/>
                <a:gd name="T6" fmla="*/ 0 w 200"/>
                <a:gd name="T7" fmla="*/ 41 h 255"/>
                <a:gd name="T8" fmla="*/ 200 w 200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5">
                  <a:moveTo>
                    <a:pt x="200" y="255"/>
                  </a:moveTo>
                  <a:lnTo>
                    <a:pt x="196" y="198"/>
                  </a:lnTo>
                  <a:lnTo>
                    <a:pt x="8" y="0"/>
                  </a:lnTo>
                  <a:lnTo>
                    <a:pt x="0" y="41"/>
                  </a:lnTo>
                  <a:lnTo>
                    <a:pt x="200" y="255"/>
                  </a:lnTo>
                  <a:close/>
                </a:path>
              </a:pathLst>
            </a:custGeom>
            <a:solidFill>
              <a:srgbClr val="87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79" name="Freeform 203"/>
            <p:cNvSpPr/>
            <p:nvPr/>
          </p:nvSpPr>
          <p:spPr bwMode="auto">
            <a:xfrm>
              <a:off x="960" y="3581"/>
              <a:ext cx="98" cy="138"/>
            </a:xfrm>
            <a:custGeom>
              <a:avLst/>
              <a:gdLst>
                <a:gd name="T0" fmla="*/ 561 w 585"/>
                <a:gd name="T1" fmla="*/ 404 h 554"/>
                <a:gd name="T2" fmla="*/ 551 w 585"/>
                <a:gd name="T3" fmla="*/ 415 h 554"/>
                <a:gd name="T4" fmla="*/ 526 w 585"/>
                <a:gd name="T5" fmla="*/ 443 h 554"/>
                <a:gd name="T6" fmla="*/ 486 w 585"/>
                <a:gd name="T7" fmla="*/ 476 h 554"/>
                <a:gd name="T8" fmla="*/ 435 w 585"/>
                <a:gd name="T9" fmla="*/ 505 h 554"/>
                <a:gd name="T10" fmla="*/ 287 w 585"/>
                <a:gd name="T11" fmla="*/ 550 h 554"/>
                <a:gd name="T12" fmla="*/ 293 w 585"/>
                <a:gd name="T13" fmla="*/ 520 h 554"/>
                <a:gd name="T14" fmla="*/ 304 w 585"/>
                <a:gd name="T15" fmla="*/ 474 h 554"/>
                <a:gd name="T16" fmla="*/ 313 w 585"/>
                <a:gd name="T17" fmla="*/ 420 h 554"/>
                <a:gd name="T18" fmla="*/ 319 w 585"/>
                <a:gd name="T19" fmla="*/ 389 h 554"/>
                <a:gd name="T20" fmla="*/ 323 w 585"/>
                <a:gd name="T21" fmla="*/ 354 h 554"/>
                <a:gd name="T22" fmla="*/ 333 w 585"/>
                <a:gd name="T23" fmla="*/ 305 h 554"/>
                <a:gd name="T24" fmla="*/ 350 w 585"/>
                <a:gd name="T25" fmla="*/ 262 h 554"/>
                <a:gd name="T26" fmla="*/ 358 w 585"/>
                <a:gd name="T27" fmla="*/ 250 h 554"/>
                <a:gd name="T28" fmla="*/ 328 w 585"/>
                <a:gd name="T29" fmla="*/ 254 h 554"/>
                <a:gd name="T30" fmla="*/ 281 w 585"/>
                <a:gd name="T31" fmla="*/ 262 h 554"/>
                <a:gd name="T32" fmla="*/ 230 w 585"/>
                <a:gd name="T33" fmla="*/ 265 h 554"/>
                <a:gd name="T34" fmla="*/ 202 w 585"/>
                <a:gd name="T35" fmla="*/ 267 h 554"/>
                <a:gd name="T36" fmla="*/ 175 w 585"/>
                <a:gd name="T37" fmla="*/ 268 h 554"/>
                <a:gd name="T38" fmla="*/ 128 w 585"/>
                <a:gd name="T39" fmla="*/ 263 h 554"/>
                <a:gd name="T40" fmla="*/ 76 w 585"/>
                <a:gd name="T41" fmla="*/ 244 h 554"/>
                <a:gd name="T42" fmla="*/ 50 w 585"/>
                <a:gd name="T43" fmla="*/ 227 h 554"/>
                <a:gd name="T44" fmla="*/ 39 w 585"/>
                <a:gd name="T45" fmla="*/ 218 h 554"/>
                <a:gd name="T46" fmla="*/ 24 w 585"/>
                <a:gd name="T47" fmla="*/ 199 h 554"/>
                <a:gd name="T48" fmla="*/ 7 w 585"/>
                <a:gd name="T49" fmla="*/ 168 h 554"/>
                <a:gd name="T50" fmla="*/ 4 w 585"/>
                <a:gd name="T51" fmla="*/ 145 h 554"/>
                <a:gd name="T52" fmla="*/ 32 w 585"/>
                <a:gd name="T53" fmla="*/ 128 h 554"/>
                <a:gd name="T54" fmla="*/ 75 w 585"/>
                <a:gd name="T55" fmla="*/ 100 h 554"/>
                <a:gd name="T56" fmla="*/ 121 w 585"/>
                <a:gd name="T57" fmla="*/ 70 h 554"/>
                <a:gd name="T58" fmla="*/ 146 w 585"/>
                <a:gd name="T59" fmla="*/ 55 h 554"/>
                <a:gd name="T60" fmla="*/ 175 w 585"/>
                <a:gd name="T61" fmla="*/ 40 h 554"/>
                <a:gd name="T62" fmla="*/ 220 w 585"/>
                <a:gd name="T63" fmla="*/ 19 h 554"/>
                <a:gd name="T64" fmla="*/ 271 w 585"/>
                <a:gd name="T65" fmla="*/ 4 h 554"/>
                <a:gd name="T66" fmla="*/ 299 w 585"/>
                <a:gd name="T67" fmla="*/ 2 h 554"/>
                <a:gd name="T68" fmla="*/ 334 w 585"/>
                <a:gd name="T69" fmla="*/ 0 h 554"/>
                <a:gd name="T70" fmla="*/ 387 w 585"/>
                <a:gd name="T71" fmla="*/ 2 h 554"/>
                <a:gd name="T72" fmla="*/ 439 w 585"/>
                <a:gd name="T73" fmla="*/ 10 h 554"/>
                <a:gd name="T74" fmla="*/ 462 w 585"/>
                <a:gd name="T75" fmla="*/ 22 h 554"/>
                <a:gd name="T76" fmla="*/ 483 w 585"/>
                <a:gd name="T77" fmla="*/ 40 h 554"/>
                <a:gd name="T78" fmla="*/ 513 w 585"/>
                <a:gd name="T79" fmla="*/ 74 h 554"/>
                <a:gd name="T80" fmla="*/ 543 w 585"/>
                <a:gd name="T81" fmla="*/ 118 h 554"/>
                <a:gd name="T82" fmla="*/ 585 w 585"/>
                <a:gd name="T83" fmla="*/ 14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5" h="554">
                  <a:moveTo>
                    <a:pt x="568" y="190"/>
                  </a:moveTo>
                  <a:lnTo>
                    <a:pt x="561" y="404"/>
                  </a:lnTo>
                  <a:lnTo>
                    <a:pt x="559" y="406"/>
                  </a:lnTo>
                  <a:lnTo>
                    <a:pt x="551" y="415"/>
                  </a:lnTo>
                  <a:lnTo>
                    <a:pt x="541" y="428"/>
                  </a:lnTo>
                  <a:lnTo>
                    <a:pt x="526" y="443"/>
                  </a:lnTo>
                  <a:lnTo>
                    <a:pt x="507" y="459"/>
                  </a:lnTo>
                  <a:lnTo>
                    <a:pt x="486" y="476"/>
                  </a:lnTo>
                  <a:lnTo>
                    <a:pt x="461" y="491"/>
                  </a:lnTo>
                  <a:lnTo>
                    <a:pt x="435" y="505"/>
                  </a:lnTo>
                  <a:lnTo>
                    <a:pt x="286" y="554"/>
                  </a:lnTo>
                  <a:lnTo>
                    <a:pt x="287" y="550"/>
                  </a:lnTo>
                  <a:lnTo>
                    <a:pt x="290" y="538"/>
                  </a:lnTo>
                  <a:lnTo>
                    <a:pt x="293" y="520"/>
                  </a:lnTo>
                  <a:lnTo>
                    <a:pt x="298" y="499"/>
                  </a:lnTo>
                  <a:lnTo>
                    <a:pt x="304" y="474"/>
                  </a:lnTo>
                  <a:lnTo>
                    <a:pt x="309" y="446"/>
                  </a:lnTo>
                  <a:lnTo>
                    <a:pt x="313" y="420"/>
                  </a:lnTo>
                  <a:lnTo>
                    <a:pt x="317" y="394"/>
                  </a:lnTo>
                  <a:lnTo>
                    <a:pt x="319" y="389"/>
                  </a:lnTo>
                  <a:lnTo>
                    <a:pt x="320" y="375"/>
                  </a:lnTo>
                  <a:lnTo>
                    <a:pt x="323" y="354"/>
                  </a:lnTo>
                  <a:lnTo>
                    <a:pt x="327" y="330"/>
                  </a:lnTo>
                  <a:lnTo>
                    <a:pt x="333" y="305"/>
                  </a:lnTo>
                  <a:lnTo>
                    <a:pt x="341" y="281"/>
                  </a:lnTo>
                  <a:lnTo>
                    <a:pt x="350" y="262"/>
                  </a:lnTo>
                  <a:lnTo>
                    <a:pt x="362" y="249"/>
                  </a:lnTo>
                  <a:lnTo>
                    <a:pt x="358" y="250"/>
                  </a:lnTo>
                  <a:lnTo>
                    <a:pt x="346" y="252"/>
                  </a:lnTo>
                  <a:lnTo>
                    <a:pt x="328" y="254"/>
                  </a:lnTo>
                  <a:lnTo>
                    <a:pt x="306" y="258"/>
                  </a:lnTo>
                  <a:lnTo>
                    <a:pt x="281" y="262"/>
                  </a:lnTo>
                  <a:lnTo>
                    <a:pt x="255" y="264"/>
                  </a:lnTo>
                  <a:lnTo>
                    <a:pt x="230" y="265"/>
                  </a:lnTo>
                  <a:lnTo>
                    <a:pt x="206" y="267"/>
                  </a:lnTo>
                  <a:lnTo>
                    <a:pt x="202" y="267"/>
                  </a:lnTo>
                  <a:lnTo>
                    <a:pt x="192" y="268"/>
                  </a:lnTo>
                  <a:lnTo>
                    <a:pt x="175" y="268"/>
                  </a:lnTo>
                  <a:lnTo>
                    <a:pt x="152" y="267"/>
                  </a:lnTo>
                  <a:lnTo>
                    <a:pt x="128" y="263"/>
                  </a:lnTo>
                  <a:lnTo>
                    <a:pt x="103" y="257"/>
                  </a:lnTo>
                  <a:lnTo>
                    <a:pt x="76" y="244"/>
                  </a:lnTo>
                  <a:lnTo>
                    <a:pt x="51" y="228"/>
                  </a:lnTo>
                  <a:lnTo>
                    <a:pt x="50" y="227"/>
                  </a:lnTo>
                  <a:lnTo>
                    <a:pt x="46" y="224"/>
                  </a:lnTo>
                  <a:lnTo>
                    <a:pt x="39" y="218"/>
                  </a:lnTo>
                  <a:lnTo>
                    <a:pt x="32" y="210"/>
                  </a:lnTo>
                  <a:lnTo>
                    <a:pt x="24" y="199"/>
                  </a:lnTo>
                  <a:lnTo>
                    <a:pt x="16" y="185"/>
                  </a:lnTo>
                  <a:lnTo>
                    <a:pt x="7" y="168"/>
                  </a:lnTo>
                  <a:lnTo>
                    <a:pt x="0" y="148"/>
                  </a:lnTo>
                  <a:lnTo>
                    <a:pt x="4" y="145"/>
                  </a:lnTo>
                  <a:lnTo>
                    <a:pt x="15" y="138"/>
                  </a:lnTo>
                  <a:lnTo>
                    <a:pt x="32" y="128"/>
                  </a:lnTo>
                  <a:lnTo>
                    <a:pt x="52" y="114"/>
                  </a:lnTo>
                  <a:lnTo>
                    <a:pt x="75" y="100"/>
                  </a:lnTo>
                  <a:lnTo>
                    <a:pt x="98" y="85"/>
                  </a:lnTo>
                  <a:lnTo>
                    <a:pt x="121" y="70"/>
                  </a:lnTo>
                  <a:lnTo>
                    <a:pt x="142" y="58"/>
                  </a:lnTo>
                  <a:lnTo>
                    <a:pt x="146" y="55"/>
                  </a:lnTo>
                  <a:lnTo>
                    <a:pt x="158" y="49"/>
                  </a:lnTo>
                  <a:lnTo>
                    <a:pt x="175" y="40"/>
                  </a:lnTo>
                  <a:lnTo>
                    <a:pt x="196" y="29"/>
                  </a:lnTo>
                  <a:lnTo>
                    <a:pt x="220" y="19"/>
                  </a:lnTo>
                  <a:lnTo>
                    <a:pt x="245" y="10"/>
                  </a:lnTo>
                  <a:lnTo>
                    <a:pt x="271" y="4"/>
                  </a:lnTo>
                  <a:lnTo>
                    <a:pt x="294" y="2"/>
                  </a:lnTo>
                  <a:lnTo>
                    <a:pt x="299" y="2"/>
                  </a:lnTo>
                  <a:lnTo>
                    <a:pt x="313" y="0"/>
                  </a:lnTo>
                  <a:lnTo>
                    <a:pt x="334" y="0"/>
                  </a:lnTo>
                  <a:lnTo>
                    <a:pt x="360" y="0"/>
                  </a:lnTo>
                  <a:lnTo>
                    <a:pt x="387" y="2"/>
                  </a:lnTo>
                  <a:lnTo>
                    <a:pt x="415" y="5"/>
                  </a:lnTo>
                  <a:lnTo>
                    <a:pt x="439" y="10"/>
                  </a:lnTo>
                  <a:lnTo>
                    <a:pt x="459" y="19"/>
                  </a:lnTo>
                  <a:lnTo>
                    <a:pt x="462" y="22"/>
                  </a:lnTo>
                  <a:lnTo>
                    <a:pt x="471" y="29"/>
                  </a:lnTo>
                  <a:lnTo>
                    <a:pt x="483" y="40"/>
                  </a:lnTo>
                  <a:lnTo>
                    <a:pt x="497" y="55"/>
                  </a:lnTo>
                  <a:lnTo>
                    <a:pt x="513" y="74"/>
                  </a:lnTo>
                  <a:lnTo>
                    <a:pt x="528" y="94"/>
                  </a:lnTo>
                  <a:lnTo>
                    <a:pt x="543" y="118"/>
                  </a:lnTo>
                  <a:lnTo>
                    <a:pt x="553" y="142"/>
                  </a:lnTo>
                  <a:lnTo>
                    <a:pt x="585" y="144"/>
                  </a:lnTo>
                  <a:lnTo>
                    <a:pt x="568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80" name="Freeform 204"/>
            <p:cNvSpPr/>
            <p:nvPr/>
          </p:nvSpPr>
          <p:spPr bwMode="auto">
            <a:xfrm>
              <a:off x="1040" y="3533"/>
              <a:ext cx="27" cy="73"/>
            </a:xfrm>
            <a:custGeom>
              <a:avLst/>
              <a:gdLst>
                <a:gd name="T0" fmla="*/ 97 w 164"/>
                <a:gd name="T1" fmla="*/ 295 h 295"/>
                <a:gd name="T2" fmla="*/ 93 w 164"/>
                <a:gd name="T3" fmla="*/ 292 h 295"/>
                <a:gd name="T4" fmla="*/ 84 w 164"/>
                <a:gd name="T5" fmla="*/ 284 h 295"/>
                <a:gd name="T6" fmla="*/ 71 w 164"/>
                <a:gd name="T7" fmla="*/ 271 h 295"/>
                <a:gd name="T8" fmla="*/ 56 w 164"/>
                <a:gd name="T9" fmla="*/ 256 h 295"/>
                <a:gd name="T10" fmla="*/ 40 w 164"/>
                <a:gd name="T11" fmla="*/ 237 h 295"/>
                <a:gd name="T12" fmla="*/ 26 w 164"/>
                <a:gd name="T13" fmla="*/ 219 h 295"/>
                <a:gd name="T14" fmla="*/ 15 w 164"/>
                <a:gd name="T15" fmla="*/ 199 h 295"/>
                <a:gd name="T16" fmla="*/ 9 w 164"/>
                <a:gd name="T17" fmla="*/ 180 h 295"/>
                <a:gd name="T18" fmla="*/ 7 w 164"/>
                <a:gd name="T19" fmla="*/ 167 h 295"/>
                <a:gd name="T20" fmla="*/ 1 w 164"/>
                <a:gd name="T21" fmla="*/ 136 h 295"/>
                <a:gd name="T22" fmla="*/ 0 w 164"/>
                <a:gd name="T23" fmla="*/ 96 h 295"/>
                <a:gd name="T24" fmla="*/ 6 w 164"/>
                <a:gd name="T25" fmla="*/ 59 h 295"/>
                <a:gd name="T26" fmla="*/ 35 w 164"/>
                <a:gd name="T27" fmla="*/ 0 h 295"/>
                <a:gd name="T28" fmla="*/ 164 w 164"/>
                <a:gd name="T29" fmla="*/ 115 h 295"/>
                <a:gd name="T30" fmla="*/ 97 w 164"/>
                <a:gd name="T31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295">
                  <a:moveTo>
                    <a:pt x="97" y="295"/>
                  </a:moveTo>
                  <a:lnTo>
                    <a:pt x="93" y="292"/>
                  </a:lnTo>
                  <a:lnTo>
                    <a:pt x="84" y="284"/>
                  </a:lnTo>
                  <a:lnTo>
                    <a:pt x="71" y="271"/>
                  </a:lnTo>
                  <a:lnTo>
                    <a:pt x="56" y="256"/>
                  </a:lnTo>
                  <a:lnTo>
                    <a:pt x="40" y="237"/>
                  </a:lnTo>
                  <a:lnTo>
                    <a:pt x="26" y="219"/>
                  </a:lnTo>
                  <a:lnTo>
                    <a:pt x="15" y="199"/>
                  </a:lnTo>
                  <a:lnTo>
                    <a:pt x="9" y="180"/>
                  </a:lnTo>
                  <a:lnTo>
                    <a:pt x="7" y="167"/>
                  </a:lnTo>
                  <a:lnTo>
                    <a:pt x="1" y="136"/>
                  </a:lnTo>
                  <a:lnTo>
                    <a:pt x="0" y="96"/>
                  </a:lnTo>
                  <a:lnTo>
                    <a:pt x="6" y="59"/>
                  </a:lnTo>
                  <a:lnTo>
                    <a:pt x="35" y="0"/>
                  </a:lnTo>
                  <a:lnTo>
                    <a:pt x="164" y="115"/>
                  </a:lnTo>
                  <a:lnTo>
                    <a:pt x="97" y="2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81" name="Freeform 205"/>
            <p:cNvSpPr/>
            <p:nvPr/>
          </p:nvSpPr>
          <p:spPr bwMode="auto">
            <a:xfrm>
              <a:off x="991" y="3488"/>
              <a:ext cx="43" cy="87"/>
            </a:xfrm>
            <a:custGeom>
              <a:avLst/>
              <a:gdLst>
                <a:gd name="T0" fmla="*/ 257 w 257"/>
                <a:gd name="T1" fmla="*/ 349 h 349"/>
                <a:gd name="T2" fmla="*/ 257 w 257"/>
                <a:gd name="T3" fmla="*/ 341 h 349"/>
                <a:gd name="T4" fmla="*/ 255 w 257"/>
                <a:gd name="T5" fmla="*/ 321 h 349"/>
                <a:gd name="T6" fmla="*/ 252 w 257"/>
                <a:gd name="T7" fmla="*/ 291 h 349"/>
                <a:gd name="T8" fmla="*/ 247 w 257"/>
                <a:gd name="T9" fmla="*/ 254 h 349"/>
                <a:gd name="T10" fmla="*/ 238 w 257"/>
                <a:gd name="T11" fmla="*/ 213 h 349"/>
                <a:gd name="T12" fmla="*/ 228 w 257"/>
                <a:gd name="T13" fmla="*/ 171 h 349"/>
                <a:gd name="T14" fmla="*/ 212 w 257"/>
                <a:gd name="T15" fmla="*/ 133 h 349"/>
                <a:gd name="T16" fmla="*/ 193 w 257"/>
                <a:gd name="T17" fmla="*/ 99 h 349"/>
                <a:gd name="T18" fmla="*/ 192 w 257"/>
                <a:gd name="T19" fmla="*/ 98 h 349"/>
                <a:gd name="T20" fmla="*/ 190 w 257"/>
                <a:gd name="T21" fmla="*/ 91 h 349"/>
                <a:gd name="T22" fmla="*/ 184 w 257"/>
                <a:gd name="T23" fmla="*/ 84 h 349"/>
                <a:gd name="T24" fmla="*/ 178 w 257"/>
                <a:gd name="T25" fmla="*/ 74 h 349"/>
                <a:gd name="T26" fmla="*/ 170 w 257"/>
                <a:gd name="T27" fmla="*/ 63 h 349"/>
                <a:gd name="T28" fmla="*/ 158 w 257"/>
                <a:gd name="T29" fmla="*/ 52 h 349"/>
                <a:gd name="T30" fmla="*/ 144 w 257"/>
                <a:gd name="T31" fmla="*/ 39 h 349"/>
                <a:gd name="T32" fmla="*/ 128 w 257"/>
                <a:gd name="T33" fmla="*/ 27 h 349"/>
                <a:gd name="T34" fmla="*/ 125 w 257"/>
                <a:gd name="T35" fmla="*/ 25 h 349"/>
                <a:gd name="T36" fmla="*/ 116 w 257"/>
                <a:gd name="T37" fmla="*/ 22 h 349"/>
                <a:gd name="T38" fmla="*/ 101 w 257"/>
                <a:gd name="T39" fmla="*/ 17 h 349"/>
                <a:gd name="T40" fmla="*/ 84 w 257"/>
                <a:gd name="T41" fmla="*/ 10 h 349"/>
                <a:gd name="T42" fmla="*/ 64 w 257"/>
                <a:gd name="T43" fmla="*/ 5 h 349"/>
                <a:gd name="T44" fmla="*/ 43 w 257"/>
                <a:gd name="T45" fmla="*/ 2 h 349"/>
                <a:gd name="T46" fmla="*/ 21 w 257"/>
                <a:gd name="T47" fmla="*/ 0 h 349"/>
                <a:gd name="T48" fmla="*/ 1 w 257"/>
                <a:gd name="T49" fmla="*/ 2 h 349"/>
                <a:gd name="T50" fmla="*/ 0 w 257"/>
                <a:gd name="T51" fmla="*/ 18 h 349"/>
                <a:gd name="T52" fmla="*/ 0 w 257"/>
                <a:gd name="T53" fmla="*/ 57 h 349"/>
                <a:gd name="T54" fmla="*/ 5 w 257"/>
                <a:gd name="T55" fmla="*/ 104 h 349"/>
                <a:gd name="T56" fmla="*/ 16 w 257"/>
                <a:gd name="T57" fmla="*/ 148 h 349"/>
                <a:gd name="T58" fmla="*/ 17 w 257"/>
                <a:gd name="T59" fmla="*/ 150 h 349"/>
                <a:gd name="T60" fmla="*/ 20 w 257"/>
                <a:gd name="T61" fmla="*/ 158 h 349"/>
                <a:gd name="T62" fmla="*/ 26 w 257"/>
                <a:gd name="T63" fmla="*/ 169 h 349"/>
                <a:gd name="T64" fmla="*/ 33 w 257"/>
                <a:gd name="T65" fmla="*/ 184 h 349"/>
                <a:gd name="T66" fmla="*/ 45 w 257"/>
                <a:gd name="T67" fmla="*/ 200 h 349"/>
                <a:gd name="T68" fmla="*/ 58 w 257"/>
                <a:gd name="T69" fmla="*/ 219 h 349"/>
                <a:gd name="T70" fmla="*/ 76 w 257"/>
                <a:gd name="T71" fmla="*/ 239 h 349"/>
                <a:gd name="T72" fmla="*/ 99 w 257"/>
                <a:gd name="T73" fmla="*/ 259 h 349"/>
                <a:gd name="T74" fmla="*/ 102 w 257"/>
                <a:gd name="T75" fmla="*/ 261 h 349"/>
                <a:gd name="T76" fmla="*/ 112 w 257"/>
                <a:gd name="T77" fmla="*/ 268 h 349"/>
                <a:gd name="T78" fmla="*/ 128 w 257"/>
                <a:gd name="T79" fmla="*/ 278 h 349"/>
                <a:gd name="T80" fmla="*/ 148 w 257"/>
                <a:gd name="T81" fmla="*/ 290 h 349"/>
                <a:gd name="T82" fmla="*/ 173 w 257"/>
                <a:gd name="T83" fmla="*/ 305 h 349"/>
                <a:gd name="T84" fmla="*/ 199 w 257"/>
                <a:gd name="T85" fmla="*/ 320 h 349"/>
                <a:gd name="T86" fmla="*/ 228 w 257"/>
                <a:gd name="T87" fmla="*/ 335 h 349"/>
                <a:gd name="T88" fmla="*/ 257 w 257"/>
                <a:gd name="T8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7" h="349">
                  <a:moveTo>
                    <a:pt x="257" y="349"/>
                  </a:moveTo>
                  <a:lnTo>
                    <a:pt x="257" y="341"/>
                  </a:lnTo>
                  <a:lnTo>
                    <a:pt x="255" y="321"/>
                  </a:lnTo>
                  <a:lnTo>
                    <a:pt x="252" y="291"/>
                  </a:lnTo>
                  <a:lnTo>
                    <a:pt x="247" y="254"/>
                  </a:lnTo>
                  <a:lnTo>
                    <a:pt x="238" y="213"/>
                  </a:lnTo>
                  <a:lnTo>
                    <a:pt x="228" y="171"/>
                  </a:lnTo>
                  <a:lnTo>
                    <a:pt x="212" y="133"/>
                  </a:lnTo>
                  <a:lnTo>
                    <a:pt x="193" y="99"/>
                  </a:lnTo>
                  <a:lnTo>
                    <a:pt x="192" y="98"/>
                  </a:lnTo>
                  <a:lnTo>
                    <a:pt x="190" y="91"/>
                  </a:lnTo>
                  <a:lnTo>
                    <a:pt x="184" y="84"/>
                  </a:lnTo>
                  <a:lnTo>
                    <a:pt x="178" y="74"/>
                  </a:lnTo>
                  <a:lnTo>
                    <a:pt x="170" y="63"/>
                  </a:lnTo>
                  <a:lnTo>
                    <a:pt x="158" y="52"/>
                  </a:lnTo>
                  <a:lnTo>
                    <a:pt x="144" y="39"/>
                  </a:lnTo>
                  <a:lnTo>
                    <a:pt x="128" y="27"/>
                  </a:lnTo>
                  <a:lnTo>
                    <a:pt x="125" y="25"/>
                  </a:lnTo>
                  <a:lnTo>
                    <a:pt x="116" y="22"/>
                  </a:lnTo>
                  <a:lnTo>
                    <a:pt x="101" y="17"/>
                  </a:lnTo>
                  <a:lnTo>
                    <a:pt x="84" y="10"/>
                  </a:lnTo>
                  <a:lnTo>
                    <a:pt x="64" y="5"/>
                  </a:lnTo>
                  <a:lnTo>
                    <a:pt x="43" y="2"/>
                  </a:lnTo>
                  <a:lnTo>
                    <a:pt x="21" y="0"/>
                  </a:lnTo>
                  <a:lnTo>
                    <a:pt x="1" y="2"/>
                  </a:lnTo>
                  <a:lnTo>
                    <a:pt x="0" y="18"/>
                  </a:lnTo>
                  <a:lnTo>
                    <a:pt x="0" y="57"/>
                  </a:lnTo>
                  <a:lnTo>
                    <a:pt x="5" y="104"/>
                  </a:lnTo>
                  <a:lnTo>
                    <a:pt x="16" y="148"/>
                  </a:lnTo>
                  <a:lnTo>
                    <a:pt x="17" y="150"/>
                  </a:lnTo>
                  <a:lnTo>
                    <a:pt x="20" y="158"/>
                  </a:lnTo>
                  <a:lnTo>
                    <a:pt x="26" y="169"/>
                  </a:lnTo>
                  <a:lnTo>
                    <a:pt x="33" y="184"/>
                  </a:lnTo>
                  <a:lnTo>
                    <a:pt x="45" y="200"/>
                  </a:lnTo>
                  <a:lnTo>
                    <a:pt x="58" y="219"/>
                  </a:lnTo>
                  <a:lnTo>
                    <a:pt x="76" y="239"/>
                  </a:lnTo>
                  <a:lnTo>
                    <a:pt x="99" y="259"/>
                  </a:lnTo>
                  <a:lnTo>
                    <a:pt x="102" y="261"/>
                  </a:lnTo>
                  <a:lnTo>
                    <a:pt x="112" y="268"/>
                  </a:lnTo>
                  <a:lnTo>
                    <a:pt x="128" y="278"/>
                  </a:lnTo>
                  <a:lnTo>
                    <a:pt x="148" y="290"/>
                  </a:lnTo>
                  <a:lnTo>
                    <a:pt x="173" y="305"/>
                  </a:lnTo>
                  <a:lnTo>
                    <a:pt x="199" y="320"/>
                  </a:lnTo>
                  <a:lnTo>
                    <a:pt x="228" y="335"/>
                  </a:lnTo>
                  <a:lnTo>
                    <a:pt x="257" y="3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82" name="Freeform 206"/>
            <p:cNvSpPr/>
            <p:nvPr/>
          </p:nvSpPr>
          <p:spPr bwMode="auto">
            <a:xfrm>
              <a:off x="961" y="3582"/>
              <a:ext cx="93" cy="136"/>
            </a:xfrm>
            <a:custGeom>
              <a:avLst/>
              <a:gdLst>
                <a:gd name="T0" fmla="*/ 483 w 562"/>
                <a:gd name="T1" fmla="*/ 45 h 545"/>
                <a:gd name="T2" fmla="*/ 477 w 562"/>
                <a:gd name="T3" fmla="*/ 39 h 545"/>
                <a:gd name="T4" fmla="*/ 464 w 562"/>
                <a:gd name="T5" fmla="*/ 25 h 545"/>
                <a:gd name="T6" fmla="*/ 441 w 562"/>
                <a:gd name="T7" fmla="*/ 10 h 545"/>
                <a:gd name="T8" fmla="*/ 415 w 562"/>
                <a:gd name="T9" fmla="*/ 0 h 545"/>
                <a:gd name="T10" fmla="*/ 410 w 562"/>
                <a:gd name="T11" fmla="*/ 0 h 545"/>
                <a:gd name="T12" fmla="*/ 395 w 562"/>
                <a:gd name="T13" fmla="*/ 0 h 545"/>
                <a:gd name="T14" fmla="*/ 374 w 562"/>
                <a:gd name="T15" fmla="*/ 0 h 545"/>
                <a:gd name="T16" fmla="*/ 347 w 562"/>
                <a:gd name="T17" fmla="*/ 0 h 545"/>
                <a:gd name="T18" fmla="*/ 319 w 562"/>
                <a:gd name="T19" fmla="*/ 2 h 545"/>
                <a:gd name="T20" fmla="*/ 289 w 562"/>
                <a:gd name="T21" fmla="*/ 4 h 545"/>
                <a:gd name="T22" fmla="*/ 262 w 562"/>
                <a:gd name="T23" fmla="*/ 9 h 545"/>
                <a:gd name="T24" fmla="*/ 238 w 562"/>
                <a:gd name="T25" fmla="*/ 14 h 545"/>
                <a:gd name="T26" fmla="*/ 225 w 562"/>
                <a:gd name="T27" fmla="*/ 20 h 545"/>
                <a:gd name="T28" fmla="*/ 190 w 562"/>
                <a:gd name="T29" fmla="*/ 35 h 545"/>
                <a:gd name="T30" fmla="*/ 145 w 562"/>
                <a:gd name="T31" fmla="*/ 55 h 545"/>
                <a:gd name="T32" fmla="*/ 103 w 562"/>
                <a:gd name="T33" fmla="*/ 77 h 545"/>
                <a:gd name="T34" fmla="*/ 90 w 562"/>
                <a:gd name="T35" fmla="*/ 84 h 545"/>
                <a:gd name="T36" fmla="*/ 60 w 562"/>
                <a:gd name="T37" fmla="*/ 102 h 545"/>
                <a:gd name="T38" fmla="*/ 26 w 562"/>
                <a:gd name="T39" fmla="*/ 125 h 545"/>
                <a:gd name="T40" fmla="*/ 0 w 562"/>
                <a:gd name="T41" fmla="*/ 147 h 545"/>
                <a:gd name="T42" fmla="*/ 0 w 562"/>
                <a:gd name="T43" fmla="*/ 152 h 545"/>
                <a:gd name="T44" fmla="*/ 3 w 562"/>
                <a:gd name="T45" fmla="*/ 167 h 545"/>
                <a:gd name="T46" fmla="*/ 13 w 562"/>
                <a:gd name="T47" fmla="*/ 188 h 545"/>
                <a:gd name="T48" fmla="*/ 33 w 562"/>
                <a:gd name="T49" fmla="*/ 213 h 545"/>
                <a:gd name="T50" fmla="*/ 43 w 562"/>
                <a:gd name="T51" fmla="*/ 220 h 545"/>
                <a:gd name="T52" fmla="*/ 69 w 562"/>
                <a:gd name="T53" fmla="*/ 238 h 545"/>
                <a:gd name="T54" fmla="*/ 106 w 562"/>
                <a:gd name="T55" fmla="*/ 255 h 545"/>
                <a:gd name="T56" fmla="*/ 147 w 562"/>
                <a:gd name="T57" fmla="*/ 264 h 545"/>
                <a:gd name="T58" fmla="*/ 153 w 562"/>
                <a:gd name="T59" fmla="*/ 264 h 545"/>
                <a:gd name="T60" fmla="*/ 166 w 562"/>
                <a:gd name="T61" fmla="*/ 264 h 545"/>
                <a:gd name="T62" fmla="*/ 189 w 562"/>
                <a:gd name="T63" fmla="*/ 263 h 545"/>
                <a:gd name="T64" fmla="*/ 217 w 562"/>
                <a:gd name="T65" fmla="*/ 260 h 545"/>
                <a:gd name="T66" fmla="*/ 250 w 562"/>
                <a:gd name="T67" fmla="*/ 258 h 545"/>
                <a:gd name="T68" fmla="*/ 287 w 562"/>
                <a:gd name="T69" fmla="*/ 253 h 545"/>
                <a:gd name="T70" fmla="*/ 325 w 562"/>
                <a:gd name="T71" fmla="*/ 245 h 545"/>
                <a:gd name="T72" fmla="*/ 365 w 562"/>
                <a:gd name="T73" fmla="*/ 237 h 545"/>
                <a:gd name="T74" fmla="*/ 361 w 562"/>
                <a:gd name="T75" fmla="*/ 243 h 545"/>
                <a:gd name="T76" fmla="*/ 350 w 562"/>
                <a:gd name="T77" fmla="*/ 264 h 545"/>
                <a:gd name="T78" fmla="*/ 335 w 562"/>
                <a:gd name="T79" fmla="*/ 306 h 545"/>
                <a:gd name="T80" fmla="*/ 318 w 562"/>
                <a:gd name="T81" fmla="*/ 375 h 545"/>
                <a:gd name="T82" fmla="*/ 374 w 562"/>
                <a:gd name="T83" fmla="*/ 514 h 545"/>
                <a:gd name="T84" fmla="*/ 385 w 562"/>
                <a:gd name="T85" fmla="*/ 510 h 545"/>
                <a:gd name="T86" fmla="*/ 416 w 562"/>
                <a:gd name="T87" fmla="*/ 498 h 545"/>
                <a:gd name="T88" fmla="*/ 454 w 562"/>
                <a:gd name="T89" fmla="*/ 480 h 545"/>
                <a:gd name="T90" fmla="*/ 491 w 562"/>
                <a:gd name="T91" fmla="*/ 459 h 545"/>
                <a:gd name="T92" fmla="*/ 562 w 562"/>
                <a:gd name="T93" fmla="*/ 195 h 545"/>
                <a:gd name="T94" fmla="*/ 558 w 562"/>
                <a:gd name="T95" fmla="*/ 174 h 545"/>
                <a:gd name="T96" fmla="*/ 550 w 562"/>
                <a:gd name="T97" fmla="*/ 13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2" h="545">
                  <a:moveTo>
                    <a:pt x="550" y="133"/>
                  </a:moveTo>
                  <a:lnTo>
                    <a:pt x="483" y="45"/>
                  </a:lnTo>
                  <a:lnTo>
                    <a:pt x="482" y="44"/>
                  </a:lnTo>
                  <a:lnTo>
                    <a:pt x="477" y="39"/>
                  </a:lnTo>
                  <a:lnTo>
                    <a:pt x="471" y="33"/>
                  </a:lnTo>
                  <a:lnTo>
                    <a:pt x="464" y="25"/>
                  </a:lnTo>
                  <a:lnTo>
                    <a:pt x="453" y="18"/>
                  </a:lnTo>
                  <a:lnTo>
                    <a:pt x="441" y="10"/>
                  </a:lnTo>
                  <a:lnTo>
                    <a:pt x="429" y="4"/>
                  </a:lnTo>
                  <a:lnTo>
                    <a:pt x="415" y="0"/>
                  </a:lnTo>
                  <a:lnTo>
                    <a:pt x="414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5" y="0"/>
                  </a:lnTo>
                  <a:lnTo>
                    <a:pt x="385" y="0"/>
                  </a:lnTo>
                  <a:lnTo>
                    <a:pt x="374" y="0"/>
                  </a:lnTo>
                  <a:lnTo>
                    <a:pt x="361" y="0"/>
                  </a:lnTo>
                  <a:lnTo>
                    <a:pt x="347" y="0"/>
                  </a:lnTo>
                  <a:lnTo>
                    <a:pt x="333" y="2"/>
                  </a:lnTo>
                  <a:lnTo>
                    <a:pt x="319" y="2"/>
                  </a:lnTo>
                  <a:lnTo>
                    <a:pt x="304" y="3"/>
                  </a:lnTo>
                  <a:lnTo>
                    <a:pt x="289" y="4"/>
                  </a:lnTo>
                  <a:lnTo>
                    <a:pt x="275" y="7"/>
                  </a:lnTo>
                  <a:lnTo>
                    <a:pt x="262" y="9"/>
                  </a:lnTo>
                  <a:lnTo>
                    <a:pt x="250" y="12"/>
                  </a:lnTo>
                  <a:lnTo>
                    <a:pt x="238" y="14"/>
                  </a:lnTo>
                  <a:lnTo>
                    <a:pt x="234" y="15"/>
                  </a:lnTo>
                  <a:lnTo>
                    <a:pt x="225" y="20"/>
                  </a:lnTo>
                  <a:lnTo>
                    <a:pt x="209" y="27"/>
                  </a:lnTo>
                  <a:lnTo>
                    <a:pt x="190" y="35"/>
                  </a:lnTo>
                  <a:lnTo>
                    <a:pt x="168" y="45"/>
                  </a:lnTo>
                  <a:lnTo>
                    <a:pt x="145" y="55"/>
                  </a:lnTo>
                  <a:lnTo>
                    <a:pt x="123" y="67"/>
                  </a:lnTo>
                  <a:lnTo>
                    <a:pt x="103" y="77"/>
                  </a:lnTo>
                  <a:lnTo>
                    <a:pt x="100" y="79"/>
                  </a:lnTo>
                  <a:lnTo>
                    <a:pt x="90" y="84"/>
                  </a:lnTo>
                  <a:lnTo>
                    <a:pt x="76" y="92"/>
                  </a:lnTo>
                  <a:lnTo>
                    <a:pt x="60" y="102"/>
                  </a:lnTo>
                  <a:lnTo>
                    <a:pt x="43" y="113"/>
                  </a:lnTo>
                  <a:lnTo>
                    <a:pt x="26" y="125"/>
                  </a:lnTo>
                  <a:lnTo>
                    <a:pt x="11" y="137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1" y="158"/>
                  </a:lnTo>
                  <a:lnTo>
                    <a:pt x="3" y="167"/>
                  </a:lnTo>
                  <a:lnTo>
                    <a:pt x="7" y="177"/>
                  </a:lnTo>
                  <a:lnTo>
                    <a:pt x="13" y="188"/>
                  </a:lnTo>
                  <a:lnTo>
                    <a:pt x="21" y="200"/>
                  </a:lnTo>
                  <a:lnTo>
                    <a:pt x="33" y="213"/>
                  </a:lnTo>
                  <a:lnTo>
                    <a:pt x="35" y="215"/>
                  </a:lnTo>
                  <a:lnTo>
                    <a:pt x="43" y="220"/>
                  </a:lnTo>
                  <a:lnTo>
                    <a:pt x="54" y="228"/>
                  </a:lnTo>
                  <a:lnTo>
                    <a:pt x="69" y="238"/>
                  </a:lnTo>
                  <a:lnTo>
                    <a:pt x="87" y="247"/>
                  </a:lnTo>
                  <a:lnTo>
                    <a:pt x="106" y="255"/>
                  </a:lnTo>
                  <a:lnTo>
                    <a:pt x="126" y="262"/>
                  </a:lnTo>
                  <a:lnTo>
                    <a:pt x="147" y="264"/>
                  </a:lnTo>
                  <a:lnTo>
                    <a:pt x="148" y="264"/>
                  </a:lnTo>
                  <a:lnTo>
                    <a:pt x="153" y="264"/>
                  </a:lnTo>
                  <a:lnTo>
                    <a:pt x="158" y="264"/>
                  </a:lnTo>
                  <a:lnTo>
                    <a:pt x="166" y="264"/>
                  </a:lnTo>
                  <a:lnTo>
                    <a:pt x="177" y="263"/>
                  </a:lnTo>
                  <a:lnTo>
                    <a:pt x="189" y="263"/>
                  </a:lnTo>
                  <a:lnTo>
                    <a:pt x="201" y="262"/>
                  </a:lnTo>
                  <a:lnTo>
                    <a:pt x="217" y="260"/>
                  </a:lnTo>
                  <a:lnTo>
                    <a:pt x="233" y="259"/>
                  </a:lnTo>
                  <a:lnTo>
                    <a:pt x="250" y="258"/>
                  </a:lnTo>
                  <a:lnTo>
                    <a:pt x="268" y="255"/>
                  </a:lnTo>
                  <a:lnTo>
                    <a:pt x="287" y="253"/>
                  </a:lnTo>
                  <a:lnTo>
                    <a:pt x="306" y="249"/>
                  </a:lnTo>
                  <a:lnTo>
                    <a:pt x="325" y="245"/>
                  </a:lnTo>
                  <a:lnTo>
                    <a:pt x="345" y="242"/>
                  </a:lnTo>
                  <a:lnTo>
                    <a:pt x="365" y="237"/>
                  </a:lnTo>
                  <a:lnTo>
                    <a:pt x="364" y="238"/>
                  </a:lnTo>
                  <a:lnTo>
                    <a:pt x="361" y="243"/>
                  </a:lnTo>
                  <a:lnTo>
                    <a:pt x="357" y="252"/>
                  </a:lnTo>
                  <a:lnTo>
                    <a:pt x="350" y="264"/>
                  </a:lnTo>
                  <a:lnTo>
                    <a:pt x="343" y="283"/>
                  </a:lnTo>
                  <a:lnTo>
                    <a:pt x="335" y="306"/>
                  </a:lnTo>
                  <a:lnTo>
                    <a:pt x="326" y="338"/>
                  </a:lnTo>
                  <a:lnTo>
                    <a:pt x="318" y="375"/>
                  </a:lnTo>
                  <a:lnTo>
                    <a:pt x="283" y="545"/>
                  </a:lnTo>
                  <a:lnTo>
                    <a:pt x="374" y="514"/>
                  </a:lnTo>
                  <a:lnTo>
                    <a:pt x="377" y="513"/>
                  </a:lnTo>
                  <a:lnTo>
                    <a:pt x="385" y="510"/>
                  </a:lnTo>
                  <a:lnTo>
                    <a:pt x="399" y="505"/>
                  </a:lnTo>
                  <a:lnTo>
                    <a:pt x="416" y="498"/>
                  </a:lnTo>
                  <a:lnTo>
                    <a:pt x="434" y="490"/>
                  </a:lnTo>
                  <a:lnTo>
                    <a:pt x="454" y="480"/>
                  </a:lnTo>
                  <a:lnTo>
                    <a:pt x="473" y="470"/>
                  </a:lnTo>
                  <a:lnTo>
                    <a:pt x="491" y="459"/>
                  </a:lnTo>
                  <a:lnTo>
                    <a:pt x="559" y="406"/>
                  </a:lnTo>
                  <a:lnTo>
                    <a:pt x="562" y="195"/>
                  </a:lnTo>
                  <a:lnTo>
                    <a:pt x="561" y="189"/>
                  </a:lnTo>
                  <a:lnTo>
                    <a:pt x="558" y="174"/>
                  </a:lnTo>
                  <a:lnTo>
                    <a:pt x="555" y="154"/>
                  </a:lnTo>
                  <a:lnTo>
                    <a:pt x="550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83" name="Freeform 207"/>
            <p:cNvSpPr/>
            <p:nvPr/>
          </p:nvSpPr>
          <p:spPr bwMode="auto">
            <a:xfrm>
              <a:off x="1026" y="3629"/>
              <a:ext cx="19" cy="11"/>
            </a:xfrm>
            <a:custGeom>
              <a:avLst/>
              <a:gdLst>
                <a:gd name="T0" fmla="*/ 0 w 115"/>
                <a:gd name="T1" fmla="*/ 42 h 45"/>
                <a:gd name="T2" fmla="*/ 115 w 115"/>
                <a:gd name="T3" fmla="*/ 0 h 45"/>
                <a:gd name="T4" fmla="*/ 89 w 115"/>
                <a:gd name="T5" fmla="*/ 45 h 45"/>
                <a:gd name="T6" fmla="*/ 0 w 115"/>
                <a:gd name="T7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45">
                  <a:moveTo>
                    <a:pt x="0" y="42"/>
                  </a:moveTo>
                  <a:lnTo>
                    <a:pt x="115" y="0"/>
                  </a:lnTo>
                  <a:lnTo>
                    <a:pt x="89" y="4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84" name="Freeform 208"/>
            <p:cNvSpPr/>
            <p:nvPr/>
          </p:nvSpPr>
          <p:spPr bwMode="auto">
            <a:xfrm>
              <a:off x="1044" y="3632"/>
              <a:ext cx="7" cy="39"/>
            </a:xfrm>
            <a:custGeom>
              <a:avLst/>
              <a:gdLst>
                <a:gd name="T0" fmla="*/ 0 w 41"/>
                <a:gd name="T1" fmla="*/ 45 h 156"/>
                <a:gd name="T2" fmla="*/ 26 w 41"/>
                <a:gd name="T3" fmla="*/ 0 h 156"/>
                <a:gd name="T4" fmla="*/ 41 w 41"/>
                <a:gd name="T5" fmla="*/ 156 h 156"/>
                <a:gd name="T6" fmla="*/ 40 w 41"/>
                <a:gd name="T7" fmla="*/ 152 h 156"/>
                <a:gd name="T8" fmla="*/ 38 w 41"/>
                <a:gd name="T9" fmla="*/ 141 h 156"/>
                <a:gd name="T10" fmla="*/ 34 w 41"/>
                <a:gd name="T11" fmla="*/ 124 h 156"/>
                <a:gd name="T12" fmla="*/ 28 w 41"/>
                <a:gd name="T13" fmla="*/ 106 h 156"/>
                <a:gd name="T14" fmla="*/ 22 w 41"/>
                <a:gd name="T15" fmla="*/ 86 h 156"/>
                <a:gd name="T16" fmla="*/ 16 w 41"/>
                <a:gd name="T17" fmla="*/ 68 h 156"/>
                <a:gd name="T18" fmla="*/ 7 w 41"/>
                <a:gd name="T19" fmla="*/ 53 h 156"/>
                <a:gd name="T20" fmla="*/ 0 w 41"/>
                <a:gd name="T21" fmla="*/ 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56">
                  <a:moveTo>
                    <a:pt x="0" y="45"/>
                  </a:moveTo>
                  <a:lnTo>
                    <a:pt x="26" y="0"/>
                  </a:lnTo>
                  <a:lnTo>
                    <a:pt x="41" y="156"/>
                  </a:lnTo>
                  <a:lnTo>
                    <a:pt x="40" y="152"/>
                  </a:lnTo>
                  <a:lnTo>
                    <a:pt x="38" y="141"/>
                  </a:lnTo>
                  <a:lnTo>
                    <a:pt x="34" y="124"/>
                  </a:lnTo>
                  <a:lnTo>
                    <a:pt x="28" y="106"/>
                  </a:lnTo>
                  <a:lnTo>
                    <a:pt x="22" y="86"/>
                  </a:lnTo>
                  <a:lnTo>
                    <a:pt x="16" y="68"/>
                  </a:lnTo>
                  <a:lnTo>
                    <a:pt x="7" y="5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85" name="Freeform 209"/>
            <p:cNvSpPr/>
            <p:nvPr/>
          </p:nvSpPr>
          <p:spPr bwMode="auto">
            <a:xfrm>
              <a:off x="1032" y="3648"/>
              <a:ext cx="14" cy="45"/>
            </a:xfrm>
            <a:custGeom>
              <a:avLst/>
              <a:gdLst>
                <a:gd name="T0" fmla="*/ 56 w 87"/>
                <a:gd name="T1" fmla="*/ 0 h 181"/>
                <a:gd name="T2" fmla="*/ 87 w 87"/>
                <a:gd name="T3" fmla="*/ 132 h 181"/>
                <a:gd name="T4" fmla="*/ 26 w 87"/>
                <a:gd name="T5" fmla="*/ 181 h 181"/>
                <a:gd name="T6" fmla="*/ 0 w 87"/>
                <a:gd name="T7" fmla="*/ 62 h 181"/>
                <a:gd name="T8" fmla="*/ 56 w 87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81">
                  <a:moveTo>
                    <a:pt x="56" y="0"/>
                  </a:moveTo>
                  <a:lnTo>
                    <a:pt x="87" y="132"/>
                  </a:lnTo>
                  <a:lnTo>
                    <a:pt x="26" y="181"/>
                  </a:lnTo>
                  <a:lnTo>
                    <a:pt x="0" y="6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86" name="Freeform 210"/>
            <p:cNvSpPr/>
            <p:nvPr/>
          </p:nvSpPr>
          <p:spPr bwMode="auto">
            <a:xfrm>
              <a:off x="1018" y="3648"/>
              <a:ext cx="16" cy="18"/>
            </a:xfrm>
            <a:custGeom>
              <a:avLst/>
              <a:gdLst>
                <a:gd name="T0" fmla="*/ 97 w 97"/>
                <a:gd name="T1" fmla="*/ 4 h 74"/>
                <a:gd name="T2" fmla="*/ 33 w 97"/>
                <a:gd name="T3" fmla="*/ 0 h 74"/>
                <a:gd name="T4" fmla="*/ 32 w 97"/>
                <a:gd name="T5" fmla="*/ 2 h 74"/>
                <a:gd name="T6" fmla="*/ 28 w 97"/>
                <a:gd name="T7" fmla="*/ 7 h 74"/>
                <a:gd name="T8" fmla="*/ 22 w 97"/>
                <a:gd name="T9" fmla="*/ 16 h 74"/>
                <a:gd name="T10" fmla="*/ 17 w 97"/>
                <a:gd name="T11" fmla="*/ 26 h 74"/>
                <a:gd name="T12" fmla="*/ 11 w 97"/>
                <a:gd name="T13" fmla="*/ 37 h 74"/>
                <a:gd name="T14" fmla="*/ 5 w 97"/>
                <a:gd name="T15" fmla="*/ 50 h 74"/>
                <a:gd name="T16" fmla="*/ 1 w 97"/>
                <a:gd name="T17" fmla="*/ 62 h 74"/>
                <a:gd name="T18" fmla="*/ 0 w 97"/>
                <a:gd name="T19" fmla="*/ 74 h 74"/>
                <a:gd name="T20" fmla="*/ 71 w 97"/>
                <a:gd name="T21" fmla="*/ 52 h 74"/>
                <a:gd name="T22" fmla="*/ 97 w 97"/>
                <a:gd name="T23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74">
                  <a:moveTo>
                    <a:pt x="97" y="4"/>
                  </a:moveTo>
                  <a:lnTo>
                    <a:pt x="33" y="0"/>
                  </a:lnTo>
                  <a:lnTo>
                    <a:pt x="32" y="2"/>
                  </a:lnTo>
                  <a:lnTo>
                    <a:pt x="28" y="7"/>
                  </a:lnTo>
                  <a:lnTo>
                    <a:pt x="22" y="16"/>
                  </a:lnTo>
                  <a:lnTo>
                    <a:pt x="17" y="26"/>
                  </a:lnTo>
                  <a:lnTo>
                    <a:pt x="11" y="37"/>
                  </a:lnTo>
                  <a:lnTo>
                    <a:pt x="5" y="50"/>
                  </a:lnTo>
                  <a:lnTo>
                    <a:pt x="1" y="62"/>
                  </a:lnTo>
                  <a:lnTo>
                    <a:pt x="0" y="74"/>
                  </a:lnTo>
                  <a:lnTo>
                    <a:pt x="71" y="52"/>
                  </a:lnTo>
                  <a:lnTo>
                    <a:pt x="97" y="4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87" name="Freeform 211"/>
            <p:cNvSpPr/>
            <p:nvPr/>
          </p:nvSpPr>
          <p:spPr bwMode="auto">
            <a:xfrm>
              <a:off x="1014" y="3671"/>
              <a:ext cx="11" cy="27"/>
            </a:xfrm>
            <a:custGeom>
              <a:avLst/>
              <a:gdLst>
                <a:gd name="T0" fmla="*/ 20 w 64"/>
                <a:gd name="T1" fmla="*/ 10 h 110"/>
                <a:gd name="T2" fmla="*/ 64 w 64"/>
                <a:gd name="T3" fmla="*/ 0 h 110"/>
                <a:gd name="T4" fmla="*/ 0 w 64"/>
                <a:gd name="T5" fmla="*/ 110 h 110"/>
                <a:gd name="T6" fmla="*/ 20 w 64"/>
                <a:gd name="T7" fmla="*/ 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10">
                  <a:moveTo>
                    <a:pt x="20" y="10"/>
                  </a:moveTo>
                  <a:lnTo>
                    <a:pt x="64" y="0"/>
                  </a:lnTo>
                  <a:lnTo>
                    <a:pt x="0" y="1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88" name="Freeform 212"/>
            <p:cNvSpPr/>
            <p:nvPr/>
          </p:nvSpPr>
          <p:spPr bwMode="auto">
            <a:xfrm>
              <a:off x="1013" y="3695"/>
              <a:ext cx="8" cy="13"/>
            </a:xfrm>
            <a:custGeom>
              <a:avLst/>
              <a:gdLst>
                <a:gd name="T0" fmla="*/ 0 w 47"/>
                <a:gd name="T1" fmla="*/ 53 h 53"/>
                <a:gd name="T2" fmla="*/ 32 w 47"/>
                <a:gd name="T3" fmla="*/ 0 h 53"/>
                <a:gd name="T4" fmla="*/ 47 w 47"/>
                <a:gd name="T5" fmla="*/ 39 h 53"/>
                <a:gd name="T6" fmla="*/ 0 w 4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3">
                  <a:moveTo>
                    <a:pt x="0" y="53"/>
                  </a:moveTo>
                  <a:lnTo>
                    <a:pt x="32" y="0"/>
                  </a:lnTo>
                  <a:lnTo>
                    <a:pt x="47" y="39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89" name="Freeform 213"/>
            <p:cNvSpPr/>
            <p:nvPr/>
          </p:nvSpPr>
          <p:spPr bwMode="auto">
            <a:xfrm>
              <a:off x="1022" y="3673"/>
              <a:ext cx="9" cy="29"/>
            </a:xfrm>
            <a:custGeom>
              <a:avLst/>
              <a:gdLst>
                <a:gd name="T0" fmla="*/ 0 w 52"/>
                <a:gd name="T1" fmla="*/ 55 h 115"/>
                <a:gd name="T2" fmla="*/ 32 w 52"/>
                <a:gd name="T3" fmla="*/ 0 h 115"/>
                <a:gd name="T4" fmla="*/ 52 w 52"/>
                <a:gd name="T5" fmla="*/ 100 h 115"/>
                <a:gd name="T6" fmla="*/ 14 w 52"/>
                <a:gd name="T7" fmla="*/ 115 h 115"/>
                <a:gd name="T8" fmla="*/ 0 w 52"/>
                <a:gd name="T9" fmla="*/ 5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15">
                  <a:moveTo>
                    <a:pt x="0" y="55"/>
                  </a:moveTo>
                  <a:lnTo>
                    <a:pt x="32" y="0"/>
                  </a:lnTo>
                  <a:lnTo>
                    <a:pt x="52" y="100"/>
                  </a:lnTo>
                  <a:lnTo>
                    <a:pt x="14" y="11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90" name="Freeform 214"/>
            <p:cNvSpPr/>
            <p:nvPr/>
          </p:nvSpPr>
          <p:spPr bwMode="auto">
            <a:xfrm>
              <a:off x="1022" y="3616"/>
              <a:ext cx="24" cy="16"/>
            </a:xfrm>
            <a:custGeom>
              <a:avLst/>
              <a:gdLst>
                <a:gd name="T0" fmla="*/ 22 w 144"/>
                <a:gd name="T1" fmla="*/ 0 h 65"/>
                <a:gd name="T2" fmla="*/ 144 w 144"/>
                <a:gd name="T3" fmla="*/ 0 h 65"/>
                <a:gd name="T4" fmla="*/ 141 w 144"/>
                <a:gd name="T5" fmla="*/ 2 h 65"/>
                <a:gd name="T6" fmla="*/ 133 w 144"/>
                <a:gd name="T7" fmla="*/ 8 h 65"/>
                <a:gd name="T8" fmla="*/ 118 w 144"/>
                <a:gd name="T9" fmla="*/ 17 h 65"/>
                <a:gd name="T10" fmla="*/ 100 w 144"/>
                <a:gd name="T11" fmla="*/ 28 h 65"/>
                <a:gd name="T12" fmla="*/ 79 w 144"/>
                <a:gd name="T13" fmla="*/ 40 h 65"/>
                <a:gd name="T14" fmla="*/ 54 w 144"/>
                <a:gd name="T15" fmla="*/ 50 h 65"/>
                <a:gd name="T16" fmla="*/ 28 w 144"/>
                <a:gd name="T17" fmla="*/ 58 h 65"/>
                <a:gd name="T18" fmla="*/ 0 w 144"/>
                <a:gd name="T19" fmla="*/ 65 h 65"/>
                <a:gd name="T20" fmla="*/ 22 w 144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65">
                  <a:moveTo>
                    <a:pt x="22" y="0"/>
                  </a:moveTo>
                  <a:lnTo>
                    <a:pt x="144" y="0"/>
                  </a:lnTo>
                  <a:lnTo>
                    <a:pt x="141" y="2"/>
                  </a:lnTo>
                  <a:lnTo>
                    <a:pt x="133" y="8"/>
                  </a:lnTo>
                  <a:lnTo>
                    <a:pt x="118" y="17"/>
                  </a:lnTo>
                  <a:lnTo>
                    <a:pt x="100" y="28"/>
                  </a:lnTo>
                  <a:lnTo>
                    <a:pt x="79" y="40"/>
                  </a:lnTo>
                  <a:lnTo>
                    <a:pt x="54" y="50"/>
                  </a:lnTo>
                  <a:lnTo>
                    <a:pt x="28" y="58"/>
                  </a:lnTo>
                  <a:lnTo>
                    <a:pt x="0" y="6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91" name="Freeform 215"/>
            <p:cNvSpPr/>
            <p:nvPr/>
          </p:nvSpPr>
          <p:spPr bwMode="auto">
            <a:xfrm>
              <a:off x="992" y="3616"/>
              <a:ext cx="29" cy="25"/>
            </a:xfrm>
            <a:custGeom>
              <a:avLst/>
              <a:gdLst>
                <a:gd name="T0" fmla="*/ 176 w 176"/>
                <a:gd name="T1" fmla="*/ 0 h 100"/>
                <a:gd name="T2" fmla="*/ 125 w 176"/>
                <a:gd name="T3" fmla="*/ 78 h 100"/>
                <a:gd name="T4" fmla="*/ 122 w 176"/>
                <a:gd name="T5" fmla="*/ 80 h 100"/>
                <a:gd name="T6" fmla="*/ 115 w 176"/>
                <a:gd name="T7" fmla="*/ 82 h 100"/>
                <a:gd name="T8" fmla="*/ 102 w 176"/>
                <a:gd name="T9" fmla="*/ 86 h 100"/>
                <a:gd name="T10" fmla="*/ 85 w 176"/>
                <a:gd name="T11" fmla="*/ 91 h 100"/>
                <a:gd name="T12" fmla="*/ 66 w 176"/>
                <a:gd name="T13" fmla="*/ 95 h 100"/>
                <a:gd name="T14" fmla="*/ 45 w 176"/>
                <a:gd name="T15" fmla="*/ 98 h 100"/>
                <a:gd name="T16" fmla="*/ 23 w 176"/>
                <a:gd name="T17" fmla="*/ 100 h 100"/>
                <a:gd name="T18" fmla="*/ 0 w 176"/>
                <a:gd name="T19" fmla="*/ 100 h 100"/>
                <a:gd name="T20" fmla="*/ 70 w 176"/>
                <a:gd name="T21" fmla="*/ 0 h 100"/>
                <a:gd name="T22" fmla="*/ 176 w 176"/>
                <a:gd name="T2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100">
                  <a:moveTo>
                    <a:pt x="176" y="0"/>
                  </a:moveTo>
                  <a:lnTo>
                    <a:pt x="125" y="78"/>
                  </a:lnTo>
                  <a:lnTo>
                    <a:pt x="122" y="80"/>
                  </a:lnTo>
                  <a:lnTo>
                    <a:pt x="115" y="82"/>
                  </a:lnTo>
                  <a:lnTo>
                    <a:pt x="102" y="86"/>
                  </a:lnTo>
                  <a:lnTo>
                    <a:pt x="85" y="91"/>
                  </a:lnTo>
                  <a:lnTo>
                    <a:pt x="66" y="95"/>
                  </a:lnTo>
                  <a:lnTo>
                    <a:pt x="45" y="98"/>
                  </a:lnTo>
                  <a:lnTo>
                    <a:pt x="23" y="100"/>
                  </a:lnTo>
                  <a:lnTo>
                    <a:pt x="0" y="100"/>
                  </a:lnTo>
                  <a:lnTo>
                    <a:pt x="70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92" name="Freeform 216"/>
            <p:cNvSpPr/>
            <p:nvPr/>
          </p:nvSpPr>
          <p:spPr bwMode="auto">
            <a:xfrm>
              <a:off x="978" y="3620"/>
              <a:ext cx="16" cy="21"/>
            </a:xfrm>
            <a:custGeom>
              <a:avLst/>
              <a:gdLst>
                <a:gd name="T0" fmla="*/ 97 w 97"/>
                <a:gd name="T1" fmla="*/ 0 h 84"/>
                <a:gd name="T2" fmla="*/ 59 w 97"/>
                <a:gd name="T3" fmla="*/ 80 h 84"/>
                <a:gd name="T4" fmla="*/ 57 w 97"/>
                <a:gd name="T5" fmla="*/ 81 h 84"/>
                <a:gd name="T6" fmla="*/ 53 w 97"/>
                <a:gd name="T7" fmla="*/ 82 h 84"/>
                <a:gd name="T8" fmla="*/ 45 w 97"/>
                <a:gd name="T9" fmla="*/ 84 h 84"/>
                <a:gd name="T10" fmla="*/ 36 w 97"/>
                <a:gd name="T11" fmla="*/ 84 h 84"/>
                <a:gd name="T12" fmla="*/ 26 w 97"/>
                <a:gd name="T13" fmla="*/ 82 h 84"/>
                <a:gd name="T14" fmla="*/ 17 w 97"/>
                <a:gd name="T15" fmla="*/ 79 h 84"/>
                <a:gd name="T16" fmla="*/ 7 w 97"/>
                <a:gd name="T17" fmla="*/ 71 h 84"/>
                <a:gd name="T18" fmla="*/ 0 w 97"/>
                <a:gd name="T19" fmla="*/ 60 h 84"/>
                <a:gd name="T20" fmla="*/ 1 w 97"/>
                <a:gd name="T21" fmla="*/ 57 h 84"/>
                <a:gd name="T22" fmla="*/ 2 w 97"/>
                <a:gd name="T23" fmla="*/ 52 h 84"/>
                <a:gd name="T24" fmla="*/ 5 w 97"/>
                <a:gd name="T25" fmla="*/ 45 h 84"/>
                <a:gd name="T26" fmla="*/ 8 w 97"/>
                <a:gd name="T27" fmla="*/ 36 h 84"/>
                <a:gd name="T28" fmla="*/ 14 w 97"/>
                <a:gd name="T29" fmla="*/ 26 h 84"/>
                <a:gd name="T30" fmla="*/ 20 w 97"/>
                <a:gd name="T31" fmla="*/ 17 h 84"/>
                <a:gd name="T32" fmla="*/ 27 w 97"/>
                <a:gd name="T33" fmla="*/ 10 h 84"/>
                <a:gd name="T34" fmla="*/ 36 w 97"/>
                <a:gd name="T35" fmla="*/ 4 h 84"/>
                <a:gd name="T36" fmla="*/ 97 w 97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84">
                  <a:moveTo>
                    <a:pt x="97" y="0"/>
                  </a:moveTo>
                  <a:lnTo>
                    <a:pt x="59" y="80"/>
                  </a:lnTo>
                  <a:lnTo>
                    <a:pt x="57" y="81"/>
                  </a:lnTo>
                  <a:lnTo>
                    <a:pt x="53" y="82"/>
                  </a:lnTo>
                  <a:lnTo>
                    <a:pt x="45" y="84"/>
                  </a:lnTo>
                  <a:lnTo>
                    <a:pt x="36" y="84"/>
                  </a:lnTo>
                  <a:lnTo>
                    <a:pt x="26" y="82"/>
                  </a:lnTo>
                  <a:lnTo>
                    <a:pt x="17" y="79"/>
                  </a:lnTo>
                  <a:lnTo>
                    <a:pt x="7" y="71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8" y="36"/>
                  </a:lnTo>
                  <a:lnTo>
                    <a:pt x="14" y="26"/>
                  </a:lnTo>
                  <a:lnTo>
                    <a:pt x="20" y="17"/>
                  </a:lnTo>
                  <a:lnTo>
                    <a:pt x="27" y="10"/>
                  </a:lnTo>
                  <a:lnTo>
                    <a:pt x="36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93" name="Freeform 217"/>
            <p:cNvSpPr/>
            <p:nvPr/>
          </p:nvSpPr>
          <p:spPr bwMode="auto">
            <a:xfrm>
              <a:off x="967" y="3620"/>
              <a:ext cx="9" cy="14"/>
            </a:xfrm>
            <a:custGeom>
              <a:avLst/>
              <a:gdLst>
                <a:gd name="T0" fmla="*/ 50 w 50"/>
                <a:gd name="T1" fmla="*/ 0 h 56"/>
                <a:gd name="T2" fmla="*/ 0 w 50"/>
                <a:gd name="T3" fmla="*/ 15 h 56"/>
                <a:gd name="T4" fmla="*/ 2 w 50"/>
                <a:gd name="T5" fmla="*/ 16 h 56"/>
                <a:gd name="T6" fmla="*/ 3 w 50"/>
                <a:gd name="T7" fmla="*/ 20 h 56"/>
                <a:gd name="T8" fmla="*/ 6 w 50"/>
                <a:gd name="T9" fmla="*/ 25 h 56"/>
                <a:gd name="T10" fmla="*/ 9 w 50"/>
                <a:gd name="T11" fmla="*/ 31 h 56"/>
                <a:gd name="T12" fmla="*/ 13 w 50"/>
                <a:gd name="T13" fmla="*/ 39 h 56"/>
                <a:gd name="T14" fmla="*/ 19 w 50"/>
                <a:gd name="T15" fmla="*/ 45 h 56"/>
                <a:gd name="T16" fmla="*/ 26 w 50"/>
                <a:gd name="T17" fmla="*/ 51 h 56"/>
                <a:gd name="T18" fmla="*/ 33 w 50"/>
                <a:gd name="T19" fmla="*/ 56 h 56"/>
                <a:gd name="T20" fmla="*/ 36 w 50"/>
                <a:gd name="T21" fmla="*/ 55 h 56"/>
                <a:gd name="T22" fmla="*/ 42 w 50"/>
                <a:gd name="T23" fmla="*/ 47 h 56"/>
                <a:gd name="T24" fmla="*/ 48 w 50"/>
                <a:gd name="T25" fmla="*/ 31 h 56"/>
                <a:gd name="T26" fmla="*/ 50 w 50"/>
                <a:gd name="T2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6">
                  <a:moveTo>
                    <a:pt x="50" y="0"/>
                  </a:moveTo>
                  <a:lnTo>
                    <a:pt x="0" y="15"/>
                  </a:lnTo>
                  <a:lnTo>
                    <a:pt x="2" y="16"/>
                  </a:lnTo>
                  <a:lnTo>
                    <a:pt x="3" y="20"/>
                  </a:lnTo>
                  <a:lnTo>
                    <a:pt x="6" y="25"/>
                  </a:lnTo>
                  <a:lnTo>
                    <a:pt x="9" y="31"/>
                  </a:lnTo>
                  <a:lnTo>
                    <a:pt x="13" y="39"/>
                  </a:lnTo>
                  <a:lnTo>
                    <a:pt x="19" y="45"/>
                  </a:lnTo>
                  <a:lnTo>
                    <a:pt x="26" y="51"/>
                  </a:lnTo>
                  <a:lnTo>
                    <a:pt x="33" y="56"/>
                  </a:lnTo>
                  <a:lnTo>
                    <a:pt x="36" y="55"/>
                  </a:lnTo>
                  <a:lnTo>
                    <a:pt x="42" y="47"/>
                  </a:lnTo>
                  <a:lnTo>
                    <a:pt x="48" y="3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94" name="Freeform 218"/>
            <p:cNvSpPr/>
            <p:nvPr/>
          </p:nvSpPr>
          <p:spPr bwMode="auto">
            <a:xfrm>
              <a:off x="982" y="3598"/>
              <a:ext cx="15" cy="13"/>
            </a:xfrm>
            <a:custGeom>
              <a:avLst/>
              <a:gdLst>
                <a:gd name="T0" fmla="*/ 0 w 89"/>
                <a:gd name="T1" fmla="*/ 52 h 52"/>
                <a:gd name="T2" fmla="*/ 0 w 89"/>
                <a:gd name="T3" fmla="*/ 25 h 52"/>
                <a:gd name="T4" fmla="*/ 1 w 89"/>
                <a:gd name="T5" fmla="*/ 25 h 52"/>
                <a:gd name="T6" fmla="*/ 6 w 89"/>
                <a:gd name="T7" fmla="*/ 22 h 52"/>
                <a:gd name="T8" fmla="*/ 12 w 89"/>
                <a:gd name="T9" fmla="*/ 20 h 52"/>
                <a:gd name="T10" fmla="*/ 19 w 89"/>
                <a:gd name="T11" fmla="*/ 16 h 52"/>
                <a:gd name="T12" fmla="*/ 28 w 89"/>
                <a:gd name="T13" fmla="*/ 12 h 52"/>
                <a:gd name="T14" fmla="*/ 36 w 89"/>
                <a:gd name="T15" fmla="*/ 9 h 52"/>
                <a:gd name="T16" fmla="*/ 45 w 89"/>
                <a:gd name="T17" fmla="*/ 4 h 52"/>
                <a:gd name="T18" fmla="*/ 53 w 89"/>
                <a:gd name="T19" fmla="*/ 0 h 52"/>
                <a:gd name="T20" fmla="*/ 89 w 89"/>
                <a:gd name="T21" fmla="*/ 52 h 52"/>
                <a:gd name="T22" fmla="*/ 0 w 89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52">
                  <a:moveTo>
                    <a:pt x="0" y="52"/>
                  </a:moveTo>
                  <a:lnTo>
                    <a:pt x="0" y="25"/>
                  </a:lnTo>
                  <a:lnTo>
                    <a:pt x="1" y="25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9" y="16"/>
                  </a:lnTo>
                  <a:lnTo>
                    <a:pt x="28" y="12"/>
                  </a:lnTo>
                  <a:lnTo>
                    <a:pt x="36" y="9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89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95" name="Freeform 219"/>
            <p:cNvSpPr/>
            <p:nvPr/>
          </p:nvSpPr>
          <p:spPr bwMode="auto">
            <a:xfrm>
              <a:off x="995" y="3589"/>
              <a:ext cx="27" cy="21"/>
            </a:xfrm>
            <a:custGeom>
              <a:avLst/>
              <a:gdLst>
                <a:gd name="T0" fmla="*/ 62 w 158"/>
                <a:gd name="T1" fmla="*/ 80 h 84"/>
                <a:gd name="T2" fmla="*/ 0 w 158"/>
                <a:gd name="T3" fmla="*/ 29 h 84"/>
                <a:gd name="T4" fmla="*/ 1 w 158"/>
                <a:gd name="T5" fmla="*/ 27 h 84"/>
                <a:gd name="T6" fmla="*/ 6 w 158"/>
                <a:gd name="T7" fmla="*/ 25 h 84"/>
                <a:gd name="T8" fmla="*/ 12 w 158"/>
                <a:gd name="T9" fmla="*/ 21 h 84"/>
                <a:gd name="T10" fmla="*/ 23 w 158"/>
                <a:gd name="T11" fmla="*/ 16 h 84"/>
                <a:gd name="T12" fmla="*/ 35 w 158"/>
                <a:gd name="T13" fmla="*/ 11 h 84"/>
                <a:gd name="T14" fmla="*/ 49 w 158"/>
                <a:gd name="T15" fmla="*/ 6 h 84"/>
                <a:gd name="T16" fmla="*/ 66 w 158"/>
                <a:gd name="T17" fmla="*/ 2 h 84"/>
                <a:gd name="T18" fmla="*/ 85 w 158"/>
                <a:gd name="T19" fmla="*/ 0 h 84"/>
                <a:gd name="T20" fmla="*/ 158 w 158"/>
                <a:gd name="T21" fmla="*/ 84 h 84"/>
                <a:gd name="T22" fmla="*/ 62 w 158"/>
                <a:gd name="T23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84">
                  <a:moveTo>
                    <a:pt x="62" y="80"/>
                  </a:moveTo>
                  <a:lnTo>
                    <a:pt x="0" y="29"/>
                  </a:lnTo>
                  <a:lnTo>
                    <a:pt x="1" y="27"/>
                  </a:lnTo>
                  <a:lnTo>
                    <a:pt x="6" y="25"/>
                  </a:lnTo>
                  <a:lnTo>
                    <a:pt x="12" y="21"/>
                  </a:lnTo>
                  <a:lnTo>
                    <a:pt x="23" y="16"/>
                  </a:lnTo>
                  <a:lnTo>
                    <a:pt x="35" y="11"/>
                  </a:lnTo>
                  <a:lnTo>
                    <a:pt x="49" y="6"/>
                  </a:lnTo>
                  <a:lnTo>
                    <a:pt x="66" y="2"/>
                  </a:lnTo>
                  <a:lnTo>
                    <a:pt x="85" y="0"/>
                  </a:lnTo>
                  <a:lnTo>
                    <a:pt x="158" y="84"/>
                  </a:lnTo>
                  <a:lnTo>
                    <a:pt x="62" y="80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96" name="Freeform 220"/>
            <p:cNvSpPr/>
            <p:nvPr/>
          </p:nvSpPr>
          <p:spPr bwMode="auto">
            <a:xfrm>
              <a:off x="1017" y="3588"/>
              <a:ext cx="26" cy="22"/>
            </a:xfrm>
            <a:custGeom>
              <a:avLst/>
              <a:gdLst>
                <a:gd name="T0" fmla="*/ 0 w 157"/>
                <a:gd name="T1" fmla="*/ 2 h 89"/>
                <a:gd name="T2" fmla="*/ 2 w 157"/>
                <a:gd name="T3" fmla="*/ 2 h 89"/>
                <a:gd name="T4" fmla="*/ 9 w 157"/>
                <a:gd name="T5" fmla="*/ 1 h 89"/>
                <a:gd name="T6" fmla="*/ 19 w 157"/>
                <a:gd name="T7" fmla="*/ 1 h 89"/>
                <a:gd name="T8" fmla="*/ 32 w 157"/>
                <a:gd name="T9" fmla="*/ 0 h 89"/>
                <a:gd name="T10" fmla="*/ 46 w 157"/>
                <a:gd name="T11" fmla="*/ 1 h 89"/>
                <a:gd name="T12" fmla="*/ 61 w 157"/>
                <a:gd name="T13" fmla="*/ 2 h 89"/>
                <a:gd name="T14" fmla="*/ 75 w 157"/>
                <a:gd name="T15" fmla="*/ 5 h 89"/>
                <a:gd name="T16" fmla="*/ 89 w 157"/>
                <a:gd name="T17" fmla="*/ 9 h 89"/>
                <a:gd name="T18" fmla="*/ 91 w 157"/>
                <a:gd name="T19" fmla="*/ 10 h 89"/>
                <a:gd name="T20" fmla="*/ 95 w 157"/>
                <a:gd name="T21" fmla="*/ 12 h 89"/>
                <a:gd name="T22" fmla="*/ 104 w 157"/>
                <a:gd name="T23" fmla="*/ 17 h 89"/>
                <a:gd name="T24" fmla="*/ 113 w 157"/>
                <a:gd name="T25" fmla="*/ 25 h 89"/>
                <a:gd name="T26" fmla="*/ 124 w 157"/>
                <a:gd name="T27" fmla="*/ 36 h 89"/>
                <a:gd name="T28" fmla="*/ 134 w 157"/>
                <a:gd name="T29" fmla="*/ 50 h 89"/>
                <a:gd name="T30" fmla="*/ 146 w 157"/>
                <a:gd name="T31" fmla="*/ 67 h 89"/>
                <a:gd name="T32" fmla="*/ 157 w 157"/>
                <a:gd name="T33" fmla="*/ 89 h 89"/>
                <a:gd name="T34" fmla="*/ 68 w 157"/>
                <a:gd name="T35" fmla="*/ 89 h 89"/>
                <a:gd name="T36" fmla="*/ 0 w 157"/>
                <a:gd name="T37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7" h="89">
                  <a:moveTo>
                    <a:pt x="0" y="2"/>
                  </a:moveTo>
                  <a:lnTo>
                    <a:pt x="2" y="2"/>
                  </a:lnTo>
                  <a:lnTo>
                    <a:pt x="9" y="1"/>
                  </a:lnTo>
                  <a:lnTo>
                    <a:pt x="19" y="1"/>
                  </a:lnTo>
                  <a:lnTo>
                    <a:pt x="32" y="0"/>
                  </a:lnTo>
                  <a:lnTo>
                    <a:pt x="46" y="1"/>
                  </a:lnTo>
                  <a:lnTo>
                    <a:pt x="61" y="2"/>
                  </a:lnTo>
                  <a:lnTo>
                    <a:pt x="75" y="5"/>
                  </a:lnTo>
                  <a:lnTo>
                    <a:pt x="89" y="9"/>
                  </a:lnTo>
                  <a:lnTo>
                    <a:pt x="91" y="10"/>
                  </a:lnTo>
                  <a:lnTo>
                    <a:pt x="95" y="12"/>
                  </a:lnTo>
                  <a:lnTo>
                    <a:pt x="104" y="17"/>
                  </a:lnTo>
                  <a:lnTo>
                    <a:pt x="113" y="25"/>
                  </a:lnTo>
                  <a:lnTo>
                    <a:pt x="124" y="36"/>
                  </a:lnTo>
                  <a:lnTo>
                    <a:pt x="134" y="50"/>
                  </a:lnTo>
                  <a:lnTo>
                    <a:pt x="146" y="67"/>
                  </a:lnTo>
                  <a:lnTo>
                    <a:pt x="157" y="89"/>
                  </a:lnTo>
                  <a:lnTo>
                    <a:pt x="68" y="8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97" name="Freeform 221"/>
            <p:cNvSpPr/>
            <p:nvPr/>
          </p:nvSpPr>
          <p:spPr bwMode="auto">
            <a:xfrm>
              <a:off x="1008" y="3545"/>
              <a:ext cx="22" cy="20"/>
            </a:xfrm>
            <a:custGeom>
              <a:avLst/>
              <a:gdLst>
                <a:gd name="T0" fmla="*/ 127 w 127"/>
                <a:gd name="T1" fmla="*/ 80 h 80"/>
                <a:gd name="T2" fmla="*/ 126 w 127"/>
                <a:gd name="T3" fmla="*/ 77 h 80"/>
                <a:gd name="T4" fmla="*/ 123 w 127"/>
                <a:gd name="T5" fmla="*/ 72 h 80"/>
                <a:gd name="T6" fmla="*/ 117 w 127"/>
                <a:gd name="T7" fmla="*/ 65 h 80"/>
                <a:gd name="T8" fmla="*/ 110 w 127"/>
                <a:gd name="T9" fmla="*/ 53 h 80"/>
                <a:gd name="T10" fmla="*/ 102 w 127"/>
                <a:gd name="T11" fmla="*/ 41 h 80"/>
                <a:gd name="T12" fmla="*/ 92 w 127"/>
                <a:gd name="T13" fmla="*/ 28 h 80"/>
                <a:gd name="T14" fmla="*/ 81 w 127"/>
                <a:gd name="T15" fmla="*/ 13 h 80"/>
                <a:gd name="T16" fmla="*/ 71 w 127"/>
                <a:gd name="T17" fmla="*/ 0 h 80"/>
                <a:gd name="T18" fmla="*/ 0 w 127"/>
                <a:gd name="T19" fmla="*/ 0 h 80"/>
                <a:gd name="T20" fmla="*/ 3 w 127"/>
                <a:gd name="T21" fmla="*/ 2 h 80"/>
                <a:gd name="T22" fmla="*/ 11 w 127"/>
                <a:gd name="T23" fmla="*/ 7 h 80"/>
                <a:gd name="T24" fmla="*/ 23 w 127"/>
                <a:gd name="T25" fmla="*/ 17 h 80"/>
                <a:gd name="T26" fmla="*/ 39 w 127"/>
                <a:gd name="T27" fmla="*/ 28 h 80"/>
                <a:gd name="T28" fmla="*/ 58 w 127"/>
                <a:gd name="T29" fmla="*/ 41 h 80"/>
                <a:gd name="T30" fmla="*/ 80 w 127"/>
                <a:gd name="T31" fmla="*/ 53 h 80"/>
                <a:gd name="T32" fmla="*/ 103 w 127"/>
                <a:gd name="T33" fmla="*/ 67 h 80"/>
                <a:gd name="T34" fmla="*/ 127 w 127"/>
                <a:gd name="T3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0">
                  <a:moveTo>
                    <a:pt x="127" y="80"/>
                  </a:moveTo>
                  <a:lnTo>
                    <a:pt x="126" y="77"/>
                  </a:lnTo>
                  <a:lnTo>
                    <a:pt x="123" y="72"/>
                  </a:lnTo>
                  <a:lnTo>
                    <a:pt x="117" y="65"/>
                  </a:lnTo>
                  <a:lnTo>
                    <a:pt x="110" y="53"/>
                  </a:lnTo>
                  <a:lnTo>
                    <a:pt x="102" y="41"/>
                  </a:lnTo>
                  <a:lnTo>
                    <a:pt x="92" y="28"/>
                  </a:lnTo>
                  <a:lnTo>
                    <a:pt x="81" y="13"/>
                  </a:lnTo>
                  <a:lnTo>
                    <a:pt x="71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11" y="7"/>
                  </a:lnTo>
                  <a:lnTo>
                    <a:pt x="23" y="17"/>
                  </a:lnTo>
                  <a:lnTo>
                    <a:pt x="39" y="28"/>
                  </a:lnTo>
                  <a:lnTo>
                    <a:pt x="58" y="41"/>
                  </a:lnTo>
                  <a:lnTo>
                    <a:pt x="80" y="53"/>
                  </a:lnTo>
                  <a:lnTo>
                    <a:pt x="103" y="67"/>
                  </a:lnTo>
                  <a:lnTo>
                    <a:pt x="127" y="80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98" name="Freeform 222"/>
            <p:cNvSpPr/>
            <p:nvPr/>
          </p:nvSpPr>
          <p:spPr bwMode="auto">
            <a:xfrm>
              <a:off x="998" y="3526"/>
              <a:ext cx="19" cy="10"/>
            </a:xfrm>
            <a:custGeom>
              <a:avLst/>
              <a:gdLst>
                <a:gd name="T0" fmla="*/ 112 w 112"/>
                <a:gd name="T1" fmla="*/ 39 h 39"/>
                <a:gd name="T2" fmla="*/ 87 w 112"/>
                <a:gd name="T3" fmla="*/ 0 h 39"/>
                <a:gd name="T4" fmla="*/ 0 w 112"/>
                <a:gd name="T5" fmla="*/ 4 h 39"/>
                <a:gd name="T6" fmla="*/ 1 w 112"/>
                <a:gd name="T7" fmla="*/ 5 h 39"/>
                <a:gd name="T8" fmla="*/ 6 w 112"/>
                <a:gd name="T9" fmla="*/ 10 h 39"/>
                <a:gd name="T10" fmla="*/ 14 w 112"/>
                <a:gd name="T11" fmla="*/ 20 h 39"/>
                <a:gd name="T12" fmla="*/ 29 w 112"/>
                <a:gd name="T13" fmla="*/ 35 h 39"/>
                <a:gd name="T14" fmla="*/ 112 w 11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39">
                  <a:moveTo>
                    <a:pt x="112" y="39"/>
                  </a:moveTo>
                  <a:lnTo>
                    <a:pt x="87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20"/>
                  </a:lnTo>
                  <a:lnTo>
                    <a:pt x="29" y="35"/>
                  </a:lnTo>
                  <a:lnTo>
                    <a:pt x="112" y="39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99" name="Freeform 223"/>
            <p:cNvSpPr/>
            <p:nvPr/>
          </p:nvSpPr>
          <p:spPr bwMode="auto">
            <a:xfrm>
              <a:off x="995" y="3512"/>
              <a:ext cx="15" cy="8"/>
            </a:xfrm>
            <a:custGeom>
              <a:avLst/>
              <a:gdLst>
                <a:gd name="T0" fmla="*/ 90 w 90"/>
                <a:gd name="T1" fmla="*/ 31 h 31"/>
                <a:gd name="T2" fmla="*/ 65 w 90"/>
                <a:gd name="T3" fmla="*/ 0 h 31"/>
                <a:gd name="T4" fmla="*/ 1 w 90"/>
                <a:gd name="T5" fmla="*/ 0 h 31"/>
                <a:gd name="T6" fmla="*/ 0 w 90"/>
                <a:gd name="T7" fmla="*/ 1 h 31"/>
                <a:gd name="T8" fmla="*/ 0 w 90"/>
                <a:gd name="T9" fmla="*/ 6 h 31"/>
                <a:gd name="T10" fmla="*/ 3 w 90"/>
                <a:gd name="T11" fmla="*/ 15 h 31"/>
                <a:gd name="T12" fmla="*/ 10 w 90"/>
                <a:gd name="T13" fmla="*/ 28 h 31"/>
                <a:gd name="T14" fmla="*/ 90 w 90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31">
                  <a:moveTo>
                    <a:pt x="90" y="31"/>
                  </a:moveTo>
                  <a:lnTo>
                    <a:pt x="65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3" y="15"/>
                  </a:lnTo>
                  <a:lnTo>
                    <a:pt x="10" y="28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00" name="Freeform 224"/>
            <p:cNvSpPr/>
            <p:nvPr/>
          </p:nvSpPr>
          <p:spPr bwMode="auto">
            <a:xfrm>
              <a:off x="1003" y="3494"/>
              <a:ext cx="12" cy="22"/>
            </a:xfrm>
            <a:custGeom>
              <a:avLst/>
              <a:gdLst>
                <a:gd name="T0" fmla="*/ 15 w 76"/>
                <a:gd name="T1" fmla="*/ 24 h 90"/>
                <a:gd name="T2" fmla="*/ 0 w 76"/>
                <a:gd name="T3" fmla="*/ 0 h 90"/>
                <a:gd name="T4" fmla="*/ 50 w 76"/>
                <a:gd name="T5" fmla="*/ 27 h 90"/>
                <a:gd name="T6" fmla="*/ 54 w 76"/>
                <a:gd name="T7" fmla="*/ 32 h 90"/>
                <a:gd name="T8" fmla="*/ 64 w 76"/>
                <a:gd name="T9" fmla="*/ 45 h 90"/>
                <a:gd name="T10" fmla="*/ 72 w 76"/>
                <a:gd name="T11" fmla="*/ 65 h 90"/>
                <a:gd name="T12" fmla="*/ 76 w 76"/>
                <a:gd name="T13" fmla="*/ 90 h 90"/>
                <a:gd name="T14" fmla="*/ 15 w 76"/>
                <a:gd name="T15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0">
                  <a:moveTo>
                    <a:pt x="15" y="24"/>
                  </a:moveTo>
                  <a:lnTo>
                    <a:pt x="0" y="0"/>
                  </a:lnTo>
                  <a:lnTo>
                    <a:pt x="50" y="27"/>
                  </a:lnTo>
                  <a:lnTo>
                    <a:pt x="54" y="32"/>
                  </a:lnTo>
                  <a:lnTo>
                    <a:pt x="64" y="45"/>
                  </a:lnTo>
                  <a:lnTo>
                    <a:pt x="72" y="65"/>
                  </a:lnTo>
                  <a:lnTo>
                    <a:pt x="76" y="90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01" name="Freeform 225"/>
            <p:cNvSpPr/>
            <p:nvPr/>
          </p:nvSpPr>
          <p:spPr bwMode="auto">
            <a:xfrm>
              <a:off x="1016" y="3515"/>
              <a:ext cx="9" cy="23"/>
            </a:xfrm>
            <a:custGeom>
              <a:avLst/>
              <a:gdLst>
                <a:gd name="T0" fmla="*/ 0 w 49"/>
                <a:gd name="T1" fmla="*/ 28 h 94"/>
                <a:gd name="T2" fmla="*/ 11 w 49"/>
                <a:gd name="T3" fmla="*/ 0 h 94"/>
                <a:gd name="T4" fmla="*/ 12 w 49"/>
                <a:gd name="T5" fmla="*/ 2 h 94"/>
                <a:gd name="T6" fmla="*/ 15 w 49"/>
                <a:gd name="T7" fmla="*/ 3 h 94"/>
                <a:gd name="T8" fmla="*/ 20 w 49"/>
                <a:gd name="T9" fmla="*/ 8 h 94"/>
                <a:gd name="T10" fmla="*/ 25 w 49"/>
                <a:gd name="T11" fmla="*/ 13 h 94"/>
                <a:gd name="T12" fmla="*/ 30 w 49"/>
                <a:gd name="T13" fmla="*/ 22 h 94"/>
                <a:gd name="T14" fmla="*/ 37 w 49"/>
                <a:gd name="T15" fmla="*/ 33 h 94"/>
                <a:gd name="T16" fmla="*/ 43 w 49"/>
                <a:gd name="T17" fmla="*/ 47 h 94"/>
                <a:gd name="T18" fmla="*/ 49 w 49"/>
                <a:gd name="T19" fmla="*/ 63 h 94"/>
                <a:gd name="T20" fmla="*/ 41 w 49"/>
                <a:gd name="T21" fmla="*/ 94 h 94"/>
                <a:gd name="T22" fmla="*/ 40 w 49"/>
                <a:gd name="T23" fmla="*/ 92 h 94"/>
                <a:gd name="T24" fmla="*/ 37 w 49"/>
                <a:gd name="T25" fmla="*/ 85 h 94"/>
                <a:gd name="T26" fmla="*/ 31 w 49"/>
                <a:gd name="T27" fmla="*/ 77 h 94"/>
                <a:gd name="T28" fmla="*/ 26 w 49"/>
                <a:gd name="T29" fmla="*/ 67 h 94"/>
                <a:gd name="T30" fmla="*/ 19 w 49"/>
                <a:gd name="T31" fmla="*/ 55 h 94"/>
                <a:gd name="T32" fmla="*/ 12 w 49"/>
                <a:gd name="T33" fmla="*/ 44 h 94"/>
                <a:gd name="T34" fmla="*/ 6 w 49"/>
                <a:gd name="T35" fmla="*/ 34 h 94"/>
                <a:gd name="T36" fmla="*/ 0 w 49"/>
                <a:gd name="T37" fmla="*/ 2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94">
                  <a:moveTo>
                    <a:pt x="0" y="28"/>
                  </a:moveTo>
                  <a:lnTo>
                    <a:pt x="11" y="0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20" y="8"/>
                  </a:lnTo>
                  <a:lnTo>
                    <a:pt x="25" y="13"/>
                  </a:lnTo>
                  <a:lnTo>
                    <a:pt x="30" y="22"/>
                  </a:lnTo>
                  <a:lnTo>
                    <a:pt x="37" y="33"/>
                  </a:lnTo>
                  <a:lnTo>
                    <a:pt x="43" y="47"/>
                  </a:lnTo>
                  <a:lnTo>
                    <a:pt x="49" y="63"/>
                  </a:lnTo>
                  <a:lnTo>
                    <a:pt x="41" y="94"/>
                  </a:lnTo>
                  <a:lnTo>
                    <a:pt x="40" y="92"/>
                  </a:lnTo>
                  <a:lnTo>
                    <a:pt x="37" y="85"/>
                  </a:lnTo>
                  <a:lnTo>
                    <a:pt x="31" y="77"/>
                  </a:lnTo>
                  <a:lnTo>
                    <a:pt x="26" y="67"/>
                  </a:lnTo>
                  <a:lnTo>
                    <a:pt x="19" y="55"/>
                  </a:lnTo>
                  <a:lnTo>
                    <a:pt x="12" y="44"/>
                  </a:lnTo>
                  <a:lnTo>
                    <a:pt x="6" y="3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02" name="Freeform 226"/>
            <p:cNvSpPr/>
            <p:nvPr/>
          </p:nvSpPr>
          <p:spPr bwMode="auto">
            <a:xfrm>
              <a:off x="1026" y="3537"/>
              <a:ext cx="4" cy="17"/>
            </a:xfrm>
            <a:custGeom>
              <a:avLst/>
              <a:gdLst>
                <a:gd name="T0" fmla="*/ 0 w 24"/>
                <a:gd name="T1" fmla="*/ 24 h 69"/>
                <a:gd name="T2" fmla="*/ 6 w 24"/>
                <a:gd name="T3" fmla="*/ 0 h 69"/>
                <a:gd name="T4" fmla="*/ 24 w 24"/>
                <a:gd name="T5" fmla="*/ 69 h 69"/>
                <a:gd name="T6" fmla="*/ 0 w 24"/>
                <a:gd name="T7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9">
                  <a:moveTo>
                    <a:pt x="0" y="24"/>
                  </a:moveTo>
                  <a:lnTo>
                    <a:pt x="6" y="0"/>
                  </a:lnTo>
                  <a:lnTo>
                    <a:pt x="24" y="6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03" name="Freeform 227"/>
            <p:cNvSpPr/>
            <p:nvPr/>
          </p:nvSpPr>
          <p:spPr bwMode="auto">
            <a:xfrm>
              <a:off x="1044" y="3542"/>
              <a:ext cx="6" cy="19"/>
            </a:xfrm>
            <a:custGeom>
              <a:avLst/>
              <a:gdLst>
                <a:gd name="T0" fmla="*/ 11 w 33"/>
                <a:gd name="T1" fmla="*/ 0 h 78"/>
                <a:gd name="T2" fmla="*/ 15 w 33"/>
                <a:gd name="T3" fmla="*/ 5 h 78"/>
                <a:gd name="T4" fmla="*/ 21 w 33"/>
                <a:gd name="T5" fmla="*/ 22 h 78"/>
                <a:gd name="T6" fmla="*/ 28 w 33"/>
                <a:gd name="T7" fmla="*/ 47 h 78"/>
                <a:gd name="T8" fmla="*/ 33 w 33"/>
                <a:gd name="T9" fmla="*/ 78 h 78"/>
                <a:gd name="T10" fmla="*/ 0 w 33"/>
                <a:gd name="T11" fmla="*/ 70 h 78"/>
                <a:gd name="T12" fmla="*/ 0 w 33"/>
                <a:gd name="T13" fmla="*/ 63 h 78"/>
                <a:gd name="T14" fmla="*/ 0 w 33"/>
                <a:gd name="T15" fmla="*/ 44 h 78"/>
                <a:gd name="T16" fmla="*/ 3 w 33"/>
                <a:gd name="T17" fmla="*/ 22 h 78"/>
                <a:gd name="T18" fmla="*/ 11 w 33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78">
                  <a:moveTo>
                    <a:pt x="11" y="0"/>
                  </a:moveTo>
                  <a:lnTo>
                    <a:pt x="15" y="5"/>
                  </a:lnTo>
                  <a:lnTo>
                    <a:pt x="21" y="22"/>
                  </a:lnTo>
                  <a:lnTo>
                    <a:pt x="28" y="47"/>
                  </a:lnTo>
                  <a:lnTo>
                    <a:pt x="33" y="78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44"/>
                  </a:lnTo>
                  <a:lnTo>
                    <a:pt x="3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04" name="Freeform 228"/>
            <p:cNvSpPr/>
            <p:nvPr/>
          </p:nvSpPr>
          <p:spPr bwMode="auto">
            <a:xfrm>
              <a:off x="1044" y="3566"/>
              <a:ext cx="8" cy="24"/>
            </a:xfrm>
            <a:custGeom>
              <a:avLst/>
              <a:gdLst>
                <a:gd name="T0" fmla="*/ 0 w 50"/>
                <a:gd name="T1" fmla="*/ 0 h 98"/>
                <a:gd name="T2" fmla="*/ 41 w 50"/>
                <a:gd name="T3" fmla="*/ 18 h 98"/>
                <a:gd name="T4" fmla="*/ 50 w 50"/>
                <a:gd name="T5" fmla="*/ 98 h 98"/>
                <a:gd name="T6" fmla="*/ 49 w 50"/>
                <a:gd name="T7" fmla="*/ 98 h 98"/>
                <a:gd name="T8" fmla="*/ 45 w 50"/>
                <a:gd name="T9" fmla="*/ 95 h 98"/>
                <a:gd name="T10" fmla="*/ 40 w 50"/>
                <a:gd name="T11" fmla="*/ 90 h 98"/>
                <a:gd name="T12" fmla="*/ 33 w 50"/>
                <a:gd name="T13" fmla="*/ 81 h 98"/>
                <a:gd name="T14" fmla="*/ 25 w 50"/>
                <a:gd name="T15" fmla="*/ 69 h 98"/>
                <a:gd name="T16" fmla="*/ 17 w 50"/>
                <a:gd name="T17" fmla="*/ 53 h 98"/>
                <a:gd name="T18" fmla="*/ 8 w 50"/>
                <a:gd name="T19" fmla="*/ 29 h 98"/>
                <a:gd name="T20" fmla="*/ 0 w 50"/>
                <a:gd name="T2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8">
                  <a:moveTo>
                    <a:pt x="0" y="0"/>
                  </a:moveTo>
                  <a:lnTo>
                    <a:pt x="41" y="18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45" y="95"/>
                  </a:lnTo>
                  <a:lnTo>
                    <a:pt x="40" y="90"/>
                  </a:lnTo>
                  <a:lnTo>
                    <a:pt x="33" y="81"/>
                  </a:lnTo>
                  <a:lnTo>
                    <a:pt x="25" y="69"/>
                  </a:lnTo>
                  <a:lnTo>
                    <a:pt x="17" y="53"/>
                  </a:lnTo>
                  <a:lnTo>
                    <a:pt x="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05" name="Freeform 229"/>
            <p:cNvSpPr/>
            <p:nvPr/>
          </p:nvSpPr>
          <p:spPr bwMode="auto">
            <a:xfrm>
              <a:off x="1056" y="3561"/>
              <a:ext cx="8" cy="31"/>
            </a:xfrm>
            <a:custGeom>
              <a:avLst/>
              <a:gdLst>
                <a:gd name="T0" fmla="*/ 0 w 46"/>
                <a:gd name="T1" fmla="*/ 121 h 121"/>
                <a:gd name="T2" fmla="*/ 0 w 46"/>
                <a:gd name="T3" fmla="*/ 34 h 121"/>
                <a:gd name="T4" fmla="*/ 46 w 46"/>
                <a:gd name="T5" fmla="*/ 0 h 121"/>
                <a:gd name="T6" fmla="*/ 44 w 46"/>
                <a:gd name="T7" fmla="*/ 4 h 121"/>
                <a:gd name="T8" fmla="*/ 39 w 46"/>
                <a:gd name="T9" fmla="*/ 15 h 121"/>
                <a:gd name="T10" fmla="*/ 31 w 46"/>
                <a:gd name="T11" fmla="*/ 30 h 121"/>
                <a:gd name="T12" fmla="*/ 23 w 46"/>
                <a:gd name="T13" fmla="*/ 49 h 121"/>
                <a:gd name="T14" fmla="*/ 15 w 46"/>
                <a:gd name="T15" fmla="*/ 69 h 121"/>
                <a:gd name="T16" fmla="*/ 7 w 46"/>
                <a:gd name="T17" fmla="*/ 89 h 121"/>
                <a:gd name="T18" fmla="*/ 2 w 46"/>
                <a:gd name="T19" fmla="*/ 107 h 121"/>
                <a:gd name="T20" fmla="*/ 0 w 46"/>
                <a:gd name="T2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121">
                  <a:moveTo>
                    <a:pt x="0" y="121"/>
                  </a:moveTo>
                  <a:lnTo>
                    <a:pt x="0" y="34"/>
                  </a:lnTo>
                  <a:lnTo>
                    <a:pt x="46" y="0"/>
                  </a:lnTo>
                  <a:lnTo>
                    <a:pt x="44" y="4"/>
                  </a:lnTo>
                  <a:lnTo>
                    <a:pt x="39" y="15"/>
                  </a:lnTo>
                  <a:lnTo>
                    <a:pt x="31" y="30"/>
                  </a:lnTo>
                  <a:lnTo>
                    <a:pt x="23" y="49"/>
                  </a:lnTo>
                  <a:lnTo>
                    <a:pt x="15" y="69"/>
                  </a:lnTo>
                  <a:lnTo>
                    <a:pt x="7" y="89"/>
                  </a:lnTo>
                  <a:lnTo>
                    <a:pt x="2" y="107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06" name="Freeform 230"/>
            <p:cNvSpPr/>
            <p:nvPr/>
          </p:nvSpPr>
          <p:spPr bwMode="auto">
            <a:xfrm>
              <a:off x="1052" y="3546"/>
              <a:ext cx="7" cy="18"/>
            </a:xfrm>
            <a:custGeom>
              <a:avLst/>
              <a:gdLst>
                <a:gd name="T0" fmla="*/ 17 w 47"/>
                <a:gd name="T1" fmla="*/ 73 h 73"/>
                <a:gd name="T2" fmla="*/ 0 w 47"/>
                <a:gd name="T3" fmla="*/ 0 h 73"/>
                <a:gd name="T4" fmla="*/ 2 w 47"/>
                <a:gd name="T5" fmla="*/ 2 h 73"/>
                <a:gd name="T6" fmla="*/ 7 w 47"/>
                <a:gd name="T7" fmla="*/ 5 h 73"/>
                <a:gd name="T8" fmla="*/ 13 w 47"/>
                <a:gd name="T9" fmla="*/ 10 h 73"/>
                <a:gd name="T10" fmla="*/ 20 w 47"/>
                <a:gd name="T11" fmla="*/ 18 h 73"/>
                <a:gd name="T12" fmla="*/ 29 w 47"/>
                <a:gd name="T13" fmla="*/ 25 h 73"/>
                <a:gd name="T14" fmla="*/ 36 w 47"/>
                <a:gd name="T15" fmla="*/ 33 h 73"/>
                <a:gd name="T16" fmla="*/ 43 w 47"/>
                <a:gd name="T17" fmla="*/ 39 h 73"/>
                <a:gd name="T18" fmla="*/ 47 w 47"/>
                <a:gd name="T19" fmla="*/ 45 h 73"/>
                <a:gd name="T20" fmla="*/ 17 w 47"/>
                <a:gd name="T2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3">
                  <a:moveTo>
                    <a:pt x="17" y="73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5"/>
                  </a:lnTo>
                  <a:lnTo>
                    <a:pt x="13" y="10"/>
                  </a:lnTo>
                  <a:lnTo>
                    <a:pt x="20" y="18"/>
                  </a:lnTo>
                  <a:lnTo>
                    <a:pt x="29" y="25"/>
                  </a:lnTo>
                  <a:lnTo>
                    <a:pt x="36" y="33"/>
                  </a:lnTo>
                  <a:lnTo>
                    <a:pt x="43" y="39"/>
                  </a:lnTo>
                  <a:lnTo>
                    <a:pt x="47" y="45"/>
                  </a:lnTo>
                  <a:lnTo>
                    <a:pt x="17" y="73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07" name="Freeform 231"/>
            <p:cNvSpPr/>
            <p:nvPr/>
          </p:nvSpPr>
          <p:spPr bwMode="auto">
            <a:xfrm>
              <a:off x="994" y="3495"/>
              <a:ext cx="9" cy="12"/>
            </a:xfrm>
            <a:custGeom>
              <a:avLst/>
              <a:gdLst>
                <a:gd name="T0" fmla="*/ 55 w 55"/>
                <a:gd name="T1" fmla="*/ 42 h 49"/>
                <a:gd name="T2" fmla="*/ 54 w 55"/>
                <a:gd name="T3" fmla="*/ 41 h 49"/>
                <a:gd name="T4" fmla="*/ 51 w 55"/>
                <a:gd name="T5" fmla="*/ 37 h 49"/>
                <a:gd name="T6" fmla="*/ 47 w 55"/>
                <a:gd name="T7" fmla="*/ 33 h 49"/>
                <a:gd name="T8" fmla="*/ 40 w 55"/>
                <a:gd name="T9" fmla="*/ 25 h 49"/>
                <a:gd name="T10" fmla="*/ 33 w 55"/>
                <a:gd name="T11" fmla="*/ 19 h 49"/>
                <a:gd name="T12" fmla="*/ 26 w 55"/>
                <a:gd name="T13" fmla="*/ 11 h 49"/>
                <a:gd name="T14" fmla="*/ 17 w 55"/>
                <a:gd name="T15" fmla="*/ 5 h 49"/>
                <a:gd name="T16" fmla="*/ 8 w 55"/>
                <a:gd name="T17" fmla="*/ 0 h 49"/>
                <a:gd name="T18" fmla="*/ 6 w 55"/>
                <a:gd name="T19" fmla="*/ 5 h 49"/>
                <a:gd name="T20" fmla="*/ 2 w 55"/>
                <a:gd name="T21" fmla="*/ 16 h 49"/>
                <a:gd name="T22" fmla="*/ 0 w 55"/>
                <a:gd name="T23" fmla="*/ 33 h 49"/>
                <a:gd name="T24" fmla="*/ 6 w 55"/>
                <a:gd name="T25" fmla="*/ 49 h 49"/>
                <a:gd name="T26" fmla="*/ 55 w 55"/>
                <a:gd name="T27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49">
                  <a:moveTo>
                    <a:pt x="55" y="42"/>
                  </a:moveTo>
                  <a:lnTo>
                    <a:pt x="54" y="41"/>
                  </a:lnTo>
                  <a:lnTo>
                    <a:pt x="51" y="37"/>
                  </a:lnTo>
                  <a:lnTo>
                    <a:pt x="47" y="33"/>
                  </a:lnTo>
                  <a:lnTo>
                    <a:pt x="40" y="25"/>
                  </a:lnTo>
                  <a:lnTo>
                    <a:pt x="33" y="19"/>
                  </a:lnTo>
                  <a:lnTo>
                    <a:pt x="26" y="11"/>
                  </a:lnTo>
                  <a:lnTo>
                    <a:pt x="17" y="5"/>
                  </a:lnTo>
                  <a:lnTo>
                    <a:pt x="8" y="0"/>
                  </a:lnTo>
                  <a:lnTo>
                    <a:pt x="6" y="5"/>
                  </a:lnTo>
                  <a:lnTo>
                    <a:pt x="2" y="16"/>
                  </a:lnTo>
                  <a:lnTo>
                    <a:pt x="0" y="33"/>
                  </a:lnTo>
                  <a:lnTo>
                    <a:pt x="6" y="49"/>
                  </a:lnTo>
                  <a:lnTo>
                    <a:pt x="55" y="42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08" name="Freeform 232"/>
            <p:cNvSpPr/>
            <p:nvPr/>
          </p:nvSpPr>
          <p:spPr bwMode="auto">
            <a:xfrm>
              <a:off x="1044" y="3383"/>
              <a:ext cx="144" cy="174"/>
            </a:xfrm>
            <a:custGeom>
              <a:avLst/>
              <a:gdLst>
                <a:gd name="T0" fmla="*/ 401 w 863"/>
                <a:gd name="T1" fmla="*/ 677 h 694"/>
                <a:gd name="T2" fmla="*/ 435 w 863"/>
                <a:gd name="T3" fmla="*/ 688 h 694"/>
                <a:gd name="T4" fmla="*/ 481 w 863"/>
                <a:gd name="T5" fmla="*/ 694 h 694"/>
                <a:gd name="T6" fmla="*/ 510 w 863"/>
                <a:gd name="T7" fmla="*/ 689 h 694"/>
                <a:gd name="T8" fmla="*/ 577 w 863"/>
                <a:gd name="T9" fmla="*/ 671 h 694"/>
                <a:gd name="T10" fmla="*/ 632 w 863"/>
                <a:gd name="T11" fmla="*/ 643 h 694"/>
                <a:gd name="T12" fmla="*/ 672 w 863"/>
                <a:gd name="T13" fmla="*/ 606 h 694"/>
                <a:gd name="T14" fmla="*/ 734 w 863"/>
                <a:gd name="T15" fmla="*/ 529 h 694"/>
                <a:gd name="T16" fmla="*/ 859 w 863"/>
                <a:gd name="T17" fmla="*/ 226 h 694"/>
                <a:gd name="T18" fmla="*/ 806 w 863"/>
                <a:gd name="T19" fmla="*/ 230 h 694"/>
                <a:gd name="T20" fmla="*/ 725 w 863"/>
                <a:gd name="T21" fmla="*/ 245 h 694"/>
                <a:gd name="T22" fmla="*/ 686 w 863"/>
                <a:gd name="T23" fmla="*/ 257 h 694"/>
                <a:gd name="T24" fmla="*/ 634 w 863"/>
                <a:gd name="T25" fmla="*/ 280 h 694"/>
                <a:gd name="T26" fmla="*/ 572 w 863"/>
                <a:gd name="T27" fmla="*/ 322 h 694"/>
                <a:gd name="T28" fmla="*/ 556 w 863"/>
                <a:gd name="T29" fmla="*/ 338 h 694"/>
                <a:gd name="T30" fmla="*/ 526 w 863"/>
                <a:gd name="T31" fmla="*/ 372 h 694"/>
                <a:gd name="T32" fmla="*/ 509 w 863"/>
                <a:gd name="T33" fmla="*/ 378 h 694"/>
                <a:gd name="T34" fmla="*/ 490 w 863"/>
                <a:gd name="T35" fmla="*/ 228 h 694"/>
                <a:gd name="T36" fmla="*/ 480 w 863"/>
                <a:gd name="T37" fmla="*/ 181 h 694"/>
                <a:gd name="T38" fmla="*/ 444 w 863"/>
                <a:gd name="T39" fmla="*/ 75 h 694"/>
                <a:gd name="T40" fmla="*/ 400 w 863"/>
                <a:gd name="T41" fmla="*/ 2 h 694"/>
                <a:gd name="T42" fmla="*/ 374 w 863"/>
                <a:gd name="T43" fmla="*/ 30 h 694"/>
                <a:gd name="T44" fmla="*/ 341 w 863"/>
                <a:gd name="T45" fmla="*/ 88 h 694"/>
                <a:gd name="T46" fmla="*/ 326 w 863"/>
                <a:gd name="T47" fmla="*/ 135 h 694"/>
                <a:gd name="T48" fmla="*/ 302 w 863"/>
                <a:gd name="T49" fmla="*/ 211 h 694"/>
                <a:gd name="T50" fmla="*/ 286 w 863"/>
                <a:gd name="T51" fmla="*/ 291 h 694"/>
                <a:gd name="T52" fmla="*/ 275 w 863"/>
                <a:gd name="T53" fmla="*/ 350 h 694"/>
                <a:gd name="T54" fmla="*/ 263 w 863"/>
                <a:gd name="T55" fmla="*/ 378 h 694"/>
                <a:gd name="T56" fmla="*/ 246 w 863"/>
                <a:gd name="T57" fmla="*/ 338 h 694"/>
                <a:gd name="T58" fmla="*/ 220 w 863"/>
                <a:gd name="T59" fmla="*/ 287 h 694"/>
                <a:gd name="T60" fmla="*/ 200 w 863"/>
                <a:gd name="T61" fmla="*/ 263 h 694"/>
                <a:gd name="T62" fmla="*/ 154 w 863"/>
                <a:gd name="T63" fmla="*/ 220 h 694"/>
                <a:gd name="T64" fmla="*/ 100 w 863"/>
                <a:gd name="T65" fmla="*/ 183 h 694"/>
                <a:gd name="T66" fmla="*/ 0 w 863"/>
                <a:gd name="T67" fmla="*/ 300 h 694"/>
                <a:gd name="T68" fmla="*/ 6 w 863"/>
                <a:gd name="T69" fmla="*/ 367 h 694"/>
                <a:gd name="T70" fmla="*/ 26 w 863"/>
                <a:gd name="T71" fmla="*/ 466 h 694"/>
                <a:gd name="T72" fmla="*/ 48 w 863"/>
                <a:gd name="T73" fmla="*/ 514 h 694"/>
                <a:gd name="T74" fmla="*/ 98 w 863"/>
                <a:gd name="T75" fmla="*/ 588 h 694"/>
                <a:gd name="T76" fmla="*/ 173 w 863"/>
                <a:gd name="T77" fmla="*/ 659 h 694"/>
                <a:gd name="T78" fmla="*/ 183 w 863"/>
                <a:gd name="T79" fmla="*/ 662 h 694"/>
                <a:gd name="T80" fmla="*/ 208 w 863"/>
                <a:gd name="T81" fmla="*/ 667 h 694"/>
                <a:gd name="T82" fmla="*/ 244 w 863"/>
                <a:gd name="T83" fmla="*/ 673 h 694"/>
                <a:gd name="T84" fmla="*/ 286 w 863"/>
                <a:gd name="T85" fmla="*/ 676 h 694"/>
                <a:gd name="T86" fmla="*/ 329 w 863"/>
                <a:gd name="T87" fmla="*/ 672 h 694"/>
                <a:gd name="T88" fmla="*/ 347 w 863"/>
                <a:gd name="T89" fmla="*/ 667 h 694"/>
                <a:gd name="T90" fmla="*/ 365 w 863"/>
                <a:gd name="T91" fmla="*/ 664 h 694"/>
                <a:gd name="T92" fmla="*/ 392 w 863"/>
                <a:gd name="T93" fmla="*/ 673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3" h="694">
                  <a:moveTo>
                    <a:pt x="392" y="673"/>
                  </a:moveTo>
                  <a:lnTo>
                    <a:pt x="395" y="674"/>
                  </a:lnTo>
                  <a:lnTo>
                    <a:pt x="401" y="677"/>
                  </a:lnTo>
                  <a:lnTo>
                    <a:pt x="409" y="681"/>
                  </a:lnTo>
                  <a:lnTo>
                    <a:pt x="421" y="684"/>
                  </a:lnTo>
                  <a:lnTo>
                    <a:pt x="435" y="688"/>
                  </a:lnTo>
                  <a:lnTo>
                    <a:pt x="450" y="692"/>
                  </a:lnTo>
                  <a:lnTo>
                    <a:pt x="465" y="694"/>
                  </a:lnTo>
                  <a:lnTo>
                    <a:pt x="481" y="694"/>
                  </a:lnTo>
                  <a:lnTo>
                    <a:pt x="484" y="694"/>
                  </a:lnTo>
                  <a:lnTo>
                    <a:pt x="495" y="693"/>
                  </a:lnTo>
                  <a:lnTo>
                    <a:pt x="510" y="689"/>
                  </a:lnTo>
                  <a:lnTo>
                    <a:pt x="530" y="686"/>
                  </a:lnTo>
                  <a:lnTo>
                    <a:pt x="552" y="679"/>
                  </a:lnTo>
                  <a:lnTo>
                    <a:pt x="577" y="671"/>
                  </a:lnTo>
                  <a:lnTo>
                    <a:pt x="603" y="659"/>
                  </a:lnTo>
                  <a:lnTo>
                    <a:pt x="628" y="646"/>
                  </a:lnTo>
                  <a:lnTo>
                    <a:pt x="632" y="643"/>
                  </a:lnTo>
                  <a:lnTo>
                    <a:pt x="641" y="636"/>
                  </a:lnTo>
                  <a:lnTo>
                    <a:pt x="654" y="623"/>
                  </a:lnTo>
                  <a:lnTo>
                    <a:pt x="672" y="606"/>
                  </a:lnTo>
                  <a:lnTo>
                    <a:pt x="691" y="584"/>
                  </a:lnTo>
                  <a:lnTo>
                    <a:pt x="712" y="558"/>
                  </a:lnTo>
                  <a:lnTo>
                    <a:pt x="734" y="529"/>
                  </a:lnTo>
                  <a:lnTo>
                    <a:pt x="754" y="496"/>
                  </a:lnTo>
                  <a:lnTo>
                    <a:pt x="863" y="226"/>
                  </a:lnTo>
                  <a:lnTo>
                    <a:pt x="859" y="226"/>
                  </a:lnTo>
                  <a:lnTo>
                    <a:pt x="847" y="227"/>
                  </a:lnTo>
                  <a:lnTo>
                    <a:pt x="829" y="228"/>
                  </a:lnTo>
                  <a:lnTo>
                    <a:pt x="806" y="230"/>
                  </a:lnTo>
                  <a:lnTo>
                    <a:pt x="780" y="233"/>
                  </a:lnTo>
                  <a:lnTo>
                    <a:pt x="752" y="238"/>
                  </a:lnTo>
                  <a:lnTo>
                    <a:pt x="725" y="245"/>
                  </a:lnTo>
                  <a:lnTo>
                    <a:pt x="698" y="253"/>
                  </a:lnTo>
                  <a:lnTo>
                    <a:pt x="695" y="255"/>
                  </a:lnTo>
                  <a:lnTo>
                    <a:pt x="686" y="257"/>
                  </a:lnTo>
                  <a:lnTo>
                    <a:pt x="672" y="262"/>
                  </a:lnTo>
                  <a:lnTo>
                    <a:pt x="654" y="270"/>
                  </a:lnTo>
                  <a:lnTo>
                    <a:pt x="634" y="280"/>
                  </a:lnTo>
                  <a:lnTo>
                    <a:pt x="612" y="291"/>
                  </a:lnTo>
                  <a:lnTo>
                    <a:pt x="592" y="306"/>
                  </a:lnTo>
                  <a:lnTo>
                    <a:pt x="572" y="322"/>
                  </a:lnTo>
                  <a:lnTo>
                    <a:pt x="570" y="325"/>
                  </a:lnTo>
                  <a:lnTo>
                    <a:pt x="565" y="330"/>
                  </a:lnTo>
                  <a:lnTo>
                    <a:pt x="556" y="338"/>
                  </a:lnTo>
                  <a:lnTo>
                    <a:pt x="547" y="350"/>
                  </a:lnTo>
                  <a:lnTo>
                    <a:pt x="536" y="361"/>
                  </a:lnTo>
                  <a:lnTo>
                    <a:pt x="526" y="372"/>
                  </a:lnTo>
                  <a:lnTo>
                    <a:pt x="517" y="383"/>
                  </a:lnTo>
                  <a:lnTo>
                    <a:pt x="510" y="392"/>
                  </a:lnTo>
                  <a:lnTo>
                    <a:pt x="509" y="378"/>
                  </a:lnTo>
                  <a:lnTo>
                    <a:pt x="506" y="340"/>
                  </a:lnTo>
                  <a:lnTo>
                    <a:pt x="499" y="287"/>
                  </a:lnTo>
                  <a:lnTo>
                    <a:pt x="490" y="228"/>
                  </a:lnTo>
                  <a:lnTo>
                    <a:pt x="489" y="222"/>
                  </a:lnTo>
                  <a:lnTo>
                    <a:pt x="486" y="206"/>
                  </a:lnTo>
                  <a:lnTo>
                    <a:pt x="480" y="181"/>
                  </a:lnTo>
                  <a:lnTo>
                    <a:pt x="472" y="150"/>
                  </a:lnTo>
                  <a:lnTo>
                    <a:pt x="459" y="113"/>
                  </a:lnTo>
                  <a:lnTo>
                    <a:pt x="444" y="75"/>
                  </a:lnTo>
                  <a:lnTo>
                    <a:pt x="425" y="36"/>
                  </a:lnTo>
                  <a:lnTo>
                    <a:pt x="402" y="0"/>
                  </a:lnTo>
                  <a:lnTo>
                    <a:pt x="400" y="2"/>
                  </a:lnTo>
                  <a:lnTo>
                    <a:pt x="393" y="7"/>
                  </a:lnTo>
                  <a:lnTo>
                    <a:pt x="385" y="17"/>
                  </a:lnTo>
                  <a:lnTo>
                    <a:pt x="374" y="30"/>
                  </a:lnTo>
                  <a:lnTo>
                    <a:pt x="363" y="46"/>
                  </a:lnTo>
                  <a:lnTo>
                    <a:pt x="351" y="66"/>
                  </a:lnTo>
                  <a:lnTo>
                    <a:pt x="341" y="88"/>
                  </a:lnTo>
                  <a:lnTo>
                    <a:pt x="332" y="115"/>
                  </a:lnTo>
                  <a:lnTo>
                    <a:pt x="330" y="120"/>
                  </a:lnTo>
                  <a:lnTo>
                    <a:pt x="326" y="135"/>
                  </a:lnTo>
                  <a:lnTo>
                    <a:pt x="318" y="156"/>
                  </a:lnTo>
                  <a:lnTo>
                    <a:pt x="311" y="182"/>
                  </a:lnTo>
                  <a:lnTo>
                    <a:pt x="302" y="211"/>
                  </a:lnTo>
                  <a:lnTo>
                    <a:pt x="295" y="240"/>
                  </a:lnTo>
                  <a:lnTo>
                    <a:pt x="289" y="267"/>
                  </a:lnTo>
                  <a:lnTo>
                    <a:pt x="286" y="291"/>
                  </a:lnTo>
                  <a:lnTo>
                    <a:pt x="283" y="300"/>
                  </a:lnTo>
                  <a:lnTo>
                    <a:pt x="279" y="322"/>
                  </a:lnTo>
                  <a:lnTo>
                    <a:pt x="275" y="350"/>
                  </a:lnTo>
                  <a:lnTo>
                    <a:pt x="273" y="375"/>
                  </a:lnTo>
                  <a:lnTo>
                    <a:pt x="264" y="382"/>
                  </a:lnTo>
                  <a:lnTo>
                    <a:pt x="263" y="378"/>
                  </a:lnTo>
                  <a:lnTo>
                    <a:pt x="259" y="370"/>
                  </a:lnTo>
                  <a:lnTo>
                    <a:pt x="253" y="356"/>
                  </a:lnTo>
                  <a:lnTo>
                    <a:pt x="246" y="338"/>
                  </a:lnTo>
                  <a:lnTo>
                    <a:pt x="238" y="321"/>
                  </a:lnTo>
                  <a:lnTo>
                    <a:pt x="228" y="303"/>
                  </a:lnTo>
                  <a:lnTo>
                    <a:pt x="220" y="287"/>
                  </a:lnTo>
                  <a:lnTo>
                    <a:pt x="211" y="275"/>
                  </a:lnTo>
                  <a:lnTo>
                    <a:pt x="208" y="271"/>
                  </a:lnTo>
                  <a:lnTo>
                    <a:pt x="200" y="263"/>
                  </a:lnTo>
                  <a:lnTo>
                    <a:pt x="188" y="251"/>
                  </a:lnTo>
                  <a:lnTo>
                    <a:pt x="172" y="236"/>
                  </a:lnTo>
                  <a:lnTo>
                    <a:pt x="154" y="220"/>
                  </a:lnTo>
                  <a:lnTo>
                    <a:pt x="136" y="205"/>
                  </a:lnTo>
                  <a:lnTo>
                    <a:pt x="117" y="192"/>
                  </a:lnTo>
                  <a:lnTo>
                    <a:pt x="100" y="183"/>
                  </a:lnTo>
                  <a:lnTo>
                    <a:pt x="8" y="160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1" y="316"/>
                  </a:lnTo>
                  <a:lnTo>
                    <a:pt x="3" y="338"/>
                  </a:lnTo>
                  <a:lnTo>
                    <a:pt x="6" y="367"/>
                  </a:lnTo>
                  <a:lnTo>
                    <a:pt x="10" y="398"/>
                  </a:lnTo>
                  <a:lnTo>
                    <a:pt x="17" y="432"/>
                  </a:lnTo>
                  <a:lnTo>
                    <a:pt x="26" y="466"/>
                  </a:lnTo>
                  <a:lnTo>
                    <a:pt x="38" y="496"/>
                  </a:lnTo>
                  <a:lnTo>
                    <a:pt x="41" y="501"/>
                  </a:lnTo>
                  <a:lnTo>
                    <a:pt x="48" y="514"/>
                  </a:lnTo>
                  <a:lnTo>
                    <a:pt x="61" y="536"/>
                  </a:lnTo>
                  <a:lnTo>
                    <a:pt x="78" y="561"/>
                  </a:lnTo>
                  <a:lnTo>
                    <a:pt x="98" y="588"/>
                  </a:lnTo>
                  <a:lnTo>
                    <a:pt x="121" y="614"/>
                  </a:lnTo>
                  <a:lnTo>
                    <a:pt x="147" y="639"/>
                  </a:lnTo>
                  <a:lnTo>
                    <a:pt x="173" y="659"/>
                  </a:lnTo>
                  <a:lnTo>
                    <a:pt x="174" y="659"/>
                  </a:lnTo>
                  <a:lnTo>
                    <a:pt x="178" y="661"/>
                  </a:lnTo>
                  <a:lnTo>
                    <a:pt x="183" y="662"/>
                  </a:lnTo>
                  <a:lnTo>
                    <a:pt x="189" y="663"/>
                  </a:lnTo>
                  <a:lnTo>
                    <a:pt x="198" y="666"/>
                  </a:lnTo>
                  <a:lnTo>
                    <a:pt x="208" y="667"/>
                  </a:lnTo>
                  <a:lnTo>
                    <a:pt x="219" y="669"/>
                  </a:lnTo>
                  <a:lnTo>
                    <a:pt x="232" y="671"/>
                  </a:lnTo>
                  <a:lnTo>
                    <a:pt x="244" y="673"/>
                  </a:lnTo>
                  <a:lnTo>
                    <a:pt x="257" y="674"/>
                  </a:lnTo>
                  <a:lnTo>
                    <a:pt x="272" y="674"/>
                  </a:lnTo>
                  <a:lnTo>
                    <a:pt x="286" y="676"/>
                  </a:lnTo>
                  <a:lnTo>
                    <a:pt x="300" y="674"/>
                  </a:lnTo>
                  <a:lnTo>
                    <a:pt x="315" y="674"/>
                  </a:lnTo>
                  <a:lnTo>
                    <a:pt x="329" y="672"/>
                  </a:lnTo>
                  <a:lnTo>
                    <a:pt x="343" y="669"/>
                  </a:lnTo>
                  <a:lnTo>
                    <a:pt x="344" y="669"/>
                  </a:lnTo>
                  <a:lnTo>
                    <a:pt x="347" y="667"/>
                  </a:lnTo>
                  <a:lnTo>
                    <a:pt x="351" y="666"/>
                  </a:lnTo>
                  <a:lnTo>
                    <a:pt x="357" y="664"/>
                  </a:lnTo>
                  <a:lnTo>
                    <a:pt x="365" y="664"/>
                  </a:lnTo>
                  <a:lnTo>
                    <a:pt x="373" y="666"/>
                  </a:lnTo>
                  <a:lnTo>
                    <a:pt x="383" y="668"/>
                  </a:lnTo>
                  <a:lnTo>
                    <a:pt x="392" y="6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09" name="Freeform 233"/>
            <p:cNvSpPr/>
            <p:nvPr/>
          </p:nvSpPr>
          <p:spPr bwMode="auto">
            <a:xfrm>
              <a:off x="1055" y="3360"/>
              <a:ext cx="34" cy="82"/>
            </a:xfrm>
            <a:custGeom>
              <a:avLst/>
              <a:gdLst>
                <a:gd name="T0" fmla="*/ 205 w 205"/>
                <a:gd name="T1" fmla="*/ 330 h 330"/>
                <a:gd name="T2" fmla="*/ 202 w 205"/>
                <a:gd name="T3" fmla="*/ 209 h 330"/>
                <a:gd name="T4" fmla="*/ 202 w 205"/>
                <a:gd name="T5" fmla="*/ 205 h 330"/>
                <a:gd name="T6" fmla="*/ 200 w 205"/>
                <a:gd name="T7" fmla="*/ 194 h 330"/>
                <a:gd name="T8" fmla="*/ 198 w 205"/>
                <a:gd name="T9" fmla="*/ 179 h 330"/>
                <a:gd name="T10" fmla="*/ 195 w 205"/>
                <a:gd name="T11" fmla="*/ 159 h 330"/>
                <a:gd name="T12" fmla="*/ 191 w 205"/>
                <a:gd name="T13" fmla="*/ 137 h 330"/>
                <a:gd name="T14" fmla="*/ 185 w 205"/>
                <a:gd name="T15" fmla="*/ 114 h 330"/>
                <a:gd name="T16" fmla="*/ 175 w 205"/>
                <a:gd name="T17" fmla="*/ 92 h 330"/>
                <a:gd name="T18" fmla="*/ 163 w 205"/>
                <a:gd name="T19" fmla="*/ 72 h 330"/>
                <a:gd name="T20" fmla="*/ 162 w 205"/>
                <a:gd name="T21" fmla="*/ 70 h 330"/>
                <a:gd name="T22" fmla="*/ 157 w 205"/>
                <a:gd name="T23" fmla="*/ 65 h 330"/>
                <a:gd name="T24" fmla="*/ 150 w 205"/>
                <a:gd name="T25" fmla="*/ 57 h 330"/>
                <a:gd name="T26" fmla="*/ 140 w 205"/>
                <a:gd name="T27" fmla="*/ 47 h 330"/>
                <a:gd name="T28" fmla="*/ 126 w 205"/>
                <a:gd name="T29" fmla="*/ 37 h 330"/>
                <a:gd name="T30" fmla="*/ 112 w 205"/>
                <a:gd name="T31" fmla="*/ 27 h 330"/>
                <a:gd name="T32" fmla="*/ 93 w 205"/>
                <a:gd name="T33" fmla="*/ 17 h 330"/>
                <a:gd name="T34" fmla="*/ 72 w 205"/>
                <a:gd name="T35" fmla="*/ 10 h 330"/>
                <a:gd name="T36" fmla="*/ 8 w 205"/>
                <a:gd name="T37" fmla="*/ 0 h 330"/>
                <a:gd name="T38" fmla="*/ 2 w 205"/>
                <a:gd name="T39" fmla="*/ 97 h 330"/>
                <a:gd name="T40" fmla="*/ 0 w 205"/>
                <a:gd name="T41" fmla="*/ 109 h 330"/>
                <a:gd name="T42" fmla="*/ 2 w 205"/>
                <a:gd name="T43" fmla="*/ 136 h 330"/>
                <a:gd name="T44" fmla="*/ 7 w 205"/>
                <a:gd name="T45" fmla="*/ 171 h 330"/>
                <a:gd name="T46" fmla="*/ 20 w 205"/>
                <a:gd name="T47" fmla="*/ 205 h 330"/>
                <a:gd name="T48" fmla="*/ 22 w 205"/>
                <a:gd name="T49" fmla="*/ 206 h 330"/>
                <a:gd name="T50" fmla="*/ 26 w 205"/>
                <a:gd name="T51" fmla="*/ 211 h 330"/>
                <a:gd name="T52" fmla="*/ 33 w 205"/>
                <a:gd name="T53" fmla="*/ 219 h 330"/>
                <a:gd name="T54" fmla="*/ 44 w 205"/>
                <a:gd name="T55" fmla="*/ 229 h 330"/>
                <a:gd name="T56" fmla="*/ 57 w 205"/>
                <a:gd name="T57" fmla="*/ 240 h 330"/>
                <a:gd name="T58" fmla="*/ 71 w 205"/>
                <a:gd name="T59" fmla="*/ 252 h 330"/>
                <a:gd name="T60" fmla="*/ 88 w 205"/>
                <a:gd name="T61" fmla="*/ 265 h 330"/>
                <a:gd name="T62" fmla="*/ 107 w 205"/>
                <a:gd name="T63" fmla="*/ 277 h 330"/>
                <a:gd name="T64" fmla="*/ 109 w 205"/>
                <a:gd name="T65" fmla="*/ 279 h 330"/>
                <a:gd name="T66" fmla="*/ 117 w 205"/>
                <a:gd name="T67" fmla="*/ 282 h 330"/>
                <a:gd name="T68" fmla="*/ 127 w 205"/>
                <a:gd name="T69" fmla="*/ 289 h 330"/>
                <a:gd name="T70" fmla="*/ 140 w 205"/>
                <a:gd name="T71" fmla="*/ 296 h 330"/>
                <a:gd name="T72" fmla="*/ 156 w 205"/>
                <a:gd name="T73" fmla="*/ 304 h 330"/>
                <a:gd name="T74" fmla="*/ 172 w 205"/>
                <a:gd name="T75" fmla="*/ 312 h 330"/>
                <a:gd name="T76" fmla="*/ 189 w 205"/>
                <a:gd name="T77" fmla="*/ 321 h 330"/>
                <a:gd name="T78" fmla="*/ 205 w 205"/>
                <a:gd name="T7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330">
                  <a:moveTo>
                    <a:pt x="205" y="330"/>
                  </a:moveTo>
                  <a:lnTo>
                    <a:pt x="202" y="209"/>
                  </a:lnTo>
                  <a:lnTo>
                    <a:pt x="202" y="205"/>
                  </a:lnTo>
                  <a:lnTo>
                    <a:pt x="200" y="194"/>
                  </a:lnTo>
                  <a:lnTo>
                    <a:pt x="198" y="179"/>
                  </a:lnTo>
                  <a:lnTo>
                    <a:pt x="195" y="159"/>
                  </a:lnTo>
                  <a:lnTo>
                    <a:pt x="191" y="137"/>
                  </a:lnTo>
                  <a:lnTo>
                    <a:pt x="185" y="114"/>
                  </a:lnTo>
                  <a:lnTo>
                    <a:pt x="175" y="92"/>
                  </a:lnTo>
                  <a:lnTo>
                    <a:pt x="163" y="72"/>
                  </a:lnTo>
                  <a:lnTo>
                    <a:pt x="162" y="70"/>
                  </a:lnTo>
                  <a:lnTo>
                    <a:pt x="157" y="65"/>
                  </a:lnTo>
                  <a:lnTo>
                    <a:pt x="150" y="57"/>
                  </a:lnTo>
                  <a:lnTo>
                    <a:pt x="140" y="47"/>
                  </a:lnTo>
                  <a:lnTo>
                    <a:pt x="126" y="37"/>
                  </a:lnTo>
                  <a:lnTo>
                    <a:pt x="112" y="27"/>
                  </a:lnTo>
                  <a:lnTo>
                    <a:pt x="93" y="17"/>
                  </a:lnTo>
                  <a:lnTo>
                    <a:pt x="72" y="10"/>
                  </a:lnTo>
                  <a:lnTo>
                    <a:pt x="8" y="0"/>
                  </a:lnTo>
                  <a:lnTo>
                    <a:pt x="2" y="97"/>
                  </a:lnTo>
                  <a:lnTo>
                    <a:pt x="0" y="109"/>
                  </a:lnTo>
                  <a:lnTo>
                    <a:pt x="2" y="136"/>
                  </a:lnTo>
                  <a:lnTo>
                    <a:pt x="7" y="171"/>
                  </a:lnTo>
                  <a:lnTo>
                    <a:pt x="20" y="205"/>
                  </a:lnTo>
                  <a:lnTo>
                    <a:pt x="22" y="206"/>
                  </a:lnTo>
                  <a:lnTo>
                    <a:pt x="26" y="211"/>
                  </a:lnTo>
                  <a:lnTo>
                    <a:pt x="33" y="219"/>
                  </a:lnTo>
                  <a:lnTo>
                    <a:pt x="44" y="229"/>
                  </a:lnTo>
                  <a:lnTo>
                    <a:pt x="57" y="240"/>
                  </a:lnTo>
                  <a:lnTo>
                    <a:pt x="71" y="252"/>
                  </a:lnTo>
                  <a:lnTo>
                    <a:pt x="88" y="265"/>
                  </a:lnTo>
                  <a:lnTo>
                    <a:pt x="107" y="277"/>
                  </a:lnTo>
                  <a:lnTo>
                    <a:pt x="109" y="279"/>
                  </a:lnTo>
                  <a:lnTo>
                    <a:pt x="117" y="282"/>
                  </a:lnTo>
                  <a:lnTo>
                    <a:pt x="127" y="289"/>
                  </a:lnTo>
                  <a:lnTo>
                    <a:pt x="140" y="296"/>
                  </a:lnTo>
                  <a:lnTo>
                    <a:pt x="156" y="304"/>
                  </a:lnTo>
                  <a:lnTo>
                    <a:pt x="172" y="312"/>
                  </a:lnTo>
                  <a:lnTo>
                    <a:pt x="189" y="321"/>
                  </a:lnTo>
                  <a:lnTo>
                    <a:pt x="205" y="3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10" name="Freeform 234"/>
            <p:cNvSpPr/>
            <p:nvPr/>
          </p:nvSpPr>
          <p:spPr bwMode="auto">
            <a:xfrm>
              <a:off x="1130" y="3364"/>
              <a:ext cx="35" cy="82"/>
            </a:xfrm>
            <a:custGeom>
              <a:avLst/>
              <a:gdLst>
                <a:gd name="T0" fmla="*/ 3 w 205"/>
                <a:gd name="T1" fmla="*/ 329 h 329"/>
                <a:gd name="T2" fmla="*/ 7 w 205"/>
                <a:gd name="T3" fmla="*/ 329 h 329"/>
                <a:gd name="T4" fmla="*/ 16 w 205"/>
                <a:gd name="T5" fmla="*/ 327 h 329"/>
                <a:gd name="T6" fmla="*/ 29 w 205"/>
                <a:gd name="T7" fmla="*/ 326 h 329"/>
                <a:gd name="T8" fmla="*/ 46 w 205"/>
                <a:gd name="T9" fmla="*/ 324 h 329"/>
                <a:gd name="T10" fmla="*/ 64 w 205"/>
                <a:gd name="T11" fmla="*/ 319 h 329"/>
                <a:gd name="T12" fmla="*/ 82 w 205"/>
                <a:gd name="T13" fmla="*/ 311 h 329"/>
                <a:gd name="T14" fmla="*/ 99 w 205"/>
                <a:gd name="T15" fmla="*/ 301 h 329"/>
                <a:gd name="T16" fmla="*/ 112 w 205"/>
                <a:gd name="T17" fmla="*/ 287 h 329"/>
                <a:gd name="T18" fmla="*/ 114 w 205"/>
                <a:gd name="T19" fmla="*/ 285 h 329"/>
                <a:gd name="T20" fmla="*/ 119 w 205"/>
                <a:gd name="T21" fmla="*/ 277 h 329"/>
                <a:gd name="T22" fmla="*/ 126 w 205"/>
                <a:gd name="T23" fmla="*/ 266 h 329"/>
                <a:gd name="T24" fmla="*/ 135 w 205"/>
                <a:gd name="T25" fmla="*/ 250 h 329"/>
                <a:gd name="T26" fmla="*/ 144 w 205"/>
                <a:gd name="T27" fmla="*/ 231 h 329"/>
                <a:gd name="T28" fmla="*/ 154 w 205"/>
                <a:gd name="T29" fmla="*/ 210 h 329"/>
                <a:gd name="T30" fmla="*/ 163 w 205"/>
                <a:gd name="T31" fmla="*/ 185 h 329"/>
                <a:gd name="T32" fmla="*/ 171 w 205"/>
                <a:gd name="T33" fmla="*/ 159 h 329"/>
                <a:gd name="T34" fmla="*/ 172 w 205"/>
                <a:gd name="T35" fmla="*/ 154 h 329"/>
                <a:gd name="T36" fmla="*/ 176 w 205"/>
                <a:gd name="T37" fmla="*/ 139 h 329"/>
                <a:gd name="T38" fmla="*/ 181 w 205"/>
                <a:gd name="T39" fmla="*/ 119 h 329"/>
                <a:gd name="T40" fmla="*/ 189 w 205"/>
                <a:gd name="T41" fmla="*/ 94 h 329"/>
                <a:gd name="T42" fmla="*/ 195 w 205"/>
                <a:gd name="T43" fmla="*/ 67 h 329"/>
                <a:gd name="T44" fmla="*/ 200 w 205"/>
                <a:gd name="T45" fmla="*/ 41 h 329"/>
                <a:gd name="T46" fmla="*/ 204 w 205"/>
                <a:gd name="T47" fmla="*/ 19 h 329"/>
                <a:gd name="T48" fmla="*/ 205 w 205"/>
                <a:gd name="T49" fmla="*/ 2 h 329"/>
                <a:gd name="T50" fmla="*/ 203 w 205"/>
                <a:gd name="T51" fmla="*/ 2 h 329"/>
                <a:gd name="T52" fmla="*/ 197 w 205"/>
                <a:gd name="T53" fmla="*/ 1 h 329"/>
                <a:gd name="T54" fmla="*/ 186 w 205"/>
                <a:gd name="T55" fmla="*/ 0 h 329"/>
                <a:gd name="T56" fmla="*/ 174 w 205"/>
                <a:gd name="T57" fmla="*/ 0 h 329"/>
                <a:gd name="T58" fmla="*/ 160 w 205"/>
                <a:gd name="T59" fmla="*/ 0 h 329"/>
                <a:gd name="T60" fmla="*/ 144 w 205"/>
                <a:gd name="T61" fmla="*/ 2 h 329"/>
                <a:gd name="T62" fmla="*/ 128 w 205"/>
                <a:gd name="T63" fmla="*/ 6 h 329"/>
                <a:gd name="T64" fmla="*/ 112 w 205"/>
                <a:gd name="T65" fmla="*/ 12 h 329"/>
                <a:gd name="T66" fmla="*/ 109 w 205"/>
                <a:gd name="T67" fmla="*/ 14 h 329"/>
                <a:gd name="T68" fmla="*/ 103 w 205"/>
                <a:gd name="T69" fmla="*/ 19 h 329"/>
                <a:gd name="T70" fmla="*/ 91 w 205"/>
                <a:gd name="T71" fmla="*/ 26 h 329"/>
                <a:gd name="T72" fmla="*/ 80 w 205"/>
                <a:gd name="T73" fmla="*/ 35 h 329"/>
                <a:gd name="T74" fmla="*/ 66 w 205"/>
                <a:gd name="T75" fmla="*/ 46 h 329"/>
                <a:gd name="T76" fmla="*/ 52 w 205"/>
                <a:gd name="T77" fmla="*/ 60 h 329"/>
                <a:gd name="T78" fmla="*/ 41 w 205"/>
                <a:gd name="T79" fmla="*/ 74 h 329"/>
                <a:gd name="T80" fmla="*/ 33 w 205"/>
                <a:gd name="T81" fmla="*/ 89 h 329"/>
                <a:gd name="T82" fmla="*/ 32 w 205"/>
                <a:gd name="T83" fmla="*/ 91 h 329"/>
                <a:gd name="T84" fmla="*/ 28 w 205"/>
                <a:gd name="T85" fmla="*/ 100 h 329"/>
                <a:gd name="T86" fmla="*/ 21 w 205"/>
                <a:gd name="T87" fmla="*/ 112 h 329"/>
                <a:gd name="T88" fmla="*/ 15 w 205"/>
                <a:gd name="T89" fmla="*/ 130 h 329"/>
                <a:gd name="T90" fmla="*/ 9 w 205"/>
                <a:gd name="T91" fmla="*/ 151 h 329"/>
                <a:gd name="T92" fmla="*/ 4 w 205"/>
                <a:gd name="T93" fmla="*/ 177 h 329"/>
                <a:gd name="T94" fmla="*/ 0 w 205"/>
                <a:gd name="T95" fmla="*/ 206 h 329"/>
                <a:gd name="T96" fmla="*/ 0 w 205"/>
                <a:gd name="T97" fmla="*/ 239 h 329"/>
                <a:gd name="T98" fmla="*/ 3 w 205"/>
                <a:gd name="T9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5" h="329">
                  <a:moveTo>
                    <a:pt x="3" y="329"/>
                  </a:moveTo>
                  <a:lnTo>
                    <a:pt x="7" y="329"/>
                  </a:lnTo>
                  <a:lnTo>
                    <a:pt x="16" y="327"/>
                  </a:lnTo>
                  <a:lnTo>
                    <a:pt x="29" y="326"/>
                  </a:lnTo>
                  <a:lnTo>
                    <a:pt x="46" y="324"/>
                  </a:lnTo>
                  <a:lnTo>
                    <a:pt x="64" y="319"/>
                  </a:lnTo>
                  <a:lnTo>
                    <a:pt x="82" y="311"/>
                  </a:lnTo>
                  <a:lnTo>
                    <a:pt x="99" y="301"/>
                  </a:lnTo>
                  <a:lnTo>
                    <a:pt x="112" y="287"/>
                  </a:lnTo>
                  <a:lnTo>
                    <a:pt x="114" y="285"/>
                  </a:lnTo>
                  <a:lnTo>
                    <a:pt x="119" y="277"/>
                  </a:lnTo>
                  <a:lnTo>
                    <a:pt x="126" y="266"/>
                  </a:lnTo>
                  <a:lnTo>
                    <a:pt x="135" y="250"/>
                  </a:lnTo>
                  <a:lnTo>
                    <a:pt x="144" y="231"/>
                  </a:lnTo>
                  <a:lnTo>
                    <a:pt x="154" y="210"/>
                  </a:lnTo>
                  <a:lnTo>
                    <a:pt x="163" y="185"/>
                  </a:lnTo>
                  <a:lnTo>
                    <a:pt x="171" y="159"/>
                  </a:lnTo>
                  <a:lnTo>
                    <a:pt x="172" y="154"/>
                  </a:lnTo>
                  <a:lnTo>
                    <a:pt x="176" y="139"/>
                  </a:lnTo>
                  <a:lnTo>
                    <a:pt x="181" y="119"/>
                  </a:lnTo>
                  <a:lnTo>
                    <a:pt x="189" y="94"/>
                  </a:lnTo>
                  <a:lnTo>
                    <a:pt x="195" y="67"/>
                  </a:lnTo>
                  <a:lnTo>
                    <a:pt x="200" y="41"/>
                  </a:lnTo>
                  <a:lnTo>
                    <a:pt x="204" y="19"/>
                  </a:lnTo>
                  <a:lnTo>
                    <a:pt x="205" y="2"/>
                  </a:lnTo>
                  <a:lnTo>
                    <a:pt x="203" y="2"/>
                  </a:lnTo>
                  <a:lnTo>
                    <a:pt x="197" y="1"/>
                  </a:lnTo>
                  <a:lnTo>
                    <a:pt x="186" y="0"/>
                  </a:lnTo>
                  <a:lnTo>
                    <a:pt x="174" y="0"/>
                  </a:lnTo>
                  <a:lnTo>
                    <a:pt x="160" y="0"/>
                  </a:lnTo>
                  <a:lnTo>
                    <a:pt x="144" y="2"/>
                  </a:lnTo>
                  <a:lnTo>
                    <a:pt x="128" y="6"/>
                  </a:lnTo>
                  <a:lnTo>
                    <a:pt x="112" y="12"/>
                  </a:lnTo>
                  <a:lnTo>
                    <a:pt x="109" y="14"/>
                  </a:lnTo>
                  <a:lnTo>
                    <a:pt x="103" y="19"/>
                  </a:lnTo>
                  <a:lnTo>
                    <a:pt x="91" y="26"/>
                  </a:lnTo>
                  <a:lnTo>
                    <a:pt x="80" y="35"/>
                  </a:lnTo>
                  <a:lnTo>
                    <a:pt x="66" y="46"/>
                  </a:lnTo>
                  <a:lnTo>
                    <a:pt x="52" y="60"/>
                  </a:lnTo>
                  <a:lnTo>
                    <a:pt x="41" y="74"/>
                  </a:lnTo>
                  <a:lnTo>
                    <a:pt x="33" y="89"/>
                  </a:lnTo>
                  <a:lnTo>
                    <a:pt x="32" y="91"/>
                  </a:lnTo>
                  <a:lnTo>
                    <a:pt x="28" y="100"/>
                  </a:lnTo>
                  <a:lnTo>
                    <a:pt x="21" y="112"/>
                  </a:lnTo>
                  <a:lnTo>
                    <a:pt x="15" y="130"/>
                  </a:lnTo>
                  <a:lnTo>
                    <a:pt x="9" y="151"/>
                  </a:lnTo>
                  <a:lnTo>
                    <a:pt x="4" y="177"/>
                  </a:lnTo>
                  <a:lnTo>
                    <a:pt x="0" y="206"/>
                  </a:lnTo>
                  <a:lnTo>
                    <a:pt x="0" y="239"/>
                  </a:lnTo>
                  <a:lnTo>
                    <a:pt x="3" y="3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11" name="Freeform 235"/>
            <p:cNvSpPr/>
            <p:nvPr/>
          </p:nvSpPr>
          <p:spPr bwMode="auto">
            <a:xfrm>
              <a:off x="1072" y="3526"/>
              <a:ext cx="23" cy="19"/>
            </a:xfrm>
            <a:custGeom>
              <a:avLst/>
              <a:gdLst>
                <a:gd name="T0" fmla="*/ 141 w 141"/>
                <a:gd name="T1" fmla="*/ 73 h 77"/>
                <a:gd name="T2" fmla="*/ 73 w 141"/>
                <a:gd name="T3" fmla="*/ 0 h 77"/>
                <a:gd name="T4" fmla="*/ 72 w 141"/>
                <a:gd name="T5" fmla="*/ 2 h 77"/>
                <a:gd name="T6" fmla="*/ 68 w 141"/>
                <a:gd name="T7" fmla="*/ 7 h 77"/>
                <a:gd name="T8" fmla="*/ 62 w 141"/>
                <a:gd name="T9" fmla="*/ 13 h 77"/>
                <a:gd name="T10" fmla="*/ 54 w 141"/>
                <a:gd name="T11" fmla="*/ 20 h 77"/>
                <a:gd name="T12" fmla="*/ 43 w 141"/>
                <a:gd name="T13" fmla="*/ 29 h 77"/>
                <a:gd name="T14" fmla="*/ 31 w 141"/>
                <a:gd name="T15" fmla="*/ 37 h 77"/>
                <a:gd name="T16" fmla="*/ 17 w 141"/>
                <a:gd name="T17" fmla="*/ 44 h 77"/>
                <a:gd name="T18" fmla="*/ 0 w 141"/>
                <a:gd name="T19" fmla="*/ 49 h 77"/>
                <a:gd name="T20" fmla="*/ 0 w 141"/>
                <a:gd name="T21" fmla="*/ 50 h 77"/>
                <a:gd name="T22" fmla="*/ 2 w 141"/>
                <a:gd name="T23" fmla="*/ 52 h 77"/>
                <a:gd name="T24" fmla="*/ 5 w 141"/>
                <a:gd name="T25" fmla="*/ 54 h 77"/>
                <a:gd name="T26" fmla="*/ 12 w 141"/>
                <a:gd name="T27" fmla="*/ 58 h 77"/>
                <a:gd name="T28" fmla="*/ 19 w 141"/>
                <a:gd name="T29" fmla="*/ 62 h 77"/>
                <a:gd name="T30" fmla="*/ 31 w 141"/>
                <a:gd name="T31" fmla="*/ 65 h 77"/>
                <a:gd name="T32" fmla="*/ 45 w 141"/>
                <a:gd name="T33" fmla="*/ 69 h 77"/>
                <a:gd name="T34" fmla="*/ 64 w 141"/>
                <a:gd name="T35" fmla="*/ 73 h 77"/>
                <a:gd name="T36" fmla="*/ 67 w 141"/>
                <a:gd name="T37" fmla="*/ 73 h 77"/>
                <a:gd name="T38" fmla="*/ 73 w 141"/>
                <a:gd name="T39" fmla="*/ 74 h 77"/>
                <a:gd name="T40" fmla="*/ 81 w 141"/>
                <a:gd name="T41" fmla="*/ 75 h 77"/>
                <a:gd name="T42" fmla="*/ 93 w 141"/>
                <a:gd name="T43" fmla="*/ 75 h 77"/>
                <a:gd name="T44" fmla="*/ 105 w 141"/>
                <a:gd name="T45" fmla="*/ 77 h 77"/>
                <a:gd name="T46" fmla="*/ 117 w 141"/>
                <a:gd name="T47" fmla="*/ 77 h 77"/>
                <a:gd name="T48" fmla="*/ 130 w 141"/>
                <a:gd name="T49" fmla="*/ 75 h 77"/>
                <a:gd name="T50" fmla="*/ 141 w 141"/>
                <a:gd name="T51" fmla="*/ 7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77">
                  <a:moveTo>
                    <a:pt x="141" y="73"/>
                  </a:moveTo>
                  <a:lnTo>
                    <a:pt x="73" y="0"/>
                  </a:lnTo>
                  <a:lnTo>
                    <a:pt x="72" y="2"/>
                  </a:lnTo>
                  <a:lnTo>
                    <a:pt x="68" y="7"/>
                  </a:lnTo>
                  <a:lnTo>
                    <a:pt x="62" y="13"/>
                  </a:lnTo>
                  <a:lnTo>
                    <a:pt x="54" y="20"/>
                  </a:lnTo>
                  <a:lnTo>
                    <a:pt x="43" y="29"/>
                  </a:lnTo>
                  <a:lnTo>
                    <a:pt x="31" y="37"/>
                  </a:lnTo>
                  <a:lnTo>
                    <a:pt x="17" y="44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5" y="54"/>
                  </a:lnTo>
                  <a:lnTo>
                    <a:pt x="12" y="58"/>
                  </a:lnTo>
                  <a:lnTo>
                    <a:pt x="19" y="62"/>
                  </a:lnTo>
                  <a:lnTo>
                    <a:pt x="31" y="65"/>
                  </a:lnTo>
                  <a:lnTo>
                    <a:pt x="45" y="69"/>
                  </a:lnTo>
                  <a:lnTo>
                    <a:pt x="64" y="73"/>
                  </a:lnTo>
                  <a:lnTo>
                    <a:pt x="67" y="73"/>
                  </a:lnTo>
                  <a:lnTo>
                    <a:pt x="73" y="74"/>
                  </a:lnTo>
                  <a:lnTo>
                    <a:pt x="81" y="75"/>
                  </a:lnTo>
                  <a:lnTo>
                    <a:pt x="93" y="75"/>
                  </a:lnTo>
                  <a:lnTo>
                    <a:pt x="105" y="77"/>
                  </a:lnTo>
                  <a:lnTo>
                    <a:pt x="117" y="77"/>
                  </a:lnTo>
                  <a:lnTo>
                    <a:pt x="130" y="75"/>
                  </a:lnTo>
                  <a:lnTo>
                    <a:pt x="141" y="73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12" name="Freeform 236"/>
            <p:cNvSpPr/>
            <p:nvPr/>
          </p:nvSpPr>
          <p:spPr bwMode="auto">
            <a:xfrm>
              <a:off x="1055" y="3507"/>
              <a:ext cx="25" cy="24"/>
            </a:xfrm>
            <a:custGeom>
              <a:avLst/>
              <a:gdLst>
                <a:gd name="T0" fmla="*/ 154 w 154"/>
                <a:gd name="T1" fmla="*/ 63 h 96"/>
                <a:gd name="T2" fmla="*/ 80 w 154"/>
                <a:gd name="T3" fmla="*/ 96 h 96"/>
                <a:gd name="T4" fmla="*/ 77 w 154"/>
                <a:gd name="T5" fmla="*/ 95 h 96"/>
                <a:gd name="T6" fmla="*/ 72 w 154"/>
                <a:gd name="T7" fmla="*/ 90 h 96"/>
                <a:gd name="T8" fmla="*/ 64 w 154"/>
                <a:gd name="T9" fmla="*/ 83 h 96"/>
                <a:gd name="T10" fmla="*/ 53 w 154"/>
                <a:gd name="T11" fmla="*/ 73 h 96"/>
                <a:gd name="T12" fmla="*/ 41 w 154"/>
                <a:gd name="T13" fmla="*/ 59 h 96"/>
                <a:gd name="T14" fmla="*/ 28 w 154"/>
                <a:gd name="T15" fmla="*/ 43 h 96"/>
                <a:gd name="T16" fmla="*/ 14 w 154"/>
                <a:gd name="T17" fmla="*/ 23 h 96"/>
                <a:gd name="T18" fmla="*/ 0 w 154"/>
                <a:gd name="T19" fmla="*/ 0 h 96"/>
                <a:gd name="T20" fmla="*/ 136 w 154"/>
                <a:gd name="T21" fmla="*/ 16 h 96"/>
                <a:gd name="T22" fmla="*/ 154 w 154"/>
                <a:gd name="T23" fmla="*/ 6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" h="96">
                  <a:moveTo>
                    <a:pt x="154" y="63"/>
                  </a:moveTo>
                  <a:lnTo>
                    <a:pt x="80" y="96"/>
                  </a:lnTo>
                  <a:lnTo>
                    <a:pt x="77" y="95"/>
                  </a:lnTo>
                  <a:lnTo>
                    <a:pt x="72" y="90"/>
                  </a:lnTo>
                  <a:lnTo>
                    <a:pt x="64" y="83"/>
                  </a:lnTo>
                  <a:lnTo>
                    <a:pt x="53" y="73"/>
                  </a:lnTo>
                  <a:lnTo>
                    <a:pt x="41" y="59"/>
                  </a:lnTo>
                  <a:lnTo>
                    <a:pt x="28" y="43"/>
                  </a:lnTo>
                  <a:lnTo>
                    <a:pt x="14" y="23"/>
                  </a:lnTo>
                  <a:lnTo>
                    <a:pt x="0" y="0"/>
                  </a:lnTo>
                  <a:lnTo>
                    <a:pt x="136" y="16"/>
                  </a:lnTo>
                  <a:lnTo>
                    <a:pt x="154" y="63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13" name="Freeform 237"/>
            <p:cNvSpPr/>
            <p:nvPr/>
          </p:nvSpPr>
          <p:spPr bwMode="auto">
            <a:xfrm>
              <a:off x="1050" y="3477"/>
              <a:ext cx="23" cy="25"/>
            </a:xfrm>
            <a:custGeom>
              <a:avLst/>
              <a:gdLst>
                <a:gd name="T0" fmla="*/ 133 w 133"/>
                <a:gd name="T1" fmla="*/ 101 h 101"/>
                <a:gd name="T2" fmla="*/ 75 w 133"/>
                <a:gd name="T3" fmla="*/ 13 h 101"/>
                <a:gd name="T4" fmla="*/ 1 w 133"/>
                <a:gd name="T5" fmla="*/ 0 h 101"/>
                <a:gd name="T6" fmla="*/ 0 w 133"/>
                <a:gd name="T7" fmla="*/ 7 h 101"/>
                <a:gd name="T8" fmla="*/ 0 w 133"/>
                <a:gd name="T9" fmla="*/ 26 h 101"/>
                <a:gd name="T10" fmla="*/ 4 w 133"/>
                <a:gd name="T11" fmla="*/ 52 h 101"/>
                <a:gd name="T12" fmla="*/ 16 w 133"/>
                <a:gd name="T13" fmla="*/ 83 h 101"/>
                <a:gd name="T14" fmla="*/ 133 w 13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01">
                  <a:moveTo>
                    <a:pt x="133" y="101"/>
                  </a:moveTo>
                  <a:lnTo>
                    <a:pt x="75" y="13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26"/>
                  </a:lnTo>
                  <a:lnTo>
                    <a:pt x="4" y="52"/>
                  </a:lnTo>
                  <a:lnTo>
                    <a:pt x="16" y="83"/>
                  </a:lnTo>
                  <a:lnTo>
                    <a:pt x="133" y="101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14" name="Freeform 238"/>
            <p:cNvSpPr/>
            <p:nvPr/>
          </p:nvSpPr>
          <p:spPr bwMode="auto">
            <a:xfrm>
              <a:off x="1048" y="3443"/>
              <a:ext cx="11" cy="26"/>
            </a:xfrm>
            <a:custGeom>
              <a:avLst/>
              <a:gdLst>
                <a:gd name="T0" fmla="*/ 64 w 64"/>
                <a:gd name="T1" fmla="*/ 103 h 103"/>
                <a:gd name="T2" fmla="*/ 9 w 64"/>
                <a:gd name="T3" fmla="*/ 0 h 103"/>
                <a:gd name="T4" fmla="*/ 6 w 64"/>
                <a:gd name="T5" fmla="*/ 8 h 103"/>
                <a:gd name="T6" fmla="*/ 2 w 64"/>
                <a:gd name="T7" fmla="*/ 28 h 103"/>
                <a:gd name="T8" fmla="*/ 0 w 64"/>
                <a:gd name="T9" fmla="*/ 57 h 103"/>
                <a:gd name="T10" fmla="*/ 2 w 64"/>
                <a:gd name="T11" fmla="*/ 86 h 103"/>
                <a:gd name="T12" fmla="*/ 3 w 64"/>
                <a:gd name="T13" fmla="*/ 87 h 103"/>
                <a:gd name="T14" fmla="*/ 5 w 64"/>
                <a:gd name="T15" fmla="*/ 90 h 103"/>
                <a:gd name="T16" fmla="*/ 10 w 64"/>
                <a:gd name="T17" fmla="*/ 92 h 103"/>
                <a:gd name="T18" fmla="*/ 16 w 64"/>
                <a:gd name="T19" fmla="*/ 96 h 103"/>
                <a:gd name="T20" fmla="*/ 23 w 64"/>
                <a:gd name="T21" fmla="*/ 100 h 103"/>
                <a:gd name="T22" fmla="*/ 34 w 64"/>
                <a:gd name="T23" fmla="*/ 102 h 103"/>
                <a:gd name="T24" fmla="*/ 48 w 64"/>
                <a:gd name="T25" fmla="*/ 103 h 103"/>
                <a:gd name="T26" fmla="*/ 64 w 64"/>
                <a:gd name="T2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3">
                  <a:moveTo>
                    <a:pt x="64" y="103"/>
                  </a:moveTo>
                  <a:lnTo>
                    <a:pt x="9" y="0"/>
                  </a:lnTo>
                  <a:lnTo>
                    <a:pt x="6" y="8"/>
                  </a:lnTo>
                  <a:lnTo>
                    <a:pt x="2" y="28"/>
                  </a:lnTo>
                  <a:lnTo>
                    <a:pt x="0" y="57"/>
                  </a:lnTo>
                  <a:lnTo>
                    <a:pt x="2" y="86"/>
                  </a:lnTo>
                  <a:lnTo>
                    <a:pt x="3" y="87"/>
                  </a:lnTo>
                  <a:lnTo>
                    <a:pt x="5" y="90"/>
                  </a:lnTo>
                  <a:lnTo>
                    <a:pt x="10" y="92"/>
                  </a:lnTo>
                  <a:lnTo>
                    <a:pt x="16" y="96"/>
                  </a:lnTo>
                  <a:lnTo>
                    <a:pt x="23" y="100"/>
                  </a:lnTo>
                  <a:lnTo>
                    <a:pt x="34" y="102"/>
                  </a:lnTo>
                  <a:lnTo>
                    <a:pt x="48" y="103"/>
                  </a:lnTo>
                  <a:lnTo>
                    <a:pt x="64" y="103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15" name="Freeform 239"/>
            <p:cNvSpPr/>
            <p:nvPr/>
          </p:nvSpPr>
          <p:spPr bwMode="auto">
            <a:xfrm>
              <a:off x="1050" y="3429"/>
              <a:ext cx="17" cy="43"/>
            </a:xfrm>
            <a:custGeom>
              <a:avLst/>
              <a:gdLst>
                <a:gd name="T0" fmla="*/ 96 w 102"/>
                <a:gd name="T1" fmla="*/ 170 h 170"/>
                <a:gd name="T2" fmla="*/ 0 w 102"/>
                <a:gd name="T3" fmla="*/ 0 h 170"/>
                <a:gd name="T4" fmla="*/ 3 w 102"/>
                <a:gd name="T5" fmla="*/ 2 h 170"/>
                <a:gd name="T6" fmla="*/ 12 w 102"/>
                <a:gd name="T7" fmla="*/ 5 h 170"/>
                <a:gd name="T8" fmla="*/ 26 w 102"/>
                <a:gd name="T9" fmla="*/ 12 h 170"/>
                <a:gd name="T10" fmla="*/ 43 w 102"/>
                <a:gd name="T11" fmla="*/ 19 h 170"/>
                <a:gd name="T12" fmla="*/ 61 w 102"/>
                <a:gd name="T13" fmla="*/ 28 h 170"/>
                <a:gd name="T14" fmla="*/ 77 w 102"/>
                <a:gd name="T15" fmla="*/ 38 h 170"/>
                <a:gd name="T16" fmla="*/ 92 w 102"/>
                <a:gd name="T17" fmla="*/ 49 h 170"/>
                <a:gd name="T18" fmla="*/ 102 w 102"/>
                <a:gd name="T19" fmla="*/ 60 h 170"/>
                <a:gd name="T20" fmla="*/ 102 w 102"/>
                <a:gd name="T21" fmla="*/ 69 h 170"/>
                <a:gd name="T22" fmla="*/ 101 w 102"/>
                <a:gd name="T23" fmla="*/ 92 h 170"/>
                <a:gd name="T24" fmla="*/ 99 w 102"/>
                <a:gd name="T25" fmla="*/ 127 h 170"/>
                <a:gd name="T26" fmla="*/ 96 w 102"/>
                <a:gd name="T2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70">
                  <a:moveTo>
                    <a:pt x="96" y="17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12" y="5"/>
                  </a:lnTo>
                  <a:lnTo>
                    <a:pt x="26" y="12"/>
                  </a:lnTo>
                  <a:lnTo>
                    <a:pt x="43" y="19"/>
                  </a:lnTo>
                  <a:lnTo>
                    <a:pt x="61" y="28"/>
                  </a:lnTo>
                  <a:lnTo>
                    <a:pt x="77" y="38"/>
                  </a:lnTo>
                  <a:lnTo>
                    <a:pt x="92" y="49"/>
                  </a:lnTo>
                  <a:lnTo>
                    <a:pt x="102" y="60"/>
                  </a:lnTo>
                  <a:lnTo>
                    <a:pt x="102" y="69"/>
                  </a:lnTo>
                  <a:lnTo>
                    <a:pt x="101" y="92"/>
                  </a:lnTo>
                  <a:lnTo>
                    <a:pt x="99" y="127"/>
                  </a:lnTo>
                  <a:lnTo>
                    <a:pt x="96" y="170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16" name="Freeform 240"/>
            <p:cNvSpPr/>
            <p:nvPr/>
          </p:nvSpPr>
          <p:spPr bwMode="auto">
            <a:xfrm>
              <a:off x="1069" y="3450"/>
              <a:ext cx="12" cy="50"/>
            </a:xfrm>
            <a:custGeom>
              <a:avLst/>
              <a:gdLst>
                <a:gd name="T0" fmla="*/ 0 w 70"/>
                <a:gd name="T1" fmla="*/ 129 h 198"/>
                <a:gd name="T2" fmla="*/ 15 w 70"/>
                <a:gd name="T3" fmla="*/ 0 h 198"/>
                <a:gd name="T4" fmla="*/ 16 w 70"/>
                <a:gd name="T5" fmla="*/ 1 h 198"/>
                <a:gd name="T6" fmla="*/ 20 w 70"/>
                <a:gd name="T7" fmla="*/ 4 h 198"/>
                <a:gd name="T8" fmla="*/ 27 w 70"/>
                <a:gd name="T9" fmla="*/ 10 h 198"/>
                <a:gd name="T10" fmla="*/ 34 w 70"/>
                <a:gd name="T11" fmla="*/ 18 h 198"/>
                <a:gd name="T12" fmla="*/ 42 w 70"/>
                <a:gd name="T13" fmla="*/ 28 h 198"/>
                <a:gd name="T14" fmla="*/ 52 w 70"/>
                <a:gd name="T15" fmla="*/ 40 h 198"/>
                <a:gd name="T16" fmla="*/ 60 w 70"/>
                <a:gd name="T17" fmla="*/ 55 h 198"/>
                <a:gd name="T18" fmla="*/ 70 w 70"/>
                <a:gd name="T19" fmla="*/ 73 h 198"/>
                <a:gd name="T20" fmla="*/ 43 w 70"/>
                <a:gd name="T21" fmla="*/ 198 h 198"/>
                <a:gd name="T22" fmla="*/ 0 w 70"/>
                <a:gd name="T23" fmla="*/ 12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98">
                  <a:moveTo>
                    <a:pt x="0" y="129"/>
                  </a:moveTo>
                  <a:lnTo>
                    <a:pt x="15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7" y="10"/>
                  </a:lnTo>
                  <a:lnTo>
                    <a:pt x="34" y="18"/>
                  </a:lnTo>
                  <a:lnTo>
                    <a:pt x="42" y="28"/>
                  </a:lnTo>
                  <a:lnTo>
                    <a:pt x="52" y="40"/>
                  </a:lnTo>
                  <a:lnTo>
                    <a:pt x="60" y="55"/>
                  </a:lnTo>
                  <a:lnTo>
                    <a:pt x="70" y="73"/>
                  </a:lnTo>
                  <a:lnTo>
                    <a:pt x="43" y="198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17" name="Freeform 241"/>
            <p:cNvSpPr/>
            <p:nvPr/>
          </p:nvSpPr>
          <p:spPr bwMode="auto">
            <a:xfrm>
              <a:off x="1081" y="3482"/>
              <a:ext cx="18" cy="55"/>
            </a:xfrm>
            <a:custGeom>
              <a:avLst/>
              <a:gdLst>
                <a:gd name="T0" fmla="*/ 0 w 106"/>
                <a:gd name="T1" fmla="*/ 104 h 222"/>
                <a:gd name="T2" fmla="*/ 18 w 106"/>
                <a:gd name="T3" fmla="*/ 0 h 222"/>
                <a:gd name="T4" fmla="*/ 21 w 106"/>
                <a:gd name="T5" fmla="*/ 5 h 222"/>
                <a:gd name="T6" fmla="*/ 27 w 106"/>
                <a:gd name="T7" fmla="*/ 20 h 222"/>
                <a:gd name="T8" fmla="*/ 39 w 106"/>
                <a:gd name="T9" fmla="*/ 43 h 222"/>
                <a:gd name="T10" fmla="*/ 52 w 106"/>
                <a:gd name="T11" fmla="*/ 71 h 222"/>
                <a:gd name="T12" fmla="*/ 67 w 106"/>
                <a:gd name="T13" fmla="*/ 105 h 222"/>
                <a:gd name="T14" fmla="*/ 80 w 106"/>
                <a:gd name="T15" fmla="*/ 140 h 222"/>
                <a:gd name="T16" fmla="*/ 94 w 106"/>
                <a:gd name="T17" fmla="*/ 176 h 222"/>
                <a:gd name="T18" fmla="*/ 106 w 106"/>
                <a:gd name="T19" fmla="*/ 211 h 222"/>
                <a:gd name="T20" fmla="*/ 106 w 106"/>
                <a:gd name="T21" fmla="*/ 222 h 222"/>
                <a:gd name="T22" fmla="*/ 0 w 106"/>
                <a:gd name="T23" fmla="*/ 10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222">
                  <a:moveTo>
                    <a:pt x="0" y="104"/>
                  </a:moveTo>
                  <a:lnTo>
                    <a:pt x="18" y="0"/>
                  </a:lnTo>
                  <a:lnTo>
                    <a:pt x="21" y="5"/>
                  </a:lnTo>
                  <a:lnTo>
                    <a:pt x="27" y="20"/>
                  </a:lnTo>
                  <a:lnTo>
                    <a:pt x="39" y="43"/>
                  </a:lnTo>
                  <a:lnTo>
                    <a:pt x="52" y="71"/>
                  </a:lnTo>
                  <a:lnTo>
                    <a:pt x="67" y="105"/>
                  </a:lnTo>
                  <a:lnTo>
                    <a:pt x="80" y="140"/>
                  </a:lnTo>
                  <a:lnTo>
                    <a:pt x="94" y="176"/>
                  </a:lnTo>
                  <a:lnTo>
                    <a:pt x="106" y="211"/>
                  </a:lnTo>
                  <a:lnTo>
                    <a:pt x="106" y="22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18" name="Freeform 242"/>
            <p:cNvSpPr/>
            <p:nvPr/>
          </p:nvSpPr>
          <p:spPr bwMode="auto">
            <a:xfrm>
              <a:off x="1068" y="3415"/>
              <a:ext cx="17" cy="18"/>
            </a:xfrm>
            <a:custGeom>
              <a:avLst/>
              <a:gdLst>
                <a:gd name="T0" fmla="*/ 100 w 100"/>
                <a:gd name="T1" fmla="*/ 72 h 72"/>
                <a:gd name="T2" fmla="*/ 67 w 100"/>
                <a:gd name="T3" fmla="*/ 3 h 72"/>
                <a:gd name="T4" fmla="*/ 0 w 100"/>
                <a:gd name="T5" fmla="*/ 0 h 72"/>
                <a:gd name="T6" fmla="*/ 2 w 100"/>
                <a:gd name="T7" fmla="*/ 2 h 72"/>
                <a:gd name="T8" fmla="*/ 8 w 100"/>
                <a:gd name="T9" fmla="*/ 10 h 72"/>
                <a:gd name="T10" fmla="*/ 19 w 100"/>
                <a:gd name="T11" fmla="*/ 18 h 72"/>
                <a:gd name="T12" fmla="*/ 31 w 100"/>
                <a:gd name="T13" fmla="*/ 31 h 72"/>
                <a:gd name="T14" fmla="*/ 46 w 100"/>
                <a:gd name="T15" fmla="*/ 43 h 72"/>
                <a:gd name="T16" fmla="*/ 63 w 100"/>
                <a:gd name="T17" fmla="*/ 55 h 72"/>
                <a:gd name="T18" fmla="*/ 81 w 100"/>
                <a:gd name="T19" fmla="*/ 65 h 72"/>
                <a:gd name="T20" fmla="*/ 100 w 100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72">
                  <a:moveTo>
                    <a:pt x="100" y="72"/>
                  </a:moveTo>
                  <a:lnTo>
                    <a:pt x="67" y="3"/>
                  </a:lnTo>
                  <a:lnTo>
                    <a:pt x="0" y="0"/>
                  </a:lnTo>
                  <a:lnTo>
                    <a:pt x="2" y="2"/>
                  </a:lnTo>
                  <a:lnTo>
                    <a:pt x="8" y="10"/>
                  </a:lnTo>
                  <a:lnTo>
                    <a:pt x="19" y="18"/>
                  </a:lnTo>
                  <a:lnTo>
                    <a:pt x="31" y="31"/>
                  </a:lnTo>
                  <a:lnTo>
                    <a:pt x="46" y="43"/>
                  </a:lnTo>
                  <a:lnTo>
                    <a:pt x="63" y="55"/>
                  </a:lnTo>
                  <a:lnTo>
                    <a:pt x="81" y="65"/>
                  </a:lnTo>
                  <a:lnTo>
                    <a:pt x="100" y="72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19" name="Freeform 243"/>
            <p:cNvSpPr/>
            <p:nvPr/>
          </p:nvSpPr>
          <p:spPr bwMode="auto">
            <a:xfrm>
              <a:off x="1059" y="3390"/>
              <a:ext cx="17" cy="19"/>
            </a:xfrm>
            <a:custGeom>
              <a:avLst/>
              <a:gdLst>
                <a:gd name="T0" fmla="*/ 100 w 100"/>
                <a:gd name="T1" fmla="*/ 76 h 76"/>
                <a:gd name="T2" fmla="*/ 62 w 100"/>
                <a:gd name="T3" fmla="*/ 4 h 76"/>
                <a:gd name="T4" fmla="*/ 0 w 100"/>
                <a:gd name="T5" fmla="*/ 0 h 76"/>
                <a:gd name="T6" fmla="*/ 0 w 100"/>
                <a:gd name="T7" fmla="*/ 9 h 76"/>
                <a:gd name="T8" fmla="*/ 2 w 100"/>
                <a:gd name="T9" fmla="*/ 30 h 76"/>
                <a:gd name="T10" fmla="*/ 8 w 100"/>
                <a:gd name="T11" fmla="*/ 56 h 76"/>
                <a:gd name="T12" fmla="*/ 23 w 100"/>
                <a:gd name="T13" fmla="*/ 76 h 76"/>
                <a:gd name="T14" fmla="*/ 100 w 100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6">
                  <a:moveTo>
                    <a:pt x="100" y="76"/>
                  </a:moveTo>
                  <a:lnTo>
                    <a:pt x="62" y="4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30"/>
                  </a:lnTo>
                  <a:lnTo>
                    <a:pt x="8" y="56"/>
                  </a:lnTo>
                  <a:lnTo>
                    <a:pt x="23" y="76"/>
                  </a:lnTo>
                  <a:lnTo>
                    <a:pt x="100" y="76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20" name="Freeform 244"/>
            <p:cNvSpPr/>
            <p:nvPr/>
          </p:nvSpPr>
          <p:spPr bwMode="auto">
            <a:xfrm>
              <a:off x="1060" y="3371"/>
              <a:ext cx="7" cy="14"/>
            </a:xfrm>
            <a:custGeom>
              <a:avLst/>
              <a:gdLst>
                <a:gd name="T0" fmla="*/ 44 w 44"/>
                <a:gd name="T1" fmla="*/ 56 h 56"/>
                <a:gd name="T2" fmla="*/ 0 w 44"/>
                <a:gd name="T3" fmla="*/ 0 h 56"/>
                <a:gd name="T4" fmla="*/ 0 w 44"/>
                <a:gd name="T5" fmla="*/ 6 h 56"/>
                <a:gd name="T6" fmla="*/ 0 w 44"/>
                <a:gd name="T7" fmla="*/ 21 h 56"/>
                <a:gd name="T8" fmla="*/ 0 w 44"/>
                <a:gd name="T9" fmla="*/ 39 h 56"/>
                <a:gd name="T10" fmla="*/ 0 w 44"/>
                <a:gd name="T11" fmla="*/ 52 h 56"/>
                <a:gd name="T12" fmla="*/ 44 w 44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6">
                  <a:moveTo>
                    <a:pt x="44" y="5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21"/>
                  </a:lnTo>
                  <a:lnTo>
                    <a:pt x="0" y="39"/>
                  </a:lnTo>
                  <a:lnTo>
                    <a:pt x="0" y="52"/>
                  </a:lnTo>
                  <a:lnTo>
                    <a:pt x="44" y="56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21" name="Freeform 245"/>
            <p:cNvSpPr/>
            <p:nvPr/>
          </p:nvSpPr>
          <p:spPr bwMode="auto">
            <a:xfrm>
              <a:off x="1065" y="3370"/>
              <a:ext cx="11" cy="20"/>
            </a:xfrm>
            <a:custGeom>
              <a:avLst/>
              <a:gdLst>
                <a:gd name="T0" fmla="*/ 0 w 61"/>
                <a:gd name="T1" fmla="*/ 1 h 79"/>
                <a:gd name="T2" fmla="*/ 1 w 61"/>
                <a:gd name="T3" fmla="*/ 1 h 79"/>
                <a:gd name="T4" fmla="*/ 5 w 61"/>
                <a:gd name="T5" fmla="*/ 0 h 79"/>
                <a:gd name="T6" fmla="*/ 10 w 61"/>
                <a:gd name="T7" fmla="*/ 0 h 79"/>
                <a:gd name="T8" fmla="*/ 18 w 61"/>
                <a:gd name="T9" fmla="*/ 1 h 79"/>
                <a:gd name="T10" fmla="*/ 27 w 61"/>
                <a:gd name="T11" fmla="*/ 5 h 79"/>
                <a:gd name="T12" fmla="*/ 38 w 61"/>
                <a:gd name="T13" fmla="*/ 10 h 79"/>
                <a:gd name="T14" fmla="*/ 50 w 61"/>
                <a:gd name="T15" fmla="*/ 19 h 79"/>
                <a:gd name="T16" fmla="*/ 61 w 61"/>
                <a:gd name="T17" fmla="*/ 32 h 79"/>
                <a:gd name="T18" fmla="*/ 58 w 61"/>
                <a:gd name="T19" fmla="*/ 79 h 79"/>
                <a:gd name="T20" fmla="*/ 56 w 61"/>
                <a:gd name="T21" fmla="*/ 76 h 79"/>
                <a:gd name="T22" fmla="*/ 51 w 61"/>
                <a:gd name="T23" fmla="*/ 69 h 79"/>
                <a:gd name="T24" fmla="*/ 43 w 61"/>
                <a:gd name="T25" fmla="*/ 59 h 79"/>
                <a:gd name="T26" fmla="*/ 34 w 61"/>
                <a:gd name="T27" fmla="*/ 45 h 79"/>
                <a:gd name="T28" fmla="*/ 24 w 61"/>
                <a:gd name="T29" fmla="*/ 32 h 79"/>
                <a:gd name="T30" fmla="*/ 15 w 61"/>
                <a:gd name="T31" fmla="*/ 20 h 79"/>
                <a:gd name="T32" fmla="*/ 6 w 61"/>
                <a:gd name="T33" fmla="*/ 9 h 79"/>
                <a:gd name="T34" fmla="*/ 0 w 61"/>
                <a:gd name="T35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79">
                  <a:moveTo>
                    <a:pt x="0" y="1"/>
                  </a:moveTo>
                  <a:lnTo>
                    <a:pt x="1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50" y="19"/>
                  </a:lnTo>
                  <a:lnTo>
                    <a:pt x="61" y="32"/>
                  </a:lnTo>
                  <a:lnTo>
                    <a:pt x="58" y="79"/>
                  </a:lnTo>
                  <a:lnTo>
                    <a:pt x="56" y="76"/>
                  </a:lnTo>
                  <a:lnTo>
                    <a:pt x="51" y="69"/>
                  </a:lnTo>
                  <a:lnTo>
                    <a:pt x="43" y="59"/>
                  </a:lnTo>
                  <a:lnTo>
                    <a:pt x="34" y="45"/>
                  </a:lnTo>
                  <a:lnTo>
                    <a:pt x="24" y="32"/>
                  </a:lnTo>
                  <a:lnTo>
                    <a:pt x="15" y="20"/>
                  </a:lnTo>
                  <a:lnTo>
                    <a:pt x="6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22" name="Freeform 246"/>
            <p:cNvSpPr/>
            <p:nvPr/>
          </p:nvSpPr>
          <p:spPr bwMode="auto">
            <a:xfrm>
              <a:off x="1080" y="3388"/>
              <a:ext cx="6" cy="39"/>
            </a:xfrm>
            <a:custGeom>
              <a:avLst/>
              <a:gdLst>
                <a:gd name="T0" fmla="*/ 0 w 42"/>
                <a:gd name="T1" fmla="*/ 0 h 156"/>
                <a:gd name="T2" fmla="*/ 0 w 42"/>
                <a:gd name="T3" fmla="*/ 63 h 156"/>
                <a:gd name="T4" fmla="*/ 42 w 42"/>
                <a:gd name="T5" fmla="*/ 156 h 156"/>
                <a:gd name="T6" fmla="*/ 42 w 42"/>
                <a:gd name="T7" fmla="*/ 153 h 156"/>
                <a:gd name="T8" fmla="*/ 41 w 42"/>
                <a:gd name="T9" fmla="*/ 141 h 156"/>
                <a:gd name="T10" fmla="*/ 37 w 42"/>
                <a:gd name="T11" fmla="*/ 125 h 156"/>
                <a:gd name="T12" fmla="*/ 34 w 42"/>
                <a:gd name="T13" fmla="*/ 104 h 156"/>
                <a:gd name="T14" fmla="*/ 29 w 42"/>
                <a:gd name="T15" fmla="*/ 80 h 156"/>
                <a:gd name="T16" fmla="*/ 22 w 42"/>
                <a:gd name="T17" fmla="*/ 54 h 156"/>
                <a:gd name="T18" fmla="*/ 12 w 42"/>
                <a:gd name="T19" fmla="*/ 26 h 156"/>
                <a:gd name="T20" fmla="*/ 0 w 42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56">
                  <a:moveTo>
                    <a:pt x="0" y="0"/>
                  </a:moveTo>
                  <a:lnTo>
                    <a:pt x="0" y="63"/>
                  </a:lnTo>
                  <a:lnTo>
                    <a:pt x="42" y="156"/>
                  </a:lnTo>
                  <a:lnTo>
                    <a:pt x="42" y="153"/>
                  </a:lnTo>
                  <a:lnTo>
                    <a:pt x="41" y="141"/>
                  </a:lnTo>
                  <a:lnTo>
                    <a:pt x="37" y="125"/>
                  </a:lnTo>
                  <a:lnTo>
                    <a:pt x="34" y="104"/>
                  </a:lnTo>
                  <a:lnTo>
                    <a:pt x="29" y="80"/>
                  </a:lnTo>
                  <a:lnTo>
                    <a:pt x="22" y="54"/>
                  </a:lnTo>
                  <a:lnTo>
                    <a:pt x="12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23" name="Freeform 247"/>
            <p:cNvSpPr/>
            <p:nvPr/>
          </p:nvSpPr>
          <p:spPr bwMode="auto">
            <a:xfrm>
              <a:off x="1094" y="3463"/>
              <a:ext cx="12" cy="54"/>
            </a:xfrm>
            <a:custGeom>
              <a:avLst/>
              <a:gdLst>
                <a:gd name="T0" fmla="*/ 75 w 75"/>
                <a:gd name="T1" fmla="*/ 214 h 214"/>
                <a:gd name="T2" fmla="*/ 67 w 75"/>
                <a:gd name="T3" fmla="*/ 80 h 214"/>
                <a:gd name="T4" fmla="*/ 5 w 75"/>
                <a:gd name="T5" fmla="*/ 0 h 214"/>
                <a:gd name="T6" fmla="*/ 4 w 75"/>
                <a:gd name="T7" fmla="*/ 11 h 214"/>
                <a:gd name="T8" fmla="*/ 2 w 75"/>
                <a:gd name="T9" fmla="*/ 37 h 214"/>
                <a:gd name="T10" fmla="*/ 0 w 75"/>
                <a:gd name="T11" fmla="*/ 70 h 214"/>
                <a:gd name="T12" fmla="*/ 2 w 75"/>
                <a:gd name="T13" fmla="*/ 96 h 214"/>
                <a:gd name="T14" fmla="*/ 75 w 75"/>
                <a:gd name="T15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214">
                  <a:moveTo>
                    <a:pt x="75" y="214"/>
                  </a:moveTo>
                  <a:lnTo>
                    <a:pt x="67" y="80"/>
                  </a:lnTo>
                  <a:lnTo>
                    <a:pt x="5" y="0"/>
                  </a:lnTo>
                  <a:lnTo>
                    <a:pt x="4" y="11"/>
                  </a:lnTo>
                  <a:lnTo>
                    <a:pt x="2" y="37"/>
                  </a:lnTo>
                  <a:lnTo>
                    <a:pt x="0" y="70"/>
                  </a:lnTo>
                  <a:lnTo>
                    <a:pt x="2" y="96"/>
                  </a:lnTo>
                  <a:lnTo>
                    <a:pt x="75" y="214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24" name="Freeform 248"/>
            <p:cNvSpPr/>
            <p:nvPr/>
          </p:nvSpPr>
          <p:spPr bwMode="auto">
            <a:xfrm>
              <a:off x="1097" y="3435"/>
              <a:ext cx="10" cy="34"/>
            </a:xfrm>
            <a:custGeom>
              <a:avLst/>
              <a:gdLst>
                <a:gd name="T0" fmla="*/ 61 w 64"/>
                <a:gd name="T1" fmla="*/ 138 h 138"/>
                <a:gd name="T2" fmla="*/ 64 w 64"/>
                <a:gd name="T3" fmla="*/ 83 h 138"/>
                <a:gd name="T4" fmla="*/ 21 w 64"/>
                <a:gd name="T5" fmla="*/ 0 h 138"/>
                <a:gd name="T6" fmla="*/ 18 w 64"/>
                <a:gd name="T7" fmla="*/ 3 h 138"/>
                <a:gd name="T8" fmla="*/ 10 w 64"/>
                <a:gd name="T9" fmla="*/ 17 h 138"/>
                <a:gd name="T10" fmla="*/ 2 w 64"/>
                <a:gd name="T11" fmla="*/ 42 h 138"/>
                <a:gd name="T12" fmla="*/ 0 w 64"/>
                <a:gd name="T13" fmla="*/ 80 h 138"/>
                <a:gd name="T14" fmla="*/ 61 w 64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8">
                  <a:moveTo>
                    <a:pt x="61" y="138"/>
                  </a:moveTo>
                  <a:lnTo>
                    <a:pt x="64" y="83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0" y="17"/>
                  </a:lnTo>
                  <a:lnTo>
                    <a:pt x="2" y="42"/>
                  </a:lnTo>
                  <a:lnTo>
                    <a:pt x="0" y="80"/>
                  </a:lnTo>
                  <a:lnTo>
                    <a:pt x="61" y="138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25" name="Freeform 249"/>
            <p:cNvSpPr/>
            <p:nvPr/>
          </p:nvSpPr>
          <p:spPr bwMode="auto">
            <a:xfrm>
              <a:off x="1102" y="3400"/>
              <a:ext cx="6" cy="37"/>
            </a:xfrm>
            <a:custGeom>
              <a:avLst/>
              <a:gdLst>
                <a:gd name="T0" fmla="*/ 29 w 38"/>
                <a:gd name="T1" fmla="*/ 149 h 149"/>
                <a:gd name="T2" fmla="*/ 38 w 38"/>
                <a:gd name="T3" fmla="*/ 0 h 149"/>
                <a:gd name="T4" fmla="*/ 37 w 38"/>
                <a:gd name="T5" fmla="*/ 1 h 149"/>
                <a:gd name="T6" fmla="*/ 33 w 38"/>
                <a:gd name="T7" fmla="*/ 6 h 149"/>
                <a:gd name="T8" fmla="*/ 26 w 38"/>
                <a:gd name="T9" fmla="*/ 14 h 149"/>
                <a:gd name="T10" fmla="*/ 20 w 38"/>
                <a:gd name="T11" fmla="*/ 26 h 149"/>
                <a:gd name="T12" fmla="*/ 14 w 38"/>
                <a:gd name="T13" fmla="*/ 41 h 149"/>
                <a:gd name="T14" fmla="*/ 7 w 38"/>
                <a:gd name="T15" fmla="*/ 61 h 149"/>
                <a:gd name="T16" fmla="*/ 2 w 38"/>
                <a:gd name="T17" fmla="*/ 86 h 149"/>
                <a:gd name="T18" fmla="*/ 0 w 38"/>
                <a:gd name="T19" fmla="*/ 115 h 149"/>
                <a:gd name="T20" fmla="*/ 29 w 38"/>
                <a:gd name="T2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49">
                  <a:moveTo>
                    <a:pt x="29" y="149"/>
                  </a:moveTo>
                  <a:lnTo>
                    <a:pt x="38" y="0"/>
                  </a:lnTo>
                  <a:lnTo>
                    <a:pt x="37" y="1"/>
                  </a:lnTo>
                  <a:lnTo>
                    <a:pt x="33" y="6"/>
                  </a:lnTo>
                  <a:lnTo>
                    <a:pt x="26" y="14"/>
                  </a:lnTo>
                  <a:lnTo>
                    <a:pt x="20" y="26"/>
                  </a:lnTo>
                  <a:lnTo>
                    <a:pt x="14" y="41"/>
                  </a:lnTo>
                  <a:lnTo>
                    <a:pt x="7" y="61"/>
                  </a:lnTo>
                  <a:lnTo>
                    <a:pt x="2" y="86"/>
                  </a:lnTo>
                  <a:lnTo>
                    <a:pt x="0" y="115"/>
                  </a:lnTo>
                  <a:lnTo>
                    <a:pt x="29" y="149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26" name="Freeform 250"/>
            <p:cNvSpPr/>
            <p:nvPr/>
          </p:nvSpPr>
          <p:spPr bwMode="auto">
            <a:xfrm>
              <a:off x="1111" y="3402"/>
              <a:ext cx="9" cy="45"/>
            </a:xfrm>
            <a:custGeom>
              <a:avLst/>
              <a:gdLst>
                <a:gd name="T0" fmla="*/ 0 w 58"/>
                <a:gd name="T1" fmla="*/ 181 h 181"/>
                <a:gd name="T2" fmla="*/ 11 w 58"/>
                <a:gd name="T3" fmla="*/ 0 h 181"/>
                <a:gd name="T4" fmla="*/ 13 w 58"/>
                <a:gd name="T5" fmla="*/ 3 h 181"/>
                <a:gd name="T6" fmla="*/ 18 w 58"/>
                <a:gd name="T7" fmla="*/ 9 h 181"/>
                <a:gd name="T8" fmla="*/ 24 w 58"/>
                <a:gd name="T9" fmla="*/ 20 h 181"/>
                <a:gd name="T10" fmla="*/ 31 w 58"/>
                <a:gd name="T11" fmla="*/ 35 h 181"/>
                <a:gd name="T12" fmla="*/ 40 w 58"/>
                <a:gd name="T13" fmla="*/ 53 h 181"/>
                <a:gd name="T14" fmla="*/ 47 w 58"/>
                <a:gd name="T15" fmla="*/ 73 h 181"/>
                <a:gd name="T16" fmla="*/ 54 w 58"/>
                <a:gd name="T17" fmla="*/ 95 h 181"/>
                <a:gd name="T18" fmla="*/ 58 w 58"/>
                <a:gd name="T19" fmla="*/ 119 h 181"/>
                <a:gd name="T20" fmla="*/ 58 w 58"/>
                <a:gd name="T21" fmla="*/ 136 h 181"/>
                <a:gd name="T22" fmla="*/ 0 w 58"/>
                <a:gd name="T2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181">
                  <a:moveTo>
                    <a:pt x="0" y="181"/>
                  </a:moveTo>
                  <a:lnTo>
                    <a:pt x="11" y="0"/>
                  </a:lnTo>
                  <a:lnTo>
                    <a:pt x="13" y="3"/>
                  </a:lnTo>
                  <a:lnTo>
                    <a:pt x="18" y="9"/>
                  </a:lnTo>
                  <a:lnTo>
                    <a:pt x="24" y="20"/>
                  </a:lnTo>
                  <a:lnTo>
                    <a:pt x="31" y="35"/>
                  </a:lnTo>
                  <a:lnTo>
                    <a:pt x="40" y="53"/>
                  </a:lnTo>
                  <a:lnTo>
                    <a:pt x="47" y="73"/>
                  </a:lnTo>
                  <a:lnTo>
                    <a:pt x="54" y="95"/>
                  </a:lnTo>
                  <a:lnTo>
                    <a:pt x="58" y="119"/>
                  </a:lnTo>
                  <a:lnTo>
                    <a:pt x="58" y="136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27" name="Freeform 251"/>
            <p:cNvSpPr/>
            <p:nvPr/>
          </p:nvSpPr>
          <p:spPr bwMode="auto">
            <a:xfrm>
              <a:off x="1111" y="3443"/>
              <a:ext cx="12" cy="34"/>
            </a:xfrm>
            <a:custGeom>
              <a:avLst/>
              <a:gdLst>
                <a:gd name="T0" fmla="*/ 0 w 73"/>
                <a:gd name="T1" fmla="*/ 41 h 135"/>
                <a:gd name="T2" fmla="*/ 61 w 73"/>
                <a:gd name="T3" fmla="*/ 0 h 135"/>
                <a:gd name="T4" fmla="*/ 63 w 73"/>
                <a:gd name="T5" fmla="*/ 3 h 135"/>
                <a:gd name="T6" fmla="*/ 69 w 73"/>
                <a:gd name="T7" fmla="*/ 16 h 135"/>
                <a:gd name="T8" fmla="*/ 73 w 73"/>
                <a:gd name="T9" fmla="*/ 35 h 135"/>
                <a:gd name="T10" fmla="*/ 73 w 73"/>
                <a:gd name="T11" fmla="*/ 58 h 135"/>
                <a:gd name="T12" fmla="*/ 3 w 73"/>
                <a:gd name="T13" fmla="*/ 135 h 135"/>
                <a:gd name="T14" fmla="*/ 0 w 73"/>
                <a:gd name="T15" fmla="*/ 4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35">
                  <a:moveTo>
                    <a:pt x="0" y="41"/>
                  </a:moveTo>
                  <a:lnTo>
                    <a:pt x="61" y="0"/>
                  </a:lnTo>
                  <a:lnTo>
                    <a:pt x="63" y="3"/>
                  </a:lnTo>
                  <a:lnTo>
                    <a:pt x="69" y="16"/>
                  </a:lnTo>
                  <a:lnTo>
                    <a:pt x="73" y="35"/>
                  </a:lnTo>
                  <a:lnTo>
                    <a:pt x="73" y="58"/>
                  </a:lnTo>
                  <a:lnTo>
                    <a:pt x="3" y="1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28" name="Freeform 252"/>
            <p:cNvSpPr/>
            <p:nvPr/>
          </p:nvSpPr>
          <p:spPr bwMode="auto">
            <a:xfrm>
              <a:off x="1111" y="3467"/>
              <a:ext cx="14" cy="71"/>
            </a:xfrm>
            <a:custGeom>
              <a:avLst/>
              <a:gdLst>
                <a:gd name="T0" fmla="*/ 0 w 82"/>
                <a:gd name="T1" fmla="*/ 77 h 285"/>
                <a:gd name="T2" fmla="*/ 0 w 82"/>
                <a:gd name="T3" fmla="*/ 285 h 285"/>
                <a:gd name="T4" fmla="*/ 2 w 82"/>
                <a:gd name="T5" fmla="*/ 283 h 285"/>
                <a:gd name="T6" fmla="*/ 6 w 82"/>
                <a:gd name="T7" fmla="*/ 276 h 285"/>
                <a:gd name="T8" fmla="*/ 12 w 82"/>
                <a:gd name="T9" fmla="*/ 266 h 285"/>
                <a:gd name="T10" fmla="*/ 21 w 82"/>
                <a:gd name="T11" fmla="*/ 253 h 285"/>
                <a:gd name="T12" fmla="*/ 30 w 82"/>
                <a:gd name="T13" fmla="*/ 236 h 285"/>
                <a:gd name="T14" fmla="*/ 40 w 82"/>
                <a:gd name="T15" fmla="*/ 218 h 285"/>
                <a:gd name="T16" fmla="*/ 48 w 82"/>
                <a:gd name="T17" fmla="*/ 196 h 285"/>
                <a:gd name="T18" fmla="*/ 56 w 82"/>
                <a:gd name="T19" fmla="*/ 174 h 285"/>
                <a:gd name="T20" fmla="*/ 60 w 82"/>
                <a:gd name="T21" fmla="*/ 154 h 285"/>
                <a:gd name="T22" fmla="*/ 70 w 82"/>
                <a:gd name="T23" fmla="*/ 105 h 285"/>
                <a:gd name="T24" fmla="*/ 78 w 82"/>
                <a:gd name="T25" fmla="*/ 48 h 285"/>
                <a:gd name="T26" fmla="*/ 82 w 82"/>
                <a:gd name="T27" fmla="*/ 0 h 285"/>
                <a:gd name="T28" fmla="*/ 0 w 82"/>
                <a:gd name="T29" fmla="*/ 7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285">
                  <a:moveTo>
                    <a:pt x="0" y="77"/>
                  </a:moveTo>
                  <a:lnTo>
                    <a:pt x="0" y="285"/>
                  </a:lnTo>
                  <a:lnTo>
                    <a:pt x="2" y="283"/>
                  </a:lnTo>
                  <a:lnTo>
                    <a:pt x="6" y="276"/>
                  </a:lnTo>
                  <a:lnTo>
                    <a:pt x="12" y="266"/>
                  </a:lnTo>
                  <a:lnTo>
                    <a:pt x="21" y="253"/>
                  </a:lnTo>
                  <a:lnTo>
                    <a:pt x="30" y="236"/>
                  </a:lnTo>
                  <a:lnTo>
                    <a:pt x="40" y="218"/>
                  </a:lnTo>
                  <a:lnTo>
                    <a:pt x="48" y="196"/>
                  </a:lnTo>
                  <a:lnTo>
                    <a:pt x="56" y="174"/>
                  </a:lnTo>
                  <a:lnTo>
                    <a:pt x="60" y="154"/>
                  </a:lnTo>
                  <a:lnTo>
                    <a:pt x="70" y="105"/>
                  </a:lnTo>
                  <a:lnTo>
                    <a:pt x="78" y="48"/>
                  </a:lnTo>
                  <a:lnTo>
                    <a:pt x="82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29" name="Freeform 253"/>
            <p:cNvSpPr/>
            <p:nvPr/>
          </p:nvSpPr>
          <p:spPr bwMode="auto">
            <a:xfrm>
              <a:off x="1134" y="3405"/>
              <a:ext cx="4" cy="32"/>
            </a:xfrm>
            <a:custGeom>
              <a:avLst/>
              <a:gdLst>
                <a:gd name="T0" fmla="*/ 0 w 22"/>
                <a:gd name="T1" fmla="*/ 125 h 125"/>
                <a:gd name="T2" fmla="*/ 0 w 22"/>
                <a:gd name="T3" fmla="*/ 28 h 125"/>
                <a:gd name="T4" fmla="*/ 7 w 22"/>
                <a:gd name="T5" fmla="*/ 0 h 125"/>
                <a:gd name="T6" fmla="*/ 22 w 22"/>
                <a:gd name="T7" fmla="*/ 69 h 125"/>
                <a:gd name="T8" fmla="*/ 0 w 22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5">
                  <a:moveTo>
                    <a:pt x="0" y="125"/>
                  </a:moveTo>
                  <a:lnTo>
                    <a:pt x="0" y="28"/>
                  </a:lnTo>
                  <a:lnTo>
                    <a:pt x="7" y="0"/>
                  </a:lnTo>
                  <a:lnTo>
                    <a:pt x="22" y="69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30" name="Freeform 254"/>
            <p:cNvSpPr/>
            <p:nvPr/>
          </p:nvSpPr>
          <p:spPr bwMode="auto">
            <a:xfrm>
              <a:off x="1140" y="3383"/>
              <a:ext cx="4" cy="34"/>
            </a:xfrm>
            <a:custGeom>
              <a:avLst/>
              <a:gdLst>
                <a:gd name="T0" fmla="*/ 3 w 24"/>
                <a:gd name="T1" fmla="*/ 135 h 135"/>
                <a:gd name="T2" fmla="*/ 0 w 24"/>
                <a:gd name="T3" fmla="*/ 25 h 135"/>
                <a:gd name="T4" fmla="*/ 15 w 24"/>
                <a:gd name="T5" fmla="*/ 0 h 135"/>
                <a:gd name="T6" fmla="*/ 24 w 24"/>
                <a:gd name="T7" fmla="*/ 90 h 135"/>
                <a:gd name="T8" fmla="*/ 3 w 24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5">
                  <a:moveTo>
                    <a:pt x="3" y="135"/>
                  </a:moveTo>
                  <a:lnTo>
                    <a:pt x="0" y="25"/>
                  </a:lnTo>
                  <a:lnTo>
                    <a:pt x="15" y="0"/>
                  </a:lnTo>
                  <a:lnTo>
                    <a:pt x="24" y="90"/>
                  </a:lnTo>
                  <a:lnTo>
                    <a:pt x="3" y="135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31" name="Freeform 255"/>
            <p:cNvSpPr/>
            <p:nvPr/>
          </p:nvSpPr>
          <p:spPr bwMode="auto">
            <a:xfrm>
              <a:off x="1145" y="3373"/>
              <a:ext cx="6" cy="25"/>
            </a:xfrm>
            <a:custGeom>
              <a:avLst/>
              <a:gdLst>
                <a:gd name="T0" fmla="*/ 12 w 38"/>
                <a:gd name="T1" fmla="*/ 100 h 100"/>
                <a:gd name="T2" fmla="*/ 0 w 38"/>
                <a:gd name="T3" fmla="*/ 18 h 100"/>
                <a:gd name="T4" fmla="*/ 2 w 38"/>
                <a:gd name="T5" fmla="*/ 15 h 100"/>
                <a:gd name="T6" fmla="*/ 6 w 38"/>
                <a:gd name="T7" fmla="*/ 10 h 100"/>
                <a:gd name="T8" fmla="*/ 13 w 38"/>
                <a:gd name="T9" fmla="*/ 4 h 100"/>
                <a:gd name="T10" fmla="*/ 21 w 38"/>
                <a:gd name="T11" fmla="*/ 0 h 100"/>
                <a:gd name="T12" fmla="*/ 38 w 38"/>
                <a:gd name="T13" fmla="*/ 69 h 100"/>
                <a:gd name="T14" fmla="*/ 12 w 38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0">
                  <a:moveTo>
                    <a:pt x="12" y="100"/>
                  </a:moveTo>
                  <a:lnTo>
                    <a:pt x="0" y="18"/>
                  </a:lnTo>
                  <a:lnTo>
                    <a:pt x="2" y="15"/>
                  </a:lnTo>
                  <a:lnTo>
                    <a:pt x="6" y="10"/>
                  </a:lnTo>
                  <a:lnTo>
                    <a:pt x="13" y="4"/>
                  </a:lnTo>
                  <a:lnTo>
                    <a:pt x="21" y="0"/>
                  </a:lnTo>
                  <a:lnTo>
                    <a:pt x="38" y="69"/>
                  </a:lnTo>
                  <a:lnTo>
                    <a:pt x="12" y="100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32" name="Freeform 256"/>
            <p:cNvSpPr/>
            <p:nvPr/>
          </p:nvSpPr>
          <p:spPr bwMode="auto">
            <a:xfrm>
              <a:off x="1153" y="3370"/>
              <a:ext cx="6" cy="12"/>
            </a:xfrm>
            <a:custGeom>
              <a:avLst/>
              <a:gdLst>
                <a:gd name="T0" fmla="*/ 2 w 32"/>
                <a:gd name="T1" fmla="*/ 46 h 46"/>
                <a:gd name="T2" fmla="*/ 0 w 32"/>
                <a:gd name="T3" fmla="*/ 8 h 46"/>
                <a:gd name="T4" fmla="*/ 32 w 32"/>
                <a:gd name="T5" fmla="*/ 0 h 46"/>
                <a:gd name="T6" fmla="*/ 2 w 32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6">
                  <a:moveTo>
                    <a:pt x="2" y="46"/>
                  </a:moveTo>
                  <a:lnTo>
                    <a:pt x="0" y="8"/>
                  </a:lnTo>
                  <a:lnTo>
                    <a:pt x="32" y="0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33" name="Freeform 257"/>
            <p:cNvSpPr/>
            <p:nvPr/>
          </p:nvSpPr>
          <p:spPr bwMode="auto">
            <a:xfrm>
              <a:off x="1139" y="3424"/>
              <a:ext cx="9" cy="14"/>
            </a:xfrm>
            <a:custGeom>
              <a:avLst/>
              <a:gdLst>
                <a:gd name="T0" fmla="*/ 0 w 56"/>
                <a:gd name="T1" fmla="*/ 55 h 55"/>
                <a:gd name="T2" fmla="*/ 18 w 56"/>
                <a:gd name="T3" fmla="*/ 7 h 55"/>
                <a:gd name="T4" fmla="*/ 56 w 56"/>
                <a:gd name="T5" fmla="*/ 0 h 55"/>
                <a:gd name="T6" fmla="*/ 56 w 56"/>
                <a:gd name="T7" fmla="*/ 3 h 55"/>
                <a:gd name="T8" fmla="*/ 56 w 56"/>
                <a:gd name="T9" fmla="*/ 8 h 55"/>
                <a:gd name="T10" fmla="*/ 55 w 56"/>
                <a:gd name="T11" fmla="*/ 15 h 55"/>
                <a:gd name="T12" fmla="*/ 52 w 56"/>
                <a:gd name="T13" fmla="*/ 24 h 55"/>
                <a:gd name="T14" fmla="*/ 45 w 56"/>
                <a:gd name="T15" fmla="*/ 34 h 55"/>
                <a:gd name="T16" fmla="*/ 35 w 56"/>
                <a:gd name="T17" fmla="*/ 43 h 55"/>
                <a:gd name="T18" fmla="*/ 20 w 56"/>
                <a:gd name="T19" fmla="*/ 50 h 55"/>
                <a:gd name="T20" fmla="*/ 0 w 56"/>
                <a:gd name="T2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5">
                  <a:moveTo>
                    <a:pt x="0" y="55"/>
                  </a:moveTo>
                  <a:lnTo>
                    <a:pt x="18" y="7"/>
                  </a:lnTo>
                  <a:lnTo>
                    <a:pt x="56" y="0"/>
                  </a:lnTo>
                  <a:lnTo>
                    <a:pt x="56" y="3"/>
                  </a:lnTo>
                  <a:lnTo>
                    <a:pt x="56" y="8"/>
                  </a:lnTo>
                  <a:lnTo>
                    <a:pt x="55" y="15"/>
                  </a:lnTo>
                  <a:lnTo>
                    <a:pt x="52" y="24"/>
                  </a:lnTo>
                  <a:lnTo>
                    <a:pt x="45" y="34"/>
                  </a:lnTo>
                  <a:lnTo>
                    <a:pt x="35" y="43"/>
                  </a:lnTo>
                  <a:lnTo>
                    <a:pt x="20" y="5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34" name="Freeform 258"/>
            <p:cNvSpPr/>
            <p:nvPr/>
          </p:nvSpPr>
          <p:spPr bwMode="auto">
            <a:xfrm>
              <a:off x="1145" y="3408"/>
              <a:ext cx="10" cy="10"/>
            </a:xfrm>
            <a:custGeom>
              <a:avLst/>
              <a:gdLst>
                <a:gd name="T0" fmla="*/ 0 w 61"/>
                <a:gd name="T1" fmla="*/ 38 h 41"/>
                <a:gd name="T2" fmla="*/ 23 w 61"/>
                <a:gd name="T3" fmla="*/ 0 h 41"/>
                <a:gd name="T4" fmla="*/ 61 w 61"/>
                <a:gd name="T5" fmla="*/ 6 h 41"/>
                <a:gd name="T6" fmla="*/ 60 w 61"/>
                <a:gd name="T7" fmla="*/ 9 h 41"/>
                <a:gd name="T8" fmla="*/ 58 w 61"/>
                <a:gd name="T9" fmla="*/ 14 h 41"/>
                <a:gd name="T10" fmla="*/ 54 w 61"/>
                <a:gd name="T11" fmla="*/ 21 h 41"/>
                <a:gd name="T12" fmla="*/ 49 w 61"/>
                <a:gd name="T13" fmla="*/ 29 h 41"/>
                <a:gd name="T14" fmla="*/ 40 w 61"/>
                <a:gd name="T15" fmla="*/ 35 h 41"/>
                <a:gd name="T16" fmla="*/ 30 w 61"/>
                <a:gd name="T17" fmla="*/ 40 h 41"/>
                <a:gd name="T18" fmla="*/ 16 w 61"/>
                <a:gd name="T19" fmla="*/ 41 h 41"/>
                <a:gd name="T20" fmla="*/ 0 w 61"/>
                <a:gd name="T2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1">
                  <a:moveTo>
                    <a:pt x="0" y="38"/>
                  </a:moveTo>
                  <a:lnTo>
                    <a:pt x="23" y="0"/>
                  </a:lnTo>
                  <a:lnTo>
                    <a:pt x="61" y="6"/>
                  </a:lnTo>
                  <a:lnTo>
                    <a:pt x="60" y="9"/>
                  </a:lnTo>
                  <a:lnTo>
                    <a:pt x="58" y="14"/>
                  </a:lnTo>
                  <a:lnTo>
                    <a:pt x="54" y="21"/>
                  </a:lnTo>
                  <a:lnTo>
                    <a:pt x="49" y="29"/>
                  </a:lnTo>
                  <a:lnTo>
                    <a:pt x="40" y="35"/>
                  </a:lnTo>
                  <a:lnTo>
                    <a:pt x="30" y="40"/>
                  </a:lnTo>
                  <a:lnTo>
                    <a:pt x="16" y="4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35" name="Freeform 259"/>
            <p:cNvSpPr/>
            <p:nvPr/>
          </p:nvSpPr>
          <p:spPr bwMode="auto">
            <a:xfrm>
              <a:off x="1151" y="3393"/>
              <a:ext cx="6" cy="9"/>
            </a:xfrm>
            <a:custGeom>
              <a:avLst/>
              <a:gdLst>
                <a:gd name="T0" fmla="*/ 0 w 38"/>
                <a:gd name="T1" fmla="*/ 24 h 34"/>
                <a:gd name="T2" fmla="*/ 20 w 38"/>
                <a:gd name="T3" fmla="*/ 0 h 34"/>
                <a:gd name="T4" fmla="*/ 38 w 38"/>
                <a:gd name="T5" fmla="*/ 3 h 34"/>
                <a:gd name="T6" fmla="*/ 26 w 38"/>
                <a:gd name="T7" fmla="*/ 34 h 34"/>
                <a:gd name="T8" fmla="*/ 0 w 38"/>
                <a:gd name="T9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0" y="24"/>
                  </a:moveTo>
                  <a:lnTo>
                    <a:pt x="20" y="0"/>
                  </a:lnTo>
                  <a:lnTo>
                    <a:pt x="38" y="3"/>
                  </a:lnTo>
                  <a:lnTo>
                    <a:pt x="26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36" name="Freeform 260"/>
            <p:cNvSpPr/>
            <p:nvPr/>
          </p:nvSpPr>
          <p:spPr bwMode="auto">
            <a:xfrm>
              <a:off x="1157" y="3374"/>
              <a:ext cx="4" cy="9"/>
            </a:xfrm>
            <a:custGeom>
              <a:avLst/>
              <a:gdLst>
                <a:gd name="T0" fmla="*/ 0 w 23"/>
                <a:gd name="T1" fmla="*/ 31 h 38"/>
                <a:gd name="T2" fmla="*/ 23 w 23"/>
                <a:gd name="T3" fmla="*/ 0 h 38"/>
                <a:gd name="T4" fmla="*/ 15 w 23"/>
                <a:gd name="T5" fmla="*/ 38 h 38"/>
                <a:gd name="T6" fmla="*/ 0 w 23"/>
                <a:gd name="T7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8">
                  <a:moveTo>
                    <a:pt x="0" y="31"/>
                  </a:moveTo>
                  <a:lnTo>
                    <a:pt x="23" y="0"/>
                  </a:lnTo>
                  <a:lnTo>
                    <a:pt x="15" y="3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37" name="Freeform 261"/>
            <p:cNvSpPr/>
            <p:nvPr/>
          </p:nvSpPr>
          <p:spPr bwMode="auto">
            <a:xfrm>
              <a:off x="1120" y="3506"/>
              <a:ext cx="6" cy="19"/>
            </a:xfrm>
            <a:custGeom>
              <a:avLst/>
              <a:gdLst>
                <a:gd name="T0" fmla="*/ 0 w 41"/>
                <a:gd name="T1" fmla="*/ 75 h 75"/>
                <a:gd name="T2" fmla="*/ 1 w 41"/>
                <a:gd name="T3" fmla="*/ 73 h 75"/>
                <a:gd name="T4" fmla="*/ 4 w 41"/>
                <a:gd name="T5" fmla="*/ 70 h 75"/>
                <a:gd name="T6" fmla="*/ 7 w 41"/>
                <a:gd name="T7" fmla="*/ 63 h 75"/>
                <a:gd name="T8" fmla="*/ 12 w 41"/>
                <a:gd name="T9" fmla="*/ 55 h 75"/>
                <a:gd name="T10" fmla="*/ 18 w 41"/>
                <a:gd name="T11" fmla="*/ 45 h 75"/>
                <a:gd name="T12" fmla="*/ 23 w 41"/>
                <a:gd name="T13" fmla="*/ 33 h 75"/>
                <a:gd name="T14" fmla="*/ 27 w 41"/>
                <a:gd name="T15" fmla="*/ 21 h 75"/>
                <a:gd name="T16" fmla="*/ 31 w 41"/>
                <a:gd name="T17" fmla="*/ 8 h 75"/>
                <a:gd name="T18" fmla="*/ 37 w 41"/>
                <a:gd name="T19" fmla="*/ 0 h 75"/>
                <a:gd name="T20" fmla="*/ 40 w 41"/>
                <a:gd name="T21" fmla="*/ 15 h 75"/>
                <a:gd name="T22" fmla="*/ 41 w 41"/>
                <a:gd name="T23" fmla="*/ 36 h 75"/>
                <a:gd name="T24" fmla="*/ 41 w 41"/>
                <a:gd name="T25" fmla="*/ 47 h 75"/>
                <a:gd name="T26" fmla="*/ 41 w 41"/>
                <a:gd name="T27" fmla="*/ 47 h 75"/>
                <a:gd name="T28" fmla="*/ 40 w 41"/>
                <a:gd name="T29" fmla="*/ 48 h 75"/>
                <a:gd name="T30" fmla="*/ 37 w 41"/>
                <a:gd name="T31" fmla="*/ 51 h 75"/>
                <a:gd name="T32" fmla="*/ 34 w 41"/>
                <a:gd name="T33" fmla="*/ 55 h 75"/>
                <a:gd name="T34" fmla="*/ 28 w 41"/>
                <a:gd name="T35" fmla="*/ 58 h 75"/>
                <a:gd name="T36" fmla="*/ 21 w 41"/>
                <a:gd name="T37" fmla="*/ 63 h 75"/>
                <a:gd name="T38" fmla="*/ 11 w 41"/>
                <a:gd name="T39" fmla="*/ 68 h 75"/>
                <a:gd name="T40" fmla="*/ 0 w 41"/>
                <a:gd name="T4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75">
                  <a:moveTo>
                    <a:pt x="0" y="75"/>
                  </a:moveTo>
                  <a:lnTo>
                    <a:pt x="1" y="73"/>
                  </a:lnTo>
                  <a:lnTo>
                    <a:pt x="4" y="70"/>
                  </a:lnTo>
                  <a:lnTo>
                    <a:pt x="7" y="63"/>
                  </a:lnTo>
                  <a:lnTo>
                    <a:pt x="12" y="55"/>
                  </a:lnTo>
                  <a:lnTo>
                    <a:pt x="18" y="45"/>
                  </a:lnTo>
                  <a:lnTo>
                    <a:pt x="23" y="33"/>
                  </a:lnTo>
                  <a:lnTo>
                    <a:pt x="27" y="21"/>
                  </a:lnTo>
                  <a:lnTo>
                    <a:pt x="31" y="8"/>
                  </a:lnTo>
                  <a:lnTo>
                    <a:pt x="37" y="0"/>
                  </a:lnTo>
                  <a:lnTo>
                    <a:pt x="40" y="15"/>
                  </a:lnTo>
                  <a:lnTo>
                    <a:pt x="41" y="36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0" y="48"/>
                  </a:lnTo>
                  <a:lnTo>
                    <a:pt x="37" y="51"/>
                  </a:lnTo>
                  <a:lnTo>
                    <a:pt x="34" y="55"/>
                  </a:lnTo>
                  <a:lnTo>
                    <a:pt x="28" y="58"/>
                  </a:lnTo>
                  <a:lnTo>
                    <a:pt x="21" y="63"/>
                  </a:lnTo>
                  <a:lnTo>
                    <a:pt x="11" y="68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38" name="Freeform 262"/>
            <p:cNvSpPr/>
            <p:nvPr/>
          </p:nvSpPr>
          <p:spPr bwMode="auto">
            <a:xfrm>
              <a:off x="1115" y="3529"/>
              <a:ext cx="32" cy="18"/>
            </a:xfrm>
            <a:custGeom>
              <a:avLst/>
              <a:gdLst>
                <a:gd name="T0" fmla="*/ 0 w 189"/>
                <a:gd name="T1" fmla="*/ 59 h 71"/>
                <a:gd name="T2" fmla="*/ 50 w 189"/>
                <a:gd name="T3" fmla="*/ 0 h 71"/>
                <a:gd name="T4" fmla="*/ 189 w 189"/>
                <a:gd name="T5" fmla="*/ 28 h 71"/>
                <a:gd name="T6" fmla="*/ 186 w 189"/>
                <a:gd name="T7" fmla="*/ 29 h 71"/>
                <a:gd name="T8" fmla="*/ 182 w 189"/>
                <a:gd name="T9" fmla="*/ 33 h 71"/>
                <a:gd name="T10" fmla="*/ 174 w 189"/>
                <a:gd name="T11" fmla="*/ 38 h 71"/>
                <a:gd name="T12" fmla="*/ 162 w 189"/>
                <a:gd name="T13" fmla="*/ 44 h 71"/>
                <a:gd name="T14" fmla="*/ 147 w 189"/>
                <a:gd name="T15" fmla="*/ 51 h 71"/>
                <a:gd name="T16" fmla="*/ 129 w 189"/>
                <a:gd name="T17" fmla="*/ 58 h 71"/>
                <a:gd name="T18" fmla="*/ 109 w 189"/>
                <a:gd name="T19" fmla="*/ 64 h 71"/>
                <a:gd name="T20" fmla="*/ 85 w 189"/>
                <a:gd name="T21" fmla="*/ 69 h 71"/>
                <a:gd name="T22" fmla="*/ 83 w 189"/>
                <a:gd name="T23" fmla="*/ 69 h 71"/>
                <a:gd name="T24" fmla="*/ 76 w 189"/>
                <a:gd name="T25" fmla="*/ 70 h 71"/>
                <a:gd name="T26" fmla="*/ 67 w 189"/>
                <a:gd name="T27" fmla="*/ 71 h 71"/>
                <a:gd name="T28" fmla="*/ 55 w 189"/>
                <a:gd name="T29" fmla="*/ 71 h 71"/>
                <a:gd name="T30" fmla="*/ 43 w 189"/>
                <a:gd name="T31" fmla="*/ 71 h 71"/>
                <a:gd name="T32" fmla="*/ 28 w 189"/>
                <a:gd name="T33" fmla="*/ 69 h 71"/>
                <a:gd name="T34" fmla="*/ 14 w 189"/>
                <a:gd name="T35" fmla="*/ 65 h 71"/>
                <a:gd name="T36" fmla="*/ 0 w 189"/>
                <a:gd name="T37" fmla="*/ 5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71">
                  <a:moveTo>
                    <a:pt x="0" y="59"/>
                  </a:moveTo>
                  <a:lnTo>
                    <a:pt x="50" y="0"/>
                  </a:lnTo>
                  <a:lnTo>
                    <a:pt x="189" y="28"/>
                  </a:lnTo>
                  <a:lnTo>
                    <a:pt x="186" y="29"/>
                  </a:lnTo>
                  <a:lnTo>
                    <a:pt x="182" y="33"/>
                  </a:lnTo>
                  <a:lnTo>
                    <a:pt x="174" y="38"/>
                  </a:lnTo>
                  <a:lnTo>
                    <a:pt x="162" y="44"/>
                  </a:lnTo>
                  <a:lnTo>
                    <a:pt x="147" y="51"/>
                  </a:lnTo>
                  <a:lnTo>
                    <a:pt x="129" y="58"/>
                  </a:lnTo>
                  <a:lnTo>
                    <a:pt x="109" y="64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76" y="70"/>
                  </a:lnTo>
                  <a:lnTo>
                    <a:pt x="67" y="71"/>
                  </a:lnTo>
                  <a:lnTo>
                    <a:pt x="55" y="71"/>
                  </a:lnTo>
                  <a:lnTo>
                    <a:pt x="43" y="71"/>
                  </a:lnTo>
                  <a:lnTo>
                    <a:pt x="28" y="69"/>
                  </a:lnTo>
                  <a:lnTo>
                    <a:pt x="14" y="65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39" name="Freeform 263"/>
            <p:cNvSpPr/>
            <p:nvPr/>
          </p:nvSpPr>
          <p:spPr bwMode="auto">
            <a:xfrm>
              <a:off x="1131" y="3511"/>
              <a:ext cx="30" cy="20"/>
            </a:xfrm>
            <a:custGeom>
              <a:avLst/>
              <a:gdLst>
                <a:gd name="T0" fmla="*/ 0 w 179"/>
                <a:gd name="T1" fmla="*/ 47 h 80"/>
                <a:gd name="T2" fmla="*/ 53 w 179"/>
                <a:gd name="T3" fmla="*/ 0 h 80"/>
                <a:gd name="T4" fmla="*/ 179 w 179"/>
                <a:gd name="T5" fmla="*/ 29 h 80"/>
                <a:gd name="T6" fmla="*/ 123 w 179"/>
                <a:gd name="T7" fmla="*/ 80 h 80"/>
                <a:gd name="T8" fmla="*/ 0 w 179"/>
                <a:gd name="T9" fmla="*/ 4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80">
                  <a:moveTo>
                    <a:pt x="0" y="47"/>
                  </a:moveTo>
                  <a:lnTo>
                    <a:pt x="53" y="0"/>
                  </a:lnTo>
                  <a:lnTo>
                    <a:pt x="179" y="29"/>
                  </a:lnTo>
                  <a:lnTo>
                    <a:pt x="123" y="8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40" name="Freeform 264"/>
            <p:cNvSpPr/>
            <p:nvPr/>
          </p:nvSpPr>
          <p:spPr bwMode="auto">
            <a:xfrm>
              <a:off x="1128" y="3476"/>
              <a:ext cx="10" cy="36"/>
            </a:xfrm>
            <a:custGeom>
              <a:avLst/>
              <a:gdLst>
                <a:gd name="T0" fmla="*/ 11 w 58"/>
                <a:gd name="T1" fmla="*/ 142 h 142"/>
                <a:gd name="T2" fmla="*/ 0 w 58"/>
                <a:gd name="T3" fmla="*/ 66 h 142"/>
                <a:gd name="T4" fmla="*/ 1 w 58"/>
                <a:gd name="T5" fmla="*/ 65 h 142"/>
                <a:gd name="T6" fmla="*/ 5 w 58"/>
                <a:gd name="T7" fmla="*/ 60 h 142"/>
                <a:gd name="T8" fmla="*/ 11 w 58"/>
                <a:gd name="T9" fmla="*/ 52 h 142"/>
                <a:gd name="T10" fmla="*/ 19 w 58"/>
                <a:gd name="T11" fmla="*/ 42 h 142"/>
                <a:gd name="T12" fmla="*/ 26 w 58"/>
                <a:gd name="T13" fmla="*/ 32 h 142"/>
                <a:gd name="T14" fmla="*/ 36 w 58"/>
                <a:gd name="T15" fmla="*/ 21 h 142"/>
                <a:gd name="T16" fmla="*/ 44 w 58"/>
                <a:gd name="T17" fmla="*/ 10 h 142"/>
                <a:gd name="T18" fmla="*/ 52 w 58"/>
                <a:gd name="T19" fmla="*/ 0 h 142"/>
                <a:gd name="T20" fmla="*/ 58 w 58"/>
                <a:gd name="T21" fmla="*/ 107 h 142"/>
                <a:gd name="T22" fmla="*/ 11 w 58"/>
                <a:gd name="T2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142">
                  <a:moveTo>
                    <a:pt x="11" y="142"/>
                  </a:moveTo>
                  <a:lnTo>
                    <a:pt x="0" y="66"/>
                  </a:lnTo>
                  <a:lnTo>
                    <a:pt x="1" y="65"/>
                  </a:lnTo>
                  <a:lnTo>
                    <a:pt x="5" y="60"/>
                  </a:lnTo>
                  <a:lnTo>
                    <a:pt x="11" y="52"/>
                  </a:lnTo>
                  <a:lnTo>
                    <a:pt x="19" y="42"/>
                  </a:lnTo>
                  <a:lnTo>
                    <a:pt x="26" y="32"/>
                  </a:lnTo>
                  <a:lnTo>
                    <a:pt x="36" y="21"/>
                  </a:lnTo>
                  <a:lnTo>
                    <a:pt x="44" y="10"/>
                  </a:lnTo>
                  <a:lnTo>
                    <a:pt x="52" y="0"/>
                  </a:lnTo>
                  <a:lnTo>
                    <a:pt x="58" y="107"/>
                  </a:lnTo>
                  <a:lnTo>
                    <a:pt x="11" y="142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41" name="Freeform 265"/>
            <p:cNvSpPr/>
            <p:nvPr/>
          </p:nvSpPr>
          <p:spPr bwMode="auto">
            <a:xfrm>
              <a:off x="1142" y="3456"/>
              <a:ext cx="18" cy="40"/>
            </a:xfrm>
            <a:custGeom>
              <a:avLst/>
              <a:gdLst>
                <a:gd name="T0" fmla="*/ 0 w 106"/>
                <a:gd name="T1" fmla="*/ 163 h 163"/>
                <a:gd name="T2" fmla="*/ 2 w 106"/>
                <a:gd name="T3" fmla="*/ 52 h 163"/>
                <a:gd name="T4" fmla="*/ 3 w 106"/>
                <a:gd name="T5" fmla="*/ 50 h 163"/>
                <a:gd name="T6" fmla="*/ 5 w 106"/>
                <a:gd name="T7" fmla="*/ 47 h 163"/>
                <a:gd name="T8" fmla="*/ 9 w 106"/>
                <a:gd name="T9" fmla="*/ 42 h 163"/>
                <a:gd name="T10" fmla="*/ 15 w 106"/>
                <a:gd name="T11" fmla="*/ 35 h 163"/>
                <a:gd name="T12" fmla="*/ 23 w 106"/>
                <a:gd name="T13" fmla="*/ 29 h 163"/>
                <a:gd name="T14" fmla="*/ 34 w 106"/>
                <a:gd name="T15" fmla="*/ 22 h 163"/>
                <a:gd name="T16" fmla="*/ 48 w 106"/>
                <a:gd name="T17" fmla="*/ 14 h 163"/>
                <a:gd name="T18" fmla="*/ 65 w 106"/>
                <a:gd name="T19" fmla="*/ 7 h 163"/>
                <a:gd name="T20" fmla="*/ 106 w 106"/>
                <a:gd name="T21" fmla="*/ 0 h 163"/>
                <a:gd name="T22" fmla="*/ 76 w 106"/>
                <a:gd name="T23" fmla="*/ 90 h 163"/>
                <a:gd name="T24" fmla="*/ 0 w 106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63">
                  <a:moveTo>
                    <a:pt x="0" y="163"/>
                  </a:moveTo>
                  <a:lnTo>
                    <a:pt x="2" y="52"/>
                  </a:lnTo>
                  <a:lnTo>
                    <a:pt x="3" y="50"/>
                  </a:lnTo>
                  <a:lnTo>
                    <a:pt x="5" y="47"/>
                  </a:lnTo>
                  <a:lnTo>
                    <a:pt x="9" y="42"/>
                  </a:lnTo>
                  <a:lnTo>
                    <a:pt x="15" y="35"/>
                  </a:lnTo>
                  <a:lnTo>
                    <a:pt x="23" y="29"/>
                  </a:lnTo>
                  <a:lnTo>
                    <a:pt x="34" y="22"/>
                  </a:lnTo>
                  <a:lnTo>
                    <a:pt x="48" y="14"/>
                  </a:lnTo>
                  <a:lnTo>
                    <a:pt x="65" y="7"/>
                  </a:lnTo>
                  <a:lnTo>
                    <a:pt x="106" y="0"/>
                  </a:lnTo>
                  <a:lnTo>
                    <a:pt x="76" y="90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42" name="Freeform 266"/>
            <p:cNvSpPr/>
            <p:nvPr/>
          </p:nvSpPr>
          <p:spPr bwMode="auto">
            <a:xfrm>
              <a:off x="1145" y="3488"/>
              <a:ext cx="26" cy="24"/>
            </a:xfrm>
            <a:custGeom>
              <a:avLst/>
              <a:gdLst>
                <a:gd name="T0" fmla="*/ 0 w 155"/>
                <a:gd name="T1" fmla="*/ 58 h 93"/>
                <a:gd name="T2" fmla="*/ 61 w 155"/>
                <a:gd name="T3" fmla="*/ 0 h 93"/>
                <a:gd name="T4" fmla="*/ 155 w 155"/>
                <a:gd name="T5" fmla="*/ 13 h 93"/>
                <a:gd name="T6" fmla="*/ 154 w 155"/>
                <a:gd name="T7" fmla="*/ 16 h 93"/>
                <a:gd name="T8" fmla="*/ 151 w 155"/>
                <a:gd name="T9" fmla="*/ 22 h 93"/>
                <a:gd name="T10" fmla="*/ 146 w 155"/>
                <a:gd name="T11" fmla="*/ 32 h 93"/>
                <a:gd name="T12" fmla="*/ 140 w 155"/>
                <a:gd name="T13" fmla="*/ 45 h 93"/>
                <a:gd name="T14" fmla="*/ 132 w 155"/>
                <a:gd name="T15" fmla="*/ 57 h 93"/>
                <a:gd name="T16" fmla="*/ 124 w 155"/>
                <a:gd name="T17" fmla="*/ 71 h 93"/>
                <a:gd name="T18" fmla="*/ 116 w 155"/>
                <a:gd name="T19" fmla="*/ 83 h 93"/>
                <a:gd name="T20" fmla="*/ 108 w 155"/>
                <a:gd name="T21" fmla="*/ 93 h 93"/>
                <a:gd name="T22" fmla="*/ 0 w 155"/>
                <a:gd name="T23" fmla="*/ 5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" h="93">
                  <a:moveTo>
                    <a:pt x="0" y="58"/>
                  </a:moveTo>
                  <a:lnTo>
                    <a:pt x="61" y="0"/>
                  </a:lnTo>
                  <a:lnTo>
                    <a:pt x="155" y="13"/>
                  </a:lnTo>
                  <a:lnTo>
                    <a:pt x="154" y="16"/>
                  </a:lnTo>
                  <a:lnTo>
                    <a:pt x="151" y="22"/>
                  </a:lnTo>
                  <a:lnTo>
                    <a:pt x="146" y="32"/>
                  </a:lnTo>
                  <a:lnTo>
                    <a:pt x="140" y="45"/>
                  </a:lnTo>
                  <a:lnTo>
                    <a:pt x="132" y="57"/>
                  </a:lnTo>
                  <a:lnTo>
                    <a:pt x="124" y="71"/>
                  </a:lnTo>
                  <a:lnTo>
                    <a:pt x="116" y="83"/>
                  </a:lnTo>
                  <a:lnTo>
                    <a:pt x="108" y="93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43" name="Freeform 267"/>
            <p:cNvSpPr/>
            <p:nvPr/>
          </p:nvSpPr>
          <p:spPr bwMode="auto">
            <a:xfrm>
              <a:off x="1161" y="3449"/>
              <a:ext cx="21" cy="34"/>
            </a:xfrm>
            <a:custGeom>
              <a:avLst/>
              <a:gdLst>
                <a:gd name="T0" fmla="*/ 0 w 126"/>
                <a:gd name="T1" fmla="*/ 122 h 137"/>
                <a:gd name="T2" fmla="*/ 126 w 126"/>
                <a:gd name="T3" fmla="*/ 0 h 137"/>
                <a:gd name="T4" fmla="*/ 124 w 126"/>
                <a:gd name="T5" fmla="*/ 5 h 137"/>
                <a:gd name="T6" fmla="*/ 119 w 126"/>
                <a:gd name="T7" fmla="*/ 19 h 137"/>
                <a:gd name="T8" fmla="*/ 111 w 126"/>
                <a:gd name="T9" fmla="*/ 39 h 137"/>
                <a:gd name="T10" fmla="*/ 103 w 126"/>
                <a:gd name="T11" fmla="*/ 62 h 137"/>
                <a:gd name="T12" fmla="*/ 93 w 126"/>
                <a:gd name="T13" fmla="*/ 85 h 137"/>
                <a:gd name="T14" fmla="*/ 85 w 126"/>
                <a:gd name="T15" fmla="*/ 108 h 137"/>
                <a:gd name="T16" fmla="*/ 77 w 126"/>
                <a:gd name="T17" fmla="*/ 125 h 137"/>
                <a:gd name="T18" fmla="*/ 71 w 126"/>
                <a:gd name="T19" fmla="*/ 137 h 137"/>
                <a:gd name="T20" fmla="*/ 0 w 126"/>
                <a:gd name="T21" fmla="*/ 12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37">
                  <a:moveTo>
                    <a:pt x="0" y="122"/>
                  </a:moveTo>
                  <a:lnTo>
                    <a:pt x="126" y="0"/>
                  </a:lnTo>
                  <a:lnTo>
                    <a:pt x="124" y="5"/>
                  </a:lnTo>
                  <a:lnTo>
                    <a:pt x="119" y="19"/>
                  </a:lnTo>
                  <a:lnTo>
                    <a:pt x="111" y="39"/>
                  </a:lnTo>
                  <a:lnTo>
                    <a:pt x="103" y="62"/>
                  </a:lnTo>
                  <a:lnTo>
                    <a:pt x="93" y="85"/>
                  </a:lnTo>
                  <a:lnTo>
                    <a:pt x="85" y="108"/>
                  </a:lnTo>
                  <a:lnTo>
                    <a:pt x="77" y="125"/>
                  </a:lnTo>
                  <a:lnTo>
                    <a:pt x="71" y="137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44" name="Freeform 268"/>
            <p:cNvSpPr/>
            <p:nvPr/>
          </p:nvSpPr>
          <p:spPr bwMode="auto">
            <a:xfrm>
              <a:off x="1162" y="3447"/>
              <a:ext cx="17" cy="23"/>
            </a:xfrm>
            <a:custGeom>
              <a:avLst/>
              <a:gdLst>
                <a:gd name="T0" fmla="*/ 0 w 99"/>
                <a:gd name="T1" fmla="*/ 94 h 94"/>
                <a:gd name="T2" fmla="*/ 17 w 99"/>
                <a:gd name="T3" fmla="*/ 14 h 94"/>
                <a:gd name="T4" fmla="*/ 99 w 99"/>
                <a:gd name="T5" fmla="*/ 0 h 94"/>
                <a:gd name="T6" fmla="*/ 0 w 99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4">
                  <a:moveTo>
                    <a:pt x="0" y="94"/>
                  </a:moveTo>
                  <a:lnTo>
                    <a:pt x="17" y="14"/>
                  </a:lnTo>
                  <a:lnTo>
                    <a:pt x="99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45" name="Freeform 269"/>
            <p:cNvSpPr/>
            <p:nvPr/>
          </p:nvSpPr>
          <p:spPr bwMode="auto">
            <a:xfrm>
              <a:off x="1152" y="3500"/>
              <a:ext cx="73" cy="155"/>
            </a:xfrm>
            <a:custGeom>
              <a:avLst/>
              <a:gdLst>
                <a:gd name="T0" fmla="*/ 0 w 439"/>
                <a:gd name="T1" fmla="*/ 353 h 622"/>
                <a:gd name="T2" fmla="*/ 8 w 439"/>
                <a:gd name="T3" fmla="*/ 273 h 622"/>
                <a:gd name="T4" fmla="*/ 23 w 439"/>
                <a:gd name="T5" fmla="*/ 226 h 622"/>
                <a:gd name="T6" fmla="*/ 34 w 439"/>
                <a:gd name="T7" fmla="*/ 201 h 622"/>
                <a:gd name="T8" fmla="*/ 54 w 439"/>
                <a:gd name="T9" fmla="*/ 163 h 622"/>
                <a:gd name="T10" fmla="*/ 81 w 439"/>
                <a:gd name="T11" fmla="*/ 126 h 622"/>
                <a:gd name="T12" fmla="*/ 99 w 439"/>
                <a:gd name="T13" fmla="*/ 107 h 622"/>
                <a:gd name="T14" fmla="*/ 129 w 439"/>
                <a:gd name="T15" fmla="*/ 79 h 622"/>
                <a:gd name="T16" fmla="*/ 174 w 439"/>
                <a:gd name="T17" fmla="*/ 42 h 622"/>
                <a:gd name="T18" fmla="*/ 224 w 439"/>
                <a:gd name="T19" fmla="*/ 11 h 622"/>
                <a:gd name="T20" fmla="*/ 249 w 439"/>
                <a:gd name="T21" fmla="*/ 3 h 622"/>
                <a:gd name="T22" fmla="*/ 275 w 439"/>
                <a:gd name="T23" fmla="*/ 2 h 622"/>
                <a:gd name="T24" fmla="*/ 313 w 439"/>
                <a:gd name="T25" fmla="*/ 1 h 622"/>
                <a:gd name="T26" fmla="*/ 348 w 439"/>
                <a:gd name="T27" fmla="*/ 0 h 622"/>
                <a:gd name="T28" fmla="*/ 360 w 439"/>
                <a:gd name="T29" fmla="*/ 6 h 622"/>
                <a:gd name="T30" fmla="*/ 355 w 439"/>
                <a:gd name="T31" fmla="*/ 52 h 622"/>
                <a:gd name="T32" fmla="*/ 339 w 439"/>
                <a:gd name="T33" fmla="*/ 98 h 622"/>
                <a:gd name="T34" fmla="*/ 323 w 439"/>
                <a:gd name="T35" fmla="*/ 133 h 622"/>
                <a:gd name="T36" fmla="*/ 295 w 439"/>
                <a:gd name="T37" fmla="*/ 186 h 622"/>
                <a:gd name="T38" fmla="*/ 257 w 439"/>
                <a:gd name="T39" fmla="*/ 239 h 622"/>
                <a:gd name="T40" fmla="*/ 232 w 439"/>
                <a:gd name="T41" fmla="*/ 263 h 622"/>
                <a:gd name="T42" fmla="*/ 208 w 439"/>
                <a:gd name="T43" fmla="*/ 281 h 622"/>
                <a:gd name="T44" fmla="*/ 173 w 439"/>
                <a:gd name="T45" fmla="*/ 307 h 622"/>
                <a:gd name="T46" fmla="*/ 139 w 439"/>
                <a:gd name="T47" fmla="*/ 329 h 622"/>
                <a:gd name="T48" fmla="*/ 245 w 439"/>
                <a:gd name="T49" fmla="*/ 386 h 622"/>
                <a:gd name="T50" fmla="*/ 258 w 439"/>
                <a:gd name="T51" fmla="*/ 389 h 622"/>
                <a:gd name="T52" fmla="*/ 288 w 439"/>
                <a:gd name="T53" fmla="*/ 402 h 622"/>
                <a:gd name="T54" fmla="*/ 325 w 439"/>
                <a:gd name="T55" fmla="*/ 419 h 622"/>
                <a:gd name="T56" fmla="*/ 356 w 439"/>
                <a:gd name="T57" fmla="*/ 441 h 622"/>
                <a:gd name="T58" fmla="*/ 364 w 439"/>
                <a:gd name="T59" fmla="*/ 452 h 622"/>
                <a:gd name="T60" fmla="*/ 387 w 439"/>
                <a:gd name="T61" fmla="*/ 483 h 622"/>
                <a:gd name="T62" fmla="*/ 413 w 439"/>
                <a:gd name="T63" fmla="*/ 532 h 622"/>
                <a:gd name="T64" fmla="*/ 439 w 439"/>
                <a:gd name="T65" fmla="*/ 593 h 622"/>
                <a:gd name="T66" fmla="*/ 427 w 439"/>
                <a:gd name="T67" fmla="*/ 598 h 622"/>
                <a:gd name="T68" fmla="*/ 395 w 439"/>
                <a:gd name="T69" fmla="*/ 609 h 622"/>
                <a:gd name="T70" fmla="*/ 350 w 439"/>
                <a:gd name="T71" fmla="*/ 620 h 622"/>
                <a:gd name="T72" fmla="*/ 300 w 439"/>
                <a:gd name="T73" fmla="*/ 622 h 622"/>
                <a:gd name="T74" fmla="*/ 283 w 439"/>
                <a:gd name="T75" fmla="*/ 618 h 622"/>
                <a:gd name="T76" fmla="*/ 242 w 439"/>
                <a:gd name="T77" fmla="*/ 604 h 622"/>
                <a:gd name="T78" fmla="*/ 191 w 439"/>
                <a:gd name="T79" fmla="*/ 581 h 622"/>
                <a:gd name="T80" fmla="*/ 148 w 439"/>
                <a:gd name="T81" fmla="*/ 544 h 622"/>
                <a:gd name="T82" fmla="*/ 138 w 439"/>
                <a:gd name="T83" fmla="*/ 536 h 622"/>
                <a:gd name="T84" fmla="*/ 114 w 439"/>
                <a:gd name="T85" fmla="*/ 511 h 622"/>
                <a:gd name="T86" fmla="*/ 85 w 439"/>
                <a:gd name="T87" fmla="*/ 474 h 622"/>
                <a:gd name="T88" fmla="*/ 60 w 439"/>
                <a:gd name="T89" fmla="*/ 431 h 622"/>
                <a:gd name="T90" fmla="*/ 47 w 439"/>
                <a:gd name="T91" fmla="*/ 412 h 622"/>
                <a:gd name="T92" fmla="*/ 33 w 439"/>
                <a:gd name="T93" fmla="*/ 37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9" h="622">
                  <a:moveTo>
                    <a:pt x="0" y="368"/>
                  </a:moveTo>
                  <a:lnTo>
                    <a:pt x="0" y="353"/>
                  </a:lnTo>
                  <a:lnTo>
                    <a:pt x="2" y="318"/>
                  </a:lnTo>
                  <a:lnTo>
                    <a:pt x="8" y="273"/>
                  </a:lnTo>
                  <a:lnTo>
                    <a:pt x="21" y="229"/>
                  </a:lnTo>
                  <a:lnTo>
                    <a:pt x="23" y="226"/>
                  </a:lnTo>
                  <a:lnTo>
                    <a:pt x="27" y="216"/>
                  </a:lnTo>
                  <a:lnTo>
                    <a:pt x="34" y="201"/>
                  </a:lnTo>
                  <a:lnTo>
                    <a:pt x="44" y="183"/>
                  </a:lnTo>
                  <a:lnTo>
                    <a:pt x="54" y="163"/>
                  </a:lnTo>
                  <a:lnTo>
                    <a:pt x="67" y="144"/>
                  </a:lnTo>
                  <a:lnTo>
                    <a:pt x="81" y="126"/>
                  </a:lnTo>
                  <a:lnTo>
                    <a:pt x="95" y="111"/>
                  </a:lnTo>
                  <a:lnTo>
                    <a:pt x="99" y="107"/>
                  </a:lnTo>
                  <a:lnTo>
                    <a:pt x="111" y="96"/>
                  </a:lnTo>
                  <a:lnTo>
                    <a:pt x="129" y="79"/>
                  </a:lnTo>
                  <a:lnTo>
                    <a:pt x="150" y="61"/>
                  </a:lnTo>
                  <a:lnTo>
                    <a:pt x="174" y="42"/>
                  </a:lnTo>
                  <a:lnTo>
                    <a:pt x="199" y="24"/>
                  </a:lnTo>
                  <a:lnTo>
                    <a:pt x="224" y="11"/>
                  </a:lnTo>
                  <a:lnTo>
                    <a:pt x="245" y="3"/>
                  </a:lnTo>
                  <a:lnTo>
                    <a:pt x="249" y="3"/>
                  </a:lnTo>
                  <a:lnTo>
                    <a:pt x="260" y="3"/>
                  </a:lnTo>
                  <a:lnTo>
                    <a:pt x="275" y="2"/>
                  </a:lnTo>
                  <a:lnTo>
                    <a:pt x="294" y="1"/>
                  </a:lnTo>
                  <a:lnTo>
                    <a:pt x="313" y="1"/>
                  </a:lnTo>
                  <a:lnTo>
                    <a:pt x="332" y="0"/>
                  </a:lnTo>
                  <a:lnTo>
                    <a:pt x="348" y="0"/>
                  </a:lnTo>
                  <a:lnTo>
                    <a:pt x="359" y="0"/>
                  </a:lnTo>
                  <a:lnTo>
                    <a:pt x="360" y="6"/>
                  </a:lnTo>
                  <a:lnTo>
                    <a:pt x="360" y="23"/>
                  </a:lnTo>
                  <a:lnTo>
                    <a:pt x="355" y="52"/>
                  </a:lnTo>
                  <a:lnTo>
                    <a:pt x="341" y="93"/>
                  </a:lnTo>
                  <a:lnTo>
                    <a:pt x="339" y="98"/>
                  </a:lnTo>
                  <a:lnTo>
                    <a:pt x="333" y="112"/>
                  </a:lnTo>
                  <a:lnTo>
                    <a:pt x="323" y="133"/>
                  </a:lnTo>
                  <a:lnTo>
                    <a:pt x="311" y="158"/>
                  </a:lnTo>
                  <a:lnTo>
                    <a:pt x="295" y="186"/>
                  </a:lnTo>
                  <a:lnTo>
                    <a:pt x="277" y="214"/>
                  </a:lnTo>
                  <a:lnTo>
                    <a:pt x="257" y="239"/>
                  </a:lnTo>
                  <a:lnTo>
                    <a:pt x="235" y="261"/>
                  </a:lnTo>
                  <a:lnTo>
                    <a:pt x="232" y="263"/>
                  </a:lnTo>
                  <a:lnTo>
                    <a:pt x="222" y="271"/>
                  </a:lnTo>
                  <a:lnTo>
                    <a:pt x="208" y="281"/>
                  </a:lnTo>
                  <a:lnTo>
                    <a:pt x="191" y="293"/>
                  </a:lnTo>
                  <a:lnTo>
                    <a:pt x="173" y="307"/>
                  </a:lnTo>
                  <a:lnTo>
                    <a:pt x="155" y="319"/>
                  </a:lnTo>
                  <a:lnTo>
                    <a:pt x="139" y="329"/>
                  </a:lnTo>
                  <a:lnTo>
                    <a:pt x="126" y="337"/>
                  </a:lnTo>
                  <a:lnTo>
                    <a:pt x="245" y="386"/>
                  </a:lnTo>
                  <a:lnTo>
                    <a:pt x="248" y="387"/>
                  </a:lnTo>
                  <a:lnTo>
                    <a:pt x="258" y="389"/>
                  </a:lnTo>
                  <a:lnTo>
                    <a:pt x="271" y="394"/>
                  </a:lnTo>
                  <a:lnTo>
                    <a:pt x="288" y="402"/>
                  </a:lnTo>
                  <a:lnTo>
                    <a:pt x="307" y="409"/>
                  </a:lnTo>
                  <a:lnTo>
                    <a:pt x="325" y="419"/>
                  </a:lnTo>
                  <a:lnTo>
                    <a:pt x="342" y="429"/>
                  </a:lnTo>
                  <a:lnTo>
                    <a:pt x="356" y="441"/>
                  </a:lnTo>
                  <a:lnTo>
                    <a:pt x="358" y="443"/>
                  </a:lnTo>
                  <a:lnTo>
                    <a:pt x="364" y="452"/>
                  </a:lnTo>
                  <a:lnTo>
                    <a:pt x="374" y="466"/>
                  </a:lnTo>
                  <a:lnTo>
                    <a:pt x="387" y="483"/>
                  </a:lnTo>
                  <a:lnTo>
                    <a:pt x="399" y="506"/>
                  </a:lnTo>
                  <a:lnTo>
                    <a:pt x="413" y="532"/>
                  </a:lnTo>
                  <a:lnTo>
                    <a:pt x="427" y="561"/>
                  </a:lnTo>
                  <a:lnTo>
                    <a:pt x="439" y="593"/>
                  </a:lnTo>
                  <a:lnTo>
                    <a:pt x="435" y="594"/>
                  </a:lnTo>
                  <a:lnTo>
                    <a:pt x="427" y="598"/>
                  </a:lnTo>
                  <a:lnTo>
                    <a:pt x="412" y="604"/>
                  </a:lnTo>
                  <a:lnTo>
                    <a:pt x="395" y="609"/>
                  </a:lnTo>
                  <a:lnTo>
                    <a:pt x="374" y="615"/>
                  </a:lnTo>
                  <a:lnTo>
                    <a:pt x="350" y="620"/>
                  </a:lnTo>
                  <a:lnTo>
                    <a:pt x="325" y="622"/>
                  </a:lnTo>
                  <a:lnTo>
                    <a:pt x="300" y="622"/>
                  </a:lnTo>
                  <a:lnTo>
                    <a:pt x="296" y="620"/>
                  </a:lnTo>
                  <a:lnTo>
                    <a:pt x="283" y="618"/>
                  </a:lnTo>
                  <a:lnTo>
                    <a:pt x="264" y="612"/>
                  </a:lnTo>
                  <a:lnTo>
                    <a:pt x="242" y="604"/>
                  </a:lnTo>
                  <a:lnTo>
                    <a:pt x="216" y="593"/>
                  </a:lnTo>
                  <a:lnTo>
                    <a:pt x="191" y="581"/>
                  </a:lnTo>
                  <a:lnTo>
                    <a:pt x="168" y="564"/>
                  </a:lnTo>
                  <a:lnTo>
                    <a:pt x="148" y="544"/>
                  </a:lnTo>
                  <a:lnTo>
                    <a:pt x="144" y="542"/>
                  </a:lnTo>
                  <a:lnTo>
                    <a:pt x="138" y="536"/>
                  </a:lnTo>
                  <a:lnTo>
                    <a:pt x="126" y="524"/>
                  </a:lnTo>
                  <a:lnTo>
                    <a:pt x="114" y="511"/>
                  </a:lnTo>
                  <a:lnTo>
                    <a:pt x="99" y="494"/>
                  </a:lnTo>
                  <a:lnTo>
                    <a:pt x="85" y="474"/>
                  </a:lnTo>
                  <a:lnTo>
                    <a:pt x="71" y="453"/>
                  </a:lnTo>
                  <a:lnTo>
                    <a:pt x="60" y="431"/>
                  </a:lnTo>
                  <a:lnTo>
                    <a:pt x="55" y="426"/>
                  </a:lnTo>
                  <a:lnTo>
                    <a:pt x="47" y="412"/>
                  </a:lnTo>
                  <a:lnTo>
                    <a:pt x="39" y="393"/>
                  </a:lnTo>
                  <a:lnTo>
                    <a:pt x="33" y="37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46" name="Freeform 270"/>
            <p:cNvSpPr/>
            <p:nvPr/>
          </p:nvSpPr>
          <p:spPr bwMode="auto">
            <a:xfrm>
              <a:off x="1185" y="3550"/>
              <a:ext cx="63" cy="50"/>
            </a:xfrm>
            <a:custGeom>
              <a:avLst/>
              <a:gdLst>
                <a:gd name="T0" fmla="*/ 24 w 377"/>
                <a:gd name="T1" fmla="*/ 111 h 198"/>
                <a:gd name="T2" fmla="*/ 30 w 377"/>
                <a:gd name="T3" fmla="*/ 102 h 198"/>
                <a:gd name="T4" fmla="*/ 47 w 377"/>
                <a:gd name="T5" fmla="*/ 82 h 198"/>
                <a:gd name="T6" fmla="*/ 75 w 377"/>
                <a:gd name="T7" fmla="*/ 56 h 198"/>
                <a:gd name="T8" fmla="*/ 115 w 377"/>
                <a:gd name="T9" fmla="*/ 31 h 198"/>
                <a:gd name="T10" fmla="*/ 126 w 377"/>
                <a:gd name="T11" fmla="*/ 25 h 198"/>
                <a:gd name="T12" fmla="*/ 156 w 377"/>
                <a:gd name="T13" fmla="*/ 13 h 198"/>
                <a:gd name="T14" fmla="*/ 195 w 377"/>
                <a:gd name="T15" fmla="*/ 2 h 198"/>
                <a:gd name="T16" fmla="*/ 233 w 377"/>
                <a:gd name="T17" fmla="*/ 0 h 198"/>
                <a:gd name="T18" fmla="*/ 245 w 377"/>
                <a:gd name="T19" fmla="*/ 1 h 198"/>
                <a:gd name="T20" fmla="*/ 274 w 377"/>
                <a:gd name="T21" fmla="*/ 8 h 198"/>
                <a:gd name="T22" fmla="*/ 309 w 377"/>
                <a:gd name="T23" fmla="*/ 25 h 198"/>
                <a:gd name="T24" fmla="*/ 341 w 377"/>
                <a:gd name="T25" fmla="*/ 56 h 198"/>
                <a:gd name="T26" fmla="*/ 376 w 377"/>
                <a:gd name="T27" fmla="*/ 116 h 198"/>
                <a:gd name="T28" fmla="*/ 366 w 377"/>
                <a:gd name="T29" fmla="*/ 127 h 198"/>
                <a:gd name="T30" fmla="*/ 349 w 377"/>
                <a:gd name="T31" fmla="*/ 143 h 198"/>
                <a:gd name="T32" fmla="*/ 323 w 377"/>
                <a:gd name="T33" fmla="*/ 162 h 198"/>
                <a:gd name="T34" fmla="*/ 303 w 377"/>
                <a:gd name="T35" fmla="*/ 172 h 198"/>
                <a:gd name="T36" fmla="*/ 281 w 377"/>
                <a:gd name="T37" fmla="*/ 180 h 198"/>
                <a:gd name="T38" fmla="*/ 247 w 377"/>
                <a:gd name="T39" fmla="*/ 190 h 198"/>
                <a:gd name="T40" fmla="*/ 210 w 377"/>
                <a:gd name="T41" fmla="*/ 197 h 198"/>
                <a:gd name="T42" fmla="*/ 191 w 377"/>
                <a:gd name="T43" fmla="*/ 198 h 198"/>
                <a:gd name="T44" fmla="*/ 170 w 377"/>
                <a:gd name="T45" fmla="*/ 196 h 198"/>
                <a:gd name="T46" fmla="*/ 136 w 377"/>
                <a:gd name="T47" fmla="*/ 187 h 198"/>
                <a:gd name="T48" fmla="*/ 94 w 377"/>
                <a:gd name="T49" fmla="*/ 171 h 198"/>
                <a:gd name="T50" fmla="*/ 73 w 377"/>
                <a:gd name="T51" fmla="*/ 158 h 198"/>
                <a:gd name="T52" fmla="*/ 69 w 377"/>
                <a:gd name="T53" fmla="*/ 155 h 198"/>
                <a:gd name="T54" fmla="*/ 60 w 377"/>
                <a:gd name="T55" fmla="*/ 146 h 198"/>
                <a:gd name="T56" fmla="*/ 48 w 377"/>
                <a:gd name="T57" fmla="*/ 135 h 198"/>
                <a:gd name="T58" fmla="*/ 39 w 377"/>
                <a:gd name="T59" fmla="*/ 127 h 198"/>
                <a:gd name="T60" fmla="*/ 25 w 377"/>
                <a:gd name="T61" fmla="*/ 128 h 198"/>
                <a:gd name="T62" fmla="*/ 0 w 377"/>
                <a:gd name="T63" fmla="*/ 12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7" h="198">
                  <a:moveTo>
                    <a:pt x="0" y="128"/>
                  </a:moveTo>
                  <a:lnTo>
                    <a:pt x="24" y="111"/>
                  </a:lnTo>
                  <a:lnTo>
                    <a:pt x="25" y="108"/>
                  </a:lnTo>
                  <a:lnTo>
                    <a:pt x="30" y="102"/>
                  </a:lnTo>
                  <a:lnTo>
                    <a:pt x="37" y="93"/>
                  </a:lnTo>
                  <a:lnTo>
                    <a:pt x="47" y="82"/>
                  </a:lnTo>
                  <a:lnTo>
                    <a:pt x="61" y="68"/>
                  </a:lnTo>
                  <a:lnTo>
                    <a:pt x="75" y="56"/>
                  </a:lnTo>
                  <a:lnTo>
                    <a:pt x="94" y="42"/>
                  </a:lnTo>
                  <a:lnTo>
                    <a:pt x="115" y="31"/>
                  </a:lnTo>
                  <a:lnTo>
                    <a:pt x="118" y="30"/>
                  </a:lnTo>
                  <a:lnTo>
                    <a:pt x="126" y="25"/>
                  </a:lnTo>
                  <a:lnTo>
                    <a:pt x="140" y="20"/>
                  </a:lnTo>
                  <a:lnTo>
                    <a:pt x="156" y="13"/>
                  </a:lnTo>
                  <a:lnTo>
                    <a:pt x="175" y="7"/>
                  </a:lnTo>
                  <a:lnTo>
                    <a:pt x="195" y="2"/>
                  </a:lnTo>
                  <a:lnTo>
                    <a:pt x="214" y="0"/>
                  </a:lnTo>
                  <a:lnTo>
                    <a:pt x="233" y="0"/>
                  </a:lnTo>
                  <a:lnTo>
                    <a:pt x="236" y="0"/>
                  </a:lnTo>
                  <a:lnTo>
                    <a:pt x="245" y="1"/>
                  </a:lnTo>
                  <a:lnTo>
                    <a:pt x="258" y="3"/>
                  </a:lnTo>
                  <a:lnTo>
                    <a:pt x="274" y="8"/>
                  </a:lnTo>
                  <a:lnTo>
                    <a:pt x="291" y="15"/>
                  </a:lnTo>
                  <a:lnTo>
                    <a:pt x="309" y="25"/>
                  </a:lnTo>
                  <a:lnTo>
                    <a:pt x="326" y="38"/>
                  </a:lnTo>
                  <a:lnTo>
                    <a:pt x="341" y="56"/>
                  </a:lnTo>
                  <a:lnTo>
                    <a:pt x="377" y="115"/>
                  </a:lnTo>
                  <a:lnTo>
                    <a:pt x="376" y="116"/>
                  </a:lnTo>
                  <a:lnTo>
                    <a:pt x="373" y="121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49" y="143"/>
                  </a:lnTo>
                  <a:lnTo>
                    <a:pt x="337" y="153"/>
                  </a:lnTo>
                  <a:lnTo>
                    <a:pt x="323" y="162"/>
                  </a:lnTo>
                  <a:lnTo>
                    <a:pt x="306" y="171"/>
                  </a:lnTo>
                  <a:lnTo>
                    <a:pt x="303" y="172"/>
                  </a:lnTo>
                  <a:lnTo>
                    <a:pt x="294" y="175"/>
                  </a:lnTo>
                  <a:lnTo>
                    <a:pt x="281" y="180"/>
                  </a:lnTo>
                  <a:lnTo>
                    <a:pt x="265" y="185"/>
                  </a:lnTo>
                  <a:lnTo>
                    <a:pt x="247" y="190"/>
                  </a:lnTo>
                  <a:lnTo>
                    <a:pt x="228" y="195"/>
                  </a:lnTo>
                  <a:lnTo>
                    <a:pt x="210" y="197"/>
                  </a:lnTo>
                  <a:lnTo>
                    <a:pt x="194" y="198"/>
                  </a:lnTo>
                  <a:lnTo>
                    <a:pt x="191" y="198"/>
                  </a:lnTo>
                  <a:lnTo>
                    <a:pt x="182" y="197"/>
                  </a:lnTo>
                  <a:lnTo>
                    <a:pt x="170" y="196"/>
                  </a:lnTo>
                  <a:lnTo>
                    <a:pt x="154" y="192"/>
                  </a:lnTo>
                  <a:lnTo>
                    <a:pt x="136" y="187"/>
                  </a:lnTo>
                  <a:lnTo>
                    <a:pt x="116" y="181"/>
                  </a:lnTo>
                  <a:lnTo>
                    <a:pt x="94" y="171"/>
                  </a:lnTo>
                  <a:lnTo>
                    <a:pt x="74" y="160"/>
                  </a:lnTo>
                  <a:lnTo>
                    <a:pt x="73" y="158"/>
                  </a:lnTo>
                  <a:lnTo>
                    <a:pt x="72" y="157"/>
                  </a:lnTo>
                  <a:lnTo>
                    <a:pt x="69" y="155"/>
                  </a:lnTo>
                  <a:lnTo>
                    <a:pt x="65" y="151"/>
                  </a:lnTo>
                  <a:lnTo>
                    <a:pt x="60" y="146"/>
                  </a:lnTo>
                  <a:lnTo>
                    <a:pt x="54" y="141"/>
                  </a:lnTo>
                  <a:lnTo>
                    <a:pt x="48" y="135"/>
                  </a:lnTo>
                  <a:lnTo>
                    <a:pt x="42" y="128"/>
                  </a:lnTo>
                  <a:lnTo>
                    <a:pt x="39" y="127"/>
                  </a:lnTo>
                  <a:lnTo>
                    <a:pt x="33" y="126"/>
                  </a:lnTo>
                  <a:lnTo>
                    <a:pt x="25" y="128"/>
                  </a:lnTo>
                  <a:lnTo>
                    <a:pt x="12" y="14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47" name="Freeform 271"/>
            <p:cNvSpPr/>
            <p:nvPr/>
          </p:nvSpPr>
          <p:spPr bwMode="auto">
            <a:xfrm>
              <a:off x="1156" y="3541"/>
              <a:ext cx="10" cy="40"/>
            </a:xfrm>
            <a:custGeom>
              <a:avLst/>
              <a:gdLst>
                <a:gd name="T0" fmla="*/ 0 w 59"/>
                <a:gd name="T1" fmla="*/ 160 h 160"/>
                <a:gd name="T2" fmla="*/ 59 w 59"/>
                <a:gd name="T3" fmla="*/ 80 h 160"/>
                <a:gd name="T4" fmla="*/ 59 w 59"/>
                <a:gd name="T5" fmla="*/ 0 h 160"/>
                <a:gd name="T6" fmla="*/ 58 w 59"/>
                <a:gd name="T7" fmla="*/ 3 h 160"/>
                <a:gd name="T8" fmla="*/ 54 w 59"/>
                <a:gd name="T9" fmla="*/ 9 h 160"/>
                <a:gd name="T10" fmla="*/ 48 w 59"/>
                <a:gd name="T11" fmla="*/ 18 h 160"/>
                <a:gd name="T12" fmla="*/ 42 w 59"/>
                <a:gd name="T13" fmla="*/ 29 h 160"/>
                <a:gd name="T14" fmla="*/ 35 w 59"/>
                <a:gd name="T15" fmla="*/ 41 h 160"/>
                <a:gd name="T16" fmla="*/ 27 w 59"/>
                <a:gd name="T17" fmla="*/ 56 h 160"/>
                <a:gd name="T18" fmla="*/ 21 w 59"/>
                <a:gd name="T19" fmla="*/ 70 h 160"/>
                <a:gd name="T20" fmla="*/ 15 w 59"/>
                <a:gd name="T21" fmla="*/ 84 h 160"/>
                <a:gd name="T22" fmla="*/ 0 w 59"/>
                <a:gd name="T2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160">
                  <a:moveTo>
                    <a:pt x="0" y="160"/>
                  </a:moveTo>
                  <a:lnTo>
                    <a:pt x="59" y="80"/>
                  </a:lnTo>
                  <a:lnTo>
                    <a:pt x="59" y="0"/>
                  </a:lnTo>
                  <a:lnTo>
                    <a:pt x="58" y="3"/>
                  </a:lnTo>
                  <a:lnTo>
                    <a:pt x="54" y="9"/>
                  </a:lnTo>
                  <a:lnTo>
                    <a:pt x="48" y="18"/>
                  </a:lnTo>
                  <a:lnTo>
                    <a:pt x="42" y="29"/>
                  </a:lnTo>
                  <a:lnTo>
                    <a:pt x="35" y="41"/>
                  </a:lnTo>
                  <a:lnTo>
                    <a:pt x="27" y="56"/>
                  </a:lnTo>
                  <a:lnTo>
                    <a:pt x="21" y="70"/>
                  </a:lnTo>
                  <a:lnTo>
                    <a:pt x="15" y="84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48" name="Freeform 272"/>
            <p:cNvSpPr/>
            <p:nvPr/>
          </p:nvSpPr>
          <p:spPr bwMode="auto">
            <a:xfrm>
              <a:off x="1170" y="3517"/>
              <a:ext cx="13" cy="36"/>
            </a:xfrm>
            <a:custGeom>
              <a:avLst/>
              <a:gdLst>
                <a:gd name="T0" fmla="*/ 3 w 83"/>
                <a:gd name="T1" fmla="*/ 143 h 143"/>
                <a:gd name="T2" fmla="*/ 0 w 83"/>
                <a:gd name="T3" fmla="*/ 67 h 143"/>
                <a:gd name="T4" fmla="*/ 1 w 83"/>
                <a:gd name="T5" fmla="*/ 65 h 143"/>
                <a:gd name="T6" fmla="*/ 3 w 83"/>
                <a:gd name="T7" fmla="*/ 60 h 143"/>
                <a:gd name="T8" fmla="*/ 8 w 83"/>
                <a:gd name="T9" fmla="*/ 55 h 143"/>
                <a:gd name="T10" fmla="*/ 12 w 83"/>
                <a:gd name="T11" fmla="*/ 48 h 143"/>
                <a:gd name="T12" fmla="*/ 18 w 83"/>
                <a:gd name="T13" fmla="*/ 39 h 143"/>
                <a:gd name="T14" fmla="*/ 26 w 83"/>
                <a:gd name="T15" fmla="*/ 32 h 143"/>
                <a:gd name="T16" fmla="*/ 33 w 83"/>
                <a:gd name="T17" fmla="*/ 24 h 143"/>
                <a:gd name="T18" fmla="*/ 41 w 83"/>
                <a:gd name="T19" fmla="*/ 18 h 143"/>
                <a:gd name="T20" fmla="*/ 83 w 83"/>
                <a:gd name="T21" fmla="*/ 0 h 143"/>
                <a:gd name="T22" fmla="*/ 79 w 83"/>
                <a:gd name="T23" fmla="*/ 42 h 143"/>
                <a:gd name="T24" fmla="*/ 3 w 83"/>
                <a:gd name="T2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3">
                  <a:moveTo>
                    <a:pt x="3" y="143"/>
                  </a:moveTo>
                  <a:lnTo>
                    <a:pt x="0" y="67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8" y="55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33" y="24"/>
                  </a:lnTo>
                  <a:lnTo>
                    <a:pt x="41" y="18"/>
                  </a:lnTo>
                  <a:lnTo>
                    <a:pt x="83" y="0"/>
                  </a:lnTo>
                  <a:lnTo>
                    <a:pt x="79" y="42"/>
                  </a:lnTo>
                  <a:lnTo>
                    <a:pt x="3" y="143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49" name="Freeform 273"/>
            <p:cNvSpPr/>
            <p:nvPr/>
          </p:nvSpPr>
          <p:spPr bwMode="auto">
            <a:xfrm>
              <a:off x="1187" y="3505"/>
              <a:ext cx="17" cy="21"/>
            </a:xfrm>
            <a:custGeom>
              <a:avLst/>
              <a:gdLst>
                <a:gd name="T0" fmla="*/ 0 w 103"/>
                <a:gd name="T1" fmla="*/ 83 h 83"/>
                <a:gd name="T2" fmla="*/ 6 w 103"/>
                <a:gd name="T3" fmla="*/ 31 h 83"/>
                <a:gd name="T4" fmla="*/ 8 w 103"/>
                <a:gd name="T5" fmla="*/ 30 h 83"/>
                <a:gd name="T6" fmla="*/ 13 w 103"/>
                <a:gd name="T7" fmla="*/ 26 h 83"/>
                <a:gd name="T8" fmla="*/ 21 w 103"/>
                <a:gd name="T9" fmla="*/ 21 h 83"/>
                <a:gd name="T10" fmla="*/ 33 w 103"/>
                <a:gd name="T11" fmla="*/ 15 h 83"/>
                <a:gd name="T12" fmla="*/ 46 w 103"/>
                <a:gd name="T13" fmla="*/ 10 h 83"/>
                <a:gd name="T14" fmla="*/ 63 w 103"/>
                <a:gd name="T15" fmla="*/ 5 h 83"/>
                <a:gd name="T16" fmla="*/ 81 w 103"/>
                <a:gd name="T17" fmla="*/ 1 h 83"/>
                <a:gd name="T18" fmla="*/ 103 w 103"/>
                <a:gd name="T19" fmla="*/ 0 h 83"/>
                <a:gd name="T20" fmla="*/ 0 w 103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83">
                  <a:moveTo>
                    <a:pt x="0" y="83"/>
                  </a:moveTo>
                  <a:lnTo>
                    <a:pt x="6" y="31"/>
                  </a:lnTo>
                  <a:lnTo>
                    <a:pt x="8" y="30"/>
                  </a:lnTo>
                  <a:lnTo>
                    <a:pt x="13" y="26"/>
                  </a:lnTo>
                  <a:lnTo>
                    <a:pt x="21" y="21"/>
                  </a:lnTo>
                  <a:lnTo>
                    <a:pt x="33" y="15"/>
                  </a:lnTo>
                  <a:lnTo>
                    <a:pt x="46" y="10"/>
                  </a:lnTo>
                  <a:lnTo>
                    <a:pt x="63" y="5"/>
                  </a:lnTo>
                  <a:lnTo>
                    <a:pt x="81" y="1"/>
                  </a:lnTo>
                  <a:lnTo>
                    <a:pt x="103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50" name="Freeform 274"/>
            <p:cNvSpPr/>
            <p:nvPr/>
          </p:nvSpPr>
          <p:spPr bwMode="auto">
            <a:xfrm>
              <a:off x="1195" y="3507"/>
              <a:ext cx="14" cy="19"/>
            </a:xfrm>
            <a:custGeom>
              <a:avLst/>
              <a:gdLst>
                <a:gd name="T0" fmla="*/ 0 w 85"/>
                <a:gd name="T1" fmla="*/ 79 h 79"/>
                <a:gd name="T2" fmla="*/ 85 w 85"/>
                <a:gd name="T3" fmla="*/ 0 h 79"/>
                <a:gd name="T4" fmla="*/ 83 w 85"/>
                <a:gd name="T5" fmla="*/ 10 h 79"/>
                <a:gd name="T6" fmla="*/ 77 w 85"/>
                <a:gd name="T7" fmla="*/ 31 h 79"/>
                <a:gd name="T8" fmla="*/ 68 w 85"/>
                <a:gd name="T9" fmla="*/ 58 h 79"/>
                <a:gd name="T10" fmla="*/ 59 w 85"/>
                <a:gd name="T11" fmla="*/ 76 h 79"/>
                <a:gd name="T12" fmla="*/ 0 w 85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9">
                  <a:moveTo>
                    <a:pt x="0" y="79"/>
                  </a:moveTo>
                  <a:lnTo>
                    <a:pt x="85" y="0"/>
                  </a:lnTo>
                  <a:lnTo>
                    <a:pt x="83" y="10"/>
                  </a:lnTo>
                  <a:lnTo>
                    <a:pt x="77" y="31"/>
                  </a:lnTo>
                  <a:lnTo>
                    <a:pt x="68" y="58"/>
                  </a:lnTo>
                  <a:lnTo>
                    <a:pt x="59" y="7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51" name="Freeform 275"/>
            <p:cNvSpPr/>
            <p:nvPr/>
          </p:nvSpPr>
          <p:spPr bwMode="auto">
            <a:xfrm>
              <a:off x="1181" y="3532"/>
              <a:ext cx="21" cy="14"/>
            </a:xfrm>
            <a:custGeom>
              <a:avLst/>
              <a:gdLst>
                <a:gd name="T0" fmla="*/ 59 w 127"/>
                <a:gd name="T1" fmla="*/ 0 h 59"/>
                <a:gd name="T2" fmla="*/ 127 w 127"/>
                <a:gd name="T3" fmla="*/ 0 h 59"/>
                <a:gd name="T4" fmla="*/ 126 w 127"/>
                <a:gd name="T5" fmla="*/ 1 h 59"/>
                <a:gd name="T6" fmla="*/ 125 w 127"/>
                <a:gd name="T7" fmla="*/ 6 h 59"/>
                <a:gd name="T8" fmla="*/ 122 w 127"/>
                <a:gd name="T9" fmla="*/ 14 h 59"/>
                <a:gd name="T10" fmla="*/ 117 w 127"/>
                <a:gd name="T11" fmla="*/ 21 h 59"/>
                <a:gd name="T12" fmla="*/ 112 w 127"/>
                <a:gd name="T13" fmla="*/ 31 h 59"/>
                <a:gd name="T14" fmla="*/ 106 w 127"/>
                <a:gd name="T15" fmla="*/ 41 h 59"/>
                <a:gd name="T16" fmla="*/ 98 w 127"/>
                <a:gd name="T17" fmla="*/ 50 h 59"/>
                <a:gd name="T18" fmla="*/ 91 w 127"/>
                <a:gd name="T19" fmla="*/ 59 h 59"/>
                <a:gd name="T20" fmla="*/ 0 w 127"/>
                <a:gd name="T21" fmla="*/ 59 h 59"/>
                <a:gd name="T22" fmla="*/ 59 w 127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59">
                  <a:moveTo>
                    <a:pt x="59" y="0"/>
                  </a:moveTo>
                  <a:lnTo>
                    <a:pt x="127" y="0"/>
                  </a:lnTo>
                  <a:lnTo>
                    <a:pt x="126" y="1"/>
                  </a:lnTo>
                  <a:lnTo>
                    <a:pt x="125" y="6"/>
                  </a:lnTo>
                  <a:lnTo>
                    <a:pt x="122" y="14"/>
                  </a:lnTo>
                  <a:lnTo>
                    <a:pt x="117" y="21"/>
                  </a:lnTo>
                  <a:lnTo>
                    <a:pt x="112" y="31"/>
                  </a:lnTo>
                  <a:lnTo>
                    <a:pt x="106" y="41"/>
                  </a:lnTo>
                  <a:lnTo>
                    <a:pt x="98" y="50"/>
                  </a:lnTo>
                  <a:lnTo>
                    <a:pt x="91" y="59"/>
                  </a:lnTo>
                  <a:lnTo>
                    <a:pt x="0" y="5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52" name="Freeform 276"/>
            <p:cNvSpPr/>
            <p:nvPr/>
          </p:nvSpPr>
          <p:spPr bwMode="auto">
            <a:xfrm>
              <a:off x="1171" y="3553"/>
              <a:ext cx="22" cy="13"/>
            </a:xfrm>
            <a:custGeom>
              <a:avLst/>
              <a:gdLst>
                <a:gd name="T0" fmla="*/ 38 w 129"/>
                <a:gd name="T1" fmla="*/ 0 h 51"/>
                <a:gd name="T2" fmla="*/ 129 w 129"/>
                <a:gd name="T3" fmla="*/ 0 h 51"/>
                <a:gd name="T4" fmla="*/ 128 w 129"/>
                <a:gd name="T5" fmla="*/ 1 h 51"/>
                <a:gd name="T6" fmla="*/ 125 w 129"/>
                <a:gd name="T7" fmla="*/ 5 h 51"/>
                <a:gd name="T8" fmla="*/ 120 w 129"/>
                <a:gd name="T9" fmla="*/ 11 h 51"/>
                <a:gd name="T10" fmla="*/ 114 w 129"/>
                <a:gd name="T11" fmla="*/ 17 h 51"/>
                <a:gd name="T12" fmla="*/ 105 w 129"/>
                <a:gd name="T13" fmla="*/ 26 h 51"/>
                <a:gd name="T14" fmla="*/ 95 w 129"/>
                <a:gd name="T15" fmla="*/ 35 h 51"/>
                <a:gd name="T16" fmla="*/ 83 w 129"/>
                <a:gd name="T17" fmla="*/ 44 h 51"/>
                <a:gd name="T18" fmla="*/ 69 w 129"/>
                <a:gd name="T19" fmla="*/ 51 h 51"/>
                <a:gd name="T20" fmla="*/ 0 w 129"/>
                <a:gd name="T21" fmla="*/ 45 h 51"/>
                <a:gd name="T22" fmla="*/ 38 w 129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51">
                  <a:moveTo>
                    <a:pt x="38" y="0"/>
                  </a:moveTo>
                  <a:lnTo>
                    <a:pt x="129" y="0"/>
                  </a:lnTo>
                  <a:lnTo>
                    <a:pt x="128" y="1"/>
                  </a:lnTo>
                  <a:lnTo>
                    <a:pt x="125" y="5"/>
                  </a:lnTo>
                  <a:lnTo>
                    <a:pt x="120" y="11"/>
                  </a:lnTo>
                  <a:lnTo>
                    <a:pt x="114" y="17"/>
                  </a:lnTo>
                  <a:lnTo>
                    <a:pt x="105" y="26"/>
                  </a:lnTo>
                  <a:lnTo>
                    <a:pt x="95" y="35"/>
                  </a:lnTo>
                  <a:lnTo>
                    <a:pt x="83" y="44"/>
                  </a:lnTo>
                  <a:lnTo>
                    <a:pt x="69" y="51"/>
                  </a:lnTo>
                  <a:lnTo>
                    <a:pt x="0" y="4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53" name="Freeform 277"/>
            <p:cNvSpPr/>
            <p:nvPr/>
          </p:nvSpPr>
          <p:spPr bwMode="auto">
            <a:xfrm>
              <a:off x="1161" y="3570"/>
              <a:ext cx="15" cy="16"/>
            </a:xfrm>
            <a:custGeom>
              <a:avLst/>
              <a:gdLst>
                <a:gd name="T0" fmla="*/ 33 w 94"/>
                <a:gd name="T1" fmla="*/ 0 h 66"/>
                <a:gd name="T2" fmla="*/ 94 w 94"/>
                <a:gd name="T3" fmla="*/ 11 h 66"/>
                <a:gd name="T4" fmla="*/ 93 w 94"/>
                <a:gd name="T5" fmla="*/ 13 h 66"/>
                <a:gd name="T6" fmla="*/ 88 w 94"/>
                <a:gd name="T7" fmla="*/ 18 h 66"/>
                <a:gd name="T8" fmla="*/ 81 w 94"/>
                <a:gd name="T9" fmla="*/ 26 h 66"/>
                <a:gd name="T10" fmla="*/ 71 w 94"/>
                <a:gd name="T11" fmla="*/ 35 h 66"/>
                <a:gd name="T12" fmla="*/ 57 w 94"/>
                <a:gd name="T13" fmla="*/ 45 h 66"/>
                <a:gd name="T14" fmla="*/ 41 w 94"/>
                <a:gd name="T15" fmla="*/ 53 h 66"/>
                <a:gd name="T16" fmla="*/ 22 w 94"/>
                <a:gd name="T17" fmla="*/ 61 h 66"/>
                <a:gd name="T18" fmla="*/ 0 w 94"/>
                <a:gd name="T19" fmla="*/ 66 h 66"/>
                <a:gd name="T20" fmla="*/ 33 w 94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66">
                  <a:moveTo>
                    <a:pt x="33" y="0"/>
                  </a:moveTo>
                  <a:lnTo>
                    <a:pt x="94" y="11"/>
                  </a:lnTo>
                  <a:lnTo>
                    <a:pt x="93" y="13"/>
                  </a:lnTo>
                  <a:lnTo>
                    <a:pt x="88" y="18"/>
                  </a:lnTo>
                  <a:lnTo>
                    <a:pt x="81" y="26"/>
                  </a:lnTo>
                  <a:lnTo>
                    <a:pt x="71" y="35"/>
                  </a:lnTo>
                  <a:lnTo>
                    <a:pt x="57" y="45"/>
                  </a:lnTo>
                  <a:lnTo>
                    <a:pt x="41" y="53"/>
                  </a:lnTo>
                  <a:lnTo>
                    <a:pt x="22" y="61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54" name="Freeform 278"/>
            <p:cNvSpPr/>
            <p:nvPr/>
          </p:nvSpPr>
          <p:spPr bwMode="auto">
            <a:xfrm>
              <a:off x="1166" y="3593"/>
              <a:ext cx="30" cy="15"/>
            </a:xfrm>
            <a:custGeom>
              <a:avLst/>
              <a:gdLst>
                <a:gd name="T0" fmla="*/ 0 w 179"/>
                <a:gd name="T1" fmla="*/ 0 h 60"/>
                <a:gd name="T2" fmla="*/ 4 w 179"/>
                <a:gd name="T3" fmla="*/ 0 h 60"/>
                <a:gd name="T4" fmla="*/ 17 w 179"/>
                <a:gd name="T5" fmla="*/ 0 h 60"/>
                <a:gd name="T6" fmla="*/ 35 w 179"/>
                <a:gd name="T7" fmla="*/ 2 h 60"/>
                <a:gd name="T8" fmla="*/ 57 w 179"/>
                <a:gd name="T9" fmla="*/ 4 h 60"/>
                <a:gd name="T10" fmla="*/ 84 w 179"/>
                <a:gd name="T11" fmla="*/ 8 h 60"/>
                <a:gd name="T12" fmla="*/ 110 w 179"/>
                <a:gd name="T13" fmla="*/ 14 h 60"/>
                <a:gd name="T14" fmla="*/ 137 w 179"/>
                <a:gd name="T15" fmla="*/ 23 h 60"/>
                <a:gd name="T16" fmla="*/ 162 w 179"/>
                <a:gd name="T17" fmla="*/ 35 h 60"/>
                <a:gd name="T18" fmla="*/ 179 w 179"/>
                <a:gd name="T19" fmla="*/ 45 h 60"/>
                <a:gd name="T20" fmla="*/ 103 w 179"/>
                <a:gd name="T21" fmla="*/ 60 h 60"/>
                <a:gd name="T22" fmla="*/ 0 w 179"/>
                <a:gd name="T2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60">
                  <a:moveTo>
                    <a:pt x="0" y="0"/>
                  </a:moveTo>
                  <a:lnTo>
                    <a:pt x="4" y="0"/>
                  </a:lnTo>
                  <a:lnTo>
                    <a:pt x="17" y="0"/>
                  </a:lnTo>
                  <a:lnTo>
                    <a:pt x="35" y="2"/>
                  </a:lnTo>
                  <a:lnTo>
                    <a:pt x="57" y="4"/>
                  </a:lnTo>
                  <a:lnTo>
                    <a:pt x="84" y="8"/>
                  </a:lnTo>
                  <a:lnTo>
                    <a:pt x="110" y="14"/>
                  </a:lnTo>
                  <a:lnTo>
                    <a:pt x="137" y="23"/>
                  </a:lnTo>
                  <a:lnTo>
                    <a:pt x="162" y="35"/>
                  </a:lnTo>
                  <a:lnTo>
                    <a:pt x="179" y="45"/>
                  </a:lnTo>
                  <a:lnTo>
                    <a:pt x="103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55" name="Freeform 279"/>
            <p:cNvSpPr/>
            <p:nvPr/>
          </p:nvSpPr>
          <p:spPr bwMode="auto">
            <a:xfrm>
              <a:off x="1166" y="3600"/>
              <a:ext cx="10" cy="26"/>
            </a:xfrm>
            <a:custGeom>
              <a:avLst/>
              <a:gdLst>
                <a:gd name="T0" fmla="*/ 0 w 61"/>
                <a:gd name="T1" fmla="*/ 0 h 104"/>
                <a:gd name="T2" fmla="*/ 61 w 61"/>
                <a:gd name="T3" fmla="*/ 49 h 104"/>
                <a:gd name="T4" fmla="*/ 61 w 61"/>
                <a:gd name="T5" fmla="*/ 104 h 104"/>
                <a:gd name="T6" fmla="*/ 59 w 61"/>
                <a:gd name="T7" fmla="*/ 103 h 104"/>
                <a:gd name="T8" fmla="*/ 54 w 61"/>
                <a:gd name="T9" fmla="*/ 97 h 104"/>
                <a:gd name="T10" fmla="*/ 46 w 61"/>
                <a:gd name="T11" fmla="*/ 89 h 104"/>
                <a:gd name="T12" fmla="*/ 37 w 61"/>
                <a:gd name="T13" fmla="*/ 77 h 104"/>
                <a:gd name="T14" fmla="*/ 27 w 61"/>
                <a:gd name="T15" fmla="*/ 63 h 104"/>
                <a:gd name="T16" fmla="*/ 17 w 61"/>
                <a:gd name="T17" fmla="*/ 44 h 104"/>
                <a:gd name="T18" fmla="*/ 7 w 61"/>
                <a:gd name="T19" fmla="*/ 24 h 104"/>
                <a:gd name="T20" fmla="*/ 0 w 61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04">
                  <a:moveTo>
                    <a:pt x="0" y="0"/>
                  </a:moveTo>
                  <a:lnTo>
                    <a:pt x="61" y="49"/>
                  </a:lnTo>
                  <a:lnTo>
                    <a:pt x="61" y="104"/>
                  </a:lnTo>
                  <a:lnTo>
                    <a:pt x="59" y="103"/>
                  </a:lnTo>
                  <a:lnTo>
                    <a:pt x="54" y="97"/>
                  </a:lnTo>
                  <a:lnTo>
                    <a:pt x="46" y="89"/>
                  </a:lnTo>
                  <a:lnTo>
                    <a:pt x="37" y="77"/>
                  </a:lnTo>
                  <a:lnTo>
                    <a:pt x="27" y="63"/>
                  </a:lnTo>
                  <a:lnTo>
                    <a:pt x="17" y="44"/>
                  </a:lnTo>
                  <a:lnTo>
                    <a:pt x="7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56" name="Freeform 280"/>
            <p:cNvSpPr/>
            <p:nvPr/>
          </p:nvSpPr>
          <p:spPr bwMode="auto">
            <a:xfrm>
              <a:off x="1181" y="3613"/>
              <a:ext cx="9" cy="28"/>
            </a:xfrm>
            <a:custGeom>
              <a:avLst/>
              <a:gdLst>
                <a:gd name="T0" fmla="*/ 0 w 53"/>
                <a:gd name="T1" fmla="*/ 74 h 112"/>
                <a:gd name="T2" fmla="*/ 0 w 53"/>
                <a:gd name="T3" fmla="*/ 0 h 112"/>
                <a:gd name="T4" fmla="*/ 47 w 53"/>
                <a:gd name="T5" fmla="*/ 18 h 112"/>
                <a:gd name="T6" fmla="*/ 53 w 53"/>
                <a:gd name="T7" fmla="*/ 112 h 112"/>
                <a:gd name="T8" fmla="*/ 0 w 53"/>
                <a:gd name="T9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2">
                  <a:moveTo>
                    <a:pt x="0" y="74"/>
                  </a:moveTo>
                  <a:lnTo>
                    <a:pt x="0" y="0"/>
                  </a:lnTo>
                  <a:lnTo>
                    <a:pt x="47" y="18"/>
                  </a:lnTo>
                  <a:lnTo>
                    <a:pt x="53" y="112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57" name="Freeform 281"/>
            <p:cNvSpPr/>
            <p:nvPr/>
          </p:nvSpPr>
          <p:spPr bwMode="auto">
            <a:xfrm>
              <a:off x="1192" y="3623"/>
              <a:ext cx="13" cy="23"/>
            </a:xfrm>
            <a:custGeom>
              <a:avLst/>
              <a:gdLst>
                <a:gd name="T0" fmla="*/ 0 w 76"/>
                <a:gd name="T1" fmla="*/ 0 h 94"/>
                <a:gd name="T2" fmla="*/ 3 w 76"/>
                <a:gd name="T3" fmla="*/ 76 h 94"/>
                <a:gd name="T4" fmla="*/ 4 w 76"/>
                <a:gd name="T5" fmla="*/ 78 h 94"/>
                <a:gd name="T6" fmla="*/ 8 w 76"/>
                <a:gd name="T7" fmla="*/ 80 h 94"/>
                <a:gd name="T8" fmla="*/ 15 w 76"/>
                <a:gd name="T9" fmla="*/ 83 h 94"/>
                <a:gd name="T10" fmla="*/ 24 w 76"/>
                <a:gd name="T11" fmla="*/ 86 h 94"/>
                <a:gd name="T12" fmla="*/ 34 w 76"/>
                <a:gd name="T13" fmla="*/ 90 h 94"/>
                <a:gd name="T14" fmla="*/ 47 w 76"/>
                <a:gd name="T15" fmla="*/ 93 h 94"/>
                <a:gd name="T16" fmla="*/ 61 w 76"/>
                <a:gd name="T17" fmla="*/ 94 h 94"/>
                <a:gd name="T18" fmla="*/ 76 w 76"/>
                <a:gd name="T19" fmla="*/ 94 h 94"/>
                <a:gd name="T20" fmla="*/ 41 w 76"/>
                <a:gd name="T21" fmla="*/ 14 h 94"/>
                <a:gd name="T22" fmla="*/ 0 w 76"/>
                <a:gd name="T2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94">
                  <a:moveTo>
                    <a:pt x="0" y="0"/>
                  </a:moveTo>
                  <a:lnTo>
                    <a:pt x="3" y="76"/>
                  </a:lnTo>
                  <a:lnTo>
                    <a:pt x="4" y="78"/>
                  </a:lnTo>
                  <a:lnTo>
                    <a:pt x="8" y="80"/>
                  </a:lnTo>
                  <a:lnTo>
                    <a:pt x="15" y="83"/>
                  </a:lnTo>
                  <a:lnTo>
                    <a:pt x="24" y="86"/>
                  </a:lnTo>
                  <a:lnTo>
                    <a:pt x="34" y="90"/>
                  </a:lnTo>
                  <a:lnTo>
                    <a:pt x="47" y="93"/>
                  </a:lnTo>
                  <a:lnTo>
                    <a:pt x="61" y="94"/>
                  </a:lnTo>
                  <a:lnTo>
                    <a:pt x="76" y="94"/>
                  </a:lnTo>
                  <a:lnTo>
                    <a:pt x="4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58" name="Freeform 282"/>
            <p:cNvSpPr/>
            <p:nvPr/>
          </p:nvSpPr>
          <p:spPr bwMode="auto">
            <a:xfrm>
              <a:off x="1205" y="3633"/>
              <a:ext cx="14" cy="14"/>
            </a:xfrm>
            <a:custGeom>
              <a:avLst/>
              <a:gdLst>
                <a:gd name="T0" fmla="*/ 0 w 79"/>
                <a:gd name="T1" fmla="*/ 0 h 54"/>
                <a:gd name="T2" fmla="*/ 23 w 79"/>
                <a:gd name="T3" fmla="*/ 53 h 54"/>
                <a:gd name="T4" fmla="*/ 24 w 79"/>
                <a:gd name="T5" fmla="*/ 53 h 54"/>
                <a:gd name="T6" fmla="*/ 28 w 79"/>
                <a:gd name="T7" fmla="*/ 53 h 54"/>
                <a:gd name="T8" fmla="*/ 34 w 79"/>
                <a:gd name="T9" fmla="*/ 54 h 54"/>
                <a:gd name="T10" fmla="*/ 41 w 79"/>
                <a:gd name="T11" fmla="*/ 54 h 54"/>
                <a:gd name="T12" fmla="*/ 50 w 79"/>
                <a:gd name="T13" fmla="*/ 54 h 54"/>
                <a:gd name="T14" fmla="*/ 59 w 79"/>
                <a:gd name="T15" fmla="*/ 53 h 54"/>
                <a:gd name="T16" fmla="*/ 70 w 79"/>
                <a:gd name="T17" fmla="*/ 52 h 54"/>
                <a:gd name="T18" fmla="*/ 79 w 79"/>
                <a:gd name="T19" fmla="*/ 49 h 54"/>
                <a:gd name="T20" fmla="*/ 78 w 79"/>
                <a:gd name="T21" fmla="*/ 48 h 54"/>
                <a:gd name="T22" fmla="*/ 74 w 79"/>
                <a:gd name="T23" fmla="*/ 44 h 54"/>
                <a:gd name="T24" fmla="*/ 68 w 79"/>
                <a:gd name="T25" fmla="*/ 39 h 54"/>
                <a:gd name="T26" fmla="*/ 59 w 79"/>
                <a:gd name="T27" fmla="*/ 33 h 54"/>
                <a:gd name="T28" fmla="*/ 49 w 79"/>
                <a:gd name="T29" fmla="*/ 25 h 54"/>
                <a:gd name="T30" fmla="*/ 35 w 79"/>
                <a:gd name="T31" fmla="*/ 17 h 54"/>
                <a:gd name="T32" fmla="*/ 19 w 79"/>
                <a:gd name="T33" fmla="*/ 9 h 54"/>
                <a:gd name="T34" fmla="*/ 0 w 79"/>
                <a:gd name="T3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54">
                  <a:moveTo>
                    <a:pt x="0" y="0"/>
                  </a:moveTo>
                  <a:lnTo>
                    <a:pt x="23" y="53"/>
                  </a:lnTo>
                  <a:lnTo>
                    <a:pt x="24" y="53"/>
                  </a:lnTo>
                  <a:lnTo>
                    <a:pt x="28" y="53"/>
                  </a:lnTo>
                  <a:lnTo>
                    <a:pt x="34" y="54"/>
                  </a:lnTo>
                  <a:lnTo>
                    <a:pt x="41" y="54"/>
                  </a:lnTo>
                  <a:lnTo>
                    <a:pt x="50" y="54"/>
                  </a:lnTo>
                  <a:lnTo>
                    <a:pt x="59" y="53"/>
                  </a:lnTo>
                  <a:lnTo>
                    <a:pt x="70" y="52"/>
                  </a:lnTo>
                  <a:lnTo>
                    <a:pt x="79" y="49"/>
                  </a:lnTo>
                  <a:lnTo>
                    <a:pt x="78" y="48"/>
                  </a:lnTo>
                  <a:lnTo>
                    <a:pt x="74" y="44"/>
                  </a:lnTo>
                  <a:lnTo>
                    <a:pt x="68" y="39"/>
                  </a:lnTo>
                  <a:lnTo>
                    <a:pt x="59" y="33"/>
                  </a:lnTo>
                  <a:lnTo>
                    <a:pt x="49" y="25"/>
                  </a:lnTo>
                  <a:lnTo>
                    <a:pt x="35" y="17"/>
                  </a:lnTo>
                  <a:lnTo>
                    <a:pt x="1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59" name="Freeform 283"/>
            <p:cNvSpPr/>
            <p:nvPr/>
          </p:nvSpPr>
          <p:spPr bwMode="auto">
            <a:xfrm>
              <a:off x="1193" y="3607"/>
              <a:ext cx="16" cy="14"/>
            </a:xfrm>
            <a:custGeom>
              <a:avLst/>
              <a:gdLst>
                <a:gd name="T0" fmla="*/ 0 w 96"/>
                <a:gd name="T1" fmla="*/ 20 h 55"/>
                <a:gd name="T2" fmla="*/ 49 w 96"/>
                <a:gd name="T3" fmla="*/ 0 h 55"/>
                <a:gd name="T4" fmla="*/ 52 w 96"/>
                <a:gd name="T5" fmla="*/ 1 h 55"/>
                <a:gd name="T6" fmla="*/ 56 w 96"/>
                <a:gd name="T7" fmla="*/ 3 h 55"/>
                <a:gd name="T8" fmla="*/ 62 w 96"/>
                <a:gd name="T9" fmla="*/ 7 h 55"/>
                <a:gd name="T10" fmla="*/ 70 w 96"/>
                <a:gd name="T11" fmla="*/ 11 h 55"/>
                <a:gd name="T12" fmla="*/ 78 w 96"/>
                <a:gd name="T13" fmla="*/ 16 h 55"/>
                <a:gd name="T14" fmla="*/ 85 w 96"/>
                <a:gd name="T15" fmla="*/ 21 h 55"/>
                <a:gd name="T16" fmla="*/ 92 w 96"/>
                <a:gd name="T17" fmla="*/ 26 h 55"/>
                <a:gd name="T18" fmla="*/ 96 w 96"/>
                <a:gd name="T19" fmla="*/ 31 h 55"/>
                <a:gd name="T20" fmla="*/ 58 w 96"/>
                <a:gd name="T21" fmla="*/ 55 h 55"/>
                <a:gd name="T22" fmla="*/ 0 w 96"/>
                <a:gd name="T23" fmla="*/ 2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55">
                  <a:moveTo>
                    <a:pt x="0" y="20"/>
                  </a:moveTo>
                  <a:lnTo>
                    <a:pt x="49" y="0"/>
                  </a:lnTo>
                  <a:lnTo>
                    <a:pt x="52" y="1"/>
                  </a:lnTo>
                  <a:lnTo>
                    <a:pt x="56" y="3"/>
                  </a:lnTo>
                  <a:lnTo>
                    <a:pt x="62" y="7"/>
                  </a:lnTo>
                  <a:lnTo>
                    <a:pt x="70" y="11"/>
                  </a:lnTo>
                  <a:lnTo>
                    <a:pt x="78" y="16"/>
                  </a:lnTo>
                  <a:lnTo>
                    <a:pt x="85" y="21"/>
                  </a:lnTo>
                  <a:lnTo>
                    <a:pt x="92" y="26"/>
                  </a:lnTo>
                  <a:lnTo>
                    <a:pt x="96" y="31"/>
                  </a:lnTo>
                  <a:lnTo>
                    <a:pt x="58" y="5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60" name="Freeform 284"/>
            <p:cNvSpPr/>
            <p:nvPr/>
          </p:nvSpPr>
          <p:spPr bwMode="auto">
            <a:xfrm>
              <a:off x="1207" y="3622"/>
              <a:ext cx="12" cy="14"/>
            </a:xfrm>
            <a:custGeom>
              <a:avLst/>
              <a:gdLst>
                <a:gd name="T0" fmla="*/ 0 w 74"/>
                <a:gd name="T1" fmla="*/ 10 h 55"/>
                <a:gd name="T2" fmla="*/ 36 w 74"/>
                <a:gd name="T3" fmla="*/ 0 h 55"/>
                <a:gd name="T4" fmla="*/ 37 w 74"/>
                <a:gd name="T5" fmla="*/ 2 h 55"/>
                <a:gd name="T6" fmla="*/ 40 w 74"/>
                <a:gd name="T7" fmla="*/ 4 h 55"/>
                <a:gd name="T8" fmla="*/ 43 w 74"/>
                <a:gd name="T9" fmla="*/ 9 h 55"/>
                <a:gd name="T10" fmla="*/ 47 w 74"/>
                <a:gd name="T11" fmla="*/ 15 h 55"/>
                <a:gd name="T12" fmla="*/ 52 w 74"/>
                <a:gd name="T13" fmla="*/ 23 h 55"/>
                <a:gd name="T14" fmla="*/ 59 w 74"/>
                <a:gd name="T15" fmla="*/ 33 h 55"/>
                <a:gd name="T16" fmla="*/ 66 w 74"/>
                <a:gd name="T17" fmla="*/ 43 h 55"/>
                <a:gd name="T18" fmla="*/ 74 w 74"/>
                <a:gd name="T19" fmla="*/ 55 h 55"/>
                <a:gd name="T20" fmla="*/ 0 w 74"/>
                <a:gd name="T21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55">
                  <a:moveTo>
                    <a:pt x="0" y="10"/>
                  </a:moveTo>
                  <a:lnTo>
                    <a:pt x="36" y="0"/>
                  </a:lnTo>
                  <a:lnTo>
                    <a:pt x="37" y="2"/>
                  </a:lnTo>
                  <a:lnTo>
                    <a:pt x="40" y="4"/>
                  </a:lnTo>
                  <a:lnTo>
                    <a:pt x="43" y="9"/>
                  </a:lnTo>
                  <a:lnTo>
                    <a:pt x="47" y="15"/>
                  </a:lnTo>
                  <a:lnTo>
                    <a:pt x="52" y="23"/>
                  </a:lnTo>
                  <a:lnTo>
                    <a:pt x="59" y="33"/>
                  </a:lnTo>
                  <a:lnTo>
                    <a:pt x="66" y="43"/>
                  </a:lnTo>
                  <a:lnTo>
                    <a:pt x="74" y="5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61" name="Freeform 285"/>
            <p:cNvSpPr/>
            <p:nvPr/>
          </p:nvSpPr>
          <p:spPr bwMode="auto">
            <a:xfrm>
              <a:off x="1197" y="3578"/>
              <a:ext cx="19" cy="15"/>
            </a:xfrm>
            <a:custGeom>
              <a:avLst/>
              <a:gdLst>
                <a:gd name="T0" fmla="*/ 0 w 114"/>
                <a:gd name="T1" fmla="*/ 0 h 60"/>
                <a:gd name="T2" fmla="*/ 65 w 114"/>
                <a:gd name="T3" fmla="*/ 0 h 60"/>
                <a:gd name="T4" fmla="*/ 114 w 114"/>
                <a:gd name="T5" fmla="*/ 60 h 60"/>
                <a:gd name="T6" fmla="*/ 111 w 114"/>
                <a:gd name="T7" fmla="*/ 60 h 60"/>
                <a:gd name="T8" fmla="*/ 101 w 114"/>
                <a:gd name="T9" fmla="*/ 57 h 60"/>
                <a:gd name="T10" fmla="*/ 86 w 114"/>
                <a:gd name="T11" fmla="*/ 55 h 60"/>
                <a:gd name="T12" fmla="*/ 69 w 114"/>
                <a:gd name="T13" fmla="*/ 50 h 60"/>
                <a:gd name="T14" fmla="*/ 49 w 114"/>
                <a:gd name="T15" fmla="*/ 42 h 60"/>
                <a:gd name="T16" fmla="*/ 31 w 114"/>
                <a:gd name="T17" fmla="*/ 31 h 60"/>
                <a:gd name="T18" fmla="*/ 14 w 114"/>
                <a:gd name="T19" fmla="*/ 17 h 60"/>
                <a:gd name="T20" fmla="*/ 0 w 114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60">
                  <a:moveTo>
                    <a:pt x="0" y="0"/>
                  </a:moveTo>
                  <a:lnTo>
                    <a:pt x="65" y="0"/>
                  </a:lnTo>
                  <a:lnTo>
                    <a:pt x="114" y="60"/>
                  </a:lnTo>
                  <a:lnTo>
                    <a:pt x="111" y="60"/>
                  </a:lnTo>
                  <a:lnTo>
                    <a:pt x="101" y="57"/>
                  </a:lnTo>
                  <a:lnTo>
                    <a:pt x="86" y="55"/>
                  </a:lnTo>
                  <a:lnTo>
                    <a:pt x="69" y="50"/>
                  </a:lnTo>
                  <a:lnTo>
                    <a:pt x="49" y="42"/>
                  </a:lnTo>
                  <a:lnTo>
                    <a:pt x="31" y="31"/>
                  </a:lnTo>
                  <a:lnTo>
                    <a:pt x="1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62" name="Freeform 286"/>
            <p:cNvSpPr/>
            <p:nvPr/>
          </p:nvSpPr>
          <p:spPr bwMode="auto">
            <a:xfrm>
              <a:off x="1215" y="3575"/>
              <a:ext cx="17" cy="15"/>
            </a:xfrm>
            <a:custGeom>
              <a:avLst/>
              <a:gdLst>
                <a:gd name="T0" fmla="*/ 0 w 106"/>
                <a:gd name="T1" fmla="*/ 4 h 59"/>
                <a:gd name="T2" fmla="*/ 76 w 106"/>
                <a:gd name="T3" fmla="*/ 0 h 59"/>
                <a:gd name="T4" fmla="*/ 106 w 106"/>
                <a:gd name="T5" fmla="*/ 41 h 59"/>
                <a:gd name="T6" fmla="*/ 104 w 106"/>
                <a:gd name="T7" fmla="*/ 42 h 59"/>
                <a:gd name="T8" fmla="*/ 99 w 106"/>
                <a:gd name="T9" fmla="*/ 44 h 59"/>
                <a:gd name="T10" fmla="*/ 92 w 106"/>
                <a:gd name="T11" fmla="*/ 46 h 59"/>
                <a:gd name="T12" fmla="*/ 84 w 106"/>
                <a:gd name="T13" fmla="*/ 50 h 59"/>
                <a:gd name="T14" fmla="*/ 74 w 106"/>
                <a:gd name="T15" fmla="*/ 54 h 59"/>
                <a:gd name="T16" fmla="*/ 63 w 106"/>
                <a:gd name="T17" fmla="*/ 56 h 59"/>
                <a:gd name="T18" fmla="*/ 53 w 106"/>
                <a:gd name="T19" fmla="*/ 57 h 59"/>
                <a:gd name="T20" fmla="*/ 43 w 106"/>
                <a:gd name="T21" fmla="*/ 59 h 59"/>
                <a:gd name="T22" fmla="*/ 35 w 106"/>
                <a:gd name="T23" fmla="*/ 56 h 59"/>
                <a:gd name="T24" fmla="*/ 26 w 106"/>
                <a:gd name="T25" fmla="*/ 50 h 59"/>
                <a:gd name="T26" fmla="*/ 19 w 106"/>
                <a:gd name="T27" fmla="*/ 41 h 59"/>
                <a:gd name="T28" fmla="*/ 13 w 106"/>
                <a:gd name="T29" fmla="*/ 31 h 59"/>
                <a:gd name="T30" fmla="*/ 7 w 106"/>
                <a:gd name="T31" fmla="*/ 21 h 59"/>
                <a:gd name="T32" fmla="*/ 3 w 106"/>
                <a:gd name="T33" fmla="*/ 12 h 59"/>
                <a:gd name="T34" fmla="*/ 1 w 106"/>
                <a:gd name="T35" fmla="*/ 6 h 59"/>
                <a:gd name="T36" fmla="*/ 0 w 106"/>
                <a:gd name="T37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59">
                  <a:moveTo>
                    <a:pt x="0" y="4"/>
                  </a:moveTo>
                  <a:lnTo>
                    <a:pt x="76" y="0"/>
                  </a:lnTo>
                  <a:lnTo>
                    <a:pt x="106" y="41"/>
                  </a:lnTo>
                  <a:lnTo>
                    <a:pt x="104" y="42"/>
                  </a:lnTo>
                  <a:lnTo>
                    <a:pt x="99" y="44"/>
                  </a:lnTo>
                  <a:lnTo>
                    <a:pt x="92" y="46"/>
                  </a:lnTo>
                  <a:lnTo>
                    <a:pt x="84" y="50"/>
                  </a:lnTo>
                  <a:lnTo>
                    <a:pt x="74" y="54"/>
                  </a:lnTo>
                  <a:lnTo>
                    <a:pt x="63" y="56"/>
                  </a:lnTo>
                  <a:lnTo>
                    <a:pt x="53" y="57"/>
                  </a:lnTo>
                  <a:lnTo>
                    <a:pt x="43" y="59"/>
                  </a:lnTo>
                  <a:lnTo>
                    <a:pt x="35" y="56"/>
                  </a:lnTo>
                  <a:lnTo>
                    <a:pt x="26" y="50"/>
                  </a:lnTo>
                  <a:lnTo>
                    <a:pt x="19" y="41"/>
                  </a:lnTo>
                  <a:lnTo>
                    <a:pt x="13" y="31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1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63" name="Freeform 287"/>
            <p:cNvSpPr/>
            <p:nvPr/>
          </p:nvSpPr>
          <p:spPr bwMode="auto">
            <a:xfrm>
              <a:off x="1232" y="3576"/>
              <a:ext cx="12" cy="6"/>
            </a:xfrm>
            <a:custGeom>
              <a:avLst/>
              <a:gdLst>
                <a:gd name="T0" fmla="*/ 0 w 70"/>
                <a:gd name="T1" fmla="*/ 0 h 23"/>
                <a:gd name="T2" fmla="*/ 20 w 70"/>
                <a:gd name="T3" fmla="*/ 23 h 23"/>
                <a:gd name="T4" fmla="*/ 70 w 70"/>
                <a:gd name="T5" fmla="*/ 3 h 23"/>
                <a:gd name="T6" fmla="*/ 0 w 70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23">
                  <a:moveTo>
                    <a:pt x="0" y="0"/>
                  </a:moveTo>
                  <a:lnTo>
                    <a:pt x="20" y="23"/>
                  </a:lnTo>
                  <a:lnTo>
                    <a:pt x="7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64" name="Freeform 288"/>
            <p:cNvSpPr/>
            <p:nvPr/>
          </p:nvSpPr>
          <p:spPr bwMode="auto">
            <a:xfrm>
              <a:off x="1229" y="3558"/>
              <a:ext cx="10" cy="10"/>
            </a:xfrm>
            <a:custGeom>
              <a:avLst/>
              <a:gdLst>
                <a:gd name="T0" fmla="*/ 1 w 63"/>
                <a:gd name="T1" fmla="*/ 42 h 42"/>
                <a:gd name="T2" fmla="*/ 63 w 63"/>
                <a:gd name="T3" fmla="*/ 35 h 42"/>
                <a:gd name="T4" fmla="*/ 62 w 63"/>
                <a:gd name="T5" fmla="*/ 34 h 42"/>
                <a:gd name="T6" fmla="*/ 59 w 63"/>
                <a:gd name="T7" fmla="*/ 30 h 42"/>
                <a:gd name="T8" fmla="*/ 55 w 63"/>
                <a:gd name="T9" fmla="*/ 26 h 42"/>
                <a:gd name="T10" fmla="*/ 48 w 63"/>
                <a:gd name="T11" fmla="*/ 20 h 42"/>
                <a:gd name="T12" fmla="*/ 41 w 63"/>
                <a:gd name="T13" fmla="*/ 14 h 42"/>
                <a:gd name="T14" fmla="*/ 32 w 63"/>
                <a:gd name="T15" fmla="*/ 9 h 42"/>
                <a:gd name="T16" fmla="*/ 24 w 63"/>
                <a:gd name="T17" fmla="*/ 4 h 42"/>
                <a:gd name="T18" fmla="*/ 15 w 63"/>
                <a:gd name="T19" fmla="*/ 0 h 42"/>
                <a:gd name="T20" fmla="*/ 4 w 63"/>
                <a:gd name="T21" fmla="*/ 4 h 42"/>
                <a:gd name="T22" fmla="*/ 0 w 63"/>
                <a:gd name="T23" fmla="*/ 19 h 42"/>
                <a:gd name="T24" fmla="*/ 0 w 63"/>
                <a:gd name="T25" fmla="*/ 35 h 42"/>
                <a:gd name="T26" fmla="*/ 1 w 63"/>
                <a:gd name="T2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42">
                  <a:moveTo>
                    <a:pt x="1" y="42"/>
                  </a:moveTo>
                  <a:lnTo>
                    <a:pt x="63" y="35"/>
                  </a:lnTo>
                  <a:lnTo>
                    <a:pt x="62" y="34"/>
                  </a:lnTo>
                  <a:lnTo>
                    <a:pt x="59" y="30"/>
                  </a:lnTo>
                  <a:lnTo>
                    <a:pt x="55" y="26"/>
                  </a:lnTo>
                  <a:lnTo>
                    <a:pt x="48" y="20"/>
                  </a:lnTo>
                  <a:lnTo>
                    <a:pt x="41" y="14"/>
                  </a:lnTo>
                  <a:lnTo>
                    <a:pt x="32" y="9"/>
                  </a:lnTo>
                  <a:lnTo>
                    <a:pt x="24" y="4"/>
                  </a:lnTo>
                  <a:lnTo>
                    <a:pt x="15" y="0"/>
                  </a:lnTo>
                  <a:lnTo>
                    <a:pt x="4" y="4"/>
                  </a:lnTo>
                  <a:lnTo>
                    <a:pt x="0" y="19"/>
                  </a:lnTo>
                  <a:lnTo>
                    <a:pt x="0" y="35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65" name="Freeform 289"/>
            <p:cNvSpPr/>
            <p:nvPr/>
          </p:nvSpPr>
          <p:spPr bwMode="auto">
            <a:xfrm>
              <a:off x="1215" y="3556"/>
              <a:ext cx="11" cy="11"/>
            </a:xfrm>
            <a:custGeom>
              <a:avLst/>
              <a:gdLst>
                <a:gd name="T0" fmla="*/ 50 w 70"/>
                <a:gd name="T1" fmla="*/ 45 h 45"/>
                <a:gd name="T2" fmla="*/ 70 w 70"/>
                <a:gd name="T3" fmla="*/ 0 h 45"/>
                <a:gd name="T4" fmla="*/ 69 w 70"/>
                <a:gd name="T5" fmla="*/ 0 h 45"/>
                <a:gd name="T6" fmla="*/ 65 w 70"/>
                <a:gd name="T7" fmla="*/ 0 h 45"/>
                <a:gd name="T8" fmla="*/ 59 w 70"/>
                <a:gd name="T9" fmla="*/ 0 h 45"/>
                <a:gd name="T10" fmla="*/ 53 w 70"/>
                <a:gd name="T11" fmla="*/ 0 h 45"/>
                <a:gd name="T12" fmla="*/ 46 w 70"/>
                <a:gd name="T13" fmla="*/ 1 h 45"/>
                <a:gd name="T14" fmla="*/ 37 w 70"/>
                <a:gd name="T15" fmla="*/ 2 h 45"/>
                <a:gd name="T16" fmla="*/ 29 w 70"/>
                <a:gd name="T17" fmla="*/ 5 h 45"/>
                <a:gd name="T18" fmla="*/ 20 w 70"/>
                <a:gd name="T19" fmla="*/ 10 h 45"/>
                <a:gd name="T20" fmla="*/ 8 w 70"/>
                <a:gd name="T21" fmla="*/ 21 h 45"/>
                <a:gd name="T22" fmla="*/ 2 w 70"/>
                <a:gd name="T23" fmla="*/ 31 h 45"/>
                <a:gd name="T24" fmla="*/ 0 w 70"/>
                <a:gd name="T25" fmla="*/ 38 h 45"/>
                <a:gd name="T26" fmla="*/ 0 w 70"/>
                <a:gd name="T27" fmla="*/ 41 h 45"/>
                <a:gd name="T28" fmla="*/ 50 w 70"/>
                <a:gd name="T2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45">
                  <a:moveTo>
                    <a:pt x="50" y="45"/>
                  </a:moveTo>
                  <a:lnTo>
                    <a:pt x="70" y="0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1"/>
                  </a:lnTo>
                  <a:lnTo>
                    <a:pt x="37" y="2"/>
                  </a:lnTo>
                  <a:lnTo>
                    <a:pt x="29" y="5"/>
                  </a:lnTo>
                  <a:lnTo>
                    <a:pt x="20" y="10"/>
                  </a:lnTo>
                  <a:lnTo>
                    <a:pt x="8" y="21"/>
                  </a:lnTo>
                  <a:lnTo>
                    <a:pt x="2" y="31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50" y="45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66" name="Freeform 290"/>
            <p:cNvSpPr/>
            <p:nvPr/>
          </p:nvSpPr>
          <p:spPr bwMode="auto">
            <a:xfrm>
              <a:off x="1198" y="3558"/>
              <a:ext cx="15" cy="16"/>
            </a:xfrm>
            <a:custGeom>
              <a:avLst/>
              <a:gdLst>
                <a:gd name="T0" fmla="*/ 52 w 90"/>
                <a:gd name="T1" fmla="*/ 49 h 64"/>
                <a:gd name="T2" fmla="*/ 90 w 90"/>
                <a:gd name="T3" fmla="*/ 0 h 64"/>
                <a:gd name="T4" fmla="*/ 87 w 90"/>
                <a:gd name="T5" fmla="*/ 1 h 64"/>
                <a:gd name="T6" fmla="*/ 80 w 90"/>
                <a:gd name="T7" fmla="*/ 4 h 64"/>
                <a:gd name="T8" fmla="*/ 69 w 90"/>
                <a:gd name="T9" fmla="*/ 9 h 64"/>
                <a:gd name="T10" fmla="*/ 55 w 90"/>
                <a:gd name="T11" fmla="*/ 16 h 64"/>
                <a:gd name="T12" fmla="*/ 41 w 90"/>
                <a:gd name="T13" fmla="*/ 24 h 64"/>
                <a:gd name="T14" fmla="*/ 27 w 90"/>
                <a:gd name="T15" fmla="*/ 32 h 64"/>
                <a:gd name="T16" fmla="*/ 14 w 90"/>
                <a:gd name="T17" fmla="*/ 42 h 64"/>
                <a:gd name="T18" fmla="*/ 5 w 90"/>
                <a:gd name="T19" fmla="*/ 52 h 64"/>
                <a:gd name="T20" fmla="*/ 0 w 90"/>
                <a:gd name="T21" fmla="*/ 60 h 64"/>
                <a:gd name="T22" fmla="*/ 4 w 90"/>
                <a:gd name="T23" fmla="*/ 64 h 64"/>
                <a:gd name="T24" fmla="*/ 11 w 90"/>
                <a:gd name="T25" fmla="*/ 64 h 64"/>
                <a:gd name="T26" fmla="*/ 21 w 90"/>
                <a:gd name="T27" fmla="*/ 61 h 64"/>
                <a:gd name="T28" fmla="*/ 32 w 90"/>
                <a:gd name="T29" fmla="*/ 57 h 64"/>
                <a:gd name="T30" fmla="*/ 42 w 90"/>
                <a:gd name="T31" fmla="*/ 54 h 64"/>
                <a:gd name="T32" fmla="*/ 49 w 90"/>
                <a:gd name="T33" fmla="*/ 50 h 64"/>
                <a:gd name="T34" fmla="*/ 52 w 90"/>
                <a:gd name="T35" fmla="*/ 4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64">
                  <a:moveTo>
                    <a:pt x="52" y="49"/>
                  </a:moveTo>
                  <a:lnTo>
                    <a:pt x="90" y="0"/>
                  </a:lnTo>
                  <a:lnTo>
                    <a:pt x="87" y="1"/>
                  </a:lnTo>
                  <a:lnTo>
                    <a:pt x="80" y="4"/>
                  </a:lnTo>
                  <a:lnTo>
                    <a:pt x="69" y="9"/>
                  </a:lnTo>
                  <a:lnTo>
                    <a:pt x="55" y="16"/>
                  </a:lnTo>
                  <a:lnTo>
                    <a:pt x="41" y="24"/>
                  </a:lnTo>
                  <a:lnTo>
                    <a:pt x="27" y="32"/>
                  </a:lnTo>
                  <a:lnTo>
                    <a:pt x="14" y="42"/>
                  </a:lnTo>
                  <a:lnTo>
                    <a:pt x="5" y="52"/>
                  </a:lnTo>
                  <a:lnTo>
                    <a:pt x="0" y="60"/>
                  </a:lnTo>
                  <a:lnTo>
                    <a:pt x="4" y="64"/>
                  </a:lnTo>
                  <a:lnTo>
                    <a:pt x="11" y="64"/>
                  </a:lnTo>
                  <a:lnTo>
                    <a:pt x="21" y="61"/>
                  </a:lnTo>
                  <a:lnTo>
                    <a:pt x="32" y="57"/>
                  </a:lnTo>
                  <a:lnTo>
                    <a:pt x="42" y="54"/>
                  </a:lnTo>
                  <a:lnTo>
                    <a:pt x="49" y="50"/>
                  </a:lnTo>
                  <a:lnTo>
                    <a:pt x="52" y="49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6067" name="Freeform 291"/>
          <p:cNvSpPr/>
          <p:nvPr/>
        </p:nvSpPr>
        <p:spPr bwMode="auto">
          <a:xfrm rot="453463">
            <a:off x="3135559" y="1789411"/>
            <a:ext cx="5683250" cy="1573212"/>
          </a:xfrm>
          <a:custGeom>
            <a:avLst/>
            <a:gdLst>
              <a:gd name="T0" fmla="*/ 0 w 3216"/>
              <a:gd name="T1" fmla="*/ 704 h 704"/>
              <a:gd name="T2" fmla="*/ 1536 w 3216"/>
              <a:gd name="T3" fmla="*/ 80 h 704"/>
              <a:gd name="T4" fmla="*/ 3216 w 3216"/>
              <a:gd name="T5" fmla="*/ 224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16" h="704">
                <a:moveTo>
                  <a:pt x="0" y="704"/>
                </a:moveTo>
                <a:cubicBezTo>
                  <a:pt x="500" y="432"/>
                  <a:pt x="1000" y="160"/>
                  <a:pt x="1536" y="80"/>
                </a:cubicBezTo>
                <a:cubicBezTo>
                  <a:pt x="2072" y="0"/>
                  <a:pt x="2936" y="200"/>
                  <a:pt x="3216" y="2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068" name="Text Box 292"/>
          <p:cNvSpPr txBox="1">
            <a:spLocks noChangeArrowheads="1"/>
          </p:cNvSpPr>
          <p:nvPr/>
        </p:nvSpPr>
        <p:spPr bwMode="auto">
          <a:xfrm>
            <a:off x="1592509" y="4393664"/>
            <a:ext cx="853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/>
              <a:t>       </a:t>
            </a:r>
            <a:r>
              <a:rPr lang="zh-CN" altLang="en-US" sz="4000" b="1" dirty="0"/>
              <a:t>光经过</a:t>
            </a:r>
            <a:r>
              <a:rPr lang="zh-CN" altLang="en-US" sz="4000" b="1" dirty="0">
                <a:solidFill>
                  <a:srgbClr val="FF0000"/>
                </a:solidFill>
              </a:rPr>
              <a:t>不均匀</a:t>
            </a:r>
            <a:r>
              <a:rPr lang="zh-CN" altLang="en-US" sz="4000" b="1" dirty="0"/>
              <a:t>大气后的传播方向发生了变</a:t>
            </a:r>
            <a:r>
              <a:rPr lang="zh-CN" altLang="en-US" sz="4000" b="1" dirty="0" smtClean="0"/>
              <a:t>化。</a:t>
            </a:r>
            <a:endParaRPr lang="zh-CN" altLang="en-US" sz="4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1417409" y="1286193"/>
            <a:ext cx="2362200" cy="1676400"/>
          </a:xfrm>
          <a:prstGeom prst="irregularSeal2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CN" altLang="en-US"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注意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733800" y="1378854"/>
            <a:ext cx="53956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i="1">
                <a:solidFill>
                  <a:srgbClr val="FF9900"/>
                </a:solidFill>
                <a:latin typeface="Times New Roman" panose="02020603050405020304" pitchFamily="18" charset="0"/>
              </a:rPr>
              <a:t>         </a:t>
            </a:r>
            <a:r>
              <a:rPr kumimoji="1" lang="zh-CN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光在同一介质中沿直线传播是有条件的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kumimoji="1" lang="zh-CN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如果</a:t>
            </a:r>
            <a:r>
              <a:rPr kumimoji="1" lang="zh-CN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介质不均匀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kumimoji="1" lang="zh-CN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光线也会发生弯曲的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55319" name="Oval 23"/>
          <p:cNvSpPr>
            <a:spLocks noChangeArrowheads="1"/>
          </p:cNvSpPr>
          <p:nvPr/>
        </p:nvSpPr>
        <p:spPr bwMode="auto">
          <a:xfrm>
            <a:off x="4612142" y="4279900"/>
            <a:ext cx="775153" cy="775153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地球</a:t>
            </a:r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5029200" y="4267200"/>
            <a:ext cx="32766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>
            <a:off x="5181600" y="4343400"/>
            <a:ext cx="3048000" cy="951614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 flipV="1">
            <a:off x="5029200" y="3048000"/>
            <a:ext cx="3200400" cy="1219200"/>
          </a:xfrm>
          <a:prstGeom prst="line">
            <a:avLst/>
          </a:prstGeom>
          <a:noFill/>
          <a:ln w="9525" cap="rnd">
            <a:solidFill>
              <a:srgbClr val="3399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28" name="Oval 32"/>
          <p:cNvSpPr>
            <a:spLocks noChangeArrowheads="1"/>
          </p:cNvSpPr>
          <p:nvPr/>
        </p:nvSpPr>
        <p:spPr bwMode="auto">
          <a:xfrm>
            <a:off x="8302978" y="2630711"/>
            <a:ext cx="1072444" cy="1016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prstDash val="dash"/>
            <a:round/>
          </a:ln>
          <a:effectLst/>
        </p:spPr>
        <p:txBody>
          <a:bodyPr wrap="none" anchor="ctr"/>
          <a:lstStyle/>
          <a:p>
            <a:pPr algn="ctr"/>
            <a:r>
              <a:rPr kumimoji="1"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仿宋_GB2312" pitchFamily="49" charset="-122"/>
              </a:rPr>
              <a:t>太阳</a:t>
            </a:r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6553200" y="4267200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i="1">
                <a:latin typeface="Times New Roman" panose="02020603050405020304" pitchFamily="18" charset="0"/>
              </a:rPr>
              <a:t>地平线</a:t>
            </a:r>
          </a:p>
        </p:txBody>
      </p:sp>
      <p:sp>
        <p:nvSpPr>
          <p:cNvPr id="55332" name="Text Box 36"/>
          <p:cNvSpPr txBox="1">
            <a:spLocks noChangeArrowheads="1"/>
          </p:cNvSpPr>
          <p:nvPr/>
        </p:nvSpPr>
        <p:spPr bwMode="auto">
          <a:xfrm>
            <a:off x="8084457" y="3581126"/>
            <a:ext cx="22787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i="1">
                <a:latin typeface="Times New Roman" panose="02020603050405020304" pitchFamily="18" charset="0"/>
              </a:rPr>
              <a:t>太阳的视位置</a:t>
            </a:r>
          </a:p>
        </p:txBody>
      </p:sp>
      <p:sp>
        <p:nvSpPr>
          <p:cNvPr id="55333" name="Text Box 37"/>
          <p:cNvSpPr txBox="1">
            <a:spLocks noChangeArrowheads="1"/>
          </p:cNvSpPr>
          <p:nvPr/>
        </p:nvSpPr>
        <p:spPr bwMode="auto">
          <a:xfrm>
            <a:off x="7620000" y="5486400"/>
            <a:ext cx="28357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kumimoji="1" lang="en-US" altLang="zh-CN" sz="2400" b="1" i="1">
              <a:solidFill>
                <a:srgbClr val="FF99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kumimoji="1" lang="zh-CN" altLang="en-US" sz="2400" b="1" i="1">
                <a:latin typeface="Times New Roman" panose="02020603050405020304" pitchFamily="18" charset="0"/>
              </a:rPr>
              <a:t>太阳的实际的位置</a:t>
            </a:r>
          </a:p>
        </p:txBody>
      </p:sp>
      <p:sp>
        <p:nvSpPr>
          <p:cNvPr id="55334" name="Oval 38"/>
          <p:cNvSpPr>
            <a:spLocks noChangeArrowheads="1"/>
          </p:cNvSpPr>
          <p:nvPr/>
        </p:nvSpPr>
        <p:spPr bwMode="auto">
          <a:xfrm>
            <a:off x="8229600" y="4918529"/>
            <a:ext cx="1072444" cy="1016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仿宋_GB2312" pitchFamily="49" charset="-122"/>
              </a:rPr>
              <a:t>太阳</a:t>
            </a:r>
          </a:p>
        </p:txBody>
      </p:sp>
      <p:sp>
        <p:nvSpPr>
          <p:cNvPr id="55342" name="Rectangle 46"/>
          <p:cNvSpPr>
            <a:spLocks noChangeArrowheads="1"/>
          </p:cNvSpPr>
          <p:nvPr/>
        </p:nvSpPr>
        <p:spPr bwMode="auto">
          <a:xfrm>
            <a:off x="706999" y="3274329"/>
            <a:ext cx="303995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如：太阳光</a:t>
            </a:r>
            <a:r>
              <a:rPr kumimoji="1" lang="zh-CN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线在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不均匀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的</a:t>
            </a:r>
            <a:r>
              <a:rPr kumimoji="1" lang="zh-CN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大气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传播时方</a:t>
            </a:r>
            <a:r>
              <a:rPr kumimoji="1" lang="zh-CN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向发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生改变。</a:t>
            </a:r>
          </a:p>
          <a:p>
            <a:pPr algn="ctr"/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kumimoji="1" lang="zh-CN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原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理如图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 autoUpdateAnimBg="0"/>
      <p:bldP spid="55301" grpId="0" autoUpdateAnimBg="0"/>
      <p:bldP spid="55319" grpId="0" animBg="1" autoUpdateAnimBg="0"/>
      <p:bldP spid="55321" grpId="0" animBg="1"/>
      <p:bldP spid="55322" grpId="0" animBg="1"/>
      <p:bldP spid="55323" grpId="0" animBg="1"/>
      <p:bldP spid="55328" grpId="0" animBg="1" autoUpdateAnimBg="0"/>
      <p:bldP spid="55331" grpId="0" autoUpdateAnimBg="0"/>
      <p:bldP spid="55332" grpId="0" autoUpdateAnimBg="0"/>
      <p:bldP spid="55333" grpId="0" autoUpdateAnimBg="0"/>
      <p:bldP spid="55334" grpId="0" animBg="1" autoUpdateAnimBg="0"/>
      <p:bldP spid="5534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93" y="946922"/>
            <a:ext cx="7145493" cy="5335186"/>
          </a:xfrm>
          <a:prstGeom prst="rect">
            <a:avLst/>
          </a:prstGeom>
        </p:spPr>
      </p:pic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673859" y="1570618"/>
            <a:ext cx="2743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800" b="1" i="1">
                <a:solidFill>
                  <a:srgbClr val="FF6600"/>
                </a:solidFill>
                <a:latin typeface="Times New Roman" panose="02020603050405020304" pitchFamily="18" charset="0"/>
              </a:rPr>
              <a:t>结论：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942091" y="2846524"/>
            <a:ext cx="43926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光在</a:t>
            </a:r>
            <a:r>
              <a:rPr kumimoji="1" lang="zh-CN" altLang="en-US" sz="4000" b="1" u="sng">
                <a:latin typeface="Times New Roman" panose="02020603050405020304" pitchFamily="18" charset="0"/>
              </a:rPr>
              <a:t>同种均匀介质</a:t>
            </a:r>
          </a:p>
          <a:p>
            <a:pPr>
              <a:spcBef>
                <a:spcPct val="50000"/>
              </a:spcBef>
            </a:pPr>
            <a:r>
              <a:rPr kumimoji="1" lang="zh-C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中沿</a:t>
            </a:r>
            <a:r>
              <a:rPr kumimoji="1" lang="zh-CN" altLang="en-US" sz="4000" b="1" u="sng">
                <a:latin typeface="Times New Roman" panose="02020603050405020304" pitchFamily="18" charset="0"/>
              </a:rPr>
              <a:t>直线</a:t>
            </a:r>
            <a:r>
              <a:rPr kumimoji="1" lang="zh-C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传播。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1544531" y="1398008"/>
            <a:ext cx="9232817" cy="225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30000"/>
              </a:lnSpc>
              <a:spcBef>
                <a:spcPts val="0"/>
              </a:spcBef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物理学中，用一条带箭头的直线表示光的</a:t>
            </a:r>
            <a:r>
              <a:rPr lang="zh-CN" altLang="en-US" sz="3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传播路径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3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，将这条带箭头的直线称为</a:t>
            </a:r>
            <a:r>
              <a:rPr lang="zh-CN" altLang="en-US" sz="3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光线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3554" name="Line 3"/>
          <p:cNvSpPr>
            <a:spLocks noChangeShapeType="1"/>
          </p:cNvSpPr>
          <p:nvPr/>
        </p:nvSpPr>
        <p:spPr bwMode="auto">
          <a:xfrm>
            <a:off x="3000375" y="4508500"/>
            <a:ext cx="5113338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113714" y="4219575"/>
            <a:ext cx="11509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方向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656139" y="3932239"/>
            <a:ext cx="2447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传播路径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0848" y="361507"/>
            <a:ext cx="1562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7030A0"/>
                </a:solidFill>
                <a:latin typeface="+mn-ea"/>
                <a:ea typeface="+mn-ea"/>
              </a:rPr>
              <a:t>光线</a:t>
            </a:r>
            <a:endParaRPr lang="zh-CN" altLang="en-US" sz="4000" dirty="0">
              <a:solidFill>
                <a:srgbClr val="7030A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3719514" y="2997201"/>
            <a:ext cx="649287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8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</a:p>
        </p:txBody>
      </p:sp>
      <p:sp>
        <p:nvSpPr>
          <p:cNvPr id="24578" name="Line 3"/>
          <p:cNvSpPr>
            <a:spLocks noChangeShapeType="1"/>
          </p:cNvSpPr>
          <p:nvPr/>
        </p:nvSpPr>
        <p:spPr bwMode="auto">
          <a:xfrm>
            <a:off x="4367214" y="3716338"/>
            <a:ext cx="13684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 flipV="1">
            <a:off x="4079875" y="2205038"/>
            <a:ext cx="0" cy="12239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 flipH="1">
            <a:off x="2424113" y="3716338"/>
            <a:ext cx="1295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4079875" y="4076701"/>
            <a:ext cx="0" cy="12239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4295775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V="1">
            <a:off x="4295776" y="2708276"/>
            <a:ext cx="792163" cy="7921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4295775" y="4005264"/>
            <a:ext cx="863600" cy="9350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flipH="1" flipV="1">
            <a:off x="3000376" y="2708276"/>
            <a:ext cx="792163" cy="7921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 flipH="1">
            <a:off x="2927351" y="4005264"/>
            <a:ext cx="936625" cy="9350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7391400" y="2852738"/>
            <a:ext cx="23050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7391400" y="3068638"/>
            <a:ext cx="23050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>
            <a:off x="7391400" y="3284538"/>
            <a:ext cx="23050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0" name="Line 15"/>
          <p:cNvSpPr>
            <a:spLocks noChangeShapeType="1"/>
          </p:cNvSpPr>
          <p:nvPr/>
        </p:nvSpPr>
        <p:spPr bwMode="auto">
          <a:xfrm>
            <a:off x="7391400" y="3500438"/>
            <a:ext cx="23050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1" name="Line 16"/>
          <p:cNvSpPr>
            <a:spLocks noChangeShapeType="1"/>
          </p:cNvSpPr>
          <p:nvPr/>
        </p:nvSpPr>
        <p:spPr bwMode="auto">
          <a:xfrm>
            <a:off x="7391400" y="3716338"/>
            <a:ext cx="23050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2" name="Line 17"/>
          <p:cNvSpPr>
            <a:spLocks noChangeShapeType="1"/>
          </p:cNvSpPr>
          <p:nvPr/>
        </p:nvSpPr>
        <p:spPr bwMode="auto">
          <a:xfrm>
            <a:off x="7391400" y="3932238"/>
            <a:ext cx="23050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3" name="Line 18"/>
          <p:cNvSpPr>
            <a:spLocks noChangeShapeType="1"/>
          </p:cNvSpPr>
          <p:nvPr/>
        </p:nvSpPr>
        <p:spPr bwMode="auto">
          <a:xfrm>
            <a:off x="7391400" y="4148138"/>
            <a:ext cx="23050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4" name="Line 19"/>
          <p:cNvSpPr>
            <a:spLocks noChangeShapeType="1"/>
          </p:cNvSpPr>
          <p:nvPr/>
        </p:nvSpPr>
        <p:spPr bwMode="auto">
          <a:xfrm>
            <a:off x="7391400" y="4364038"/>
            <a:ext cx="23050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5" name="Text Box 20"/>
          <p:cNvSpPr txBox="1">
            <a:spLocks noChangeArrowheads="1"/>
          </p:cNvSpPr>
          <p:nvPr/>
        </p:nvSpPr>
        <p:spPr bwMode="auto">
          <a:xfrm>
            <a:off x="2495551" y="5516564"/>
            <a:ext cx="33829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点光源发出的光</a:t>
            </a:r>
          </a:p>
        </p:txBody>
      </p:sp>
      <p:sp>
        <p:nvSpPr>
          <p:cNvPr id="24596" name="Text Box 21"/>
          <p:cNvSpPr txBox="1">
            <a:spLocks noChangeArrowheads="1"/>
          </p:cNvSpPr>
          <p:nvPr/>
        </p:nvSpPr>
        <p:spPr bwMode="auto">
          <a:xfrm>
            <a:off x="6491288" y="5516564"/>
            <a:ext cx="4176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平行光源发出的光</a:t>
            </a:r>
          </a:p>
        </p:txBody>
      </p:sp>
      <p:sp>
        <p:nvSpPr>
          <p:cNvPr id="24597" name="Text Box 22"/>
          <p:cNvSpPr txBox="1">
            <a:spLocks noChangeArrowheads="1"/>
          </p:cNvSpPr>
          <p:nvPr/>
        </p:nvSpPr>
        <p:spPr bwMode="auto">
          <a:xfrm>
            <a:off x="1847851" y="1106489"/>
            <a:ext cx="8569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光线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不是实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际存在，但</a:t>
            </a:r>
            <a:r>
              <a:rPr lang="zh-CN" altLang="en-US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是实际存在的。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71451" y="1382444"/>
            <a:ext cx="82222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．能识别光源，知道光源大致分为天然光源和人造光源。</a:t>
            </a:r>
            <a:endParaRPr lang="en-US" altLang="zh-CN" sz="2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．了解光的直线传播，能列举光的直线传播在生活中的应用。</a:t>
            </a:r>
            <a:endParaRPr lang="en-US" altLang="zh-CN" sz="2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．知道光在真空中的传播速度。</a:t>
            </a:r>
            <a:endParaRPr lang="en-US" altLang="zh-CN" sz="2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．通过观察光在空气中和水中传播的实验现象，了解实验是研究物理问题的重要方法。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736600" y="-388279"/>
            <a:ext cx="3113088" cy="0"/>
          </a:xfrm>
          <a:prstGeom prst="line">
            <a:avLst/>
          </a:prstGeom>
          <a:ln>
            <a:solidFill>
              <a:srgbClr val="009FB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15450" y="2398713"/>
            <a:ext cx="2112963" cy="20589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14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学 习 目 标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7" name="直接连接符 16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8" name="图片 17" descr="标题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1315432" y="5083630"/>
            <a:ext cx="8281987" cy="115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光在传播过程中，遇到不透明的物体，在物体后面便产生影。</a:t>
            </a:r>
          </a:p>
        </p:txBody>
      </p:sp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1941701" y="1085577"/>
            <a:ext cx="351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活动一：手影游戏 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5895" y="1831658"/>
            <a:ext cx="4320282" cy="2901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2"/>
          <p:cNvSpPr txBox="1"/>
          <p:nvPr/>
        </p:nvSpPr>
        <p:spPr bwMode="auto">
          <a:xfrm>
            <a:off x="794937" y="173008"/>
            <a:ext cx="43396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7030A0"/>
                </a:solidFill>
                <a:latin typeface="+mn-ea"/>
                <a:ea typeface="+mn-ea"/>
              </a:rPr>
              <a:t>光</a:t>
            </a:r>
            <a:r>
              <a:rPr lang="zh-CN" altLang="en-US" sz="3600" dirty="0">
                <a:solidFill>
                  <a:srgbClr val="7030A0"/>
                </a:solidFill>
                <a:latin typeface="+mn-ea"/>
                <a:ea typeface="+mn-ea"/>
              </a:rPr>
              <a:t>沿直线传播的应用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4" grpId="0"/>
      <p:bldP spid="174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56" y="1602740"/>
            <a:ext cx="5437336" cy="3337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790295" y="528639"/>
            <a:ext cx="351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活动二：排队 </a:t>
            </a:r>
          </a:p>
        </p:txBody>
      </p:sp>
      <p:sp>
        <p:nvSpPr>
          <p:cNvPr id="13" name="Rectangle 3"/>
          <p:cNvSpPr/>
          <p:nvPr/>
        </p:nvSpPr>
        <p:spPr>
          <a:xfrm>
            <a:off x="1992314" y="5145766"/>
            <a:ext cx="8013020" cy="1126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站队看齐</a:t>
            </a:r>
            <a:r>
              <a:rPr lang="en-US" altLang="zh-CN" sz="2800" b="1" dirty="0"/>
              <a:t>——</a:t>
            </a:r>
            <a:r>
              <a:rPr lang="zh-CN" altLang="en-US" sz="2800" b="1" dirty="0">
                <a:solidFill>
                  <a:srgbClr val="CC00CC"/>
                </a:solidFill>
              </a:rPr>
              <a:t>前面</a:t>
            </a:r>
            <a:r>
              <a:rPr lang="zh-CN" altLang="en-US" sz="2800" b="1">
                <a:solidFill>
                  <a:srgbClr val="CC00CC"/>
                </a:solidFill>
              </a:rPr>
              <a:t>一</a:t>
            </a:r>
            <a:r>
              <a:rPr lang="zh-CN" altLang="en-US" sz="2800" b="1" smtClean="0">
                <a:solidFill>
                  <a:srgbClr val="CC00CC"/>
                </a:solidFill>
              </a:rPr>
              <a:t>个人刚</a:t>
            </a:r>
            <a:r>
              <a:rPr lang="zh-CN" altLang="en-US" sz="2800" b="1">
                <a:solidFill>
                  <a:srgbClr val="CC00CC"/>
                </a:solidFill>
              </a:rPr>
              <a:t>好</a:t>
            </a:r>
            <a:r>
              <a:rPr lang="zh-CN" altLang="en-US" sz="2800" b="1" smtClean="0">
                <a:solidFill>
                  <a:srgbClr val="CC00CC"/>
                </a:solidFill>
              </a:rPr>
              <a:t>挡住</a:t>
            </a:r>
            <a:r>
              <a:rPr lang="zh-CN" altLang="en-US" sz="2800" b="1" dirty="0">
                <a:solidFill>
                  <a:srgbClr val="CC00CC"/>
                </a:solidFill>
              </a:rPr>
              <a:t>后面所</a:t>
            </a:r>
            <a:r>
              <a:rPr lang="zh-CN" altLang="en-US" sz="2800" b="1">
                <a:solidFill>
                  <a:srgbClr val="CC00CC"/>
                </a:solidFill>
              </a:rPr>
              <a:t>有</a:t>
            </a:r>
            <a:r>
              <a:rPr lang="zh-CN" altLang="en-US" sz="2800" b="1" smtClean="0">
                <a:solidFill>
                  <a:srgbClr val="CC00CC"/>
                </a:solidFill>
              </a:rPr>
              <a:t>的人，</a:t>
            </a:r>
            <a:r>
              <a:rPr lang="zh-CN" altLang="en-US" sz="2800" b="1" dirty="0">
                <a:solidFill>
                  <a:srgbClr val="CC00CC"/>
                </a:solidFill>
              </a:rPr>
              <a:t>队伍就直了。</a:t>
            </a:r>
          </a:p>
        </p:txBody>
      </p:sp>
      <p:pic>
        <p:nvPicPr>
          <p:cNvPr id="14" name="Picture 2" descr="DSC001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992" y="1619931"/>
            <a:ext cx="5142281" cy="3364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 bwMode="auto">
          <a:xfrm>
            <a:off x="1742872" y="695190"/>
            <a:ext cx="7959725" cy="4038600"/>
            <a:chOff x="458" y="2160"/>
            <a:chExt cx="5014" cy="2544"/>
          </a:xfrm>
        </p:grpSpPr>
        <p:sp>
          <p:nvSpPr>
            <p:cNvPr id="28674" name="AutoShape 24"/>
            <p:cNvSpPr>
              <a:spLocks noChangeArrowheads="1"/>
            </p:cNvSpPr>
            <p:nvPr/>
          </p:nvSpPr>
          <p:spPr bwMode="auto">
            <a:xfrm rot="-5400000">
              <a:off x="3573" y="2805"/>
              <a:ext cx="2544" cy="1254"/>
            </a:xfrm>
            <a:prstGeom prst="parallelogram">
              <a:avLst>
                <a:gd name="adj" fmla="val 6871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28675" name="Group 25"/>
            <p:cNvGrpSpPr/>
            <p:nvPr/>
          </p:nvGrpSpPr>
          <p:grpSpPr bwMode="auto">
            <a:xfrm>
              <a:off x="1968" y="2388"/>
              <a:ext cx="1008" cy="1632"/>
              <a:chOff x="2880" y="832"/>
              <a:chExt cx="960" cy="1920"/>
            </a:xfrm>
          </p:grpSpPr>
          <p:sp>
            <p:nvSpPr>
              <p:cNvPr id="28676" name="AutoShape 26"/>
              <p:cNvSpPr>
                <a:spLocks noChangeArrowheads="1"/>
              </p:cNvSpPr>
              <p:nvPr/>
            </p:nvSpPr>
            <p:spPr bwMode="auto">
              <a:xfrm rot="-5400000">
                <a:off x="2400" y="1312"/>
                <a:ext cx="1920" cy="960"/>
              </a:xfrm>
              <a:prstGeom prst="parallelogram">
                <a:avLst>
                  <a:gd name="adj" fmla="val 52806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8677" name="Oval 27"/>
              <p:cNvSpPr>
                <a:spLocks noChangeArrowheads="1"/>
              </p:cNvSpPr>
              <p:nvPr/>
            </p:nvSpPr>
            <p:spPr bwMode="auto">
              <a:xfrm>
                <a:off x="3276" y="1740"/>
                <a:ext cx="73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8678" name="Group 28"/>
            <p:cNvGrpSpPr/>
            <p:nvPr/>
          </p:nvGrpSpPr>
          <p:grpSpPr bwMode="auto">
            <a:xfrm>
              <a:off x="458" y="2904"/>
              <a:ext cx="358" cy="1176"/>
              <a:chOff x="816" y="1664"/>
              <a:chExt cx="384" cy="1600"/>
            </a:xfrm>
          </p:grpSpPr>
          <p:sp>
            <p:nvSpPr>
              <p:cNvPr id="28679" name="AutoShape 29"/>
              <p:cNvSpPr>
                <a:spLocks noChangeArrowheads="1"/>
              </p:cNvSpPr>
              <p:nvPr/>
            </p:nvSpPr>
            <p:spPr bwMode="auto">
              <a:xfrm>
                <a:off x="864" y="2256"/>
                <a:ext cx="240" cy="1008"/>
              </a:xfrm>
              <a:prstGeom prst="can">
                <a:avLst>
                  <a:gd name="adj" fmla="val 49992"/>
                </a:avLst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8680" name="Freeform 30"/>
              <p:cNvSpPr>
                <a:spLocks noChangeArrowheads="1"/>
              </p:cNvSpPr>
              <p:nvPr/>
            </p:nvSpPr>
            <p:spPr bwMode="auto">
              <a:xfrm>
                <a:off x="816" y="1664"/>
                <a:ext cx="384" cy="640"/>
              </a:xfrm>
              <a:custGeom>
                <a:avLst/>
                <a:gdLst>
                  <a:gd name="T0" fmla="*/ 96 w 384"/>
                  <a:gd name="T1" fmla="*/ 640 h 640"/>
                  <a:gd name="T2" fmla="*/ 0 w 384"/>
                  <a:gd name="T3" fmla="*/ 496 h 640"/>
                  <a:gd name="T4" fmla="*/ 96 w 384"/>
                  <a:gd name="T5" fmla="*/ 256 h 640"/>
                  <a:gd name="T6" fmla="*/ 192 w 384"/>
                  <a:gd name="T7" fmla="*/ 112 h 640"/>
                  <a:gd name="T8" fmla="*/ 240 w 384"/>
                  <a:gd name="T9" fmla="*/ 16 h 640"/>
                  <a:gd name="T10" fmla="*/ 288 w 384"/>
                  <a:gd name="T11" fmla="*/ 208 h 640"/>
                  <a:gd name="T12" fmla="*/ 288 w 384"/>
                  <a:gd name="T13" fmla="*/ 352 h 640"/>
                  <a:gd name="T14" fmla="*/ 384 w 384"/>
                  <a:gd name="T15" fmla="*/ 496 h 640"/>
                  <a:gd name="T16" fmla="*/ 288 w 384"/>
                  <a:gd name="T17" fmla="*/ 592 h 640"/>
                  <a:gd name="T18" fmla="*/ 192 w 384"/>
                  <a:gd name="T1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640">
                    <a:moveTo>
                      <a:pt x="96" y="640"/>
                    </a:moveTo>
                    <a:cubicBezTo>
                      <a:pt x="48" y="600"/>
                      <a:pt x="0" y="560"/>
                      <a:pt x="0" y="496"/>
                    </a:cubicBezTo>
                    <a:cubicBezTo>
                      <a:pt x="0" y="432"/>
                      <a:pt x="64" y="320"/>
                      <a:pt x="96" y="256"/>
                    </a:cubicBezTo>
                    <a:cubicBezTo>
                      <a:pt x="128" y="192"/>
                      <a:pt x="168" y="152"/>
                      <a:pt x="192" y="112"/>
                    </a:cubicBezTo>
                    <a:cubicBezTo>
                      <a:pt x="216" y="72"/>
                      <a:pt x="224" y="0"/>
                      <a:pt x="240" y="16"/>
                    </a:cubicBezTo>
                    <a:cubicBezTo>
                      <a:pt x="256" y="32"/>
                      <a:pt x="280" y="152"/>
                      <a:pt x="288" y="208"/>
                    </a:cubicBezTo>
                    <a:cubicBezTo>
                      <a:pt x="296" y="264"/>
                      <a:pt x="272" y="304"/>
                      <a:pt x="288" y="352"/>
                    </a:cubicBezTo>
                    <a:cubicBezTo>
                      <a:pt x="304" y="400"/>
                      <a:pt x="384" y="456"/>
                      <a:pt x="384" y="496"/>
                    </a:cubicBezTo>
                    <a:cubicBezTo>
                      <a:pt x="384" y="536"/>
                      <a:pt x="320" y="568"/>
                      <a:pt x="288" y="592"/>
                    </a:cubicBezTo>
                    <a:cubicBezTo>
                      <a:pt x="256" y="616"/>
                      <a:pt x="208" y="632"/>
                      <a:pt x="192" y="640"/>
                    </a:cubicBezTo>
                  </a:path>
                </a:pathLst>
              </a:custGeom>
              <a:solidFill>
                <a:srgbClr val="ECF444"/>
              </a:solidFill>
              <a:ln w="9525">
                <a:solidFill>
                  <a:srgbClr val="FF6699"/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681" name="Freeform 31"/>
              <p:cNvSpPr>
                <a:spLocks noChangeArrowheads="1"/>
              </p:cNvSpPr>
              <p:nvPr/>
            </p:nvSpPr>
            <p:spPr bwMode="auto">
              <a:xfrm>
                <a:off x="936" y="1920"/>
                <a:ext cx="96" cy="384"/>
              </a:xfrm>
              <a:custGeom>
                <a:avLst/>
                <a:gdLst>
                  <a:gd name="T0" fmla="*/ 96 w 384"/>
                  <a:gd name="T1" fmla="*/ 640 h 640"/>
                  <a:gd name="T2" fmla="*/ 0 w 384"/>
                  <a:gd name="T3" fmla="*/ 496 h 640"/>
                  <a:gd name="T4" fmla="*/ 96 w 384"/>
                  <a:gd name="T5" fmla="*/ 256 h 640"/>
                  <a:gd name="T6" fmla="*/ 192 w 384"/>
                  <a:gd name="T7" fmla="*/ 112 h 640"/>
                  <a:gd name="T8" fmla="*/ 240 w 384"/>
                  <a:gd name="T9" fmla="*/ 16 h 640"/>
                  <a:gd name="T10" fmla="*/ 288 w 384"/>
                  <a:gd name="T11" fmla="*/ 208 h 640"/>
                  <a:gd name="T12" fmla="*/ 288 w 384"/>
                  <a:gd name="T13" fmla="*/ 352 h 640"/>
                  <a:gd name="T14" fmla="*/ 384 w 384"/>
                  <a:gd name="T15" fmla="*/ 496 h 640"/>
                  <a:gd name="T16" fmla="*/ 288 w 384"/>
                  <a:gd name="T17" fmla="*/ 592 h 640"/>
                  <a:gd name="T18" fmla="*/ 192 w 384"/>
                  <a:gd name="T1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640">
                    <a:moveTo>
                      <a:pt x="96" y="640"/>
                    </a:moveTo>
                    <a:cubicBezTo>
                      <a:pt x="48" y="600"/>
                      <a:pt x="0" y="560"/>
                      <a:pt x="0" y="496"/>
                    </a:cubicBezTo>
                    <a:cubicBezTo>
                      <a:pt x="0" y="432"/>
                      <a:pt x="64" y="320"/>
                      <a:pt x="96" y="256"/>
                    </a:cubicBezTo>
                    <a:cubicBezTo>
                      <a:pt x="128" y="192"/>
                      <a:pt x="168" y="152"/>
                      <a:pt x="192" y="112"/>
                    </a:cubicBezTo>
                    <a:cubicBezTo>
                      <a:pt x="216" y="72"/>
                      <a:pt x="224" y="0"/>
                      <a:pt x="240" y="16"/>
                    </a:cubicBezTo>
                    <a:cubicBezTo>
                      <a:pt x="256" y="32"/>
                      <a:pt x="280" y="152"/>
                      <a:pt x="288" y="208"/>
                    </a:cubicBezTo>
                    <a:cubicBezTo>
                      <a:pt x="296" y="264"/>
                      <a:pt x="272" y="304"/>
                      <a:pt x="288" y="352"/>
                    </a:cubicBezTo>
                    <a:cubicBezTo>
                      <a:pt x="304" y="400"/>
                      <a:pt x="384" y="456"/>
                      <a:pt x="384" y="496"/>
                    </a:cubicBezTo>
                    <a:cubicBezTo>
                      <a:pt x="384" y="536"/>
                      <a:pt x="320" y="568"/>
                      <a:pt x="288" y="592"/>
                    </a:cubicBezTo>
                    <a:cubicBezTo>
                      <a:pt x="256" y="616"/>
                      <a:pt x="208" y="632"/>
                      <a:pt x="192" y="640"/>
                    </a:cubicBezTo>
                  </a:path>
                </a:pathLst>
              </a:custGeom>
              <a:noFill/>
              <a:ln w="9525">
                <a:solidFill>
                  <a:srgbClr val="FF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5" name="Group 32"/>
          <p:cNvGrpSpPr/>
          <p:nvPr/>
        </p:nvGrpSpPr>
        <p:grpSpPr bwMode="auto">
          <a:xfrm>
            <a:off x="2054772" y="1934062"/>
            <a:ext cx="6400800" cy="914400"/>
            <a:chOff x="576" y="784"/>
            <a:chExt cx="4176" cy="1536"/>
          </a:xfrm>
        </p:grpSpPr>
        <p:sp>
          <p:nvSpPr>
            <p:cNvPr id="28683" name="Line 33"/>
            <p:cNvSpPr>
              <a:spLocks noChangeShapeType="1"/>
            </p:cNvSpPr>
            <p:nvPr/>
          </p:nvSpPr>
          <p:spPr bwMode="auto">
            <a:xfrm>
              <a:off x="576" y="784"/>
              <a:ext cx="4176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4" name="Line 34"/>
            <p:cNvSpPr>
              <a:spLocks noChangeShapeType="1"/>
            </p:cNvSpPr>
            <p:nvPr/>
          </p:nvSpPr>
          <p:spPr bwMode="auto">
            <a:xfrm>
              <a:off x="1584" y="1152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35"/>
          <p:cNvGrpSpPr/>
          <p:nvPr/>
        </p:nvGrpSpPr>
        <p:grpSpPr bwMode="auto">
          <a:xfrm>
            <a:off x="2054772" y="1857862"/>
            <a:ext cx="6324600" cy="838200"/>
            <a:chOff x="480" y="1504"/>
            <a:chExt cx="4224" cy="864"/>
          </a:xfrm>
        </p:grpSpPr>
        <p:sp>
          <p:nvSpPr>
            <p:cNvPr id="28686" name="Line 36"/>
            <p:cNvSpPr>
              <a:spLocks noChangeShapeType="1"/>
            </p:cNvSpPr>
            <p:nvPr/>
          </p:nvSpPr>
          <p:spPr bwMode="auto">
            <a:xfrm flipV="1">
              <a:off x="480" y="1504"/>
              <a:ext cx="422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7" name="Line 37"/>
            <p:cNvSpPr>
              <a:spLocks noChangeShapeType="1"/>
            </p:cNvSpPr>
            <p:nvPr/>
          </p:nvSpPr>
          <p:spPr bwMode="auto">
            <a:xfrm flipV="1">
              <a:off x="1440" y="2124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38"/>
          <p:cNvGrpSpPr/>
          <p:nvPr/>
        </p:nvGrpSpPr>
        <p:grpSpPr bwMode="auto">
          <a:xfrm>
            <a:off x="7922172" y="1324462"/>
            <a:ext cx="838200" cy="1524000"/>
            <a:chOff x="4368" y="2544"/>
            <a:chExt cx="528" cy="960"/>
          </a:xfrm>
        </p:grpSpPr>
        <p:sp>
          <p:nvSpPr>
            <p:cNvPr id="28689" name="AutoShape 39"/>
            <p:cNvSpPr>
              <a:spLocks noChangeArrowheads="1"/>
            </p:cNvSpPr>
            <p:nvPr/>
          </p:nvSpPr>
          <p:spPr bwMode="auto">
            <a:xfrm flipV="1">
              <a:off x="4434" y="2544"/>
              <a:ext cx="330" cy="409"/>
            </a:xfrm>
            <a:prstGeom prst="can">
              <a:avLst>
                <a:gd name="adj" fmla="val 14746"/>
              </a:avLst>
            </a:prstGeom>
            <a:solidFill>
              <a:srgbClr val="FF9999"/>
            </a:solidFill>
            <a:ln w="9525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690" name="Freeform 40"/>
            <p:cNvSpPr>
              <a:spLocks noChangeArrowheads="1"/>
            </p:cNvSpPr>
            <p:nvPr/>
          </p:nvSpPr>
          <p:spPr bwMode="auto">
            <a:xfrm flipV="1">
              <a:off x="4368" y="2909"/>
              <a:ext cx="528" cy="595"/>
            </a:xfrm>
            <a:custGeom>
              <a:avLst/>
              <a:gdLst>
                <a:gd name="T0" fmla="*/ 96 w 384"/>
                <a:gd name="T1" fmla="*/ 640 h 640"/>
                <a:gd name="T2" fmla="*/ 0 w 384"/>
                <a:gd name="T3" fmla="*/ 496 h 640"/>
                <a:gd name="T4" fmla="*/ 96 w 384"/>
                <a:gd name="T5" fmla="*/ 256 h 640"/>
                <a:gd name="T6" fmla="*/ 192 w 384"/>
                <a:gd name="T7" fmla="*/ 112 h 640"/>
                <a:gd name="T8" fmla="*/ 240 w 384"/>
                <a:gd name="T9" fmla="*/ 16 h 640"/>
                <a:gd name="T10" fmla="*/ 288 w 384"/>
                <a:gd name="T11" fmla="*/ 208 h 640"/>
                <a:gd name="T12" fmla="*/ 288 w 384"/>
                <a:gd name="T13" fmla="*/ 352 h 640"/>
                <a:gd name="T14" fmla="*/ 384 w 384"/>
                <a:gd name="T15" fmla="*/ 496 h 640"/>
                <a:gd name="T16" fmla="*/ 288 w 384"/>
                <a:gd name="T17" fmla="*/ 592 h 640"/>
                <a:gd name="T18" fmla="*/ 192 w 384"/>
                <a:gd name="T1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640">
                  <a:moveTo>
                    <a:pt x="96" y="640"/>
                  </a:moveTo>
                  <a:cubicBezTo>
                    <a:pt x="48" y="600"/>
                    <a:pt x="0" y="560"/>
                    <a:pt x="0" y="496"/>
                  </a:cubicBezTo>
                  <a:cubicBezTo>
                    <a:pt x="0" y="432"/>
                    <a:pt x="64" y="320"/>
                    <a:pt x="96" y="256"/>
                  </a:cubicBezTo>
                  <a:cubicBezTo>
                    <a:pt x="128" y="192"/>
                    <a:pt x="168" y="152"/>
                    <a:pt x="192" y="112"/>
                  </a:cubicBezTo>
                  <a:cubicBezTo>
                    <a:pt x="216" y="72"/>
                    <a:pt x="224" y="0"/>
                    <a:pt x="240" y="16"/>
                  </a:cubicBezTo>
                  <a:cubicBezTo>
                    <a:pt x="256" y="32"/>
                    <a:pt x="280" y="152"/>
                    <a:pt x="288" y="208"/>
                  </a:cubicBezTo>
                  <a:cubicBezTo>
                    <a:pt x="296" y="264"/>
                    <a:pt x="272" y="304"/>
                    <a:pt x="288" y="352"/>
                  </a:cubicBezTo>
                  <a:cubicBezTo>
                    <a:pt x="304" y="400"/>
                    <a:pt x="384" y="456"/>
                    <a:pt x="384" y="496"/>
                  </a:cubicBezTo>
                  <a:cubicBezTo>
                    <a:pt x="384" y="536"/>
                    <a:pt x="320" y="568"/>
                    <a:pt x="288" y="592"/>
                  </a:cubicBezTo>
                  <a:cubicBezTo>
                    <a:pt x="256" y="616"/>
                    <a:pt x="208" y="632"/>
                    <a:pt x="192" y="640"/>
                  </a:cubicBezTo>
                </a:path>
              </a:pathLst>
            </a:custGeom>
            <a:solidFill>
              <a:srgbClr val="ECF444"/>
            </a:solidFill>
            <a:ln w="9525">
              <a:solidFill>
                <a:srgbClr val="FF6699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691" name="Freeform 41"/>
            <p:cNvSpPr>
              <a:spLocks noChangeArrowheads="1"/>
            </p:cNvSpPr>
            <p:nvPr/>
          </p:nvSpPr>
          <p:spPr bwMode="auto">
            <a:xfrm flipV="1">
              <a:off x="4533" y="2909"/>
              <a:ext cx="132" cy="357"/>
            </a:xfrm>
            <a:custGeom>
              <a:avLst/>
              <a:gdLst>
                <a:gd name="T0" fmla="*/ 96 w 384"/>
                <a:gd name="T1" fmla="*/ 640 h 640"/>
                <a:gd name="T2" fmla="*/ 0 w 384"/>
                <a:gd name="T3" fmla="*/ 496 h 640"/>
                <a:gd name="T4" fmla="*/ 96 w 384"/>
                <a:gd name="T5" fmla="*/ 256 h 640"/>
                <a:gd name="T6" fmla="*/ 192 w 384"/>
                <a:gd name="T7" fmla="*/ 112 h 640"/>
                <a:gd name="T8" fmla="*/ 240 w 384"/>
                <a:gd name="T9" fmla="*/ 16 h 640"/>
                <a:gd name="T10" fmla="*/ 288 w 384"/>
                <a:gd name="T11" fmla="*/ 208 h 640"/>
                <a:gd name="T12" fmla="*/ 288 w 384"/>
                <a:gd name="T13" fmla="*/ 352 h 640"/>
                <a:gd name="T14" fmla="*/ 384 w 384"/>
                <a:gd name="T15" fmla="*/ 496 h 640"/>
                <a:gd name="T16" fmla="*/ 288 w 384"/>
                <a:gd name="T17" fmla="*/ 592 h 640"/>
                <a:gd name="T18" fmla="*/ 192 w 384"/>
                <a:gd name="T1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640">
                  <a:moveTo>
                    <a:pt x="96" y="640"/>
                  </a:moveTo>
                  <a:cubicBezTo>
                    <a:pt x="48" y="600"/>
                    <a:pt x="0" y="560"/>
                    <a:pt x="0" y="496"/>
                  </a:cubicBezTo>
                  <a:cubicBezTo>
                    <a:pt x="0" y="432"/>
                    <a:pt x="64" y="320"/>
                    <a:pt x="96" y="256"/>
                  </a:cubicBezTo>
                  <a:cubicBezTo>
                    <a:pt x="128" y="192"/>
                    <a:pt x="168" y="152"/>
                    <a:pt x="192" y="112"/>
                  </a:cubicBezTo>
                  <a:cubicBezTo>
                    <a:pt x="216" y="72"/>
                    <a:pt x="224" y="0"/>
                    <a:pt x="240" y="16"/>
                  </a:cubicBezTo>
                  <a:cubicBezTo>
                    <a:pt x="256" y="32"/>
                    <a:pt x="280" y="152"/>
                    <a:pt x="288" y="208"/>
                  </a:cubicBezTo>
                  <a:cubicBezTo>
                    <a:pt x="296" y="264"/>
                    <a:pt x="272" y="304"/>
                    <a:pt x="288" y="352"/>
                  </a:cubicBezTo>
                  <a:cubicBezTo>
                    <a:pt x="304" y="400"/>
                    <a:pt x="384" y="456"/>
                    <a:pt x="384" y="496"/>
                  </a:cubicBezTo>
                  <a:cubicBezTo>
                    <a:pt x="384" y="536"/>
                    <a:pt x="320" y="568"/>
                    <a:pt x="288" y="592"/>
                  </a:cubicBezTo>
                  <a:cubicBezTo>
                    <a:pt x="256" y="616"/>
                    <a:pt x="208" y="632"/>
                    <a:pt x="192" y="640"/>
                  </a:cubicBezTo>
                </a:path>
              </a:pathLst>
            </a:custGeom>
            <a:noFill/>
            <a:ln w="9525">
              <a:solidFill>
                <a:srgbClr val="FF6699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9" name="Rectangle 58"/>
          <p:cNvSpPr>
            <a:spLocks noChangeArrowheads="1"/>
          </p:cNvSpPr>
          <p:nvPr/>
        </p:nvSpPr>
        <p:spPr bwMode="auto">
          <a:xfrm>
            <a:off x="736656" y="4909355"/>
            <a:ext cx="944096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61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32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如果小孔成像中光源是太阳，小孔是方形的，则成的像是</a:t>
            </a:r>
            <a:r>
              <a:rPr lang="zh-CN" altLang="en-US" sz="3200" u="sng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32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形的。</a:t>
            </a:r>
          </a:p>
        </p:txBody>
      </p:sp>
      <p:sp>
        <p:nvSpPr>
          <p:cNvPr id="30" name="TextBox 27"/>
          <p:cNvSpPr txBox="1">
            <a:spLocks noChangeArrowheads="1"/>
          </p:cNvSpPr>
          <p:nvPr/>
        </p:nvSpPr>
        <p:spPr bwMode="auto">
          <a:xfrm>
            <a:off x="3567527" y="5571074"/>
            <a:ext cx="752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r>
              <a:rPr lang="zh-CN" altLang="en-US" sz="3200">
                <a:solidFill>
                  <a:srgbClr val="FF0000"/>
                </a:solidFill>
              </a:rPr>
              <a:t>圆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1286106" y="347886"/>
            <a:ext cx="351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活动三：小孔成像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8"/>
          <p:cNvGrpSpPr/>
          <p:nvPr/>
        </p:nvGrpSpPr>
        <p:grpSpPr bwMode="auto">
          <a:xfrm>
            <a:off x="2280691" y="1066699"/>
            <a:ext cx="7131800" cy="5128062"/>
            <a:chOff x="1077" y="888"/>
            <a:chExt cx="4925" cy="3541"/>
          </a:xfrm>
        </p:grpSpPr>
        <p:pic>
          <p:nvPicPr>
            <p:cNvPr id="1331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" y="888"/>
              <a:ext cx="4925" cy="3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6" name="Text Box 6"/>
            <p:cNvSpPr txBox="1">
              <a:spLocks noChangeArrowheads="1"/>
            </p:cNvSpPr>
            <p:nvPr/>
          </p:nvSpPr>
          <p:spPr bwMode="auto">
            <a:xfrm>
              <a:off x="1653" y="1258"/>
              <a:ext cx="3612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indent="457200">
                <a:lnSpc>
                  <a:spcPct val="12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a typeface="宋体" panose="02010600030101010101" pitchFamily="2" charset="-122"/>
                </a:rPr>
                <a:t>日偏食时，太阳通过树叶间的小孔在墙上成</a:t>
              </a:r>
              <a:r>
                <a:rPr lang="zh-CN" altLang="en-US" sz="3200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像。</a:t>
              </a:r>
              <a:endParaRPr lang="zh-CN" altLang="en-US" sz="3200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3313" name="Text Box 36"/>
          <p:cNvSpPr txBox="1">
            <a:spLocks noChangeArrowheads="1"/>
          </p:cNvSpPr>
          <p:nvPr/>
        </p:nvSpPr>
        <p:spPr bwMode="auto">
          <a:xfrm>
            <a:off x="3375369" y="5121439"/>
            <a:ext cx="5418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CC00FF"/>
                </a:solidFill>
              </a:rPr>
              <a:t>请你描述出日食和月食的成因</a:t>
            </a:r>
          </a:p>
        </p:txBody>
      </p:sp>
      <p:pic>
        <p:nvPicPr>
          <p:cNvPr id="13317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/>
          <p:nvPr/>
        </p:nvSpPr>
        <p:spPr>
          <a:xfrm>
            <a:off x="1042784" y="4616677"/>
            <a:ext cx="9501352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/>
              <a:t>月球挡</a:t>
            </a:r>
            <a:r>
              <a:rPr lang="zh-CN" altLang="en-US" sz="2800" b="1" dirty="0"/>
              <a:t>住了太阳射向地球的</a:t>
            </a:r>
            <a:r>
              <a:rPr lang="zh-CN" altLang="en-US" sz="2800" b="1" dirty="0" smtClean="0"/>
              <a:t>光，</a:t>
            </a:r>
            <a:r>
              <a:rPr lang="zh-CN" altLang="en-US" sz="2800" b="1" dirty="0"/>
              <a:t>在地球上的影子区域内即使在白天也不能看见太阳，就形成了</a:t>
            </a:r>
            <a:r>
              <a:rPr lang="zh-CN" altLang="en-US" sz="2800" b="1" dirty="0">
                <a:solidFill>
                  <a:srgbClr val="FF0000"/>
                </a:solidFill>
              </a:rPr>
              <a:t>日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食</a:t>
            </a:r>
            <a:r>
              <a:rPr lang="zh-CN" altLang="en-US" sz="2800" b="1" dirty="0" smtClean="0"/>
              <a:t>。</a:t>
            </a:r>
            <a:endParaRPr lang="zh-CN" altLang="en-US" sz="2800" b="1" dirty="0"/>
          </a:p>
        </p:txBody>
      </p:sp>
      <p:sp>
        <p:nvSpPr>
          <p:cNvPr id="14347" name="Oval 11"/>
          <p:cNvSpPr/>
          <p:nvPr/>
        </p:nvSpPr>
        <p:spPr>
          <a:xfrm>
            <a:off x="1266825" y="1931286"/>
            <a:ext cx="2396146" cy="2362201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3600" b="1" dirty="0">
                <a:latin typeface="Times New Roman" panose="02020603050405020304" pitchFamily="18" charset="0"/>
              </a:rPr>
              <a:t>太阳</a:t>
            </a:r>
          </a:p>
        </p:txBody>
      </p:sp>
      <p:sp>
        <p:nvSpPr>
          <p:cNvPr id="14348" name="Oval 12"/>
          <p:cNvSpPr/>
          <p:nvPr/>
        </p:nvSpPr>
        <p:spPr>
          <a:xfrm>
            <a:off x="7625251" y="3302887"/>
            <a:ext cx="533400" cy="5334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000" dirty="0">
                <a:solidFill>
                  <a:srgbClr val="CC00CC"/>
                </a:solidFill>
                <a:latin typeface="Times New Roman" panose="02020603050405020304" pitchFamily="18" charset="0"/>
              </a:rPr>
              <a:t>月球</a:t>
            </a:r>
          </a:p>
        </p:txBody>
      </p:sp>
      <p:sp>
        <p:nvSpPr>
          <p:cNvPr id="14349" name="Oval 13"/>
          <p:cNvSpPr/>
          <p:nvPr/>
        </p:nvSpPr>
        <p:spPr>
          <a:xfrm>
            <a:off x="8827843" y="3089462"/>
            <a:ext cx="1100017" cy="1096962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FFCC66"/>
                </a:solidFill>
                <a:latin typeface="Times New Roman" panose="02020603050405020304" pitchFamily="18" charset="0"/>
              </a:rPr>
              <a:t>地球</a:t>
            </a:r>
          </a:p>
        </p:txBody>
      </p:sp>
      <p:sp>
        <p:nvSpPr>
          <p:cNvPr id="14350" name="Text Box 14"/>
          <p:cNvSpPr txBox="1"/>
          <p:nvPr/>
        </p:nvSpPr>
        <p:spPr>
          <a:xfrm>
            <a:off x="1911753" y="788451"/>
            <a:ext cx="2501006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 smtClean="0"/>
              <a:t>日</a:t>
            </a:r>
            <a:r>
              <a:rPr lang="zh-CN" altLang="en-US" sz="3600" b="1" dirty="0"/>
              <a:t>食的形成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596051" y="1931287"/>
            <a:ext cx="6629400" cy="2362200"/>
            <a:chOff x="2596051" y="1931287"/>
            <a:chExt cx="6629400" cy="2362200"/>
          </a:xfrm>
        </p:grpSpPr>
        <p:grpSp>
          <p:nvGrpSpPr>
            <p:cNvPr id="2" name="Group 3"/>
            <p:cNvGrpSpPr/>
            <p:nvPr/>
          </p:nvGrpSpPr>
          <p:grpSpPr>
            <a:xfrm>
              <a:off x="2596051" y="1931287"/>
              <a:ext cx="6629400" cy="2362200"/>
              <a:chOff x="0" y="0"/>
              <a:chExt cx="4176" cy="1488"/>
            </a:xfrm>
          </p:grpSpPr>
          <p:sp>
            <p:nvSpPr>
              <p:cNvPr id="35843" name="Line 4"/>
              <p:cNvSpPr/>
              <p:nvPr/>
            </p:nvSpPr>
            <p:spPr>
              <a:xfrm>
                <a:off x="0" y="0"/>
                <a:ext cx="4176" cy="105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5844" name="Line 5"/>
              <p:cNvSpPr/>
              <p:nvPr/>
            </p:nvSpPr>
            <p:spPr>
              <a:xfrm flipV="1">
                <a:off x="0" y="1152"/>
                <a:ext cx="3936" cy="3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5845" name="Line 6"/>
              <p:cNvSpPr/>
              <p:nvPr/>
            </p:nvSpPr>
            <p:spPr>
              <a:xfrm>
                <a:off x="1536" y="384"/>
                <a:ext cx="597" cy="15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35846" name="Line 7"/>
              <p:cNvSpPr/>
              <p:nvPr/>
            </p:nvSpPr>
            <p:spPr>
              <a:xfrm>
                <a:off x="624" y="432"/>
                <a:ext cx="2544" cy="52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5847" name="Line 8"/>
              <p:cNvSpPr/>
              <p:nvPr/>
            </p:nvSpPr>
            <p:spPr>
              <a:xfrm>
                <a:off x="672" y="905"/>
                <a:ext cx="2496" cy="15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5848" name="Line 9"/>
              <p:cNvSpPr/>
              <p:nvPr/>
            </p:nvSpPr>
            <p:spPr>
              <a:xfrm>
                <a:off x="1584" y="630"/>
                <a:ext cx="549" cy="11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35849" name="Line 10"/>
              <p:cNvSpPr/>
              <p:nvPr/>
            </p:nvSpPr>
            <p:spPr>
              <a:xfrm>
                <a:off x="1440" y="957"/>
                <a:ext cx="693" cy="4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sp>
          <p:nvSpPr>
            <p:cNvPr id="24" name="Line 10"/>
            <p:cNvSpPr/>
            <p:nvPr/>
          </p:nvSpPr>
          <p:spPr>
            <a:xfrm flipV="1">
              <a:off x="4794003" y="4007077"/>
              <a:ext cx="1188185" cy="10146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7" grpId="0" animBg="1"/>
      <p:bldP spid="14348" grpId="0" animBg="1"/>
      <p:bldP spid="14349" grpId="0" animBg="1"/>
      <p:bldP spid="143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/>
          <p:nvPr/>
        </p:nvSpPr>
        <p:spPr>
          <a:xfrm>
            <a:off x="1416480" y="4343400"/>
            <a:ext cx="8610600" cy="177279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2800" b="1" dirty="0"/>
              <a:t>地球挡住了太阳射向</a:t>
            </a:r>
            <a:r>
              <a:rPr lang="zh-CN" altLang="en-US" sz="2800" b="1" dirty="0" smtClean="0"/>
              <a:t>月球的</a:t>
            </a:r>
            <a:r>
              <a:rPr lang="zh-CN" altLang="en-US" sz="2800" b="1" dirty="0"/>
              <a:t>光线，在地球后方形成一个大影子区域，当月球处于这个区域时，太阳光不能直接照射到月球上就形成</a:t>
            </a:r>
            <a:r>
              <a:rPr lang="zh-CN" altLang="en-US" sz="2800" b="1" dirty="0">
                <a:solidFill>
                  <a:srgbClr val="FF0000"/>
                </a:solidFill>
              </a:rPr>
              <a:t>月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食</a:t>
            </a:r>
            <a:r>
              <a:rPr lang="zh-CN" altLang="en-US" sz="2800" b="1" dirty="0" smtClean="0"/>
              <a:t>。</a:t>
            </a:r>
            <a:endParaRPr lang="zh-CN" altLang="en-US" sz="2800" b="1" dirty="0"/>
          </a:p>
        </p:txBody>
      </p:sp>
      <p:grpSp>
        <p:nvGrpSpPr>
          <p:cNvPr id="2" name="Group 3"/>
          <p:cNvGrpSpPr/>
          <p:nvPr/>
        </p:nvGrpSpPr>
        <p:grpSpPr>
          <a:xfrm>
            <a:off x="1524000" y="1828804"/>
            <a:ext cx="8838810" cy="2362200"/>
            <a:chOff x="0" y="0"/>
            <a:chExt cx="5713" cy="1488"/>
          </a:xfrm>
        </p:grpSpPr>
        <p:sp>
          <p:nvSpPr>
            <p:cNvPr id="36867" name="Oval 4"/>
            <p:cNvSpPr/>
            <p:nvPr/>
          </p:nvSpPr>
          <p:spPr>
            <a:xfrm>
              <a:off x="0" y="0"/>
              <a:ext cx="1584" cy="1488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3600" b="1" dirty="0">
                  <a:latin typeface="Times New Roman" panose="02020603050405020304" pitchFamily="18" charset="0"/>
                </a:rPr>
                <a:t>太阳</a:t>
              </a:r>
            </a:p>
          </p:txBody>
        </p:sp>
        <p:sp>
          <p:nvSpPr>
            <p:cNvPr id="36868" name="Oval 5"/>
            <p:cNvSpPr/>
            <p:nvPr/>
          </p:nvSpPr>
          <p:spPr>
            <a:xfrm>
              <a:off x="5278" y="771"/>
              <a:ext cx="435" cy="427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月球</a:t>
              </a:r>
            </a:p>
          </p:txBody>
        </p:sp>
        <p:sp>
          <p:nvSpPr>
            <p:cNvPr id="36869" name="Oval 6"/>
            <p:cNvSpPr/>
            <p:nvPr/>
          </p:nvSpPr>
          <p:spPr>
            <a:xfrm>
              <a:off x="4128" y="600"/>
              <a:ext cx="672" cy="67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800" b="1" dirty="0">
                  <a:solidFill>
                    <a:srgbClr val="FFCC66"/>
                  </a:solidFill>
                  <a:latin typeface="Times New Roman" panose="02020603050405020304" pitchFamily="18" charset="0"/>
                </a:rPr>
                <a:t>地球</a:t>
              </a: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2819400" y="1828804"/>
            <a:ext cx="7848600" cy="2362200"/>
            <a:chOff x="0" y="0"/>
            <a:chExt cx="4944" cy="1488"/>
          </a:xfrm>
        </p:grpSpPr>
        <p:sp>
          <p:nvSpPr>
            <p:cNvPr id="36871" name="Line 8"/>
            <p:cNvSpPr/>
            <p:nvPr/>
          </p:nvSpPr>
          <p:spPr>
            <a:xfrm>
              <a:off x="96" y="0"/>
              <a:ext cx="4848" cy="81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72" name="Line 9"/>
            <p:cNvSpPr/>
            <p:nvPr/>
          </p:nvSpPr>
          <p:spPr>
            <a:xfrm flipV="1">
              <a:off x="0" y="1200"/>
              <a:ext cx="4944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73" name="Line 10"/>
            <p:cNvSpPr/>
            <p:nvPr/>
          </p:nvSpPr>
          <p:spPr>
            <a:xfrm>
              <a:off x="684" y="510"/>
              <a:ext cx="2580" cy="31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74" name="Line 11"/>
            <p:cNvSpPr/>
            <p:nvPr/>
          </p:nvSpPr>
          <p:spPr>
            <a:xfrm>
              <a:off x="660" y="1056"/>
              <a:ext cx="25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75" name="Line 12"/>
            <p:cNvSpPr/>
            <p:nvPr/>
          </p:nvSpPr>
          <p:spPr>
            <a:xfrm>
              <a:off x="1536" y="240"/>
              <a:ext cx="552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6876" name="Line 13"/>
            <p:cNvSpPr/>
            <p:nvPr/>
          </p:nvSpPr>
          <p:spPr>
            <a:xfrm>
              <a:off x="1536" y="612"/>
              <a:ext cx="507" cy="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6877" name="Line 14"/>
            <p:cNvSpPr/>
            <p:nvPr/>
          </p:nvSpPr>
          <p:spPr>
            <a:xfrm>
              <a:off x="1488" y="1056"/>
              <a:ext cx="49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6878" name="Line 15"/>
            <p:cNvSpPr/>
            <p:nvPr/>
          </p:nvSpPr>
          <p:spPr>
            <a:xfrm flipV="1">
              <a:off x="1251" y="1377"/>
              <a:ext cx="639" cy="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15376" name="Rectangle 16"/>
          <p:cNvSpPr/>
          <p:nvPr/>
        </p:nvSpPr>
        <p:spPr>
          <a:xfrm>
            <a:off x="1594228" y="675011"/>
            <a:ext cx="2492990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 smtClean="0"/>
              <a:t>月</a:t>
            </a:r>
            <a:r>
              <a:rPr lang="zh-CN" altLang="en-US" sz="3600" b="1" dirty="0"/>
              <a:t>食的形成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293" y="1833011"/>
            <a:ext cx="385127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9918" y="1839361"/>
            <a:ext cx="361632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矩形 5"/>
          <p:cNvSpPr>
            <a:spLocks noChangeArrowheads="1"/>
          </p:cNvSpPr>
          <p:nvPr/>
        </p:nvSpPr>
        <p:spPr bwMode="auto">
          <a:xfrm>
            <a:off x="7551354" y="3785637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ea typeface="黑体" panose="02010609060101010101" pitchFamily="49" charset="-122"/>
              </a:rPr>
              <a:t>月  食</a:t>
            </a:r>
          </a:p>
        </p:txBody>
      </p:sp>
      <p:sp>
        <p:nvSpPr>
          <p:cNvPr id="22532" name="矩形 6"/>
          <p:cNvSpPr>
            <a:spLocks noChangeArrowheads="1"/>
          </p:cNvSpPr>
          <p:nvPr/>
        </p:nvSpPr>
        <p:spPr bwMode="auto">
          <a:xfrm>
            <a:off x="3344479" y="3796750"/>
            <a:ext cx="1104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ea typeface="黑体" panose="02010609060101010101" pitchFamily="49" charset="-122"/>
              </a:rPr>
              <a:t>日  食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994017" y="1912387"/>
            <a:ext cx="0" cy="18002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566989" y="4536414"/>
            <a:ext cx="403876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FontTx/>
              <a:buNone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日食月食的形成原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</a:t>
            </a:r>
            <a:r>
              <a:rPr lang="zh-CN" alt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81347" y="5264255"/>
            <a:ext cx="33845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光沿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传直线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播</a:t>
            </a:r>
            <a:endParaRPr lang="zh-CN" altLang="en-US" sz="2800" b="1" dirty="0"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/>
          <p:nvPr/>
        </p:nvSpPr>
        <p:spPr>
          <a:xfrm>
            <a:off x="1439191" y="1322459"/>
            <a:ext cx="4419600" cy="275152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3200" b="1" dirty="0"/>
              <a:t>射击标</a:t>
            </a:r>
            <a:r>
              <a:rPr lang="zh-CN" altLang="en-US" sz="3200" b="1" dirty="0" smtClean="0"/>
              <a:t>准</a:t>
            </a:r>
            <a:endParaRPr lang="en-US" altLang="zh-CN" sz="3200" b="1" dirty="0" smtClean="0"/>
          </a:p>
          <a:p>
            <a:pPr indent="457200">
              <a:lnSpc>
                <a:spcPct val="120000"/>
              </a:lnSpc>
            </a:pPr>
            <a:r>
              <a:rPr lang="zh-CN" altLang="en-US" sz="2800" b="1" dirty="0" smtClean="0"/>
              <a:t>“</a:t>
            </a:r>
            <a:r>
              <a:rPr lang="zh-CN" altLang="en-US" sz="2800" b="1" dirty="0"/>
              <a:t>三点一线”才能射得准， 即枪上标尺的缺口、枪上的准星和射击标要在一条直线上。</a:t>
            </a:r>
          </a:p>
        </p:txBody>
      </p:sp>
      <p:pic>
        <p:nvPicPr>
          <p:cNvPr id="38915" name="Picture 5" descr="Img2216747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471" y="1394267"/>
            <a:ext cx="3396343" cy="26079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6" name="Rectangle 6"/>
          <p:cNvSpPr/>
          <p:nvPr/>
        </p:nvSpPr>
        <p:spPr>
          <a:xfrm>
            <a:off x="4953000" y="45577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b="1" u="sng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752601" y="376210"/>
            <a:ext cx="2517036" cy="769441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  <a:sym typeface="+mn-ea"/>
              </a:rPr>
              <a:t>三、光速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752601" y="6019800"/>
            <a:ext cx="777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24580" name="Picture 8" descr="C:\Users\Administrator\Desktop\668573_11501539019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16"/>
          <a:stretch>
            <a:fillRect/>
          </a:stretch>
        </p:blipFill>
        <p:spPr bwMode="auto">
          <a:xfrm>
            <a:off x="1752601" y="1768476"/>
            <a:ext cx="6227762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752601" y="5214181"/>
            <a:ext cx="63401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光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在空气中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的传播速度比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声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音的快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5775325" y="1145651"/>
            <a:ext cx="6357938" cy="2085754"/>
          </a:xfrm>
          <a:prstGeom prst="cloudCallout">
            <a:avLst>
              <a:gd name="adj1" fmla="val -44730"/>
              <a:gd name="adj2" fmla="val 6299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indent="457200"/>
            <a:r>
              <a:rPr lang="en-US" altLang="zh-CN" b="1" i="1" dirty="0">
                <a:solidFill>
                  <a:srgbClr val="FFC000"/>
                </a:solidFill>
                <a:latin typeface="Arial" panose="020B0604020202020204" pitchFamily="34" charset="0"/>
                <a:ea typeface="楷体_GB2312" pitchFamily="49" charset="-122"/>
              </a:rPr>
              <a:t> </a:t>
            </a:r>
            <a:r>
              <a:rPr lang="zh-CN" alt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楷体_GB2312" pitchFamily="49" charset="-122"/>
              </a:rPr>
              <a:t>反思</a:t>
            </a:r>
            <a:r>
              <a:rPr lang="zh-CN" alt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楷体_GB2312" pitchFamily="49" charset="-122"/>
              </a:rPr>
              <a:t>：雷</a:t>
            </a:r>
            <a:r>
              <a:rPr lang="zh-CN" alt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楷体_GB2312" pitchFamily="49" charset="-122"/>
              </a:rPr>
              <a:t>声和闪电同时发生，为何总是先看到闪</a:t>
            </a:r>
            <a:r>
              <a:rPr lang="zh-CN" alt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楷体_GB2312" pitchFamily="49" charset="-122"/>
              </a:rPr>
              <a:t>电</a:t>
            </a:r>
            <a:r>
              <a:rPr lang="zh-CN" alt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楷体_GB2312" pitchFamily="49" charset="-122"/>
              </a:rPr>
              <a:t>后听</a:t>
            </a:r>
            <a:r>
              <a:rPr lang="zh-CN" alt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楷体_GB2312" pitchFamily="49" charset="-122"/>
              </a:rPr>
              <a:t>到</a:t>
            </a:r>
            <a:r>
              <a:rPr lang="zh-CN" alt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楷体_GB2312" pitchFamily="49" charset="-122"/>
              </a:rPr>
              <a:t>雷声</a:t>
            </a:r>
            <a:r>
              <a:rPr lang="zh-CN" alt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楷体_GB2312" pitchFamily="49" charset="-122"/>
              </a:rPr>
              <a:t>？</a:t>
            </a:r>
            <a:endParaRPr lang="en-US" altLang="zh-CN" b="1" dirty="0">
              <a:solidFill>
                <a:srgbClr val="FFC000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4" grpId="0"/>
      <p:bldP spid="9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130" name="Rectangle 2"/>
              <p:cNvSpPr>
                <a:spLocks noChangeArrowheads="1"/>
              </p:cNvSpPr>
              <p:nvPr/>
            </p:nvSpPr>
            <p:spPr bwMode="auto">
              <a:xfrm>
                <a:off x="1666875" y="1123374"/>
                <a:ext cx="868680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b="1" dirty="0" smtClean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</a:t>
                </a:r>
                <a:r>
                  <a:rPr lang="en-US" altLang="zh-CN" sz="28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28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）真空或空气中的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光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速</a:t>
                </a:r>
                <a:r>
                  <a:rPr lang="zh-CN" altLang="en-US" sz="2800" b="1" dirty="0" smtClean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0000FF"/>
                        </a:solidFill>
                        <a:latin typeface="Cambria Math"/>
                        <a:ea typeface="微软雅黑" panose="020B0503020204020204" pitchFamily="34" charset="-122"/>
                      </a:rPr>
                      <m:t>𝒄</m:t>
                    </m:r>
                    <m:r>
                      <a:rPr lang="en-US" altLang="zh-CN" sz="2800" b="1" i="1" dirty="0" smtClean="0">
                        <a:solidFill>
                          <a:srgbClr val="0000FF"/>
                        </a:solidFill>
                        <a:latin typeface="Cambria Math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800" b="1" i="1" dirty="0" smtClean="0">
                        <a:solidFill>
                          <a:srgbClr val="0000FF"/>
                        </a:solidFill>
                        <a:latin typeface="Cambria Math"/>
                        <a:ea typeface="微软雅黑" panose="020B0503020204020204" pitchFamily="34" charset="-122"/>
                      </a:rPr>
                      <m:t>𝟑</m:t>
                    </m:r>
                    <m:r>
                      <a:rPr lang="en-US" altLang="zh-CN" sz="2800" b="1" i="1" dirty="0" smtClean="0">
                        <a:solidFill>
                          <a:srgbClr val="0000FF"/>
                        </a:solidFill>
                        <a:latin typeface="Cambria Math"/>
                        <a:ea typeface="微软雅黑" panose="020B0503020204020204" pitchFamily="34" charset="-122"/>
                      </a:rPr>
                      <m:t>×</m:t>
                    </m:r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800" b="1" i="1" dirty="0">
                            <a:solidFill>
                              <a:srgbClr val="0000FF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  <m:t>𝟏𝟎</m:t>
                        </m:r>
                      </m:e>
                      <m:sup>
                        <m:r>
                          <a:rPr lang="en-US" altLang="zh-CN" sz="2800" b="1" i="1" dirty="0">
                            <a:solidFill>
                              <a:srgbClr val="0000FF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  <m:t>𝟖</m:t>
                        </m:r>
                      </m:sup>
                    </m:sSup>
                    <m:r>
                      <a:rPr lang="en-US" altLang="zh-CN" sz="2800" b="1" i="0" dirty="0" smtClean="0">
                        <a:solidFill>
                          <a:srgbClr val="0000FF"/>
                        </a:solidFill>
                        <a:latin typeface="Cambria Math"/>
                        <a:ea typeface="微软雅黑" panose="020B0503020204020204" pitchFamily="34" charset="-122"/>
                      </a:rPr>
                      <m:t>𝐦</m:t>
                    </m:r>
                    <m:r>
                      <a:rPr lang="en-US" altLang="zh-CN" sz="2800" b="1" i="0" dirty="0" smtClean="0">
                        <a:solidFill>
                          <a:srgbClr val="0000FF"/>
                        </a:solidFill>
                        <a:latin typeface="Cambria Math"/>
                        <a:ea typeface="微软雅黑" panose="020B0503020204020204" pitchFamily="34" charset="-122"/>
                      </a:rPr>
                      <m:t>/</m:t>
                    </m:r>
                    <m:r>
                      <a:rPr lang="en-US" altLang="zh-CN" sz="2800" b="1" i="0" dirty="0" smtClean="0">
                        <a:solidFill>
                          <a:srgbClr val="0000FF"/>
                        </a:solidFill>
                        <a:latin typeface="Cambria Math"/>
                        <a:ea typeface="微软雅黑" panose="020B0503020204020204" pitchFamily="34" charset="-122"/>
                      </a:rPr>
                      <m:t>𝐬</m:t>
                    </m:r>
                  </m:oMath>
                </a14:m>
                <a:endParaRPr lang="zh-CN" altLang="en-US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4813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6875" y="1123374"/>
                <a:ext cx="8686800" cy="532966"/>
              </a:xfrm>
              <a:prstGeom prst="rect">
                <a:avLst/>
              </a:prstGeom>
              <a:blipFill rotWithShape="1">
                <a:blip r:embed="rId3"/>
                <a:stretch>
                  <a:fillRect l="-1404" t="-7955" b="-318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689101" y="593725"/>
            <a:ext cx="265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392670" y="2248772"/>
            <a:ext cx="46763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/>
            <a:r>
              <a:rPr lang="zh-CN" altLang="en-US" sz="3200" b="1" dirty="0">
                <a:solidFill>
                  <a:srgbClr val="0F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3200" b="1" dirty="0" smtClean="0">
                <a:solidFill>
                  <a:srgbClr val="0F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果一个人以光速绕地球飞行，每</a:t>
            </a:r>
            <a:r>
              <a:rPr lang="zh-CN" altLang="en-US" sz="3200" b="1" dirty="0">
                <a:solidFill>
                  <a:srgbClr val="0F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秒可绕地球赤道七圈</a:t>
            </a:r>
            <a:r>
              <a:rPr lang="zh-CN" altLang="en-US" sz="3200" b="1" dirty="0" smtClean="0">
                <a:solidFill>
                  <a:srgbClr val="0F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半。</a:t>
            </a:r>
            <a:endParaRPr lang="en-US" altLang="zh-CN" sz="3200" dirty="0">
              <a:solidFill>
                <a:srgbClr val="0F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689101" y="4338219"/>
            <a:ext cx="7777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）光在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不同介质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中传播速度不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50"/>
          <a:stretch>
            <a:fillRect/>
          </a:stretch>
        </p:blipFill>
        <p:spPr>
          <a:xfrm>
            <a:off x="2376771" y="1862140"/>
            <a:ext cx="2267800" cy="230554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665544" y="4754688"/>
            <a:ext cx="7800720" cy="1559061"/>
            <a:chOff x="1749680" y="5035201"/>
            <a:chExt cx="7800720" cy="1559061"/>
          </a:xfrm>
        </p:grpSpPr>
        <p:sp>
          <p:nvSpPr>
            <p:cNvPr id="25608" name="矩形 7"/>
            <p:cNvSpPr>
              <a:spLocks noChangeArrowheads="1"/>
            </p:cNvSpPr>
            <p:nvPr/>
          </p:nvSpPr>
          <p:spPr bwMode="auto">
            <a:xfrm>
              <a:off x="1749680" y="5165725"/>
              <a:ext cx="780072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indent="457200" eaLnBrk="1" hangingPunct="1">
                <a:lnSpc>
                  <a:spcPct val="150000"/>
                </a:lnSpc>
              </a:pPr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光在水中的速度约为真空中光速</a:t>
              </a:r>
              <a:r>
                <a:rPr lang="zh-CN" altLang="en-US" sz="28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sz="28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zh-CN" altLang="en-US" sz="28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 </a:t>
              </a:r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光在玻璃中的速度约为真空中光速</a:t>
              </a:r>
              <a:r>
                <a:rPr lang="zh-CN" altLang="en-US" sz="28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sz="28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r>
                <a:rPr lang="zh-CN" altLang="en-US" sz="28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" name="对象 3"/>
            <p:cNvGraphicFramePr>
              <a:graphicFrameLocks/>
            </p:cNvGraphicFramePr>
            <p:nvPr/>
          </p:nvGraphicFramePr>
          <p:xfrm>
            <a:off x="7731229" y="5035201"/>
            <a:ext cx="327830" cy="864280"/>
          </p:xfrm>
          <a:graphic>
            <a:graphicData uri="http://schemas.openxmlformats.org/presentationml/2006/ole">
              <p:oleObj spid="_x0000_s1070" name="Equation" r:id="rId5" imgW="3352800" imgH="8839200" progId="">
                <p:embed/>
              </p:oleObj>
            </a:graphicData>
          </a:graphic>
        </p:graphicFrame>
        <p:graphicFrame>
          <p:nvGraphicFramePr>
            <p:cNvPr id="20" name="对象 19"/>
            <p:cNvGraphicFramePr>
              <a:graphicFrameLocks/>
            </p:cNvGraphicFramePr>
            <p:nvPr/>
          </p:nvGraphicFramePr>
          <p:xfrm>
            <a:off x="7021161" y="5729982"/>
            <a:ext cx="327830" cy="864280"/>
          </p:xfrm>
          <a:graphic>
            <a:graphicData uri="http://schemas.openxmlformats.org/presentationml/2006/ole">
              <p:oleObj spid="_x0000_s1071" name="Equation" r:id="rId6" imgW="3352800" imgH="883920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1" grpId="0"/>
      <p:bldP spid="48133" grpId="0"/>
      <p:bldP spid="48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istrator\Desktop\dc3b2ceb13835ff6ca40c380e951f1ee.jpg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62"/>
          <a:stretch>
            <a:fillRect/>
          </a:stretch>
        </p:blipFill>
        <p:spPr bwMode="auto">
          <a:xfrm>
            <a:off x="6311902" y="3292158"/>
            <a:ext cx="2831638" cy="219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143250" y="5570538"/>
            <a:ext cx="67691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是什么让我们的家乡如此美</a:t>
            </a: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丽？</a:t>
            </a:r>
            <a:endParaRPr lang="en-US" altLang="zh-C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648076" y="3138488"/>
            <a:ext cx="4824413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059488" y="1579563"/>
            <a:ext cx="0" cy="316865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内容占位符 3" descr="chongqing_yeji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3" y="989790"/>
            <a:ext cx="2818937" cy="2067377"/>
          </a:xfrm>
          <a:prstGeom prst="rect">
            <a:avLst/>
          </a:prstGeom>
        </p:spPr>
      </p:pic>
      <p:pic>
        <p:nvPicPr>
          <p:cNvPr id="20" name="内容占位符 3" descr="1-11102201013G33"/>
          <p:cNvPicPr>
            <a:picLocks noChangeAspect="1"/>
          </p:cNvPicPr>
          <p:nvPr/>
        </p:nvPicPr>
        <p:blipFill rotWithShape="1">
          <a:blip r:embed="rId4"/>
          <a:srcRect l="19625" t="-1" b="14579"/>
          <a:stretch>
            <a:fillRect/>
          </a:stretch>
        </p:blipFill>
        <p:spPr>
          <a:xfrm>
            <a:off x="2925274" y="3292158"/>
            <a:ext cx="2959590" cy="2190291"/>
          </a:xfrm>
          <a:prstGeom prst="rect">
            <a:avLst/>
          </a:prstGeom>
        </p:spPr>
      </p:pic>
      <p:pic>
        <p:nvPicPr>
          <p:cNvPr id="21" name="图片 1" descr="234811-13122PR1226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5931" y="972502"/>
            <a:ext cx="2941000" cy="210062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" name="组合 21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23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新 课 引 入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25" name="直接连接符 24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6" name="图片 25" descr="标题2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54336 -0.46459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4" y="-23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525 0.46412 " pathEditMode="relative" rAng="0" ptsTypes="AA">
                                      <p:cBhvr>
                                        <p:cTn id="8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231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51745 -0.47986 " pathEditMode="relative" rAng="0" ptsTypes="AA">
                                      <p:cBhvr>
                                        <p:cTn id="10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2" y="-240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52071 0.4294 " pathEditMode="relative" rAng="0" ptsTypes="AA">
                                      <p:cBhvr>
                                        <p:cTn id="12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9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Group 3"/>
          <p:cNvGraphicFramePr>
            <a:graphicFrameLocks noGrp="1"/>
          </p:cNvGraphicFramePr>
          <p:nvPr>
            <p:ph idx="4294967295"/>
          </p:nvPr>
        </p:nvGraphicFramePr>
        <p:xfrm>
          <a:off x="1342571" y="1959429"/>
          <a:ext cx="8229600" cy="425673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94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声音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4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真空不能传声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27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15℃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空气中声速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340m/s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26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声音在空气中传播最慢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13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声音传播需要介质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43029" name="Rectangle 23"/>
          <p:cNvSpPr/>
          <p:nvPr/>
        </p:nvSpPr>
        <p:spPr>
          <a:xfrm>
            <a:off x="3728356" y="1006389"/>
            <a:ext cx="38862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000" b="1" dirty="0">
                <a:solidFill>
                  <a:srgbClr val="0066CC"/>
                </a:solidFill>
              </a:rPr>
              <a:t>声和光的不同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944372" y="2847476"/>
            <a:ext cx="309077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</a:rPr>
              <a:t>光在真空中传播最快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5429124" y="3642747"/>
            <a:ext cx="414304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空气中光速近似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3×10</a:t>
            </a:r>
            <a:r>
              <a:rPr lang="en-US" altLang="en-US" sz="2400" b="1" baseline="30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57371" y="4438018"/>
            <a:ext cx="4208538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/>
            <a:r>
              <a:rPr lang="zh-CN" altLang="en-US" sz="2400" b="1">
                <a:solidFill>
                  <a:schemeClr val="tx2"/>
                </a:solidFill>
              </a:rPr>
              <a:t>光在空气中比在其他透明介质中传播的快</a:t>
            </a:r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5908486" y="5556897"/>
            <a:ext cx="318432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</a:rPr>
              <a:t>光的传播不需要介质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809875" y="1587282"/>
            <a:ext cx="842486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61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kumimoji="0"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                条</a:t>
            </a:r>
            <a:r>
              <a:rPr kumimoji="0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件：同种均匀介质中</a:t>
            </a:r>
          </a:p>
          <a:p>
            <a:pPr eaLnBrk="0" hangingPunct="0">
              <a:spcBef>
                <a:spcPct val="50000"/>
              </a:spcBef>
            </a:pPr>
            <a:r>
              <a:rPr kumimoji="0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              现象：小孔成像、影子形成、</a:t>
            </a:r>
          </a:p>
          <a:p>
            <a:pPr>
              <a:spcBef>
                <a:spcPct val="50000"/>
              </a:spcBef>
            </a:pPr>
            <a:r>
              <a:rPr kumimoji="0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光的直线传</a:t>
            </a:r>
            <a:r>
              <a:rPr kumimoji="0"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播           日食、月</a:t>
            </a:r>
            <a:r>
              <a:rPr kumimoji="0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食等</a:t>
            </a:r>
          </a:p>
          <a:p>
            <a:pPr eaLnBrk="0" hangingPunct="0">
              <a:spcBef>
                <a:spcPct val="50000"/>
              </a:spcBef>
            </a:pPr>
            <a:r>
              <a:rPr kumimoji="0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               应用：激光准直、排队</a:t>
            </a:r>
            <a:r>
              <a:rPr kumimoji="0"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等</a:t>
            </a:r>
            <a:endParaRPr kumimoji="0" lang="en-US" altLang="zh-CN" sz="280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eaLnBrk="0" hangingPunct="0">
              <a:spcBef>
                <a:spcPct val="50000"/>
              </a:spcBef>
            </a:pPr>
            <a:endParaRPr kumimoji="0"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kumimoji="0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光在真空中的速度：</a:t>
            </a:r>
            <a:r>
              <a:rPr kumimoji="0" lang="en-US" altLang="zh-C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3×10</a:t>
            </a:r>
            <a:r>
              <a:rPr kumimoji="0" lang="en-US" altLang="zh-CN" sz="2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r>
              <a:rPr kumimoji="0" lang="en-US" altLang="zh-C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m/s</a:t>
            </a:r>
          </a:p>
        </p:txBody>
      </p:sp>
      <p:sp>
        <p:nvSpPr>
          <p:cNvPr id="86020" name="AutoShape 4"/>
          <p:cNvSpPr/>
          <p:nvPr/>
        </p:nvSpPr>
        <p:spPr bwMode="auto">
          <a:xfrm>
            <a:off x="5379809" y="1843316"/>
            <a:ext cx="378732" cy="2206170"/>
          </a:xfrm>
          <a:prstGeom prst="leftBrace">
            <a:avLst>
              <a:gd name="adj1" fmla="val 46659"/>
              <a:gd name="adj2" fmla="val 50469"/>
            </a:avLst>
          </a:prstGeom>
          <a:noFill/>
          <a:ln w="2857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kumimoji="0" lang="zh-CN" altLang="zh-CN" sz="1800">
              <a:latin typeface="Arial" panose="020B0604020202020204" pitchFamily="34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838866" y="3470493"/>
            <a:ext cx="61555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61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kumimoji="0" lang="zh-CN" altLang="en-US" sz="2800" b="1">
                <a:solidFill>
                  <a:srgbClr val="FF0000"/>
                </a:solidFill>
                <a:latin typeface="楷体_GB2312" pitchFamily="49" charset="-122"/>
              </a:rPr>
              <a:t>光的传播</a:t>
            </a:r>
          </a:p>
        </p:txBody>
      </p:sp>
      <p:sp>
        <p:nvSpPr>
          <p:cNvPr id="86022" name="AutoShape 6"/>
          <p:cNvSpPr/>
          <p:nvPr/>
        </p:nvSpPr>
        <p:spPr bwMode="auto">
          <a:xfrm>
            <a:off x="2497139" y="2984718"/>
            <a:ext cx="285750" cy="2357438"/>
          </a:xfrm>
          <a:prstGeom prst="leftBrace">
            <a:avLst>
              <a:gd name="adj1" fmla="val 79368"/>
              <a:gd name="adj2" fmla="val 50000"/>
            </a:avLst>
          </a:prstGeom>
          <a:noFill/>
          <a:ln w="2857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kumimoji="0" lang="zh-CN" altLang="zh-CN" sz="1800">
              <a:latin typeface="Arial" panose="020B0604020202020204" pitchFamily="34" charset="0"/>
            </a:endParaRPr>
          </a:p>
        </p:txBody>
      </p:sp>
      <p:pic>
        <p:nvPicPr>
          <p:cNvPr id="86023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17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小 结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9" name="直接连接符 18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0" name="图片 19" descr="标题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idx="1"/>
          </p:nvPr>
        </p:nvSpPr>
        <p:spPr>
          <a:xfrm>
            <a:off x="787174" y="1017929"/>
            <a:ext cx="8937398" cy="5107100"/>
          </a:xfrm>
        </p:spPr>
        <p:txBody>
          <a:bodyPr/>
          <a:lstStyle/>
          <a:p>
            <a:pPr marL="0" indent="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以下每组给出的物体全部都是光源的是（       ）</a:t>
            </a:r>
          </a:p>
          <a:p>
            <a:pPr marL="0" indent="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A. 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耀眼的幕墙玻璃、正在燃烧的火柴、萤火虫 </a:t>
            </a:r>
          </a:p>
          <a:p>
            <a:pPr marL="0" indent="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B. 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镜子、煤油灯火焰、发出彩色光芒的钻石 </a:t>
            </a:r>
          </a:p>
          <a:p>
            <a:pPr marL="0" indent="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C. 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篝火、水母、夜空中的月亮</a:t>
            </a:r>
          </a:p>
          <a:p>
            <a:pPr marL="0" indent="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D. 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发光的灯泡、点燃的蜡烛、太阳</a:t>
            </a:r>
          </a:p>
          <a:p>
            <a:pPr marL="0" indent="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车棚顶部有一个三角形的小孔，在车棚底部形成一个光斑，这个光斑是 </a:t>
            </a:r>
            <a:r>
              <a:rPr lang="en-US" altLang="zh-CN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(        )</a:t>
            </a:r>
          </a:p>
          <a:p>
            <a:pPr marL="0" indent="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A. 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三角形的，是太阳的影子       </a:t>
            </a:r>
            <a:r>
              <a:rPr lang="en-US" altLang="zh-CN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B. 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圆形的，是太阳的实像 </a:t>
            </a:r>
          </a:p>
          <a:p>
            <a:pPr marL="0" indent="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C. 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三角形的，是太阳的实像       </a:t>
            </a:r>
            <a:r>
              <a:rPr lang="en-US" altLang="zh-CN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D. 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圆形的，是太阳的影子 </a:t>
            </a:r>
            <a:endParaRPr lang="zh-CN" altLang="en-US" sz="2000" b="1" dirty="0">
              <a:latin typeface="华文中宋" pitchFamily="2" charset="-122"/>
              <a:ea typeface="华文中宋" pitchFamily="2" charset="-122"/>
              <a:cs typeface="Times New Roman" panose="02020603050405020304" pitchFamily="18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606383" y="1070562"/>
            <a:ext cx="6213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640885" y="4430408"/>
            <a:ext cx="815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4" name="Picture 21" descr="_______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0275" y="3403304"/>
            <a:ext cx="1847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7"/>
          <p:cNvSpPr>
            <a:spLocks noChangeArrowheads="1" noChangeShapeType="1" noTextEdit="1"/>
          </p:cNvSpPr>
          <p:nvPr/>
        </p:nvSpPr>
        <p:spPr bwMode="auto">
          <a:xfrm>
            <a:off x="9898924" y="2235703"/>
            <a:ext cx="1928813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69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你能做吗？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17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练 习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9" name="直接连接符 18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0" name="图片 19" descr="标题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744141" y="622446"/>
            <a:ext cx="10239292" cy="4960868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列说法中，正确的是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星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星一定是光源 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光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在真空中的传播速度为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340m/s  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影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子的形成是由于光的直线传播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光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在不同介质中传播速度是一样的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列现象中不是由于光沿直线传播造成的是（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先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见闪电，后闻雷声    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井观天，所见甚小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．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一叶障目，不见泰山      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日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下立杆，其影立现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把正在收看的电视机放在真空玻璃罩内，我们会发现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像和声音一样正 常      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像和声音同时消失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以听到声音，但看不到图像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以看到图像但听不到声音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982626" y="666480"/>
            <a:ext cx="576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8115369" y="2756998"/>
            <a:ext cx="576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9569160" y="4143382"/>
            <a:ext cx="845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4" name="Picture 21" descr="_______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4703" y="1712728"/>
            <a:ext cx="1847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7"/>
          <p:cNvSpPr>
            <a:spLocks noChangeArrowheads="1" noChangeShapeType="1" noTextEdit="1"/>
          </p:cNvSpPr>
          <p:nvPr/>
        </p:nvSpPr>
        <p:spPr bwMode="auto">
          <a:xfrm>
            <a:off x="9399194" y="736512"/>
            <a:ext cx="1928813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69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你能做吗？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 noChangeArrowheads="1"/>
          </p:cNvSpPr>
          <p:nvPr>
            <p:ph idx="1"/>
          </p:nvPr>
        </p:nvSpPr>
        <p:spPr>
          <a:xfrm>
            <a:off x="479346" y="568159"/>
            <a:ext cx="10791166" cy="2018580"/>
          </a:xfrm>
        </p:spPr>
        <p:txBody>
          <a:bodyPr/>
          <a:lstStyle/>
          <a:p>
            <a:pPr marL="0" indent="457200" algn="just" eaLnBrk="1" hangingPunct="1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．皮影戏是我国的民间艺术，演员只要在屏幕和灯光之间抖动拴在道具“小兔”身上的细线，屏幕上就能出现生动活泼的小兔形象，并且与道具“小兔”动作完全一致，可谓形影不离。这其中涉及的光学知识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96283" y="1962680"/>
            <a:ext cx="5054589" cy="5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3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光在同种均匀介质中沿直线传播 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48523" y="2483528"/>
            <a:ext cx="10046906" cy="355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．小明在学习“光的传播”时，看到老师的一个演示实验，过程如下：①用激光笔射向水中，观察到光线是一条直线（如图）；②在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点处用漏斗向水中慢慢注入海波溶液，观察到光线发生了弯曲；③经搅拌后，观察到光线又变直。小明根据上述现象得出的结果，正确的是（       ）</a:t>
            </a:r>
          </a:p>
          <a:p>
            <a:pPr marL="0" indent="457200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．光的传播需要介质</a:t>
            </a:r>
          </a:p>
          <a:p>
            <a:pPr marL="0" indent="457200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．光只有在水中才沿直线传播</a:t>
            </a:r>
          </a:p>
          <a:p>
            <a:pPr marL="0" indent="457200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．光在海波溶液里不能沿直线传播</a:t>
            </a:r>
          </a:p>
          <a:p>
            <a:pPr marL="0" indent="457200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．光在同一种均匀介质中才沿直线传播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8260011" y="3765466"/>
            <a:ext cx="1304904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8374" y="4502108"/>
            <a:ext cx="2076442" cy="1190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3" descr="179490_163122048469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" b="14955"/>
          <a:stretch>
            <a:fillRect/>
          </a:stretch>
        </p:blipFill>
        <p:spPr bwMode="auto">
          <a:xfrm>
            <a:off x="6311901" y="908050"/>
            <a:ext cx="315436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:\Users\Administrator\Desktop\ebe68fc1e0c2ce755940efa4666cb1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" b="13060"/>
          <a:stretch>
            <a:fillRect/>
          </a:stretch>
        </p:blipFill>
        <p:spPr bwMode="auto">
          <a:xfrm>
            <a:off x="2311401" y="908050"/>
            <a:ext cx="3281363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8" descr="http://p3.gexing.com/G1/M00/00/96/rBACE1O2gELQjsgsAAG5BUq9-jQ660_600x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16" name="AutoShape 10" descr="http://p3.gexing.com/G1/M00/00/96/rBACE1O2gELQjsgsAAG5BUq9-jQ660_600x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7179" name="Picture 11" descr="C:\Users\Administrator\Desktop\rBACE1O2gELQjsgsAAG5BUq9-jQ660_600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99"/>
          <a:stretch>
            <a:fillRect/>
          </a:stretch>
        </p:blipFill>
        <p:spPr bwMode="auto">
          <a:xfrm>
            <a:off x="6311901" y="3500439"/>
            <a:ext cx="316706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lz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1401" y="3500438"/>
            <a:ext cx="32940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3538538" y="3403600"/>
            <a:ext cx="482441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949950" y="1844675"/>
            <a:ext cx="0" cy="316865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02739" y="-98535"/>
            <a:ext cx="3496087" cy="1003300"/>
            <a:chOff x="402739" y="21978"/>
            <a:chExt cx="3496087" cy="1003300"/>
          </a:xfrm>
        </p:grpSpPr>
        <p:sp>
          <p:nvSpPr>
            <p:cNvPr id="20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自 主 探 究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22" name="直接连接符 21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3" name="图片 22" descr="标题2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5413410" y="127808"/>
            <a:ext cx="133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光源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00066" y="945142"/>
            <a:ext cx="4093339" cy="3295227"/>
            <a:chOff x="1300066" y="945142"/>
            <a:chExt cx="4093339" cy="3295227"/>
          </a:xfrm>
        </p:grpSpPr>
        <p:pic>
          <p:nvPicPr>
            <p:cNvPr id="15361" name="图片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862"/>
            <a:stretch>
              <a:fillRect/>
            </a:stretch>
          </p:blipFill>
          <p:spPr bwMode="auto">
            <a:xfrm>
              <a:off x="1300066" y="945142"/>
              <a:ext cx="4093339" cy="279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2" name="文本框 2"/>
            <p:cNvSpPr txBox="1">
              <a:spLocks noChangeArrowheads="1"/>
            </p:cNvSpPr>
            <p:nvPr/>
          </p:nvSpPr>
          <p:spPr bwMode="auto">
            <a:xfrm>
              <a:off x="2524869" y="3594038"/>
              <a:ext cx="16437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r>
                <a:rPr lang="zh-CN" altLang="en-US" sz="3600"/>
                <a:t>太阳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98584" y="2543862"/>
            <a:ext cx="4047545" cy="3577678"/>
            <a:chOff x="5039804" y="2646946"/>
            <a:chExt cx="4047545" cy="3577678"/>
          </a:xfrm>
        </p:grpSpPr>
        <p:pic>
          <p:nvPicPr>
            <p:cNvPr id="13" name="图片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804" y="2646946"/>
              <a:ext cx="4047545" cy="304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2"/>
            <p:cNvSpPr txBox="1">
              <a:spLocks noChangeArrowheads="1"/>
            </p:cNvSpPr>
            <p:nvPr/>
          </p:nvSpPr>
          <p:spPr bwMode="auto">
            <a:xfrm>
              <a:off x="6293016" y="5578293"/>
              <a:ext cx="208881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r>
                <a:rPr lang="zh-CN" altLang="zh-CN" sz="3600"/>
                <a:t>萤火虫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86337" y="2051352"/>
            <a:ext cx="3728950" cy="3335055"/>
            <a:chOff x="3386337" y="2051352"/>
            <a:chExt cx="3728950" cy="3335055"/>
          </a:xfrm>
        </p:grpSpPr>
        <p:grpSp>
          <p:nvGrpSpPr>
            <p:cNvPr id="3" name="组合 2"/>
            <p:cNvGrpSpPr/>
            <p:nvPr/>
          </p:nvGrpSpPr>
          <p:grpSpPr>
            <a:xfrm>
              <a:off x="3386337" y="2051352"/>
              <a:ext cx="3728950" cy="2755295"/>
              <a:chOff x="3386337" y="2051352"/>
              <a:chExt cx="3728950" cy="2755295"/>
            </a:xfrm>
          </p:grpSpPr>
          <p:pic>
            <p:nvPicPr>
              <p:cNvPr id="16" name="图片 30731" descr="1水母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319"/>
              <a:stretch>
                <a:fillRect/>
              </a:stretch>
            </p:blipFill>
            <p:spPr bwMode="auto">
              <a:xfrm>
                <a:off x="3386337" y="2051352"/>
                <a:ext cx="3728950" cy="2755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文本框 2"/>
              <p:cNvSpPr txBox="1">
                <a:spLocks noChangeArrowheads="1"/>
              </p:cNvSpPr>
              <p:nvPr/>
            </p:nvSpPr>
            <p:spPr bwMode="auto">
              <a:xfrm>
                <a:off x="4873779" y="4363478"/>
                <a:ext cx="913532" cy="44316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endParaRPr lang="zh-CN" altLang="en-US" sz="4400"/>
              </a:p>
            </p:txBody>
          </p:sp>
        </p:grpSp>
        <p:sp>
          <p:nvSpPr>
            <p:cNvPr id="19" name="文本框 2"/>
            <p:cNvSpPr txBox="1">
              <a:spLocks noChangeArrowheads="1"/>
            </p:cNvSpPr>
            <p:nvPr/>
          </p:nvSpPr>
          <p:spPr bwMode="auto">
            <a:xfrm>
              <a:off x="4454853" y="4740076"/>
              <a:ext cx="16437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r>
                <a:rPr lang="zh-CN" altLang="en-US" sz="3600" smtClean="0"/>
                <a:t>水母</a:t>
              </a:r>
              <a:endParaRPr lang="zh-CN" altLang="en-US" sz="3600"/>
            </a:p>
          </p:txBody>
        </p:sp>
      </p:grpSp>
      <p:sp>
        <p:nvSpPr>
          <p:cNvPr id="21" name="文本框 1"/>
          <p:cNvSpPr txBox="1">
            <a:spLocks noChangeArrowheads="1"/>
          </p:cNvSpPr>
          <p:nvPr/>
        </p:nvSpPr>
        <p:spPr bwMode="auto">
          <a:xfrm>
            <a:off x="3568291" y="5525478"/>
            <a:ext cx="37691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r>
              <a:rPr lang="zh-CN" altLang="en-US" sz="5400">
                <a:solidFill>
                  <a:srgbClr val="CC00FF"/>
                </a:solidFill>
              </a:rPr>
              <a:t>天</a:t>
            </a:r>
            <a:r>
              <a:rPr lang="zh-CN" altLang="en-US" sz="5400" smtClean="0">
                <a:solidFill>
                  <a:srgbClr val="CC00FF"/>
                </a:solidFill>
              </a:rPr>
              <a:t>然</a:t>
            </a:r>
            <a:r>
              <a:rPr lang="zh-CN" altLang="en-US" sz="5400">
                <a:solidFill>
                  <a:srgbClr val="CC00FF"/>
                </a:solidFill>
              </a:rPr>
              <a:t>光源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30730" descr="4人造光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789" y="926525"/>
            <a:ext cx="9495340" cy="535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927225" y="3284538"/>
            <a:ext cx="2800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光源的分类</a:t>
            </a:r>
          </a:p>
        </p:txBody>
      </p:sp>
      <p:sp>
        <p:nvSpPr>
          <p:cNvPr id="24580" name="AutoShape 4"/>
          <p:cNvSpPr/>
          <p:nvPr/>
        </p:nvSpPr>
        <p:spPr bwMode="auto">
          <a:xfrm>
            <a:off x="4572000" y="2565400"/>
            <a:ext cx="304800" cy="2463800"/>
          </a:xfrm>
          <a:prstGeom prst="leftBrace">
            <a:avLst>
              <a:gd name="adj1" fmla="val 72862"/>
              <a:gd name="adj2" fmla="val 50000"/>
            </a:avLst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127626" y="4411663"/>
            <a:ext cx="2949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016501" y="2349500"/>
            <a:ext cx="52562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天然光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源：太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阳、萤火虫、水母等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087938" y="4005263"/>
            <a:ext cx="48244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人造光源：开着的灯、点燃的蜡烛等</a:t>
            </a:r>
          </a:p>
        </p:txBody>
      </p:sp>
      <p:sp>
        <p:nvSpPr>
          <p:cNvPr id="14342" name="矩形 7"/>
          <p:cNvSpPr>
            <a:spLocks noChangeArrowheads="1"/>
          </p:cNvSpPr>
          <p:nvPr/>
        </p:nvSpPr>
        <p:spPr bwMode="auto">
          <a:xfrm>
            <a:off x="2063750" y="1333213"/>
            <a:ext cx="784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理学中，把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能够发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光的物体称为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光源</a:t>
            </a:r>
          </a:p>
        </p:txBody>
      </p:sp>
      <p:sp>
        <p:nvSpPr>
          <p:cNvPr id="16" name="TextBox 2"/>
          <p:cNvSpPr txBox="1"/>
          <p:nvPr/>
        </p:nvSpPr>
        <p:spPr bwMode="auto">
          <a:xfrm>
            <a:off x="1501259" y="87948"/>
            <a:ext cx="244169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一、光</a:t>
            </a:r>
            <a:r>
              <a:rPr lang="zh-CN" altLang="en-US" sz="4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 animBg="1"/>
      <p:bldP spid="24581" grpId="0"/>
      <p:bldP spid="24582" grpId="0"/>
      <p:bldP spid="245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8"/>
          <p:cNvGrpSpPr/>
          <p:nvPr/>
        </p:nvGrpSpPr>
        <p:grpSpPr bwMode="auto">
          <a:xfrm>
            <a:off x="5677067" y="1214944"/>
            <a:ext cx="5267514" cy="4573563"/>
            <a:chOff x="611" y="1026"/>
            <a:chExt cx="3235" cy="2359"/>
          </a:xfrm>
        </p:grpSpPr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" y="1026"/>
              <a:ext cx="3235" cy="20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1183" y="3083"/>
              <a:ext cx="1913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0F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广场上空的光束</a:t>
              </a:r>
            </a:p>
          </p:txBody>
        </p:sp>
      </p:grpSp>
      <p:grpSp>
        <p:nvGrpSpPr>
          <p:cNvPr id="17" name="Group 5"/>
          <p:cNvGrpSpPr/>
          <p:nvPr/>
        </p:nvGrpSpPr>
        <p:grpSpPr bwMode="auto">
          <a:xfrm>
            <a:off x="531252" y="781135"/>
            <a:ext cx="5267186" cy="4546625"/>
            <a:chOff x="3024" y="0"/>
            <a:chExt cx="4548" cy="3072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" y="0"/>
              <a:ext cx="4548" cy="27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4045" y="2677"/>
              <a:ext cx="2756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0F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透过树丛的光束</a:t>
              </a:r>
            </a:p>
          </p:txBody>
        </p:sp>
      </p:grpSp>
      <p:sp>
        <p:nvSpPr>
          <p:cNvPr id="23" name="TextBox 2"/>
          <p:cNvSpPr txBox="1"/>
          <p:nvPr/>
        </p:nvSpPr>
        <p:spPr bwMode="auto">
          <a:xfrm>
            <a:off x="496494" y="2884"/>
            <a:ext cx="469872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二、光的直线传播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文本框 59395">
            <a:hlinkClick r:id="rId2" action="ppaction://hlinksldjump"/>
          </p:cNvPr>
          <p:cNvSpPr txBox="1"/>
          <p:nvPr/>
        </p:nvSpPr>
        <p:spPr>
          <a:xfrm>
            <a:off x="1108596" y="2130333"/>
            <a:ext cx="2208763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．猜想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:</a:t>
            </a:r>
            <a:endParaRPr lang="en-US" altLang="zh-CN" sz="4000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59397" name="文本框 59396"/>
          <p:cNvSpPr txBox="1"/>
          <p:nvPr/>
        </p:nvSpPr>
        <p:spPr>
          <a:xfrm>
            <a:off x="3560658" y="2196869"/>
            <a:ext cx="5865920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光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可能是沿直线传播的。</a:t>
            </a:r>
            <a:endParaRPr lang="en-US" altLang="zh-CN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8" name="文本框 59397"/>
          <p:cNvSpPr txBox="1"/>
          <p:nvPr/>
        </p:nvSpPr>
        <p:spPr>
          <a:xfrm>
            <a:off x="3560657" y="2917594"/>
            <a:ext cx="6039341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光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可能是沿曲线传播的。</a:t>
            </a:r>
          </a:p>
        </p:txBody>
      </p:sp>
      <p:sp>
        <p:nvSpPr>
          <p:cNvPr id="59399" name="文本框 59398"/>
          <p:cNvSpPr txBox="1"/>
          <p:nvPr/>
        </p:nvSpPr>
        <p:spPr>
          <a:xfrm>
            <a:off x="3560656" y="3638319"/>
            <a:ext cx="6039342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光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传播路线可能是折线。</a:t>
            </a:r>
          </a:p>
        </p:txBody>
      </p:sp>
      <p:sp>
        <p:nvSpPr>
          <p:cNvPr id="59400" name="文本框 59399"/>
          <p:cNvSpPr txBox="1"/>
          <p:nvPr/>
        </p:nvSpPr>
        <p:spPr>
          <a:xfrm>
            <a:off x="1126653" y="4477958"/>
            <a:ext cx="5191643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．设计并进行实验</a:t>
            </a:r>
            <a:r>
              <a:rPr lang="en-US" altLang="zh-CN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9404" name="组合 59403"/>
          <p:cNvGrpSpPr/>
          <p:nvPr/>
        </p:nvGrpSpPr>
        <p:grpSpPr>
          <a:xfrm>
            <a:off x="6736174" y="4362263"/>
            <a:ext cx="3059113" cy="1881514"/>
            <a:chOff x="3606" y="2840"/>
            <a:chExt cx="1927" cy="1270"/>
          </a:xfrm>
        </p:grpSpPr>
        <p:sp>
          <p:nvSpPr>
            <p:cNvPr id="26633" name="Cloud"/>
            <p:cNvSpPr>
              <a:spLocks noChangeAspect="1" noEditPoints="1"/>
            </p:cNvSpPr>
            <p:nvPr/>
          </p:nvSpPr>
          <p:spPr>
            <a:xfrm>
              <a:off x="3606" y="2840"/>
              <a:ext cx="1927" cy="1270"/>
            </a:xfrm>
            <a:custGeom>
              <a:avLst/>
              <a:gdLst/>
              <a:ahLst/>
              <a:cxnLst>
                <a:cxn ang="0">
                  <a:pos x="67" y="10800"/>
                </a:cxn>
                <a:cxn ang="0">
                  <a:pos x="10800" y="21577"/>
                </a:cxn>
                <a:cxn ang="0">
                  <a:pos x="21582" y="10800"/>
                </a:cxn>
                <a:cxn ang="0">
                  <a:pos x="10800" y="1235"/>
                </a:cxn>
              </a:cxnLst>
              <a:rect l="0" t="0" r="0" b="0"/>
              <a:pathLst>
                <a:path w="21600" h="21600">
                  <a:moveTo>
                    <a:pt x="1950" y="7185"/>
                  </a:moveTo>
                  <a:cubicBezTo>
                    <a:pt x="854" y="7337"/>
                    <a:pt x="-1" y="8603"/>
                    <a:pt x="-1" y="10142"/>
                  </a:cubicBezTo>
                  <a:cubicBezTo>
                    <a:pt x="-1" y="11236"/>
                    <a:pt x="431" y="12192"/>
                    <a:pt x="1074" y="12708"/>
                  </a:cubicBezTo>
                  <a:cubicBezTo>
                    <a:pt x="709" y="13237"/>
                    <a:pt x="486" y="13948"/>
                    <a:pt x="486" y="14730"/>
                  </a:cubicBezTo>
                  <a:cubicBezTo>
                    <a:pt x="486" y="16364"/>
                    <a:pt x="1462" y="17689"/>
                    <a:pt x="2666" y="17689"/>
                  </a:cubicBezTo>
                  <a:cubicBezTo>
                    <a:pt x="2752" y="17689"/>
                    <a:pt x="2837" y="17682"/>
                    <a:pt x="2921" y="17669"/>
                  </a:cubicBezTo>
                  <a:cubicBezTo>
                    <a:pt x="3587" y="19254"/>
                    <a:pt x="4837" y="20320"/>
                    <a:pt x="6270" y="20320"/>
                  </a:cubicBezTo>
                  <a:cubicBezTo>
                    <a:pt x="6998" y="20320"/>
                    <a:pt x="7678" y="20045"/>
                    <a:pt x="8259" y="19567"/>
                  </a:cubicBezTo>
                  <a:cubicBezTo>
                    <a:pt x="8865" y="20802"/>
                    <a:pt x="9896" y="21614"/>
                    <a:pt x="11066" y="21614"/>
                  </a:cubicBezTo>
                  <a:cubicBezTo>
                    <a:pt x="12590" y="21614"/>
                    <a:pt x="13878" y="20236"/>
                    <a:pt x="14298" y="18343"/>
                  </a:cubicBezTo>
                  <a:cubicBezTo>
                    <a:pt x="14741" y="18721"/>
                    <a:pt x="15266" y="18939"/>
                    <a:pt x="15829" y="18939"/>
                  </a:cubicBezTo>
                  <a:cubicBezTo>
                    <a:pt x="17419" y="18939"/>
                    <a:pt x="18709" y="17195"/>
                    <a:pt x="18722" y="15037"/>
                  </a:cubicBezTo>
                  <a:cubicBezTo>
                    <a:pt x="20367" y="14720"/>
                    <a:pt x="21630" y="12798"/>
                    <a:pt x="21630" y="10474"/>
                  </a:cubicBezTo>
                  <a:cubicBezTo>
                    <a:pt x="21630" y="9417"/>
                    <a:pt x="21369" y="8443"/>
                    <a:pt x="20929" y="7666"/>
                  </a:cubicBezTo>
                  <a:cubicBezTo>
                    <a:pt x="21068" y="7226"/>
                    <a:pt x="21145" y="6741"/>
                    <a:pt x="21145" y="6232"/>
                  </a:cubicBezTo>
                  <a:cubicBezTo>
                    <a:pt x="21145" y="4555"/>
                    <a:pt x="20312" y="3142"/>
                    <a:pt x="19180" y="2722"/>
                  </a:cubicBezTo>
                  <a:cubicBezTo>
                    <a:pt x="18976" y="1178"/>
                    <a:pt x="17983" y="8"/>
                    <a:pt x="16789" y="8"/>
                  </a:cubicBezTo>
                  <a:cubicBezTo>
                    <a:pt x="16046" y="8"/>
                    <a:pt x="15382" y="460"/>
                    <a:pt x="14936" y="1173"/>
                  </a:cubicBezTo>
                  <a:cubicBezTo>
                    <a:pt x="14537" y="461"/>
                    <a:pt x="13908" y="2"/>
                    <a:pt x="13200" y="2"/>
                  </a:cubicBezTo>
                  <a:cubicBezTo>
                    <a:pt x="12345" y="2"/>
                    <a:pt x="11604" y="672"/>
                    <a:pt x="11246" y="1647"/>
                  </a:cubicBezTo>
                  <a:cubicBezTo>
                    <a:pt x="10765" y="1001"/>
                    <a:pt x="10104" y="602"/>
                    <a:pt x="9375" y="602"/>
                  </a:cubicBezTo>
                  <a:cubicBezTo>
                    <a:pt x="8354" y="602"/>
                    <a:pt x="7468" y="1383"/>
                    <a:pt x="7019" y="2531"/>
                  </a:cubicBezTo>
                  <a:cubicBezTo>
                    <a:pt x="6519" y="2130"/>
                    <a:pt x="5935" y="1900"/>
                    <a:pt x="5312" y="1900"/>
                  </a:cubicBezTo>
                  <a:cubicBezTo>
                    <a:pt x="3447" y="1900"/>
                    <a:pt x="1935" y="3957"/>
                    <a:pt x="1935" y="6495"/>
                  </a:cubicBezTo>
                  <a:cubicBezTo>
                    <a:pt x="1935" y="6706"/>
                    <a:pt x="1945" y="6913"/>
                    <a:pt x="1966" y="7117"/>
                  </a:cubicBezTo>
                  <a:close/>
                </a:path>
                <a:path w="21600" h="21600" fill="none">
                  <a:moveTo>
                    <a:pt x="1080" y="12690"/>
                  </a:moveTo>
                  <a:cubicBezTo>
                    <a:pt x="1402" y="12949"/>
                    <a:pt x="1778" y="13097"/>
                    <a:pt x="2178" y="13097"/>
                  </a:cubicBezTo>
                  <a:cubicBezTo>
                    <a:pt x="2235" y="13097"/>
                    <a:pt x="2292" y="13094"/>
                    <a:pt x="2348" y="13088"/>
                  </a:cubicBezTo>
                </a:path>
                <a:path w="21600" h="21600" fill="none">
                  <a:moveTo>
                    <a:pt x="2910" y="17640"/>
                  </a:moveTo>
                  <a:cubicBezTo>
                    <a:pt x="3105" y="17609"/>
                    <a:pt x="3290" y="17544"/>
                    <a:pt x="3465" y="17450"/>
                  </a:cubicBezTo>
                </a:path>
                <a:path w="21600" h="21600" fill="none">
                  <a:moveTo>
                    <a:pt x="7905" y="18675"/>
                  </a:moveTo>
                  <a:cubicBezTo>
                    <a:pt x="7993" y="18984"/>
                    <a:pt x="8105" y="19275"/>
                    <a:pt x="8238" y="19546"/>
                  </a:cubicBezTo>
                </a:path>
                <a:path w="21600" h="21600" fill="none">
                  <a:moveTo>
                    <a:pt x="14280" y="18330"/>
                  </a:moveTo>
                  <a:cubicBezTo>
                    <a:pt x="14349" y="18025"/>
                    <a:pt x="14394" y="17705"/>
                    <a:pt x="14414" y="17375"/>
                  </a:cubicBezTo>
                </a:path>
                <a:path w="21600" h="21600" fill="none">
                  <a:moveTo>
                    <a:pt x="18690" y="15045"/>
                  </a:moveTo>
                  <a:cubicBezTo>
                    <a:pt x="18690" y="15034"/>
                    <a:pt x="18690" y="15024"/>
                    <a:pt x="18690" y="15013"/>
                  </a:cubicBezTo>
                  <a:cubicBezTo>
                    <a:pt x="18690" y="13459"/>
                    <a:pt x="18027" y="12115"/>
                    <a:pt x="17065" y="11476"/>
                  </a:cubicBezTo>
                </a:path>
                <a:path w="21600" h="21600" fill="none">
                  <a:moveTo>
                    <a:pt x="20175" y="9015"/>
                  </a:moveTo>
                  <a:cubicBezTo>
                    <a:pt x="20486" y="8654"/>
                    <a:pt x="20736" y="8197"/>
                    <a:pt x="20900" y="7678"/>
                  </a:cubicBezTo>
                </a:path>
                <a:path w="21600" h="21600" fill="none">
                  <a:moveTo>
                    <a:pt x="19200" y="3345"/>
                  </a:moveTo>
                  <a:cubicBezTo>
                    <a:pt x="19200" y="3329"/>
                    <a:pt x="19200" y="3313"/>
                    <a:pt x="19200" y="3297"/>
                  </a:cubicBezTo>
                  <a:cubicBezTo>
                    <a:pt x="19200" y="3097"/>
                    <a:pt x="19187" y="2901"/>
                    <a:pt x="19162" y="2711"/>
                  </a:cubicBezTo>
                </a:path>
                <a:path w="21600" h="21600" fill="none">
                  <a:moveTo>
                    <a:pt x="14910" y="1170"/>
                  </a:moveTo>
                  <a:cubicBezTo>
                    <a:pt x="14759" y="1412"/>
                    <a:pt x="14634" y="1683"/>
                    <a:pt x="14539" y="1976"/>
                  </a:cubicBezTo>
                </a:path>
                <a:path w="21600" h="21600" fill="none">
                  <a:moveTo>
                    <a:pt x="11250" y="1665"/>
                  </a:moveTo>
                  <a:cubicBezTo>
                    <a:pt x="11169" y="1882"/>
                    <a:pt x="11108" y="2115"/>
                    <a:pt x="11069" y="2360"/>
                  </a:cubicBezTo>
                </a:path>
                <a:path w="21600" h="21600" fill="none">
                  <a:moveTo>
                    <a:pt x="7650" y="3270"/>
                  </a:moveTo>
                  <a:cubicBezTo>
                    <a:pt x="7455" y="3011"/>
                    <a:pt x="7237" y="2784"/>
                    <a:pt x="7001" y="2595"/>
                  </a:cubicBezTo>
                </a:path>
                <a:path w="21600" h="21600" fill="none">
                  <a:moveTo>
                    <a:pt x="1950" y="7185"/>
                  </a:moveTo>
                  <a:cubicBezTo>
                    <a:pt x="1974" y="7430"/>
                    <a:pt x="2012" y="7667"/>
                    <a:pt x="2063" y="7896"/>
                  </a:cubicBezTo>
                </a:path>
              </a:pathLst>
            </a:custGeom>
            <a:solidFill>
              <a:srgbClr val="FF99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4" name="文本框 59402"/>
            <p:cNvSpPr txBox="1"/>
            <p:nvPr/>
          </p:nvSpPr>
          <p:spPr>
            <a:xfrm>
              <a:off x="3742" y="3157"/>
              <a:ext cx="1678" cy="601"/>
            </a:xfrm>
            <a:prstGeom prst="rect">
              <a:avLst/>
            </a:prstGeom>
            <a:solidFill>
              <a:srgbClr val="FF99FF"/>
            </a:solidFill>
            <a:ln w="12700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注意</a:t>
              </a:r>
              <a:r>
                <a:rPr lang="en-US" altLang="zh-CN" sz="3200">
                  <a:solidFill>
                    <a:schemeClr val="hlink"/>
                  </a:solidFill>
                  <a:latin typeface="Times New Roman" panose="02020603050405020304" pitchFamily="18" charset="0"/>
                </a:rPr>
                <a:t>:</a:t>
              </a:r>
              <a:r>
                <a:rPr lang="zh-CN" altLang="en-US" sz="24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激光笔不能直射同学的眼睛</a:t>
              </a:r>
              <a:r>
                <a:rPr lang="en-US" altLang="zh-CN" sz="2400">
                  <a:solidFill>
                    <a:schemeClr val="hlink"/>
                  </a:solidFill>
                  <a:latin typeface="Times New Roman" panose="02020603050405020304" pitchFamily="18" charset="0"/>
                </a:rPr>
                <a:t>!</a:t>
              </a:r>
            </a:p>
          </p:txBody>
        </p:sp>
      </p:grpSp>
      <p:sp>
        <p:nvSpPr>
          <p:cNvPr id="20" name="文本框 58374"/>
          <p:cNvSpPr txBox="1"/>
          <p:nvPr/>
        </p:nvSpPr>
        <p:spPr>
          <a:xfrm>
            <a:off x="1126653" y="1171889"/>
            <a:ext cx="916387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 dirty="0">
                <a:solidFill>
                  <a:srgbClr val="FF00FF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pitchFamily="18" charset="0"/>
                <a:ea typeface="楷体_GB2312" pitchFamily="49" charset="-122"/>
              </a:rPr>
              <a:t>．提出问题</a:t>
            </a:r>
            <a:r>
              <a:rPr lang="zh-CN" altLang="en-US" sz="4000" b="1" dirty="0">
                <a:solidFill>
                  <a:srgbClr val="CC0099"/>
                </a:solidFill>
                <a:latin typeface="Times New Roman" panose="02020603050405020304" pitchFamily="18" charset="0"/>
                <a:ea typeface="楷体_GB2312" pitchFamily="49" charset="-122"/>
              </a:rPr>
              <a:t>：</a:t>
            </a:r>
            <a:r>
              <a:rPr lang="zh-CN" altLang="en-US" sz="4000" b="1" dirty="0">
                <a:solidFill>
                  <a:srgbClr val="3000B8"/>
                </a:solidFill>
                <a:latin typeface="Times New Roman" panose="02020603050405020304" pitchFamily="18" charset="0"/>
                <a:ea typeface="楷体_GB2312" pitchFamily="49" charset="-122"/>
              </a:rPr>
              <a:t>光是如何传播的</a:t>
            </a:r>
            <a:r>
              <a:rPr lang="en-US" altLang="zh-CN" sz="4000" b="1" dirty="0">
                <a:solidFill>
                  <a:srgbClr val="3000B8"/>
                </a:solidFill>
                <a:latin typeface="Times New Roman" panose="02020603050405020304" pitchFamily="18" charset="0"/>
                <a:ea typeface="楷体_GB2312" pitchFamily="49" charset="-122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2139" y="350875"/>
            <a:ext cx="2254103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实验探究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59397" grpId="0"/>
      <p:bldP spid="59398" grpId="0"/>
      <p:bldP spid="5939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1436</Words>
  <Application>WPS 演示</Application>
  <PresentationFormat>自定义</PresentationFormat>
  <Paragraphs>168</Paragraphs>
  <Slides>34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6" baseType="lpstr">
      <vt:lpstr>自定义设计方案</vt:lpstr>
      <vt:lpstr>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27</cp:revision>
  <dcterms:created xsi:type="dcterms:W3CDTF">2018-03-01T02:03:00Z</dcterms:created>
  <dcterms:modified xsi:type="dcterms:W3CDTF">2019-09-19T13:44:34Z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