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07" r:id="rId2"/>
    <p:sldId id="305" r:id="rId3"/>
    <p:sldId id="447" r:id="rId4"/>
    <p:sldId id="258" r:id="rId5"/>
    <p:sldId id="384" r:id="rId6"/>
    <p:sldId id="449" r:id="rId7"/>
    <p:sldId id="450" r:id="rId8"/>
    <p:sldId id="451" r:id="rId9"/>
    <p:sldId id="453" r:id="rId10"/>
    <p:sldId id="452" r:id="rId11"/>
    <p:sldId id="505" r:id="rId12"/>
    <p:sldId id="455" r:id="rId13"/>
    <p:sldId id="456" r:id="rId14"/>
    <p:sldId id="485" r:id="rId15"/>
    <p:sldId id="486" r:id="rId16"/>
    <p:sldId id="487" r:id="rId17"/>
    <p:sldId id="482" r:id="rId18"/>
    <p:sldId id="483" r:id="rId19"/>
    <p:sldId id="484" r:id="rId20"/>
    <p:sldId id="468" r:id="rId21"/>
    <p:sldId id="431" r:id="rId22"/>
    <p:sldId id="446" r:id="rId23"/>
    <p:sldId id="406" r:id="rId24"/>
    <p:sldId id="511" r:id="rId25"/>
    <p:sldId id="512" r:id="rId26"/>
    <p:sldId id="470" r:id="rId27"/>
    <p:sldId id="471" r:id="rId28"/>
    <p:sldId id="472" r:id="rId29"/>
    <p:sldId id="488" r:id="rId30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 snapToGrid="0">
      <p:cViewPr varScale="1">
        <p:scale>
          <a:sx n="82" d="100"/>
          <a:sy n="82" d="100"/>
        </p:scale>
        <p:origin x="-828" y="-84"/>
      </p:cViewPr>
      <p:guideLst>
        <p:guide orient="horz" pos="2185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65FA5D-79E9-4E20-8746-DAE20A4D6F39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3820AC6-B98B-4F10-95AD-23C364232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0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DD3CC-08FA-4545-991D-08B4CD91B8C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B406A-16DB-4E27-ABFF-B439F74D9D95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E15BB-EFB5-4945-8E95-C438E33C5250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80C8-F1D1-46A3-BE09-0C9966537790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7E73-47D5-4D48-824B-993BB2E9D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51B439-D12E-4F23-80E0-9D532A030DF2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F623DC-A695-465A-9121-A9B566E21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98700" y="1841500"/>
            <a:ext cx="73453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latin typeface="+mn-ea"/>
                <a:ea typeface="+mn-ea"/>
              </a:rPr>
              <a:t>第</a:t>
            </a:r>
            <a:r>
              <a:rPr lang="en-US" altLang="zh-CN" sz="2400" b="1">
                <a:latin typeface="+mn-ea"/>
                <a:ea typeface="+mn-ea"/>
              </a:rPr>
              <a:t>1</a:t>
            </a:r>
            <a:r>
              <a:rPr lang="zh-CN" altLang="en-US" sz="2400" b="1">
                <a:latin typeface="+mn-ea"/>
                <a:ea typeface="+mn-ea"/>
              </a:rPr>
              <a:t>章 第</a:t>
            </a:r>
            <a:r>
              <a:rPr lang="en-US" altLang="zh-CN" sz="2400" b="1">
                <a:latin typeface="+mn-ea"/>
                <a:ea typeface="+mn-ea"/>
              </a:rPr>
              <a:t>4</a:t>
            </a:r>
            <a:r>
              <a:rPr lang="zh-CN" altLang="en-US" sz="2400" b="1">
                <a:latin typeface="+mn-ea"/>
                <a:ea typeface="+mn-ea"/>
              </a:rPr>
              <a:t>节</a:t>
            </a:r>
            <a:endParaRPr lang="en-US" altLang="zh-CN" sz="2400" b="1"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87575" y="3095625"/>
            <a:ext cx="7821613" cy="96361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+mn-ea"/>
              </a:rPr>
              <a:t>测量平均速度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11788" y="2708275"/>
            <a:ext cx="5629275" cy="2092325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Helvetica"/>
              </a:rPr>
              <a:t>平均速度要与相应的路程或时间段相对应，可利用                  计算后半段的平均速度。</a:t>
            </a:r>
            <a:endParaRPr lang="zh-CN" altLang="en-US" sz="2600"/>
          </a:p>
        </p:txBody>
      </p:sp>
      <p:graphicFrame>
        <p:nvGraphicFramePr>
          <p:cNvPr id="8" name="Object 39"/>
          <p:cNvGraphicFramePr>
            <a:graphicFrameLocks noChangeAspect="1"/>
          </p:cNvGraphicFramePr>
          <p:nvPr/>
        </p:nvGraphicFramePr>
        <p:xfrm>
          <a:off x="7954963" y="3305175"/>
          <a:ext cx="15208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736280" imgH="444307" progId="">
                  <p:embed/>
                </p:oleObj>
              </mc:Choice>
              <mc:Fallback>
                <p:oleObj r:id="rId4" imgW="736280" imgH="444307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4963" y="3305175"/>
                        <a:ext cx="1520825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8" name="矩形 6"/>
          <p:cNvSpPr>
            <a:spLocks noChangeArrowheads="1"/>
          </p:cNvSpPr>
          <p:nvPr/>
        </p:nvSpPr>
        <p:spPr bwMode="auto">
          <a:xfrm>
            <a:off x="1136650" y="1458913"/>
            <a:ext cx="909002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思考讨论：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如何得出小车在整段路程中，后半段的平均速度？</a:t>
            </a:r>
          </a:p>
        </p:txBody>
      </p:sp>
      <p:pic>
        <p:nvPicPr>
          <p:cNvPr id="4139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986963" y="1239838"/>
            <a:ext cx="1147762" cy="1130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圆角矩形 11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pic>
        <p:nvPicPr>
          <p:cNvPr id="4141" name="图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rcRect t="2428"/>
          <a:stretch>
            <a:fillRect/>
          </a:stretch>
        </p:blipFill>
        <p:spPr bwMode="auto">
          <a:xfrm>
            <a:off x="1081088" y="2430463"/>
            <a:ext cx="3582987" cy="1917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42" name="矩形 13"/>
          <p:cNvSpPr>
            <a:spLocks noChangeArrowheads="1"/>
          </p:cNvSpPr>
          <p:nvPr/>
        </p:nvSpPr>
        <p:spPr bwMode="auto">
          <a:xfrm>
            <a:off x="444500" y="766763"/>
            <a:ext cx="241300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5. 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分析与论证</a:t>
            </a:r>
            <a:endParaRPr lang="en-US" altLang="zh-CN" sz="2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5110163" y="2568575"/>
            <a:ext cx="6799262" cy="178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sym typeface="Helvetica"/>
              </a:rPr>
              <a:t>后半段的路程：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s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=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s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-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s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=1m-0.5m=0.5m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600">
                <a:solidFill>
                  <a:prstClr val="black"/>
                </a:solidFill>
                <a:latin typeface="+mj-lt"/>
                <a:ea typeface="+mn-ea"/>
                <a:sym typeface="Helvetica"/>
              </a:rPr>
              <a:t>后半段的时间：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t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= 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t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- </a:t>
            </a:r>
            <a:r>
              <a:rPr lang="en-US" altLang="zh-CN" sz="2600" i="1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t</a:t>
            </a:r>
            <a:r>
              <a:rPr lang="en-US" altLang="zh-CN" sz="2600" kern="0" baseline="-250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=3s-1.8s=1.2s   </a:t>
            </a:r>
          </a:p>
          <a:p>
            <a:pPr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zh-CN" altLang="en-US" sz="2600">
                <a:solidFill>
                  <a:prstClr val="black"/>
                </a:solidFill>
                <a:latin typeface="+mj-lt"/>
                <a:ea typeface="+mn-ea"/>
                <a:sym typeface="Helvetica"/>
              </a:rPr>
              <a:t>后半段的平均速度：</a:t>
            </a:r>
            <a:endParaRPr lang="en-US" altLang="zh-CN" sz="2600" kern="0" baseline="-25000">
              <a:solidFill>
                <a:prstClr val="black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07638" y="3821113"/>
            <a:ext cx="11572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>
              <a:spcBef>
                <a:spcPct val="20000"/>
              </a:spcBef>
              <a:spcAft>
                <a:spcPct val="0"/>
              </a:spcAft>
              <a:buClr>
                <a:srgbClr val="DC5900"/>
              </a:buClr>
              <a:buSzPct val="75000"/>
              <a:defRPr/>
            </a:pPr>
            <a:r>
              <a:rPr lang="en-US" altLang="zh-CN" sz="2400" ker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0.42m/s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57263" y="4521200"/>
            <a:ext cx="10417175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可见：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v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&lt;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v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&lt;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v</a:t>
            </a: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3</a:t>
            </a:r>
            <a:r>
              <a:rPr lang="zh-CN" altLang="en-US" sz="2600" baseline="-250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，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小车沿斜面下滑的速度越来越大，说明小车沿斜面下滑运动越来越快。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56550" y="3794125"/>
            <a:ext cx="2809875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000" i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v</a:t>
            </a:r>
            <a:r>
              <a:rPr lang="en-US" altLang="zh-CN" sz="20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3000" i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=      =       =</a:t>
            </a:r>
            <a:endParaRPr lang="zh-CN" altLang="en-US" sz="3000" i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664575" y="3600450"/>
            <a:ext cx="622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000" i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3</a:t>
            </a:r>
            <a:endParaRPr lang="zh-CN" altLang="en-US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675688" y="4076700"/>
            <a:ext cx="4302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716963" y="3960813"/>
            <a:ext cx="52070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000" i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3</a:t>
            </a:r>
            <a:endParaRPr lang="zh-CN" altLang="en-US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350375" y="3665538"/>
            <a:ext cx="863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0.5m</a:t>
            </a:r>
            <a:endParaRPr lang="zh-CN" altLang="en-US" sz="24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480550" y="4071938"/>
            <a:ext cx="7080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1.2s</a:t>
            </a:r>
            <a:endParaRPr lang="zh-CN" altLang="en-US" sz="2400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532938" y="4086225"/>
            <a:ext cx="5159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8" name="图片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rcRect t="2428"/>
          <a:stretch>
            <a:fillRect/>
          </a:stretch>
        </p:blipFill>
        <p:spPr bwMode="auto">
          <a:xfrm>
            <a:off x="1081088" y="2430463"/>
            <a:ext cx="3582987" cy="1917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" name="圆角矩形 2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  <p:sp>
        <p:nvSpPr>
          <p:cNvPr id="24590" name="矩形 31"/>
          <p:cNvSpPr>
            <a:spLocks noChangeArrowheads="1"/>
          </p:cNvSpPr>
          <p:nvPr/>
        </p:nvSpPr>
        <p:spPr bwMode="auto">
          <a:xfrm>
            <a:off x="1136650" y="1458913"/>
            <a:ext cx="909002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思考讨论：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如何得出小车在整段路程中，后半段的平均速度？</a:t>
            </a:r>
          </a:p>
        </p:txBody>
      </p:sp>
      <p:sp>
        <p:nvSpPr>
          <p:cNvPr id="24592" name="矩形 33"/>
          <p:cNvSpPr>
            <a:spLocks noChangeArrowheads="1"/>
          </p:cNvSpPr>
          <p:nvPr/>
        </p:nvSpPr>
        <p:spPr bwMode="auto">
          <a:xfrm>
            <a:off x="444500" y="766763"/>
            <a:ext cx="235585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5. 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pitchFamily="34" charset="0"/>
              </a:rPr>
              <a:t>分析与论证</a:t>
            </a:r>
            <a:endParaRPr lang="en-US" altLang="zh-CN" sz="2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" grpId="0"/>
      <p:bldP spid="10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4500" y="1292225"/>
            <a:ext cx="11041063" cy="1220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小车在斜面上做变速直线运动，在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不同的路程上小车平均速度的大小不同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，小车从斜面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顶端运动到斜面底端的过程中速度越来越大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。</a:t>
            </a:r>
          </a:p>
        </p:txBody>
      </p:sp>
      <p:sp>
        <p:nvSpPr>
          <p:cNvPr id="25603" name="矩形 1"/>
          <p:cNvSpPr>
            <a:spLocks noChangeArrowheads="1"/>
          </p:cNvSpPr>
          <p:nvPr/>
        </p:nvSpPr>
        <p:spPr bwMode="auto">
          <a:xfrm>
            <a:off x="360363" y="644525"/>
            <a:ext cx="1852612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6.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实验结论</a:t>
            </a:r>
            <a:endParaRPr lang="en-US" altLang="zh-CN" sz="2600" b="1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19213" y="3854450"/>
            <a:ext cx="71247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不相同。因为斜面的坡度、选取路程等不同。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4500" y="2632075"/>
            <a:ext cx="7505700" cy="1338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latin typeface="+mn-ea"/>
                <a:ea typeface="+mn-ea"/>
              </a:rPr>
              <a:t>思考讨论：</a:t>
            </a:r>
            <a:endParaRPr lang="en-US" altLang="zh-CN" sz="2600" b="1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600">
                <a:latin typeface="+mn-ea"/>
                <a:ea typeface="+mn-ea"/>
              </a:rPr>
              <a:t>你的数据和其他同学相同吗？为什么？</a:t>
            </a:r>
            <a:endParaRPr lang="en-US" altLang="zh-CN" sz="260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1325" y="4662488"/>
            <a:ext cx="10658475" cy="12938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>）</a:t>
            </a:r>
            <a:r>
              <a:rPr lang="zh-CN" altLang="en-US" sz="2600">
                <a:solidFill>
                  <a:prstClr val="black"/>
                </a:solidFill>
                <a:latin typeface="+mn-ea"/>
                <a:ea typeface="+mn-ea"/>
              </a:rPr>
              <a:t>为什么说到物体的平均速度时，一定要指明是哪段路程上的平均速度？</a:t>
            </a:r>
          </a:p>
        </p:txBody>
      </p:sp>
      <p:sp>
        <p:nvSpPr>
          <p:cNvPr id="14" name="矩形 13"/>
          <p:cNvSpPr/>
          <p:nvPr/>
        </p:nvSpPr>
        <p:spPr>
          <a:xfrm>
            <a:off x="2355850" y="5480050"/>
            <a:ext cx="55943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rgbClr val="FF0000"/>
                </a:solidFill>
                <a:latin typeface="+mj-ea"/>
                <a:ea typeface="+mj-ea"/>
              </a:rPr>
              <a:t>不同路段上的平均速度一般不同。</a:t>
            </a:r>
            <a:endParaRPr lang="zh-CN" altLang="en-US" sz="2800"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4500" y="2673350"/>
            <a:ext cx="11249025" cy="242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3.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测量小车在斜面上通过的路程时，必须从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开始计时的车头量到计时结束时的车头，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而不是测斜面的长度，否则会使测量结果偏大。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4.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要测量哪一段路程的平均速度，就测量其对应的路程和通过这段路程所用的时间。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4500" y="852488"/>
            <a:ext cx="11249025" cy="189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1.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为了方便计时，斜面的长度要足够长，坡度要小，注意坡度也不能过小，否则测出的平均速度大小会过于接近，且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测量过程中不能改变斜面的坡度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2.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金属片的作用是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防止小车滑落，便于准确测量时间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特别提醒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"/>
          <p:cNvSpPr>
            <a:spLocks noChangeArrowheads="1"/>
          </p:cNvSpPr>
          <p:nvPr/>
        </p:nvSpPr>
        <p:spPr bwMode="auto">
          <a:xfrm>
            <a:off x="384175" y="706438"/>
            <a:ext cx="8451850" cy="129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如图所示，是测量玩具小车运动的平均速度的实验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实验中需要的测量工具有停表和</a:t>
            </a:r>
            <a:r>
              <a:rPr lang="en-US" altLang="zh-CN" sz="2600" baseline="-25000">
                <a:latin typeface="微软雅黑" pitchFamily="34" charset="-122"/>
                <a:ea typeface="微软雅黑" pitchFamily="34" charset="-122"/>
              </a:rPr>
              <a:t>___________</a:t>
            </a:r>
            <a:r>
              <a:rPr lang="zh-CN" altLang="en-US" sz="2600" baseline="-2500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6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图片 3" descr="C:\Users\lenovo\Desktop\8上1-4使用2.png8上1-4使用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66113" y="1028700"/>
            <a:ext cx="2557462" cy="20558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384175" y="1908175"/>
            <a:ext cx="7526338" cy="129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实验测得的数据如下表。请你根据图中停表指针的位置，读出小车通过上半段路程所用的时间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3063" y="3113088"/>
            <a:ext cx="10626725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并填入表格中</a:t>
            </a:r>
            <a:r>
              <a:rPr lang="en-US" altLang="zh-CN" sz="2600">
                <a:solidFill>
                  <a:prstClr val="black"/>
                </a:solidFill>
                <a:latin typeface="微软雅黑"/>
                <a:ea typeface="微软雅黑"/>
              </a:rPr>
              <a:t>(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①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为小车处于顶端时停表的图示，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②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为小车运动</a:t>
            </a:r>
            <a:r>
              <a:rPr lang="en-US" altLang="zh-CN" sz="2600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s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路程后停表的图示，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③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为小车运动</a:t>
            </a:r>
            <a:r>
              <a:rPr lang="en-US" altLang="zh-CN" sz="2600" i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s</a:t>
            </a:r>
            <a:r>
              <a:rPr lang="en-US" altLang="zh-CN" sz="26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路程后停表的图示，停表每格为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0.2s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，且指针走动未超过一圈</a:t>
            </a:r>
            <a:r>
              <a:rPr lang="en-US" altLang="zh-CN" sz="2600">
                <a:solidFill>
                  <a:prstClr val="black"/>
                </a:solidFill>
                <a:latin typeface="微软雅黑"/>
                <a:ea typeface="微软雅黑"/>
              </a:rPr>
              <a:t>)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，小车通过上半段路程的平均速是</a:t>
            </a:r>
            <a:r>
              <a:rPr lang="en-US" altLang="zh-CN" sz="2600" baseline="-25000">
                <a:solidFill>
                  <a:prstClr val="black"/>
                </a:solidFill>
                <a:latin typeface="微软雅黑"/>
                <a:ea typeface="微软雅黑"/>
              </a:rPr>
              <a:t>______________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m/s</a:t>
            </a:r>
            <a:r>
              <a:rPr lang="zh-CN" altLang="en-US" sz="2600">
                <a:solidFill>
                  <a:prstClr val="black"/>
                </a:solidFill>
                <a:latin typeface="微软雅黑"/>
                <a:ea typeface="微软雅黑"/>
              </a:rPr>
              <a:t>。</a:t>
            </a:r>
            <a:endParaRPr lang="en-US" altLang="zh-CN" sz="2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595313" y="3763963"/>
            <a:ext cx="10271125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）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分析实验数据，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在从斜面上滑下的过程中，小车做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_______ (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选填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匀速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变速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）直线运动。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6350" y="974725"/>
          <a:ext cx="8908149" cy="2520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383"/>
                <a:gridCol w="2969383"/>
                <a:gridCol w="2969383"/>
              </a:tblGrid>
              <a:tr h="77582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</a:rPr>
                        <a:t>路程</a:t>
                      </a:r>
                      <a:endParaRPr lang="zh-CN" altLang="en-US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</a:rPr>
                        <a:t>运动时间</a:t>
                      </a:r>
                      <a:endParaRPr lang="zh-CN" altLang="en-US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/>
                          <a:ea typeface="微软雅黑"/>
                        </a:rPr>
                        <a:t>平均速度</a:t>
                      </a:r>
                      <a:endParaRPr lang="zh-CN" altLang="en-US" sz="2600"/>
                    </a:p>
                  </a:txBody>
                  <a:tcPr anchor="ctr"/>
                </a:tc>
              </a:tr>
              <a:tr h="8015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0" i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s</a:t>
                      </a:r>
                      <a:r>
                        <a:rPr lang="en-US" altLang="zh-CN" sz="2600" baseline="-250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26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=30cm</a:t>
                      </a:r>
                      <a:endParaRPr lang="zh-CN" altLang="en-US" sz="2600"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i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2600" baseline="-250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26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 =0.6s</a:t>
                      </a:r>
                      <a:endParaRPr lang="zh-CN" altLang="en-US" sz="2600"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0.5 m/s</a:t>
                      </a:r>
                      <a:endParaRPr lang="zh-CN" altLang="en-US" sz="2600"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31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i="1" baseline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s</a:t>
                      </a:r>
                      <a:r>
                        <a:rPr lang="en-US" altLang="zh-CN" sz="2600" baseline="-250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26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=15cm</a:t>
                      </a:r>
                      <a:endParaRPr lang="zh-CN" alt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i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2600" baseline="-250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2600" smtClean="0">
                          <a:solidFill>
                            <a:prstClr val="black"/>
                          </a:solidFill>
                          <a:latin typeface="微软雅黑"/>
                          <a:ea typeface="微软雅黑"/>
                        </a:rPr>
                        <a:t> =</a:t>
                      </a:r>
                      <a:endParaRPr lang="zh-CN" altLang="en-US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0" y="729615"/>
            <a:ext cx="11418570" cy="4656018"/>
          </a:xfrm>
          <a:prstGeom prst="rect">
            <a:avLst/>
          </a:prstGeom>
          <a:blipFill rotWithShape="0">
            <a:blip r:embed="rId2"/>
            <a:stretch>
              <a:fillRect l="-961" r="-1388" b="-917"/>
            </a:stretch>
          </a:blipFill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3011488" y="709613"/>
            <a:ext cx="6503987" cy="62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微软雅黑" pitchFamily="34" charset="-122"/>
              </a:rPr>
              <a:t>扩展性实验</a:t>
            </a:r>
            <a:r>
              <a:rPr lang="en-US" altLang="zh-CN" sz="2600" b="1">
                <a:latin typeface="Times New Roman" panose="02020603050405020304" pitchFamily="18" charset="0"/>
                <a:ea typeface="微软雅黑" pitchFamily="34" charset="-122"/>
              </a:rPr>
              <a:t>——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利用位置传感器测距离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96938" y="1782763"/>
            <a:ext cx="10440987" cy="22177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2237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</a:rPr>
              <a:t>实验器材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：小车、斜面、位置传感器</a:t>
            </a:r>
            <a:endParaRPr lang="en-US" altLang="zh-CN" sz="260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1222375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2.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</a:rPr>
              <a:t>实验原理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位置传感器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利用超声波可以测出不同时刻小车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与它的距离，这样计算机就可以算出运动的小车在不同位置时的速度。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1350" y="3368675"/>
            <a:ext cx="11142663" cy="182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1. 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测量小车在斜面上运动的速度。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2. 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将位置传感器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放置在合适的位置，实验者面对传感嚣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。前后行走，在计算机屏幕上观察行走速度的变化情况。</a:t>
            </a:r>
          </a:p>
        </p:txBody>
      </p:sp>
      <p:pic>
        <p:nvPicPr>
          <p:cNvPr id="3174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125" y="576263"/>
            <a:ext cx="4979988" cy="26225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圆角矩形 6"/>
          <p:cNvSpPr/>
          <p:nvPr/>
        </p:nvSpPr>
        <p:spPr>
          <a:xfrm>
            <a:off x="6094413" y="1349375"/>
            <a:ext cx="4919662" cy="1362075"/>
          </a:xfrm>
          <a:prstGeom prst="roundRect">
            <a:avLst/>
          </a:prstGeom>
          <a:noFill/>
          <a:ln w="38100" cap="flat">
            <a:solidFill>
              <a:srgbClr val="0070C0"/>
            </a:solidFill>
            <a:prstDash val="sysDash"/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1106" tIns="61106" rIns="61106" bIns="61106" anchor="ctr">
            <a:spAutoFit/>
          </a:bodyPr>
          <a:lstStyle/>
          <a:p>
            <a:pPr algn="just" defTabSz="1222375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/>
              </a:rPr>
              <a:t>实验装置：用如图所示的装置，做下面的实验。</a:t>
            </a:r>
            <a:endParaRPr lang="zh-CN" altLang="en-US" sz="2400">
              <a:latin typeface="Times New Roman" pitchFamily="18" charset="0"/>
              <a:ea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4629150" y="463550"/>
            <a:ext cx="321310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微软雅黑" pitchFamily="34" charset="-122"/>
              </a:rPr>
              <a:t>现代测速方法</a:t>
            </a:r>
            <a:endParaRPr lang="en-US" altLang="zh-CN" sz="26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32770" name="矩形 5"/>
          <p:cNvSpPr>
            <a:spLocks noChangeArrowheads="1"/>
          </p:cNvSpPr>
          <p:nvPr/>
        </p:nvSpPr>
        <p:spPr bwMode="auto">
          <a:xfrm>
            <a:off x="473075" y="1117600"/>
            <a:ext cx="11098213" cy="182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22375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1. </a:t>
            </a:r>
            <a:r>
              <a:rPr lang="zh-CN" altLang="en-US" sz="2600" b="1">
                <a:latin typeface="Times New Roman" panose="02020603050405020304" pitchFamily="18" charset="0"/>
                <a:ea typeface="微软雅黑" pitchFamily="34" charset="-122"/>
              </a:rPr>
              <a:t>超声波测距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：原理如图所示，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发射器向某一方向发射超声波，同时开始计时。超声波传播时碰到障碍物会被反射，接收器收到反射波就停止计时。根据计时器记录的时间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t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，仪器自动计算出发射点与障碍物之间的距离。</a:t>
            </a:r>
          </a:p>
        </p:txBody>
      </p:sp>
      <p:grpSp>
        <p:nvGrpSpPr>
          <p:cNvPr id="32771" name="组合 7"/>
          <p:cNvGrpSpPr/>
          <p:nvPr/>
        </p:nvGrpSpPr>
        <p:grpSpPr>
          <a:xfrm>
            <a:off x="1770063" y="3303588"/>
            <a:ext cx="4648200" cy="2381250"/>
            <a:chOff x="5391456" y="4623957"/>
            <a:chExt cx="3786229" cy="1750440"/>
          </a:xfrm>
        </p:grpSpPr>
        <p:grpSp>
          <p:nvGrpSpPr>
            <p:cNvPr id="32774" name="组合 6"/>
            <p:cNvGrpSpPr/>
            <p:nvPr/>
          </p:nvGrpSpPr>
          <p:grpSpPr>
            <a:xfrm>
              <a:off x="5391456" y="4623957"/>
              <a:ext cx="3684604" cy="1750440"/>
              <a:chOff x="5430767" y="4535402"/>
              <a:chExt cx="3684604" cy="1750440"/>
            </a:xfrm>
          </p:grpSpPr>
          <p:grpSp>
            <p:nvGrpSpPr>
              <p:cNvPr id="32778" name="组合 4"/>
              <p:cNvGrpSpPr/>
              <p:nvPr/>
            </p:nvGrpSpPr>
            <p:grpSpPr>
              <a:xfrm>
                <a:off x="5430767" y="4535402"/>
                <a:ext cx="3684604" cy="1750440"/>
                <a:chOff x="5430767" y="4535402"/>
                <a:chExt cx="3684604" cy="1750440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30767" y="4535402"/>
                  <a:ext cx="3684604" cy="1750440"/>
                </a:xfrm>
                <a:prstGeom prst="round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220" y="4798411"/>
                  <a:ext cx="1137656" cy="352735"/>
                </a:xfrm>
                <a:prstGeom prst="roundRect">
                  <a:avLst/>
                </a:prstGeom>
              </p:spPr>
            </p:pic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220" y="5794017"/>
                  <a:ext cx="1137656" cy="260007"/>
                </a:xfrm>
                <a:prstGeom prst="roundRect">
                  <a:avLst/>
                </a:prstGeom>
              </p:spPr>
            </p:pic>
          </p:grp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2888" y="4881437"/>
                <a:ext cx="502336" cy="1092399"/>
              </a:xfrm>
              <a:prstGeom prst="roundRect">
                <a:avLst/>
              </a:prstGeom>
            </p:spPr>
          </p:pic>
        </p:grpSp>
        <p:sp>
          <p:nvSpPr>
            <p:cNvPr id="32775" name="矩形 8"/>
            <p:cNvSpPr>
              <a:spLocks noChangeArrowheads="1"/>
            </p:cNvSpPr>
            <p:nvPr/>
          </p:nvSpPr>
          <p:spPr bwMode="auto">
            <a:xfrm>
              <a:off x="5971874" y="4757190"/>
              <a:ext cx="1002524" cy="4005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Times New Roman" panose="02020603050405020304" pitchFamily="18" charset="0"/>
                  <a:ea typeface="微软雅黑" pitchFamily="34" charset="-122"/>
                </a:rPr>
                <a:t>发射器</a:t>
              </a:r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776" name="矩形 9"/>
            <p:cNvSpPr>
              <a:spLocks noChangeArrowheads="1"/>
            </p:cNvSpPr>
            <p:nvPr/>
          </p:nvSpPr>
          <p:spPr bwMode="auto">
            <a:xfrm>
              <a:off x="6191752" y="5788865"/>
              <a:ext cx="1002524" cy="4005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Times New Roman" panose="02020603050405020304" pitchFamily="18" charset="0"/>
                  <a:ea typeface="微软雅黑" pitchFamily="34" charset="-122"/>
                </a:rPr>
                <a:t>接收器</a:t>
              </a:r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777" name="矩形 10"/>
            <p:cNvSpPr>
              <a:spLocks noChangeArrowheads="1"/>
            </p:cNvSpPr>
            <p:nvPr/>
          </p:nvSpPr>
          <p:spPr bwMode="auto">
            <a:xfrm>
              <a:off x="8475325" y="4886966"/>
              <a:ext cx="702360" cy="10055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</p:spPr>
          <p:txBody>
            <a:bodyPr>
              <a:spAutoFit/>
            </a:bodyPr>
            <a:lstStyle/>
            <a:p>
              <a:pPr defTabSz="1222375"/>
              <a:r>
                <a:rPr lang="zh-CN" altLang="en-US" sz="2600">
                  <a:latin typeface="Times New Roman" panose="02020603050405020304" pitchFamily="18" charset="0"/>
                  <a:ea typeface="微软雅黑" pitchFamily="34" charset="-122"/>
                </a:rPr>
                <a:t>障碍物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6786563" y="3611563"/>
            <a:ext cx="3636962" cy="146685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</a:rPr>
              <a:t>超声波测量仪还可测出运动物体的速度。</a:t>
            </a:r>
            <a:endParaRPr lang="zh-CN" altLang="en-US" sz="2600"/>
          </a:p>
        </p:txBody>
      </p:sp>
      <p:sp>
        <p:nvSpPr>
          <p:cNvPr id="16" name="圆角矩形 15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5015" y="669490"/>
            <a:ext cx="10672754" cy="1930337"/>
          </a:xfrm>
          <a:prstGeom prst="rect">
            <a:avLst/>
          </a:prstGeom>
          <a:blipFill rotWithShape="0">
            <a:blip r:embed="rId3"/>
            <a:stretch>
              <a:fillRect l="-1200" b="-8228"/>
            </a:stretch>
          </a:blipFill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23900" y="2874963"/>
            <a:ext cx="6099175" cy="1284287"/>
          </a:xfrm>
          <a:prstGeom prst="roundRect">
            <a:avLst>
              <a:gd name="adj" fmla="val 9099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重点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sym typeface="+mn-ea"/>
              </a:rPr>
              <a:t>测量平均速度；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难点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学生合作练习测量平均速度。</a:t>
            </a:r>
            <a:endParaRPr lang="zh-CN" altLang="en-US" sz="2600">
              <a:solidFill>
                <a:schemeClr val="tx1"/>
              </a:solidFill>
            </a:endParaRP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1816100" y="1303338"/>
          <a:ext cx="8699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公式" r:id="rId4" imgW="482400" imgH="419040" progId="Equation.3">
                  <p:embed/>
                </p:oleObj>
              </mc:Choice>
              <mc:Fallback>
                <p:oleObj name="公式" r:id="rId4" imgW="482400" imgH="4190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100" y="1303338"/>
                        <a:ext cx="869950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学习目标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8475" y="774700"/>
            <a:ext cx="6819900" cy="182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车速表：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一般叫车速里程表，是实时显示汽车时速的仪表，单位是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km/h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，一般在驾驶位置正前方。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8475" y="3086100"/>
            <a:ext cx="6927850" cy="242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雷达测速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雷达使用频率极高的无线电波，利用多普勒效应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(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红移现象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原理，计算出目标与雷达的相对速度，现已广泛用于速度监测。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05724" y="3855702"/>
            <a:ext cx="2386967" cy="2066942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928" t="2161" r="1253" b="1533"/>
          <a:stretch>
            <a:fillRect/>
          </a:stretch>
        </p:blipFill>
        <p:spPr>
          <a:xfrm>
            <a:off x="7705725" y="910709"/>
            <a:ext cx="2386966" cy="2066941"/>
          </a:xfrm>
          <a:prstGeom prst="round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34818" name="矩形 7"/>
          <p:cNvSpPr>
            <a:spLocks noChangeArrowheads="1"/>
          </p:cNvSpPr>
          <p:nvPr/>
        </p:nvSpPr>
        <p:spPr bwMode="auto">
          <a:xfrm>
            <a:off x="260350" y="596900"/>
            <a:ext cx="11039475" cy="242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4.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频闪摄影法</a:t>
            </a:r>
            <a:endParaRPr lang="en-US" altLang="zh-CN" sz="2600" b="1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频闪摄影是研究物体运动时常用的一种实验方法，它借助于电子闪光灯的连续闪光，在一个画面上记录下物体连续的运动过程，因为每一次摄影的时间间隔相等，所以照片上任意相邻图像的时间间隔都相等。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45075" y="3303588"/>
            <a:ext cx="5413375" cy="267335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如图所示是每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0.2s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闪拍一次记录下的弹跳小球的运动情况，影像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之间的时间间隔都是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0.2s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。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3302826"/>
            <a:ext cx="3200400" cy="2495106"/>
          </a:xfrm>
          <a:prstGeom prst="round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5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4500" y="768350"/>
            <a:ext cx="10910888" cy="182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5. GPS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测速</a:t>
            </a:r>
            <a:endParaRPr lang="en-US" altLang="zh-CN" sz="2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GPS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作为常见的导航定位系统已经逐渐进入社会的各个领域，不仅为各个运动载体进行定位。还可以测出其速度， 已经应用于各种导航软件中。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31" y="2819060"/>
            <a:ext cx="2725119" cy="2587332"/>
          </a:xfrm>
          <a:prstGeom prst="round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0013" y="120650"/>
            <a:ext cx="1708150" cy="461963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课堂总结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19638" y="2238375"/>
            <a:ext cx="1685925" cy="129381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</a:rPr>
              <a:t>小车运动时的平均速度</a:t>
            </a:r>
            <a:endParaRPr lang="zh-CN" altLang="en-US" sz="2600"/>
          </a:p>
        </p:txBody>
      </p:sp>
      <p:sp>
        <p:nvSpPr>
          <p:cNvPr id="10" name="圆角矩形 9"/>
          <p:cNvSpPr/>
          <p:nvPr/>
        </p:nvSpPr>
        <p:spPr>
          <a:xfrm>
            <a:off x="1314450" y="1574800"/>
            <a:ext cx="2063750" cy="101441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+mj-ea"/>
                <a:ea typeface="+mj-ea"/>
              </a:rPr>
              <a:t>用刻度尺测出运动路程</a:t>
            </a:r>
            <a:endParaRPr lang="zh-CN" altLang="en-US" sz="2600"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85875" y="3186113"/>
            <a:ext cx="2100263" cy="1016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</a:rPr>
              <a:t>用停表测出运动时间</a:t>
            </a:r>
            <a:endParaRPr lang="zh-CN" altLang="en-US" sz="2600"/>
          </a:p>
        </p:txBody>
      </p:sp>
      <p:grpSp>
        <p:nvGrpSpPr>
          <p:cNvPr id="33" name="组合 32"/>
          <p:cNvGrpSpPr/>
          <p:nvPr/>
        </p:nvGrpSpPr>
        <p:grpSpPr>
          <a:xfrm>
            <a:off x="3354388" y="2081213"/>
            <a:ext cx="1347787" cy="1635125"/>
            <a:chOff x="2650002" y="2316060"/>
            <a:chExt cx="1852016" cy="163440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459304" y="3096766"/>
              <a:ext cx="1042714" cy="317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/>
            <p:nvPr/>
          </p:nvCxnSpPr>
          <p:spPr>
            <a:xfrm>
              <a:off x="2650002" y="2316060"/>
              <a:ext cx="831116" cy="1634405"/>
            </a:xfrm>
            <a:prstGeom prst="bentConnector2">
              <a:avLst/>
            </a:prstGeom>
            <a:ln w="19050">
              <a:solidFill>
                <a:srgbClr val="51C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rot="10800000">
            <a:off x="6891338" y="2035175"/>
            <a:ext cx="776287" cy="1627188"/>
            <a:chOff x="2883959" y="1708144"/>
            <a:chExt cx="619160" cy="1628544"/>
          </a:xfrm>
        </p:grpSpPr>
        <p:cxnSp>
          <p:nvCxnSpPr>
            <p:cNvPr id="36" name="肘形连接符 35"/>
            <p:cNvCxnSpPr/>
            <p:nvPr/>
          </p:nvCxnSpPr>
          <p:spPr>
            <a:xfrm>
              <a:off x="2883959" y="1708144"/>
              <a:ext cx="619160" cy="1628544"/>
            </a:xfrm>
            <a:prstGeom prst="bentConnector2">
              <a:avLst/>
            </a:prstGeom>
            <a:ln w="19050">
              <a:solidFill>
                <a:srgbClr val="51C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883959" y="3335099"/>
              <a:ext cx="611563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865938" y="1541463"/>
            <a:ext cx="8509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体会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853238" y="3187700"/>
            <a:ext cx="852487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知道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7677150" y="1347788"/>
            <a:ext cx="3452813" cy="137001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</a:rPr>
              <a:t>平均速度的数值在不同时间内或不同路程中大小会不同。</a:t>
            </a:r>
            <a:endParaRPr lang="zh-CN" altLang="en-US" sz="2600"/>
          </a:p>
        </p:txBody>
      </p:sp>
      <p:sp>
        <p:nvSpPr>
          <p:cNvPr id="51" name="圆角矩形 50"/>
          <p:cNvSpPr/>
          <p:nvPr/>
        </p:nvSpPr>
        <p:spPr>
          <a:xfrm>
            <a:off x="7678738" y="3101975"/>
            <a:ext cx="3452812" cy="1076325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</a:rPr>
              <a:t>利用物理公式间接测定物理量的方法。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课堂总结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386138" y="3711575"/>
            <a:ext cx="581025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905250" y="2351088"/>
            <a:ext cx="85248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计算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 flipV="1">
            <a:off x="6396038" y="2887663"/>
            <a:ext cx="495300" cy="317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39" grpId="0"/>
      <p:bldP spid="40" grpId="0"/>
      <p:bldP spid="50" grpId="0" animBg="1"/>
      <p:bldP spid="51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课堂作业</a:t>
            </a:r>
          </a:p>
        </p:txBody>
      </p:sp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701675" y="785813"/>
            <a:ext cx="10693400" cy="160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9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 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在测量平均速度的实验中，应该用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测量小车通过的路程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，用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测量小车运动的时间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t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，通过公式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求出平均速度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v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</a:p>
        </p:txBody>
      </p:sp>
      <p:sp>
        <p:nvSpPr>
          <p:cNvPr id="71" name="矩形 7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30309" y="1525028"/>
            <a:ext cx="814647" cy="698717"/>
          </a:xfrm>
          <a:prstGeom prst="rect">
            <a:avLst/>
          </a:prstGeom>
          <a:blipFill rotWithShape="0">
            <a:blip r:embed="rId3"/>
            <a:stretch>
              <a:fillRect l="-15789" b="-9565"/>
            </a:stretch>
          </a:blipFill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96013" y="1011238"/>
            <a:ext cx="11842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刻度尺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847725" y="1765300"/>
            <a:ext cx="8509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停表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894" name="组合 138"/>
          <p:cNvGrpSpPr/>
          <p:nvPr/>
        </p:nvGrpSpPr>
        <p:grpSpPr>
          <a:xfrm>
            <a:off x="3825875" y="3003550"/>
            <a:ext cx="5064125" cy="2284413"/>
            <a:chOff x="5878840" y="2676959"/>
            <a:chExt cx="5063872" cy="2284843"/>
          </a:xfrm>
        </p:grpSpPr>
        <p:grpSp>
          <p:nvGrpSpPr>
            <p:cNvPr id="37897" name="组合 139"/>
            <p:cNvGrpSpPr/>
            <p:nvPr/>
          </p:nvGrpSpPr>
          <p:grpSpPr>
            <a:xfrm>
              <a:off x="5878840" y="2676959"/>
              <a:ext cx="5063872" cy="2284843"/>
              <a:chOff x="1637647" y="1267962"/>
              <a:chExt cx="4342524" cy="1778892"/>
            </a:xfrm>
          </p:grpSpPr>
          <p:grpSp>
            <p:nvGrpSpPr>
              <p:cNvPr id="37905" name="Group 5"/>
              <p:cNvGrpSpPr/>
              <p:nvPr/>
            </p:nvGrpSpPr>
            <p:grpSpPr>
              <a:xfrm>
                <a:off x="1875531" y="2251338"/>
                <a:ext cx="4104640" cy="589603"/>
                <a:chOff x="720" y="2199"/>
                <a:chExt cx="4608" cy="1065"/>
              </a:xfrm>
            </p:grpSpPr>
            <p:sp>
              <p:nvSpPr>
                <p:cNvPr id="156" name="Line 6"/>
                <p:cNvSpPr>
                  <a:spLocks noChangeShapeType="1"/>
                </p:cNvSpPr>
                <p:nvPr/>
              </p:nvSpPr>
              <p:spPr bwMode="auto">
                <a:xfrm>
                  <a:off x="720" y="3071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4" y="2198"/>
                  <a:ext cx="4138" cy="8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8" name="Rectangle 8" descr="栎木"/>
                <p:cNvSpPr>
                  <a:spLocks noChangeArrowheads="1"/>
                </p:cNvSpPr>
                <p:nvPr/>
              </p:nvSpPr>
              <p:spPr bwMode="auto">
                <a:xfrm>
                  <a:off x="4608" y="2352"/>
                  <a:ext cx="527" cy="719"/>
                </a:xfrm>
                <a:prstGeom prst="rect">
                  <a:avLst/>
                </a:prstGeom>
                <a:blipFill dpi="0" rotWithShape="0">
                  <a:blip r:embed="rId4"/>
                  <a:tile tx="0" ty="0" sx="100000" sy="100000" flip="none" algn="tl"/>
                </a:blipFill>
                <a:ln w="317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795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64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960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057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53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48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344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40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53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3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9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824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0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1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13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209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04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00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9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9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89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83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80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7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169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65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360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45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55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48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745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840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936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03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28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25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319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416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51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608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0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704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0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01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0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96" y="3071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0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992" y="3071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</p:grpSp>
          <p:sp>
            <p:nvSpPr>
              <p:cNvPr id="149" name="Line 62"/>
              <p:cNvSpPr>
                <a:spLocks noChangeShapeType="1"/>
              </p:cNvSpPr>
              <p:nvPr/>
            </p:nvSpPr>
            <p:spPr bwMode="auto">
              <a:xfrm flipH="1" flipV="1">
                <a:off x="4929253" y="1385401"/>
                <a:ext cx="110265" cy="6045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50" name="Line 63"/>
              <p:cNvSpPr>
                <a:spLocks noChangeShapeType="1"/>
              </p:cNvSpPr>
              <p:nvPr/>
            </p:nvSpPr>
            <p:spPr bwMode="auto">
              <a:xfrm flipH="1" flipV="1">
                <a:off x="2274732" y="1835378"/>
                <a:ext cx="117071" cy="8715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51" name="Line 64"/>
              <p:cNvSpPr>
                <a:spLocks noChangeShapeType="1"/>
              </p:cNvSpPr>
              <p:nvPr/>
            </p:nvSpPr>
            <p:spPr bwMode="auto">
              <a:xfrm flipH="1" flipV="1">
                <a:off x="3728593" y="1975068"/>
                <a:ext cx="85762" cy="55505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52" name="Line 65"/>
              <p:cNvSpPr>
                <a:spLocks noChangeShapeType="1"/>
              </p:cNvSpPr>
              <p:nvPr/>
            </p:nvSpPr>
            <p:spPr bwMode="auto">
              <a:xfrm rot="180000" flipV="1">
                <a:off x="3762625" y="1884826"/>
                <a:ext cx="1263280" cy="26578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53" name="Line 66"/>
              <p:cNvSpPr>
                <a:spLocks noChangeShapeType="1"/>
              </p:cNvSpPr>
              <p:nvPr/>
            </p:nvSpPr>
            <p:spPr bwMode="auto">
              <a:xfrm flipV="1">
                <a:off x="2267926" y="1549816"/>
                <a:ext cx="2708973" cy="39558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54" name="Text Box 67"/>
              <p:cNvSpPr txBox="1">
                <a:spLocks noChangeArrowheads="1"/>
              </p:cNvSpPr>
              <p:nvPr/>
            </p:nvSpPr>
            <p:spPr bwMode="auto">
              <a:xfrm>
                <a:off x="3219469" y="1267962"/>
                <a:ext cx="311736" cy="37580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51308" tIns="25654" rIns="51308" bIns="25654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i="1" kern="0">
                    <a:solidFill>
                      <a:srgbClr val="FF33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s</a:t>
                </a:r>
                <a:r>
                  <a:rPr lang="en-US" altLang="zh-CN" sz="2800" kern="0" baseline="-25000">
                    <a:solidFill>
                      <a:srgbClr val="FF33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1</a:t>
                </a:r>
                <a:endParaRPr lang="en-US" altLang="zh-CN" sz="2800" kern="0">
                  <a:solidFill>
                    <a:srgbClr val="FF3300"/>
                  </a:solidFill>
                  <a:latin typeface="Times New Roman" pitchFamily="18" charset="0"/>
                  <a:ea typeface="+mn-ea"/>
                  <a:cs typeface="Times New Roman" pitchFamily="18" charset="0"/>
                  <a:sym typeface="Helvetica"/>
                </a:endParaRPr>
              </a:p>
            </p:txBody>
          </p:sp>
          <p:sp>
            <p:nvSpPr>
              <p:cNvPr id="155" name="下箭头标注 4"/>
              <p:cNvSpPr>
                <a:spLocks noChangeArrowheads="1"/>
              </p:cNvSpPr>
              <p:nvPr/>
            </p:nvSpPr>
            <p:spPr bwMode="auto">
              <a:xfrm>
                <a:off x="1637647" y="1331009"/>
                <a:ext cx="687453" cy="1715845"/>
              </a:xfrm>
              <a:prstGeom prst="downArrowCallout">
                <a:avLst>
                  <a:gd name="adj1" fmla="val 25000"/>
                  <a:gd name="adj2" fmla="val 25000"/>
                  <a:gd name="adj3" fmla="val 33322"/>
                  <a:gd name="adj4" fmla="val 64972"/>
                </a:avLst>
              </a:prstGeom>
              <a:noFill/>
              <a:ln>
                <a:noFill/>
              </a:ln>
              <a:extLst/>
            </p:spPr>
            <p:txBody>
              <a:bodyPr lIns="51308" tIns="25654" rIns="51308" bIns="25654"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rPr>
                  <a:t>金</a:t>
                </a:r>
                <a:endParaRPr lang="en-US" altLang="zh-CN" sz="2400" kern="0">
                  <a:solidFill>
                    <a:sysClr val="windowText" lastClr="000000"/>
                  </a:solidFill>
                  <a:latin typeface="+mn-lt"/>
                  <a:ea typeface="+mn-ea"/>
                  <a:cs typeface="Helvetica"/>
                  <a:sym typeface="Helvetica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rPr>
                  <a:t>属</a:t>
                </a:r>
                <a:endParaRPr lang="en-US" altLang="zh-CN" sz="2400" kern="0">
                  <a:solidFill>
                    <a:sysClr val="windowText" lastClr="000000"/>
                  </a:solidFill>
                  <a:latin typeface="+mn-lt"/>
                  <a:ea typeface="+mn-ea"/>
                  <a:cs typeface="Helvetica"/>
                  <a:sym typeface="Helvetica"/>
                </a:endParaRPr>
              </a:p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rPr>
                  <a:t>片</a:t>
                </a:r>
              </a:p>
            </p:txBody>
          </p:sp>
        </p:grp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 rot="21319221">
              <a:off x="10472835" y="3820174"/>
              <a:ext cx="163505" cy="165131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 rot="21023071">
              <a:off x="9898189" y="3520081"/>
              <a:ext cx="850857" cy="3318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43" name="Oval 57"/>
            <p:cNvSpPr>
              <a:spLocks noChangeArrowheads="1"/>
            </p:cNvSpPr>
            <p:nvPr/>
          </p:nvSpPr>
          <p:spPr bwMode="auto">
            <a:xfrm rot="21319221">
              <a:off x="10168051" y="3864633"/>
              <a:ext cx="165092" cy="165131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grpSp>
          <p:nvGrpSpPr>
            <p:cNvPr id="37901" name="组合 143"/>
            <p:cNvGrpSpPr/>
            <p:nvPr/>
          </p:nvGrpSpPr>
          <p:grpSpPr>
            <a:xfrm>
              <a:off x="6731283" y="3985454"/>
              <a:ext cx="850988" cy="513276"/>
              <a:chOff x="6255219" y="4984494"/>
              <a:chExt cx="850988" cy="513276"/>
            </a:xfrm>
          </p:grpSpPr>
          <p:sp>
            <p:nvSpPr>
              <p:cNvPr id="145" name="矩形 144"/>
              <p:cNvSpPr/>
              <p:nvPr/>
            </p:nvSpPr>
            <p:spPr>
              <a:xfrm rot="21023071">
                <a:off x="6255221" y="4984345"/>
                <a:ext cx="850857" cy="331851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6" name="Oval 57"/>
              <p:cNvSpPr>
                <a:spLocks noChangeArrowheads="1"/>
              </p:cNvSpPr>
              <p:nvPr/>
            </p:nvSpPr>
            <p:spPr bwMode="auto">
              <a:xfrm rot="21319221">
                <a:off x="6790181" y="5287615"/>
                <a:ext cx="165092" cy="165131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147" name="Oval 57"/>
              <p:cNvSpPr>
                <a:spLocks noChangeArrowheads="1"/>
              </p:cNvSpPr>
              <p:nvPr/>
            </p:nvSpPr>
            <p:spPr bwMode="auto">
              <a:xfrm rot="21319221">
                <a:off x="6485396" y="5332074"/>
                <a:ext cx="165092" cy="165131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37895" name="矩形 1"/>
          <p:cNvSpPr>
            <a:spLocks noChangeArrowheads="1"/>
          </p:cNvSpPr>
          <p:nvPr/>
        </p:nvSpPr>
        <p:spPr bwMode="auto">
          <a:xfrm>
            <a:off x="6873875" y="3848100"/>
            <a:ext cx="444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课堂作业</a:t>
            </a:r>
          </a:p>
        </p:txBody>
      </p:sp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444500" y="944563"/>
            <a:ext cx="10768013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．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在用如图所示的方法测量平均速度的实验中，小车两次运动的平均速度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v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v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不一样，你认为可能的原因是什么？请简要列出两条可能的原因。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765175" y="2630488"/>
            <a:ext cx="4838700" cy="2078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  <a:sym typeface="+mn-ea"/>
              </a:rPr>
              <a:t>可能是因为两次测量并不是在同一段路程上进行的，另外还有测量误差。</a:t>
            </a:r>
            <a:endParaRPr lang="zh-CN" altLang="en-US" sz="2600"/>
          </a:p>
        </p:txBody>
      </p:sp>
      <p:grpSp>
        <p:nvGrpSpPr>
          <p:cNvPr id="39940" name="组合 73"/>
          <p:cNvGrpSpPr/>
          <p:nvPr/>
        </p:nvGrpSpPr>
        <p:grpSpPr>
          <a:xfrm>
            <a:off x="5934075" y="2533650"/>
            <a:ext cx="5186363" cy="2316163"/>
            <a:chOff x="5755116" y="2676959"/>
            <a:chExt cx="5187597" cy="2315279"/>
          </a:xfrm>
        </p:grpSpPr>
        <p:grpSp>
          <p:nvGrpSpPr>
            <p:cNvPr id="39943" name="组合 74"/>
            <p:cNvGrpSpPr/>
            <p:nvPr/>
          </p:nvGrpSpPr>
          <p:grpSpPr>
            <a:xfrm>
              <a:off x="5755116" y="2676959"/>
              <a:ext cx="5187597" cy="2315279"/>
              <a:chOff x="1531547" y="1267962"/>
              <a:chExt cx="4448624" cy="1802588"/>
            </a:xfrm>
          </p:grpSpPr>
          <p:grpSp>
            <p:nvGrpSpPr>
              <p:cNvPr id="39951" name="Group 5"/>
              <p:cNvGrpSpPr/>
              <p:nvPr/>
            </p:nvGrpSpPr>
            <p:grpSpPr>
              <a:xfrm>
                <a:off x="1875531" y="2251338"/>
                <a:ext cx="4104640" cy="589603"/>
                <a:chOff x="720" y="2199"/>
                <a:chExt cx="4608" cy="1065"/>
              </a:xfrm>
            </p:grpSpPr>
            <p:sp>
              <p:nvSpPr>
                <p:cNvPr id="91" name="Line 6"/>
                <p:cNvSpPr>
                  <a:spLocks noChangeShapeType="1"/>
                </p:cNvSpPr>
                <p:nvPr/>
              </p:nvSpPr>
              <p:spPr bwMode="auto">
                <a:xfrm>
                  <a:off x="721" y="3072"/>
                  <a:ext cx="460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4" y="2199"/>
                  <a:ext cx="4138" cy="8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3" name="Rectangle 8" descr="栎木"/>
                <p:cNvSpPr>
                  <a:spLocks noChangeArrowheads="1"/>
                </p:cNvSpPr>
                <p:nvPr/>
              </p:nvSpPr>
              <p:spPr bwMode="auto">
                <a:xfrm>
                  <a:off x="4608" y="2353"/>
                  <a:ext cx="527" cy="719"/>
                </a:xfrm>
                <a:prstGeom prst="rect">
                  <a:avLst/>
                </a:prstGeom>
                <a:blipFill dpi="0" rotWithShape="0">
                  <a:blip r:embed="rId3"/>
                  <a:tile tx="0" ty="0" sx="100000" sy="100000" flip="none" algn="tl"/>
                </a:blipFill>
                <a:ln w="317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795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6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96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05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53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48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34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4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53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3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82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1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12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20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0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0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9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92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8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8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8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7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2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16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6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36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45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552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4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74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84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937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032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2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2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2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32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415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512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608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704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01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95" y="3072"/>
                  <a:ext cx="145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38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992" y="307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</p:grpSp>
          <p:sp>
            <p:nvSpPr>
              <p:cNvPr id="84" name="Line 62"/>
              <p:cNvSpPr>
                <a:spLocks noChangeShapeType="1"/>
              </p:cNvSpPr>
              <p:nvPr/>
            </p:nvSpPr>
            <p:spPr bwMode="auto">
              <a:xfrm flipH="1" flipV="1">
                <a:off x="4928950" y="1385334"/>
                <a:ext cx="110296" cy="6041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85" name="Line 63"/>
              <p:cNvSpPr>
                <a:spLocks noChangeShapeType="1"/>
              </p:cNvSpPr>
              <p:nvPr/>
            </p:nvSpPr>
            <p:spPr bwMode="auto">
              <a:xfrm flipH="1" flipV="1">
                <a:off x="2273666" y="1835055"/>
                <a:ext cx="118466" cy="8710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86" name="Line 64"/>
              <p:cNvSpPr>
                <a:spLocks noChangeShapeType="1"/>
              </p:cNvSpPr>
              <p:nvPr/>
            </p:nvSpPr>
            <p:spPr bwMode="auto">
              <a:xfrm flipH="1" flipV="1">
                <a:off x="3727945" y="1974665"/>
                <a:ext cx="85786" cy="5547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87" name="Line 65"/>
              <p:cNvSpPr>
                <a:spLocks noChangeShapeType="1"/>
              </p:cNvSpPr>
              <p:nvPr/>
            </p:nvSpPr>
            <p:spPr bwMode="auto">
              <a:xfrm rot="180000" flipV="1">
                <a:off x="3763348" y="1885710"/>
                <a:ext cx="1262281" cy="2643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88" name="Line 66"/>
              <p:cNvSpPr>
                <a:spLocks noChangeShapeType="1"/>
              </p:cNvSpPr>
              <p:nvPr/>
            </p:nvSpPr>
            <p:spPr bwMode="auto">
              <a:xfrm flipV="1">
                <a:off x="2268219" y="1549655"/>
                <a:ext cx="2709752" cy="39535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89" name="Text Box 67"/>
              <p:cNvSpPr txBox="1">
                <a:spLocks noChangeArrowheads="1"/>
              </p:cNvSpPr>
              <p:nvPr/>
            </p:nvSpPr>
            <p:spPr bwMode="auto">
              <a:xfrm>
                <a:off x="3220036" y="1267962"/>
                <a:ext cx="311826" cy="3755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51308" tIns="25654" rIns="51308" bIns="25654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i="1" kern="0">
                    <a:solidFill>
                      <a:srgbClr val="FF33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s</a:t>
                </a:r>
                <a:r>
                  <a:rPr lang="en-US" altLang="zh-CN" sz="2800" kern="0" baseline="-25000">
                    <a:solidFill>
                      <a:srgbClr val="FF33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1</a:t>
                </a:r>
                <a:endParaRPr lang="en-US" altLang="zh-CN" sz="2800" kern="0">
                  <a:solidFill>
                    <a:srgbClr val="FF3300"/>
                  </a:solidFill>
                  <a:latin typeface="Times New Roman" panose="02020603050405020304" pitchFamily="18" charset="0"/>
                  <a:ea typeface="+mn-ea"/>
                  <a:cs typeface="Times New Roman" pitchFamily="18" charset="0"/>
                  <a:sym typeface="Helvetica"/>
                </a:endParaRPr>
              </a:p>
            </p:txBody>
          </p:sp>
          <p:sp>
            <p:nvSpPr>
              <p:cNvPr id="90" name="下箭头标注 4"/>
              <p:cNvSpPr>
                <a:spLocks noChangeArrowheads="1"/>
              </p:cNvSpPr>
              <p:nvPr/>
            </p:nvSpPr>
            <p:spPr bwMode="auto">
              <a:xfrm>
                <a:off x="1531547" y="1354447"/>
                <a:ext cx="687651" cy="1716103"/>
              </a:xfrm>
              <a:prstGeom prst="downArrowCallout">
                <a:avLst>
                  <a:gd name="adj1" fmla="val 25000"/>
                  <a:gd name="adj2" fmla="val 25000"/>
                  <a:gd name="adj3" fmla="val 33322"/>
                  <a:gd name="adj4" fmla="val 64972"/>
                </a:avLst>
              </a:prstGeom>
              <a:noFill/>
              <a:ln>
                <a:noFill/>
              </a:ln>
              <a:extLst/>
            </p:spPr>
            <p:txBody>
              <a:bodyPr lIns="51308" tIns="25654" rIns="51308" bIns="25654"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rPr>
                  <a:t>金属挡板</a:t>
                </a:r>
              </a:p>
            </p:txBody>
          </p:sp>
        </p:grpSp>
        <p:sp>
          <p:nvSpPr>
            <p:cNvPr id="76" name="Oval 57"/>
            <p:cNvSpPr>
              <a:spLocks noChangeArrowheads="1"/>
            </p:cNvSpPr>
            <p:nvPr/>
          </p:nvSpPr>
          <p:spPr bwMode="auto">
            <a:xfrm rot="21319221">
              <a:off x="10472701" y="3819523"/>
              <a:ext cx="165139" cy="165037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 rot="21023071">
              <a:off x="9897889" y="3519600"/>
              <a:ext cx="851102" cy="333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 rot="21319221">
              <a:off x="10167829" y="3863956"/>
              <a:ext cx="165139" cy="165037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grpSp>
          <p:nvGrpSpPr>
            <p:cNvPr id="39947" name="组合 78"/>
            <p:cNvGrpSpPr/>
            <p:nvPr/>
          </p:nvGrpSpPr>
          <p:grpSpPr>
            <a:xfrm>
              <a:off x="6731283" y="3985454"/>
              <a:ext cx="850988" cy="513276"/>
              <a:chOff x="6255219" y="4984494"/>
              <a:chExt cx="850988" cy="513276"/>
            </a:xfrm>
          </p:grpSpPr>
          <p:sp>
            <p:nvSpPr>
              <p:cNvPr id="80" name="矩形 79"/>
              <p:cNvSpPr/>
              <p:nvPr/>
            </p:nvSpPr>
            <p:spPr>
              <a:xfrm rot="21023071">
                <a:off x="6255597" y="4985187"/>
                <a:ext cx="851102" cy="33166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 rot="21319221">
                <a:off x="6790711" y="5288283"/>
                <a:ext cx="165139" cy="165037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2" name="Oval 57"/>
              <p:cNvSpPr>
                <a:spLocks noChangeArrowheads="1"/>
              </p:cNvSpPr>
              <p:nvPr/>
            </p:nvSpPr>
            <p:spPr bwMode="auto">
              <a:xfrm rot="21319221">
                <a:off x="6485839" y="5332716"/>
                <a:ext cx="165139" cy="165037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9036050" y="3486150"/>
            <a:ext cx="4445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3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课堂练习</a:t>
            </a:r>
          </a:p>
        </p:txBody>
      </p:sp>
      <p:sp>
        <p:nvSpPr>
          <p:cNvPr id="41986" name="矩形 22"/>
          <p:cNvSpPr>
            <a:spLocks noChangeArrowheads="1"/>
          </p:cNvSpPr>
          <p:nvPr/>
        </p:nvSpPr>
        <p:spPr bwMode="auto">
          <a:xfrm>
            <a:off x="855663" y="922338"/>
            <a:ext cx="10734675" cy="309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zh-CN" altLang="en-US" sz="260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微软雅黑" pitchFamily="34" charset="-122"/>
                <a:sym typeface="+mn-ea"/>
              </a:rPr>
              <a:t>随州中考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）陈老师喜爱环绕白云湖行走，通过手机软件测得四十分钟行走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6000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步，路程约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4km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。据此估计一下，健康的成年人行走的平均速度和一步的长度，下列选项中最合理的一项是 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      )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A. 6 km/h 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65 cm 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                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B. 1.5 km/h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1.2 m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C. 6 km/h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20 cm                                 D. 15 km/h 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0.6 m</a:t>
            </a:r>
            <a:endParaRPr lang="zh-CN" altLang="en-US" sz="26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12050" y="2219325"/>
            <a:ext cx="444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A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3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课堂练习</a:t>
            </a:r>
          </a:p>
        </p:txBody>
      </p:sp>
      <p:sp>
        <p:nvSpPr>
          <p:cNvPr id="3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4595" y="644946"/>
            <a:ext cx="11363325" cy="4649158"/>
          </a:xfrm>
          <a:prstGeom prst="rect">
            <a:avLst/>
          </a:prstGeom>
          <a:blipFill rotWithShape="0">
            <a:blip r:embed="rId2"/>
            <a:stretch>
              <a:fillRect l="-966" r="-429" b="-919"/>
            </a:stretch>
          </a:blipFill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84825" y="1717675"/>
            <a:ext cx="4254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C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3012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6163" y="4076700"/>
            <a:ext cx="4511675" cy="1444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圆角矩形 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68338" y="933450"/>
            <a:ext cx="10898187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5.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（</a:t>
            </a:r>
            <a:r>
              <a:rPr lang="en-US" altLang="zh-CN" sz="2800" ker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2019</a:t>
            </a:r>
            <a:r>
              <a:rPr lang="en-US" altLang="zh-CN" sz="2000" ker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Helvetica"/>
              </a:rPr>
              <a:t>·</a:t>
            </a:r>
            <a:r>
              <a:rPr lang="zh-CN" altLang="en-US" sz="2800" ker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Helvetica"/>
              </a:rPr>
              <a:t>德城区一模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）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汽车以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4m/s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的速度匀速驶上长为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60m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的斜坡，到达坡顶后接着又以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6m/s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的速度从坡顶沿原路匀速返回，该汽车在上、下坡全程中的平均速度是（　　）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A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．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4.8m/s</a:t>
            </a:r>
            <a:r>
              <a:rPr lang="en-US" altLang="zh-CN" sz="26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	</a:t>
            </a:r>
            <a:endParaRPr lang="en-US" altLang="zh-CN" sz="2600" kern="0">
              <a:solidFill>
                <a:sysClr val="windowText" lastClr="000000"/>
              </a:solidFill>
              <a:latin typeface="微软雅黑" panose="020B0503020204020204" charset="-122"/>
              <a:ea typeface="+mn-ea"/>
              <a:cs typeface="Helvetica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B</a:t>
            </a:r>
            <a:r>
              <a:rPr lang="zh-CN" alt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．</a:t>
            </a: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5m/s</a:t>
            </a:r>
            <a:r>
              <a:rPr lang="en-US" altLang="zh-CN" sz="28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	</a:t>
            </a:r>
            <a:endParaRPr lang="en-US" altLang="zh-CN" sz="2800" kern="0">
              <a:solidFill>
                <a:sysClr val="windowText" lastClr="000000"/>
              </a:solidFill>
              <a:latin typeface="微软雅黑" panose="020B0503020204020204" charset="-122"/>
              <a:ea typeface="+mn-ea"/>
              <a:cs typeface="Helvetica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C</a:t>
            </a:r>
            <a:r>
              <a:rPr lang="zh-CN" alt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．</a:t>
            </a: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4.25 m/s</a:t>
            </a:r>
            <a:r>
              <a:rPr lang="en-US" altLang="zh-CN" sz="2800" kern="0">
                <a:solidFill>
                  <a:sysClr val="windowText" lastClr="000000"/>
                </a:solidFill>
                <a:latin typeface="微软雅黑"/>
                <a:ea typeface="+mn-ea"/>
                <a:cs typeface="Helvetica"/>
                <a:sym typeface="Helvetica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D</a:t>
            </a:r>
            <a:r>
              <a:rPr lang="zh-CN" alt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．</a:t>
            </a:r>
            <a:r>
              <a:rPr lang="en-US" altLang="zh-CN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2.75 m/s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kern="0">
              <a:solidFill>
                <a:sysClr val="windowText" lastClr="000000"/>
              </a:solidFill>
              <a:latin typeface="微软雅黑" panose="020B0503020204020204" charset="-122"/>
              <a:ea typeface="+mn-ea"/>
              <a:cs typeface="Helvetica"/>
              <a:sym typeface="Helvetic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4650" y="2289175"/>
            <a:ext cx="444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A</a:t>
            </a:r>
            <a:endParaRPr lang="zh-CN" altLang="en-US" sz="2800" ker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  <a:sym typeface="Helvetic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617538" y="887413"/>
            <a:ext cx="10720387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6.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（</a:t>
            </a:r>
            <a:r>
              <a:rPr lang="en-US" altLang="zh-CN" sz="2600" kern="0">
                <a:solidFill>
                  <a:srgbClr val="C00000"/>
                </a:solidFill>
                <a:latin typeface="Times New Roman" panose="02020603050405020304" pitchFamily="18" charset="0"/>
                <a:ea typeface="楷体" pitchFamily="49" charset="-122"/>
                <a:cs typeface="Times New Roman" pitchFamily="18" charset="0"/>
                <a:sym typeface="Helvetica"/>
              </a:rPr>
              <a:t>2019</a:t>
            </a:r>
            <a:r>
              <a:rPr lang="en-US" altLang="zh-CN" sz="2000" ker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Helvetica"/>
              </a:rPr>
              <a:t>·</a:t>
            </a:r>
            <a:r>
              <a:rPr lang="zh-CN" altLang="en-US" sz="2600" ker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Helvetica"/>
              </a:rPr>
              <a:t>和平区一模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）小明在参加百米赛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n-ea"/>
                <a:cs typeface="Helvetica"/>
                <a:sym typeface="Helvetica"/>
              </a:rPr>
              <a:t>跑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时前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50m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用时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6s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，后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50m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用时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7s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，小明百米全程的平均速度是</a:t>
            </a:r>
            <a:r>
              <a:rPr lang="en-US" altLang="zh-CN" sz="2600" kern="0" baseline="-2500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____________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；看电视转播的百米赛跑时，我们常常感觉运动员跑得很快，但实际上他们始终处于屏幕上。人们认为他们是运动的是因为</a:t>
            </a:r>
            <a:r>
              <a:rPr lang="en-US" altLang="zh-CN" sz="2600" kern="0" baseline="-2500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________________________________________________</a:t>
            </a:r>
            <a:r>
              <a:rPr lang="zh-CN" altLang="en-US" sz="2600" kern="0">
                <a:solidFill>
                  <a:sysClr val="windowText" lastClr="000000"/>
                </a:solidFill>
                <a:latin typeface="+mj-ea"/>
                <a:ea typeface="+mj-ea"/>
                <a:cs typeface="Helvetica"/>
                <a:sym typeface="Helvetica"/>
              </a:rPr>
              <a:t>有位置变化。</a:t>
            </a:r>
          </a:p>
        </p:txBody>
      </p:sp>
      <p:sp>
        <p:nvSpPr>
          <p:cNvPr id="3" name="矩形 2"/>
          <p:cNvSpPr/>
          <p:nvPr/>
        </p:nvSpPr>
        <p:spPr>
          <a:xfrm>
            <a:off x="5661025" y="1619250"/>
            <a:ext cx="143986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7.69m/s</a:t>
            </a:r>
            <a:endParaRPr lang="zh-CN" altLang="en-US" sz="2600" ker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  <a:sym typeface="Helvetic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5113" y="2755900"/>
            <a:ext cx="45910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rgbClr val="FF0000"/>
                </a:solidFill>
                <a:latin typeface="+mj-ea"/>
                <a:ea typeface="+mj-ea"/>
                <a:cs typeface="Helvetica"/>
                <a:sym typeface="Helvetica"/>
              </a:rPr>
              <a:t>运动员相对于观众（或跑道等）</a:t>
            </a:r>
            <a:endParaRPr lang="zh-CN" altLang="en-US" sz="2600" kern="0">
              <a:solidFill>
                <a:sysClr val="windowText" lastClr="000000"/>
              </a:solidFill>
              <a:latin typeface="+mj-ea"/>
              <a:ea typeface="+mj-ea"/>
              <a:cs typeface="Helvetica"/>
              <a:sym typeface="Helvetic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27075" y="887413"/>
            <a:ext cx="10721975" cy="4438650"/>
          </a:xfrm>
          <a:prstGeom prst="roundRect">
            <a:avLst/>
          </a:prstGeom>
          <a:noFill/>
          <a:ln w="381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课堂作业</a:t>
            </a:r>
          </a:p>
        </p:txBody>
      </p:sp>
      <p:pic>
        <p:nvPicPr>
          <p:cNvPr id="11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71200" y="10655300"/>
            <a:ext cx="406400" cy="469900"/>
          </a:xfrm>
          <a:prstGeom prst="cub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4500" y="619125"/>
            <a:ext cx="11161713" cy="189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匀速直线运动特点是什么？请画出图像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s-t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和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v-t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   做匀速直线运动的物体速度的大小和方向不变；在相等时间内通过的</a:t>
            </a:r>
            <a:endParaRPr lang="en-US" altLang="zh-CN" sz="260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路程相等；通过的路程与所用的时间成正比。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51450" y="2581275"/>
            <a:ext cx="3306763" cy="1689100"/>
            <a:chOff x="-880" y="4230"/>
            <a:chExt cx="8235" cy="5435"/>
          </a:xfrm>
        </p:grpSpPr>
        <p:sp>
          <p:nvSpPr>
            <p:cNvPr id="3135" name="直接连接符 18434"/>
            <p:cNvSpPr>
              <a:spLocks noChangeShapeType="1"/>
            </p:cNvSpPr>
            <p:nvPr/>
          </p:nvSpPr>
          <p:spPr bwMode="auto">
            <a:xfrm>
              <a:off x="2820" y="8380"/>
              <a:ext cx="35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直接连接符 18435"/>
            <p:cNvSpPr>
              <a:spLocks noChangeShapeType="1"/>
            </p:cNvSpPr>
            <p:nvPr/>
          </p:nvSpPr>
          <p:spPr bwMode="auto">
            <a:xfrm flipH="1" flipV="1">
              <a:off x="2820" y="4556"/>
              <a:ext cx="0" cy="3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直接连接符 18436"/>
            <p:cNvSpPr>
              <a:spLocks noChangeShapeType="1"/>
            </p:cNvSpPr>
            <p:nvPr/>
          </p:nvSpPr>
          <p:spPr bwMode="auto">
            <a:xfrm>
              <a:off x="2820" y="6414"/>
              <a:ext cx="330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文本框 18440"/>
            <p:cNvSpPr txBox="1">
              <a:spLocks noChangeArrowheads="1"/>
            </p:cNvSpPr>
            <p:nvPr/>
          </p:nvSpPr>
          <p:spPr bwMode="auto">
            <a:xfrm>
              <a:off x="-880" y="4230"/>
              <a:ext cx="3529" cy="15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v</a:t>
              </a:r>
              <a:r>
                <a:rPr lang="en-US" altLang="zh-CN" sz="26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/(m·s</a:t>
              </a:r>
              <a:r>
                <a:rPr lang="en-US" altLang="zh-CN" sz="2600" baseline="300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-1</a:t>
              </a:r>
              <a:r>
                <a:rPr lang="zh-CN" altLang="en-US" sz="26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）</a:t>
              </a:r>
              <a:endParaRPr lang="en-US" altLang="zh-CN" sz="2600">
                <a:latin typeface="Times New Roman" pitchFamily="18" charset="0"/>
                <a:ea typeface="华文细黑"/>
                <a:cs typeface="Times New Roman" pitchFamily="18" charset="0"/>
              </a:endParaRPr>
            </a:p>
          </p:txBody>
        </p:sp>
        <p:sp>
          <p:nvSpPr>
            <p:cNvPr id="3139" name="文本框 18443"/>
            <p:cNvSpPr txBox="1">
              <a:spLocks noChangeArrowheads="1"/>
            </p:cNvSpPr>
            <p:nvPr/>
          </p:nvSpPr>
          <p:spPr bwMode="auto">
            <a:xfrm>
              <a:off x="5903" y="8081"/>
              <a:ext cx="1452" cy="15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t</a:t>
              </a:r>
              <a:r>
                <a:rPr lang="en-US" altLang="zh-CN" sz="26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/s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47875" y="2479675"/>
            <a:ext cx="2689225" cy="1808163"/>
            <a:chOff x="5346" y="3835"/>
            <a:chExt cx="7820" cy="5951"/>
          </a:xfrm>
        </p:grpSpPr>
        <p:sp>
          <p:nvSpPr>
            <p:cNvPr id="3130" name="直接连接符 18437"/>
            <p:cNvSpPr>
              <a:spLocks noChangeShapeType="1"/>
            </p:cNvSpPr>
            <p:nvPr/>
          </p:nvSpPr>
          <p:spPr bwMode="auto">
            <a:xfrm flipV="1">
              <a:off x="7476" y="8379"/>
              <a:ext cx="40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直接连接符 18438"/>
            <p:cNvSpPr>
              <a:spLocks noChangeShapeType="1"/>
            </p:cNvSpPr>
            <p:nvPr/>
          </p:nvSpPr>
          <p:spPr bwMode="auto">
            <a:xfrm flipH="1" flipV="1">
              <a:off x="7476" y="4658"/>
              <a:ext cx="0" cy="37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直接连接符 18439"/>
            <p:cNvSpPr>
              <a:spLocks noChangeShapeType="1"/>
            </p:cNvSpPr>
            <p:nvPr/>
          </p:nvSpPr>
          <p:spPr bwMode="auto">
            <a:xfrm flipV="1">
              <a:off x="7476" y="5537"/>
              <a:ext cx="3260" cy="28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文本框 18441"/>
            <p:cNvSpPr txBox="1">
              <a:spLocks noChangeArrowheads="1"/>
            </p:cNvSpPr>
            <p:nvPr/>
          </p:nvSpPr>
          <p:spPr bwMode="auto">
            <a:xfrm>
              <a:off x="10954" y="8165"/>
              <a:ext cx="2212" cy="1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t</a:t>
              </a:r>
              <a:r>
                <a:rPr lang="en-US" altLang="zh-CN" sz="26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/s</a:t>
              </a:r>
            </a:p>
          </p:txBody>
        </p:sp>
        <p:sp>
          <p:nvSpPr>
            <p:cNvPr id="3134" name="文本框 18442"/>
            <p:cNvSpPr txBox="1">
              <a:spLocks noChangeArrowheads="1"/>
            </p:cNvSpPr>
            <p:nvPr/>
          </p:nvSpPr>
          <p:spPr bwMode="auto">
            <a:xfrm>
              <a:off x="5346" y="3835"/>
              <a:ext cx="2330" cy="1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s</a:t>
              </a:r>
              <a:r>
                <a:rPr lang="en-US" altLang="zh-CN" sz="2600">
                  <a:latin typeface="Times New Roman" panose="02020603050405020304" pitchFamily="18" charset="0"/>
                  <a:ea typeface="华文细黑"/>
                  <a:cs typeface="Times New Roman" pitchFamily="18" charset="0"/>
                </a:rPr>
                <a:t>/m</a:t>
              </a: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44500" y="4286250"/>
            <a:ext cx="10934700" cy="1893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什么叫平均速度？它的计算式是什么？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   平均速度描述的是物体运动的平均快慢程度，计算式是：</a:t>
            </a:r>
            <a:endParaRPr lang="en-US" altLang="zh-CN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用总路程除以总时间求得。</a:t>
            </a:r>
            <a:endParaRPr lang="en-US" altLang="zh-CN" sz="260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</p:txBody>
      </p:sp>
      <p:graphicFrame>
        <p:nvGraphicFramePr>
          <p:cNvPr id="19" name="Object 51"/>
          <p:cNvGraphicFramePr>
            <a:graphicFrameLocks noChangeAspect="1"/>
          </p:cNvGraphicFramePr>
          <p:nvPr/>
        </p:nvGraphicFramePr>
        <p:xfrm>
          <a:off x="8947150" y="4746625"/>
          <a:ext cx="12493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公式" r:id="rId3" imgW="482400" imgH="419040" progId="Equation.3">
                  <p:embed/>
                </p:oleObj>
              </mc:Choice>
              <mc:Fallback>
                <p:oleObj name="公式" r:id="rId3" imgW="482400" imgH="4190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47150" y="4746625"/>
                        <a:ext cx="1249363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圆角矩形 1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知识回顾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98500" y="2159000"/>
            <a:ext cx="10456863" cy="1538288"/>
          </a:xfrm>
          <a:prstGeom prst="roundRect">
            <a:avLst>
              <a:gd name="adj" fmla="val 909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cs typeface="Helvetica"/>
                <a:sym typeface="Helvetica"/>
              </a:rPr>
              <a:t>没有，只能间接测量。根据速度公式               可知，要知道物体的速度就必须知道两个物理量：路程和时间。</a:t>
            </a:r>
          </a:p>
        </p:txBody>
      </p:sp>
      <p:sp>
        <p:nvSpPr>
          <p:cNvPr id="6162" name="矩形 10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6163" name="矩形 11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8500" y="706438"/>
            <a:ext cx="10590213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要测量路程可以用刻度尺直接测量，要测量时间可以用秒表直接测量，那么有没有直接可以测量速度的工具呢？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8500" y="3889375"/>
            <a:ext cx="739775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下面我们实际测量一个物体运动的平均速度。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129338" y="2190750"/>
          <a:ext cx="12493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公式" r:id="rId3" imgW="482400" imgH="419040" progId="Equation.3">
                  <p:embed/>
                </p:oleObj>
              </mc:Choice>
              <mc:Fallback>
                <p:oleObj name="公式" r:id="rId3" imgW="482400" imgH="4190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9338" y="2190750"/>
                        <a:ext cx="1249362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圆角矩形 13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新课引入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55625" y="987425"/>
            <a:ext cx="584200" cy="528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知</a:t>
            </a:r>
          </a:p>
        </p:txBody>
      </p:sp>
      <p:sp>
        <p:nvSpPr>
          <p:cNvPr id="14" name="椭圆 13"/>
          <p:cNvSpPr/>
          <p:nvPr/>
        </p:nvSpPr>
        <p:spPr>
          <a:xfrm>
            <a:off x="1139825" y="987425"/>
            <a:ext cx="585788" cy="528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识</a:t>
            </a:r>
          </a:p>
        </p:txBody>
      </p:sp>
      <p:sp>
        <p:nvSpPr>
          <p:cNvPr id="15" name="椭圆 14"/>
          <p:cNvSpPr/>
          <p:nvPr/>
        </p:nvSpPr>
        <p:spPr>
          <a:xfrm>
            <a:off x="1725613" y="985838"/>
            <a:ext cx="584200" cy="5286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点</a:t>
            </a:r>
          </a:p>
        </p:txBody>
      </p:sp>
      <p:sp>
        <p:nvSpPr>
          <p:cNvPr id="1120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6" name="矩形 15"/>
          <p:cNvSpPr/>
          <p:nvPr/>
        </p:nvSpPr>
        <p:spPr>
          <a:xfrm>
            <a:off x="555625" y="1703388"/>
            <a:ext cx="10953750" cy="309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ct val="30000"/>
              </a:spcAft>
              <a:defRPr/>
            </a:pPr>
            <a:r>
              <a:rPr lang="en-US" altLang="zh-CN" sz="2600" b="1" kern="0"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1. </a:t>
            </a:r>
            <a:r>
              <a:rPr lang="zh-CN" altLang="en-US" sz="2600" b="1" kern="0">
                <a:latin typeface="+mj-ea"/>
                <a:ea typeface="+mj-ea"/>
                <a:cs typeface="Helvetica"/>
                <a:sym typeface="Helvetica"/>
              </a:rPr>
              <a:t>实验原理</a:t>
            </a:r>
            <a:r>
              <a:rPr lang="zh-CN" altLang="en-US" sz="2600" kern="0">
                <a:latin typeface="+mj-ea"/>
                <a:ea typeface="+mj-ea"/>
                <a:cs typeface="Helvetica"/>
                <a:sym typeface="Helvetica"/>
              </a:rPr>
              <a:t>： 测出两个物理量路程</a:t>
            </a:r>
            <a:r>
              <a:rPr lang="en-US" altLang="zh-CN" sz="2600" i="1" kern="0"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s</a:t>
            </a:r>
            <a:r>
              <a:rPr lang="zh-CN" altLang="en-US" sz="2600" kern="0">
                <a:latin typeface="+mj-ea"/>
                <a:ea typeface="+mj-ea"/>
                <a:cs typeface="Helvetica"/>
                <a:sym typeface="Helvetica"/>
              </a:rPr>
              <a:t>和时间</a:t>
            </a:r>
            <a:r>
              <a:rPr lang="en-US" altLang="zh-CN" sz="2600" i="1" kern="0">
                <a:latin typeface="Times New Roman" panose="02020603050405020304" pitchFamily="18" charset="0"/>
                <a:ea typeface="+mj-ea"/>
                <a:cs typeface="Times New Roman" pitchFamily="18" charset="0"/>
                <a:sym typeface="Helvetica"/>
              </a:rPr>
              <a:t>t</a:t>
            </a:r>
            <a:r>
              <a:rPr lang="zh-CN" altLang="en-US" sz="2600" kern="0">
                <a:latin typeface="+mj-ea"/>
                <a:ea typeface="+mj-ea"/>
                <a:cs typeface="Helvetica"/>
                <a:sym typeface="Helvetica"/>
              </a:rPr>
              <a:t>，根据         求出平均速度。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在测量平均速度的实验中，测量的物理量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和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，分别用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和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测量，然后由公式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计算出运动物体在某一段时间内的平均速度。路程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和时间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必须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，即选定某路程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，必须用</a:t>
            </a:r>
            <a:r>
              <a:rPr lang="en-US" altLang="zh-CN" sz="2600">
                <a:solidFill>
                  <a:srgbClr val="000000"/>
                </a:solidFill>
                <a:latin typeface="+mn-lt"/>
                <a:ea typeface="+mn-ea"/>
              </a:rPr>
              <a:t>__________________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所用的时间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</a:t>
            </a:r>
            <a:r>
              <a:rPr lang="zh-CN" altLang="en-US" sz="2600">
                <a:solidFill>
                  <a:srgbClr val="000000"/>
                </a:solidFill>
                <a:latin typeface="+mn-lt"/>
                <a:ea typeface="+mn-ea"/>
              </a:rPr>
              <a:t>。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11213" y="2998788"/>
            <a:ext cx="1285875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刻度尺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33638" y="3016250"/>
            <a:ext cx="1001712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停表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257925" y="3616325"/>
            <a:ext cx="804863" cy="4683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对应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84225" y="4192588"/>
            <a:ext cx="2541588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通过这一段路程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589838" y="2413000"/>
            <a:ext cx="1033462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路程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972550" y="2408238"/>
            <a:ext cx="944563" cy="4699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+mj-ea"/>
                <a:ea typeface="+mj-ea"/>
              </a:rPr>
              <a:t>时间</a:t>
            </a:r>
          </a:p>
        </p:txBody>
      </p:sp>
      <p:graphicFrame>
        <p:nvGraphicFramePr>
          <p:cNvPr id="23" name="Object 91"/>
          <p:cNvGraphicFramePr>
            <a:graphicFrameLocks noChangeAspect="1"/>
          </p:cNvGraphicFramePr>
          <p:nvPr/>
        </p:nvGraphicFramePr>
        <p:xfrm>
          <a:off x="6223000" y="2798763"/>
          <a:ext cx="696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8534400" imgH="9448800" progId="">
                  <p:embed/>
                </p:oleObj>
              </mc:Choice>
              <mc:Fallback>
                <p:oleObj r:id="rId3" imgW="8534400" imgH="9448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0" y="2798763"/>
                        <a:ext cx="696913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" name="文本框 3"/>
          <p:cNvSpPr txBox="1">
            <a:spLocks noChangeArrowheads="1"/>
          </p:cNvSpPr>
          <p:nvPr/>
        </p:nvSpPr>
        <p:spPr bwMode="auto">
          <a:xfrm>
            <a:off x="2357438" y="827088"/>
            <a:ext cx="4416425" cy="703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测量物体运动的平均速度</a:t>
            </a:r>
          </a:p>
        </p:txBody>
      </p:sp>
      <p:graphicFrame>
        <p:nvGraphicFramePr>
          <p:cNvPr id="1116" name="Object 92"/>
          <p:cNvGraphicFramePr>
            <a:graphicFrameLocks noChangeAspect="1"/>
          </p:cNvGraphicFramePr>
          <p:nvPr/>
        </p:nvGraphicFramePr>
        <p:xfrm>
          <a:off x="8102600" y="1597025"/>
          <a:ext cx="8699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公式" r:id="rId5" imgW="482400" imgH="419040" progId="Equation.3">
                  <p:embed/>
                </p:oleObj>
              </mc:Choice>
              <mc:Fallback>
                <p:oleObj name="公式" r:id="rId5" imgW="482400" imgH="41904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2600" y="1597025"/>
                        <a:ext cx="869950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圆角矩形 23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5138" y="642938"/>
            <a:ext cx="11039475" cy="2139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实验器材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：小车、斜面、刻度尺、停表、木块、金属片。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实验装置：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+mn-ea"/>
              </a:rPr>
              <a:t>如图所示，斜面的一端用木块垫起，使它保持较小的坡度，在斜面的底部或中部固定金属片。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341688" y="3073400"/>
            <a:ext cx="5268912" cy="2220913"/>
            <a:chOff x="5673070" y="2676959"/>
            <a:chExt cx="5269643" cy="2220646"/>
          </a:xfrm>
        </p:grpSpPr>
        <p:grpSp>
          <p:nvGrpSpPr>
            <p:cNvPr id="17413" name="组合 5"/>
            <p:cNvGrpSpPr/>
            <p:nvPr/>
          </p:nvGrpSpPr>
          <p:grpSpPr>
            <a:xfrm>
              <a:off x="5673070" y="2676959"/>
              <a:ext cx="5269643" cy="2220646"/>
              <a:chOff x="5673070" y="2676959"/>
              <a:chExt cx="5269643" cy="2220646"/>
            </a:xfrm>
          </p:grpSpPr>
          <p:grpSp>
            <p:nvGrpSpPr>
              <p:cNvPr id="17415" name="组合 7"/>
              <p:cNvGrpSpPr/>
              <p:nvPr/>
            </p:nvGrpSpPr>
            <p:grpSpPr>
              <a:xfrm>
                <a:off x="5673070" y="2676959"/>
                <a:ext cx="5269643" cy="2220646"/>
                <a:chOff x="1461189" y="1267962"/>
                <a:chExt cx="4518982" cy="1728910"/>
              </a:xfrm>
            </p:grpSpPr>
            <p:grpSp>
              <p:nvGrpSpPr>
                <p:cNvPr id="17423" name="Group 5"/>
                <p:cNvGrpSpPr/>
                <p:nvPr/>
              </p:nvGrpSpPr>
              <p:grpSpPr>
                <a:xfrm>
                  <a:off x="1875531" y="2251338"/>
                  <a:ext cx="4104640" cy="589603"/>
                  <a:chOff x="720" y="2199"/>
                  <a:chExt cx="4608" cy="1065"/>
                </a:xfrm>
              </p:grpSpPr>
              <p:sp>
                <p:nvSpPr>
                  <p:cNvPr id="2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3072"/>
                    <a:ext cx="460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itchFamily="18" charset="0"/>
                      <a:ea typeface="黑体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2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3" y="2200"/>
                    <a:ext cx="4139" cy="8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29" name="Rectangle 8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2354"/>
                    <a:ext cx="527" cy="719"/>
                  </a:xfrm>
                  <a:prstGeom prst="rect">
                    <a:avLst/>
                  </a:prstGeom>
                  <a:blipFill dpi="0" rotWithShape="0">
                    <a:blip r:embed="rId2"/>
                    <a:tile tx="0" ty="0" sx="100000" sy="100000" flip="none" algn="tl"/>
                  </a:blipFill>
                  <a:ln w="31750">
                    <a:solidFill>
                      <a:srgbClr val="000000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795" kern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0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7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1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3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9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7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3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39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3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1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3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9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3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99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49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2" name="Line 30"/>
                  <p:cNvSpPr>
                    <a:spLocks noChangeShapeType="1"/>
                  </p:cNvSpPr>
                  <p:nvPr/>
                </p:nvSpPr>
                <p:spPr bwMode="auto">
                  <a:xfrm rot="300000" flipV="1">
                    <a:off x="2783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3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9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6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7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4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9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5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1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4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9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4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36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5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7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9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69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5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0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1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8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4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3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1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4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5" y="3072"/>
                    <a:ext cx="145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75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2" y="3072"/>
                    <a:ext cx="1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570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Helvetica"/>
                      <a:sym typeface="Helvetica"/>
                    </a:endParaRPr>
                  </a:p>
                </p:txBody>
              </p:sp>
            </p:grpSp>
            <p:sp>
              <p:nvSpPr>
                <p:cNvPr id="13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4929055" y="1385365"/>
                  <a:ext cx="110286" cy="60431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 lIns="51308" tIns="25654" rIns="51308" bIns="25654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4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2274034" y="1835203"/>
                  <a:ext cx="117093" cy="87125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 lIns="51308" tIns="25654" rIns="51308" bIns="25654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3728168" y="1974850"/>
                  <a:ext cx="85778" cy="5548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 lIns="51308" tIns="25654" rIns="51308" bIns="25654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" name="Line 65"/>
                <p:cNvSpPr>
                  <a:spLocks noChangeShapeType="1"/>
                </p:cNvSpPr>
                <p:nvPr/>
              </p:nvSpPr>
              <p:spPr bwMode="auto">
                <a:xfrm rot="180000" flipV="1">
                  <a:off x="3762207" y="1885871"/>
                  <a:ext cx="1263518" cy="26446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  <p:txBody>
                <a:bodyPr lIns="51308" tIns="25654" rIns="51308" bIns="25654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302627" y="1549729"/>
                  <a:ext cx="2675444" cy="42512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  <p:txBody>
                <a:bodyPr lIns="51308" tIns="25654" rIns="51308" bIns="25654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220311" y="1267962"/>
                  <a:ext cx="310433" cy="37568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51308" tIns="25654" rIns="51308" bIns="25654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2800" ker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itchFamily="18" charset="0"/>
                      <a:sym typeface="Helvetica"/>
                    </a:rPr>
                    <a:t>s</a:t>
                  </a:r>
                  <a:r>
                    <a:rPr lang="en-US" altLang="zh-CN" sz="2800" kern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itchFamily="18" charset="0"/>
                      <a:sym typeface="Helvetica"/>
                    </a:rPr>
                    <a:t>1</a:t>
                  </a:r>
                  <a:endParaRPr lang="en-US" altLang="zh-CN" sz="2800" ker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  <a:sym typeface="Helvetica"/>
                  </a:endParaRPr>
                </a:p>
              </p:txBody>
            </p:sp>
            <p:sp>
              <p:nvSpPr>
                <p:cNvPr id="19" name="下箭头标注 4"/>
                <p:cNvSpPr>
                  <a:spLocks noChangeArrowheads="1"/>
                </p:cNvSpPr>
                <p:nvPr/>
              </p:nvSpPr>
              <p:spPr bwMode="auto">
                <a:xfrm>
                  <a:off x="1461189" y="1280320"/>
                  <a:ext cx="1022523" cy="1716552"/>
                </a:xfrm>
                <a:prstGeom prst="downArrowCallout">
                  <a:avLst>
                    <a:gd name="adj1" fmla="val 25000"/>
                    <a:gd name="adj2" fmla="val 25000"/>
                    <a:gd name="adj3" fmla="val 33322"/>
                    <a:gd name="adj4" fmla="val 64972"/>
                  </a:avLst>
                </a:prstGeom>
                <a:noFill/>
                <a:ln>
                  <a:noFill/>
                </a:ln>
                <a:extLst/>
              </p:spPr>
              <p:txBody>
                <a:bodyPr lIns="51308" tIns="25654" rIns="51308" bIns="25654"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Helvetica"/>
                      <a:sym typeface="Helvetica"/>
                    </a:rPr>
                    <a:t>金</a:t>
                  </a:r>
                  <a:endParaRPr lang="en-US" altLang="zh-CN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endParaRPr>
                </a:p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Helvetica"/>
                      <a:sym typeface="Helvetica"/>
                    </a:rPr>
                    <a:t>属</a:t>
                  </a:r>
                  <a:endParaRPr lang="en-US" altLang="zh-CN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endParaRPr>
                </a:p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Helvetica"/>
                      <a:sym typeface="Helvetica"/>
                    </a:rPr>
                    <a:t>片</a:t>
                  </a:r>
                </a:p>
              </p:txBody>
            </p:sp>
          </p:grpSp>
          <p:sp>
            <p:nvSpPr>
              <p:cNvPr id="76" name="Oval 57"/>
              <p:cNvSpPr>
                <a:spLocks noChangeArrowheads="1"/>
              </p:cNvSpPr>
              <p:nvPr/>
            </p:nvSpPr>
            <p:spPr bwMode="auto">
              <a:xfrm rot="21319221">
                <a:off x="10472748" y="3819822"/>
                <a:ext cx="165123" cy="165080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 rot="21023071">
                <a:off x="9897993" y="3519821"/>
                <a:ext cx="851018" cy="33333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9" name="Oval 57"/>
              <p:cNvSpPr>
                <a:spLocks noChangeArrowheads="1"/>
              </p:cNvSpPr>
              <p:nvPr/>
            </p:nvSpPr>
            <p:spPr bwMode="auto">
              <a:xfrm rot="21319221">
                <a:off x="10167906" y="3864266"/>
                <a:ext cx="165123" cy="165080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  <p:grpSp>
            <p:nvGrpSpPr>
              <p:cNvPr id="17419" name="组合 2"/>
              <p:cNvGrpSpPr/>
              <p:nvPr/>
            </p:nvGrpSpPr>
            <p:grpSpPr>
              <a:xfrm>
                <a:off x="6731283" y="3985454"/>
                <a:ext cx="850988" cy="513276"/>
                <a:chOff x="6255219" y="4984494"/>
                <a:chExt cx="850988" cy="513276"/>
              </a:xfrm>
            </p:grpSpPr>
            <p:sp>
              <p:nvSpPr>
                <p:cNvPr id="80" name="矩形 79"/>
                <p:cNvSpPr/>
                <p:nvPr/>
              </p:nvSpPr>
              <p:spPr>
                <a:xfrm rot="21023071">
                  <a:off x="6254428" y="4983942"/>
                  <a:ext cx="851018" cy="33333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1" name="Oval 57"/>
                <p:cNvSpPr>
                  <a:spLocks noChangeArrowheads="1"/>
                </p:cNvSpPr>
                <p:nvPr/>
              </p:nvSpPr>
              <p:spPr bwMode="auto">
                <a:xfrm rot="21319221">
                  <a:off x="6789489" y="5288705"/>
                  <a:ext cx="165123" cy="1650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2F2F2"/>
                    </a:gs>
                    <a:gs pos="100000">
                      <a:srgbClr val="BBE0E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82" name="Oval 57"/>
                <p:cNvSpPr>
                  <a:spLocks noChangeArrowheads="1"/>
                </p:cNvSpPr>
                <p:nvPr/>
              </p:nvSpPr>
              <p:spPr bwMode="auto">
                <a:xfrm rot="21319221">
                  <a:off x="6484647" y="5333150"/>
                  <a:ext cx="165123" cy="1650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2F2F2"/>
                    </a:gs>
                    <a:gs pos="100000">
                      <a:srgbClr val="BBE0E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Helvetica"/>
                    <a:sym typeface="Helvetica"/>
                  </a:endParaRPr>
                </a:p>
              </p:txBody>
            </p:sp>
          </p:grpSp>
        </p:grpSp>
        <p:sp>
          <p:nvSpPr>
            <p:cNvPr id="17414" name="矩形 6"/>
            <p:cNvSpPr>
              <a:spLocks noChangeArrowheads="1"/>
            </p:cNvSpPr>
            <p:nvPr/>
          </p:nvSpPr>
          <p:spPr bwMode="auto">
            <a:xfrm>
              <a:off x="9070119" y="353383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</a:rPr>
                <a:t>s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77" name="圆角矩形 76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7008813" y="3257550"/>
            <a:ext cx="3970337" cy="2236788"/>
          </a:xfrm>
          <a:prstGeom prst="cloudCallout">
            <a:avLst>
              <a:gd name="adj1" fmla="val -66184"/>
              <a:gd name="adj2" fmla="val 13231"/>
            </a:avLst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434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2925" y="1365250"/>
            <a:ext cx="10825163" cy="189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）使倾斜面保持较小的坡度，把小车放在斜面顶端，金属片放在斜面底端，用刻度尺测出小车将要通过的路程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s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，把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s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和后面测得的数据填入下表中。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512050" y="3417888"/>
            <a:ext cx="3421063" cy="182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正确测量小车的运动距离的方法是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从车头量到车头。</a:t>
            </a:r>
          </a:p>
        </p:txBody>
      </p:sp>
      <p:sp>
        <p:nvSpPr>
          <p:cNvPr id="18437" name="文本框 1"/>
          <p:cNvSpPr txBox="1">
            <a:spLocks noChangeArrowheads="1"/>
          </p:cNvSpPr>
          <p:nvPr/>
        </p:nvSpPr>
        <p:spPr bwMode="auto">
          <a:xfrm>
            <a:off x="669925" y="679450"/>
            <a:ext cx="207645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4.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实验步骤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1652588" y="3595688"/>
            <a:ext cx="4371975" cy="1898650"/>
            <a:chOff x="5755116" y="2676959"/>
            <a:chExt cx="5187597" cy="2315279"/>
          </a:xfrm>
        </p:grpSpPr>
        <p:grpSp>
          <p:nvGrpSpPr>
            <p:cNvPr id="18440" name="组合 134"/>
            <p:cNvGrpSpPr/>
            <p:nvPr/>
          </p:nvGrpSpPr>
          <p:grpSpPr>
            <a:xfrm>
              <a:off x="5755116" y="2676959"/>
              <a:ext cx="5187597" cy="2315279"/>
              <a:chOff x="1531547" y="1267962"/>
              <a:chExt cx="4448624" cy="1802588"/>
            </a:xfrm>
          </p:grpSpPr>
          <p:grpSp>
            <p:nvGrpSpPr>
              <p:cNvPr id="18448" name="Group 5"/>
              <p:cNvGrpSpPr/>
              <p:nvPr/>
            </p:nvGrpSpPr>
            <p:grpSpPr>
              <a:xfrm>
                <a:off x="1875531" y="2251338"/>
                <a:ext cx="4104640" cy="589603"/>
                <a:chOff x="720" y="2199"/>
                <a:chExt cx="4608" cy="1065"/>
              </a:xfrm>
            </p:grpSpPr>
            <p:sp>
              <p:nvSpPr>
                <p:cNvPr id="151" name="Line 6"/>
                <p:cNvSpPr>
                  <a:spLocks noChangeShapeType="1"/>
                </p:cNvSpPr>
                <p:nvPr/>
              </p:nvSpPr>
              <p:spPr bwMode="auto">
                <a:xfrm>
                  <a:off x="720" y="3072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5" y="2198"/>
                  <a:ext cx="4138" cy="8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3" name="Rectangle 8" descr="栎木"/>
                <p:cNvSpPr>
                  <a:spLocks noChangeArrowheads="1"/>
                </p:cNvSpPr>
                <p:nvPr/>
              </p:nvSpPr>
              <p:spPr bwMode="auto">
                <a:xfrm>
                  <a:off x="4608" y="2350"/>
                  <a:ext cx="528" cy="721"/>
                </a:xfrm>
                <a:prstGeom prst="rect">
                  <a:avLst/>
                </a:prstGeom>
                <a:blipFill dpi="0" rotWithShape="0">
                  <a:blip r:embed="rId2"/>
                  <a:tile tx="0" ty="0" sx="100000" sy="100000" flip="none" algn="tl"/>
                </a:blipFill>
                <a:ln w="31750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795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7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63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959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056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52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48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344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40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536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2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824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1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17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13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6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209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03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399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95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92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88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84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80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76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2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7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168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64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360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457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553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49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745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839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935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031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8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28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24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320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416" y="3072"/>
                  <a:ext cx="145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512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608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704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00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96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98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993" y="3072"/>
                  <a:ext cx="143" cy="1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57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Helvetica"/>
                    <a:sym typeface="Helvetica"/>
                  </a:endParaRPr>
                </a:p>
              </p:txBody>
            </p:sp>
          </p:grp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 flipV="1">
                <a:off x="4928589" y="1385522"/>
                <a:ext cx="111458" cy="60437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45" name="Line 63"/>
              <p:cNvSpPr>
                <a:spLocks noChangeShapeType="1"/>
              </p:cNvSpPr>
              <p:nvPr/>
            </p:nvSpPr>
            <p:spPr bwMode="auto">
              <a:xfrm flipH="1" flipV="1">
                <a:off x="2274600" y="1836169"/>
                <a:ext cx="116304" cy="8696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48" name="Line 66"/>
              <p:cNvSpPr>
                <a:spLocks noChangeShapeType="1"/>
              </p:cNvSpPr>
              <p:nvPr/>
            </p:nvSpPr>
            <p:spPr bwMode="auto">
              <a:xfrm flipV="1">
                <a:off x="2268138" y="1500068"/>
                <a:ext cx="2686296" cy="4461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 lIns="51308" tIns="25654" rIns="51308" bIns="25654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Helvetica"/>
                  <a:sym typeface="Helvetica"/>
                </a:endParaRPr>
              </a:p>
            </p:txBody>
          </p:sp>
          <p:sp>
            <p:nvSpPr>
              <p:cNvPr id="149" name="Text Box 67"/>
              <p:cNvSpPr txBox="1">
                <a:spLocks noChangeArrowheads="1"/>
              </p:cNvSpPr>
              <p:nvPr/>
            </p:nvSpPr>
            <p:spPr bwMode="auto">
              <a:xfrm>
                <a:off x="3219568" y="1267962"/>
                <a:ext cx="311760" cy="3752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51308" tIns="25654" rIns="51308" bIns="25654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s</a:t>
                </a:r>
                <a:r>
                  <a:rPr lang="en-US" altLang="zh-CN" sz="2800" kern="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itchFamily="18" charset="0"/>
                    <a:sym typeface="Helvetica"/>
                  </a:rPr>
                  <a:t>1</a:t>
                </a:r>
                <a:endParaRPr lang="en-US" altLang="zh-CN" sz="2800" ker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itchFamily="18" charset="0"/>
                  <a:sym typeface="Helvetica"/>
                </a:endParaRPr>
              </a:p>
            </p:txBody>
          </p:sp>
          <p:sp>
            <p:nvSpPr>
              <p:cNvPr id="150" name="下箭头标注 4"/>
              <p:cNvSpPr>
                <a:spLocks noChangeArrowheads="1"/>
              </p:cNvSpPr>
              <p:nvPr/>
            </p:nvSpPr>
            <p:spPr bwMode="auto">
              <a:xfrm>
                <a:off x="1531547" y="1353871"/>
                <a:ext cx="688131" cy="1716679"/>
              </a:xfrm>
              <a:prstGeom prst="downArrowCallout">
                <a:avLst>
                  <a:gd name="adj1" fmla="val 25000"/>
                  <a:gd name="adj2" fmla="val 25000"/>
                  <a:gd name="adj3" fmla="val 33322"/>
                  <a:gd name="adj4" fmla="val 64972"/>
                </a:avLst>
              </a:prstGeom>
              <a:noFill/>
              <a:ln>
                <a:noFill/>
              </a:ln>
              <a:extLst/>
            </p:spPr>
            <p:txBody>
              <a:bodyPr lIns="51308" tIns="25654" rIns="51308" bIns="25654"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/>
                    <a:sym typeface="Helvetica"/>
                  </a:rPr>
                  <a:t>金属片</a:t>
                </a:r>
              </a:p>
            </p:txBody>
          </p:sp>
        </p:grp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 rot="21319221">
              <a:off x="10471798" y="3819112"/>
              <a:ext cx="165762" cy="164547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 rot="21023071">
              <a:off x="9897282" y="3519054"/>
              <a:ext cx="851414" cy="3329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38" name="Oval 57"/>
            <p:cNvSpPr>
              <a:spLocks noChangeArrowheads="1"/>
            </p:cNvSpPr>
            <p:nvPr/>
          </p:nvSpPr>
          <p:spPr bwMode="auto">
            <a:xfrm rot="21319221">
              <a:off x="10168529" y="3865572"/>
              <a:ext cx="163879" cy="164547"/>
            </a:xfrm>
            <a:prstGeom prst="ellipse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endParaRPr>
            </a:p>
          </p:txBody>
        </p:sp>
        <p:grpSp>
          <p:nvGrpSpPr>
            <p:cNvPr id="18444" name="组合 138"/>
            <p:cNvGrpSpPr/>
            <p:nvPr/>
          </p:nvGrpSpPr>
          <p:grpSpPr>
            <a:xfrm>
              <a:off x="6731283" y="3985454"/>
              <a:ext cx="850988" cy="513276"/>
              <a:chOff x="6255219" y="4984494"/>
              <a:chExt cx="850988" cy="513276"/>
            </a:xfrm>
          </p:grpSpPr>
          <p:sp>
            <p:nvSpPr>
              <p:cNvPr id="140" name="矩形 139"/>
              <p:cNvSpPr/>
              <p:nvPr/>
            </p:nvSpPr>
            <p:spPr>
              <a:xfrm rot="21023071">
                <a:off x="6254787" y="4984635"/>
                <a:ext cx="851414" cy="332967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1" name="Oval 57"/>
              <p:cNvSpPr>
                <a:spLocks noChangeArrowheads="1"/>
              </p:cNvSpPr>
              <p:nvPr/>
            </p:nvSpPr>
            <p:spPr bwMode="auto">
              <a:xfrm rot="21319221">
                <a:off x="6789746" y="5288564"/>
                <a:ext cx="165762" cy="164548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142" name="Oval 57"/>
              <p:cNvSpPr>
                <a:spLocks noChangeArrowheads="1"/>
              </p:cNvSpPr>
              <p:nvPr/>
            </p:nvSpPr>
            <p:spPr bwMode="auto">
              <a:xfrm rot="21319221">
                <a:off x="6484594" y="5333089"/>
                <a:ext cx="165762" cy="164547"/>
              </a:xfrm>
              <a:prstGeom prst="ellipse">
                <a:avLst/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71" name="圆角矩形 70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6238" y="4816475"/>
            <a:ext cx="3579812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</a:rPr>
              <a:t>5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）整理器材。</a:t>
            </a:r>
            <a:endParaRPr lang="en-US" altLang="zh-CN" sz="26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7642" y="3374627"/>
            <a:ext cx="11144444" cy="1450654"/>
          </a:xfrm>
          <a:prstGeom prst="rect">
            <a:avLst/>
          </a:prstGeom>
          <a:blipFill rotWithShape="0">
            <a:blip r:embed="rId2"/>
            <a:stretch>
              <a:fillRect l="-984" b="-3361"/>
            </a:stretch>
          </a:blipFill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7838" y="779463"/>
            <a:ext cx="1097915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（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）用停表测量小车从斜面顶端滑下到撞击金属片的时间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t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l</a:t>
            </a:r>
            <a:r>
              <a:rPr lang="zh-CN" altLang="en-US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把小车通过的路程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s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和所用的时间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t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填入表中。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3550" y="2100263"/>
            <a:ext cx="10993438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</a:rPr>
              <a:t>3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）将金属片移至斜面的中部，测出小车到金属片的距离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和所用时间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 pitchFamily="34" charset="0"/>
              </a:rPr>
              <a:t>t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2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 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sym typeface="Helvetica" pitchFamily="34" charset="0"/>
              </a:rPr>
              <a:t>将数据填入表中。</a:t>
            </a:r>
            <a:endParaRPr lang="zh-CN" altLang="en-US" sz="2600" baseline="-250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graphicFrame>
        <p:nvGraphicFramePr>
          <p:cNvPr id="20503" name="Group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58850" y="1706563"/>
          <a:ext cx="10102850" cy="2562225"/>
        </p:xfrm>
        <a:graphic>
          <a:graphicData uri="http://schemas.openxmlformats.org/drawingml/2006/table">
            <a:tbl>
              <a:tblPr/>
              <a:tblGrid>
                <a:gridCol w="3349625"/>
                <a:gridCol w="3136900"/>
                <a:gridCol w="3616325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路程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运动时间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平均速度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s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1m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t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3s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v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0.33m/s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s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0.5m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t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1.8s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v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</a:rPr>
                        <a:t>=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sym typeface="+mn-ea"/>
                        </a:rPr>
                        <a:t>0.28m/s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0" name="矩形 7"/>
          <p:cNvSpPr>
            <a:spLocks noChangeArrowheads="1"/>
          </p:cNvSpPr>
          <p:nvPr/>
        </p:nvSpPr>
        <p:spPr bwMode="auto">
          <a:xfrm>
            <a:off x="5029200" y="754063"/>
            <a:ext cx="1962150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</a:rPr>
              <a:t>实验记录表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625" y="55563"/>
            <a:ext cx="1604963" cy="484187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新知探究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751978-e757-4403-befc-92e63ce53ce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200d012-dfb2-49ca-a339-9b59b7eea63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80,&quot;width&quot;:13455}"/>
  <p:tag name="REFSHAPE" val="8083379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1864</Words>
  <Application>Microsoft Office PowerPoint</Application>
  <PresentationFormat>自定义</PresentationFormat>
  <Paragraphs>204</Paragraphs>
  <Slides>29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dcterms:created xsi:type="dcterms:W3CDTF">2019-05-20T10:58:00Z</dcterms:created>
  <dcterms:modified xsi:type="dcterms:W3CDTF">2020-10-26T02:36:38Z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