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unknown"/>
  <Default Extension="wmv" ContentType="video/x-ms-wmv"/>
  <Default Extension="video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heme/theme2.xml" ContentType="application/vnd.openxmlformats-officedocument.them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sldIdLst>
    <p:sldId id="348" r:id="rId2"/>
    <p:sldId id="524" r:id="rId3"/>
    <p:sldId id="539" r:id="rId4"/>
    <p:sldId id="571" r:id="rId5"/>
    <p:sldId id="527" r:id="rId6"/>
    <p:sldId id="541" r:id="rId7"/>
    <p:sldId id="542" r:id="rId8"/>
    <p:sldId id="599" r:id="rId9"/>
    <p:sldId id="543" r:id="rId10"/>
    <p:sldId id="464" r:id="rId11"/>
    <p:sldId id="548" r:id="rId12"/>
    <p:sldId id="549" r:id="rId13"/>
    <p:sldId id="545" r:id="rId14"/>
    <p:sldId id="546" r:id="rId15"/>
    <p:sldId id="552" r:id="rId16"/>
    <p:sldId id="550" r:id="rId17"/>
    <p:sldId id="551" r:id="rId18"/>
    <p:sldId id="528" r:id="rId19"/>
    <p:sldId id="471" r:id="rId20"/>
    <p:sldId id="498" r:id="rId21"/>
    <p:sldId id="529" r:id="rId22"/>
    <p:sldId id="530" r:id="rId23"/>
    <p:sldId id="531" r:id="rId24"/>
    <p:sldId id="532" r:id="rId25"/>
    <p:sldId id="533" r:id="rId26"/>
    <p:sldId id="535" r:id="rId27"/>
    <p:sldId id="598" r:id="rId28"/>
  </p:sldIdLst>
  <p:sldSz cx="9144000" cy="5143500" type="screen16x9"/>
  <p:notesSz cx="6797675" cy="9928225"/>
  <p:embeddedFontLst>
    <p:embeddedFont>
      <p:font typeface="Calibri" pitchFamily="34" charset="0"/>
      <p:regular r:id="rId30"/>
      <p:bold r:id="rId31"/>
      <p:italic r:id="rId32"/>
      <p:boldItalic r:id="rId33"/>
    </p:embeddedFont>
    <p:embeddedFont>
      <p:font typeface="黑体" pitchFamily="49" charset="-122"/>
      <p:regular r:id="rId34"/>
    </p:embeddedFont>
    <p:embeddedFont>
      <p:font typeface="Calibri Light" charset="0"/>
      <p:regular r:id="rId35"/>
    </p:embeddedFont>
    <p:embeddedFont>
      <p:font typeface="微软雅黑" pitchFamily="34" charset="-122"/>
      <p:regular r:id="rId36"/>
      <p:bold r:id="rId37"/>
    </p:embeddedFont>
  </p:embeddedFontLst>
  <p:custDataLst>
    <p:tags r:id="rId3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-414" y="-84"/>
      </p:cViewPr>
      <p:guideLst>
        <p:guide orient="horz" pos="166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theme" Target="../theme/theme2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45528" cy="498120"/>
          </a:xfrm>
          <a:prstGeom prst="rect">
            <a:avLst/>
          </a:prstGeom>
        </p:spPr>
        <p:txBody>
          <a:bodyPr vert="horz" lIns="88203" tIns="44102" rIns="88203" bIns="44102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50271" y="0"/>
            <a:ext cx="2945528" cy="498120"/>
          </a:xfrm>
          <a:prstGeom prst="rect">
            <a:avLst/>
          </a:prstGeom>
        </p:spPr>
        <p:txBody>
          <a:bodyPr vert="horz" lIns="88203" tIns="44102" rIns="88203" bIns="44102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20688" y="1241425"/>
            <a:ext cx="5954712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79737" y="4777810"/>
            <a:ext cx="5437897" cy="3909117"/>
          </a:xfrm>
          <a:prstGeom prst="rect">
            <a:avLst/>
          </a:prstGeom>
        </p:spPr>
        <p:txBody>
          <a:bodyPr vert="horz" lIns="88203" tIns="44102" rIns="88203" bIns="44102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429798"/>
            <a:ext cx="2945528" cy="498119"/>
          </a:xfrm>
          <a:prstGeom prst="rect">
            <a:avLst/>
          </a:prstGeom>
        </p:spPr>
        <p:txBody>
          <a:bodyPr vert="horz" lIns="88203" tIns="44102" rIns="88203" bIns="44102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50271" y="9429798"/>
            <a:ext cx="2945528" cy="498119"/>
          </a:xfrm>
          <a:prstGeom prst="rect">
            <a:avLst/>
          </a:prstGeom>
        </p:spPr>
        <p:txBody>
          <a:bodyPr vert="horz" lIns="88203" tIns="44102" rIns="88203" bIns="44102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80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1"/>
            </p:custDataLst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90082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3.xml"/><Relationship Id="rId18" Type="http://schemas.openxmlformats.org/officeDocument/2006/relationships/tags" Target="../tags/tag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2.xml"/><Relationship Id="rId17" Type="http://schemas.openxmlformats.org/officeDocument/2006/relationships/tags" Target="../tags/tag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2020/11/26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-10160" y="-12065"/>
            <a:ext cx="9143365" cy="142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18"/>
            </p:custDataLst>
          </p:nvPr>
        </p:nvSpPr>
        <p:spPr>
          <a:xfrm>
            <a:off x="635" y="5000625"/>
            <a:ext cx="9143365" cy="142875"/>
          </a:xfrm>
          <a:prstGeom prst="rec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slide" Target="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image" Target="../media/image13.jpeg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image" Target="../media/image12.jpeg"/><Relationship Id="rId5" Type="http://schemas.openxmlformats.org/officeDocument/2006/relationships/tags" Target="../tags/tag115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14.xml"/><Relationship Id="rId9" Type="http://schemas.openxmlformats.org/officeDocument/2006/relationships/tags" Target="../tags/tag1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NULL" TargetMode="External"/><Relationship Id="rId7" Type="http://schemas.openxmlformats.org/officeDocument/2006/relationships/image" Target="../media/image19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Layout" Target="../slideLayouts/slideLayout7.xml"/><Relationship Id="rId5" Type="http://schemas.microsoft.com/office/2007/relationships/media" Target="../media/media3.video"/><Relationship Id="rId4" Type="http://schemas.openxmlformats.org/officeDocument/2006/relationships/tags" Target="../tags/tag1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audio" Target="NUL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13" Type="http://schemas.openxmlformats.org/officeDocument/2006/relationships/tags" Target="../tags/tag82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tags" Target="../tags/tag8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tags" Target="../tags/tag80.xml"/><Relationship Id="rId5" Type="http://schemas.openxmlformats.org/officeDocument/2006/relationships/tags" Target="../tags/tag74.xml"/><Relationship Id="rId10" Type="http://schemas.openxmlformats.org/officeDocument/2006/relationships/tags" Target="../tags/tag79.xml"/><Relationship Id="rId4" Type="http://schemas.openxmlformats.org/officeDocument/2006/relationships/tags" Target="../tags/tag73.xml"/><Relationship Id="rId9" Type="http://schemas.openxmlformats.org/officeDocument/2006/relationships/tags" Target="../tags/tag78.xml"/><Relationship Id="rId14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83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tags" Target="../tags/tag99.xml"/><Relationship Id="rId7" Type="http://schemas.openxmlformats.org/officeDocument/2006/relationships/image" Target="../media/image6.jpe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04.xml"/><Relationship Id="rId7" Type="http://schemas.openxmlformats.org/officeDocument/2006/relationships/image" Target="../media/image8.jpe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6.xml"/><Relationship Id="rId10" Type="http://schemas.openxmlformats.org/officeDocument/2006/relationships/image" Target="../media/image11.jpeg"/><Relationship Id="rId4" Type="http://schemas.openxmlformats.org/officeDocument/2006/relationships/tags" Target="../tags/tag105.xml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灯片编号占位符 1"/>
          <p:cNvSpPr txBox="1">
            <a:spLocks noGrp="1"/>
          </p:cNvSpPr>
          <p:nvPr>
            <p:custDataLst>
              <p:tags r:id="rId1"/>
            </p:custDataLst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/>
            <a:fld id="{9A0DB2DC-4C9A-4742-B13C-FB6460FD3503}" type="slidenum">
              <a:rPr lang="zh-CN" altLang="en-US" sz="1000"/>
              <a:t>1</a:t>
            </a:fld>
            <a:endParaRPr lang="zh-CN" altLang="en-US" sz="1000"/>
          </a:p>
        </p:txBody>
      </p:sp>
      <p:pic>
        <p:nvPicPr>
          <p:cNvPr id="9220" name="图片 9219" descr="物理课件背景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rcRect t="32976" b="3520"/>
          <a:stretch>
            <a:fillRect/>
          </a:stretch>
        </p:blipFill>
        <p:spPr>
          <a:xfrm>
            <a:off x="-635" y="1544320"/>
            <a:ext cx="9146540" cy="349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1042035" y="1151255"/>
            <a:ext cx="6805930" cy="73406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3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2.3  </a:t>
            </a:r>
            <a:r>
              <a:rPr lang="zh-CN" altLang="en-US" sz="38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声的利用</a:t>
            </a:r>
            <a:endParaRPr kumimoji="0" lang="zh-CN" altLang="en-US" sz="3800" b="0" i="0" u="none" strike="noStrike" cap="none" normalizeH="0" baseline="0" noProof="1" smtClean="0">
              <a:ln>
                <a:noFill/>
              </a:ln>
              <a:solidFill>
                <a:srgbClr val="00B0F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文本框 3"/>
          <p:cNvSpPr txBox="1"/>
          <p:nvPr>
            <p:custDataLst>
              <p:tags r:id="rId4"/>
            </p:custDataLst>
          </p:nvPr>
        </p:nvSpPr>
        <p:spPr>
          <a:xfrm>
            <a:off x="2878138" y="482918"/>
            <a:ext cx="34004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人教版初中物理八上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hlinkClick r:id="rId6" action="ppaction://hlinksldjump"/>
          </p:cNvPr>
          <p:cNvSpPr txBox="1"/>
          <p:nvPr>
            <p:custDataLst>
              <p:tags r:id="rId1"/>
            </p:custDataLst>
          </p:nvPr>
        </p:nvSpPr>
        <p:spPr>
          <a:xfrm>
            <a:off x="137160" y="2668270"/>
            <a:ext cx="69684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）军事上使用的</a:t>
            </a:r>
            <a:r>
              <a:rPr lang="zh-CN" altLang="en-US" sz="2800" b="1">
                <a:solidFill>
                  <a:srgbClr val="FF0000"/>
                </a:solidFill>
              </a:rPr>
              <a:t>次声波武器</a:t>
            </a:r>
          </a:p>
        </p:txBody>
      </p:sp>
      <p:sp>
        <p:nvSpPr>
          <p:cNvPr id="7" name="文本框 6">
            <a:hlinkClick r:id="rId6" action="ppaction://hlinksldjump"/>
          </p:cNvPr>
          <p:cNvSpPr txBox="1"/>
          <p:nvPr>
            <p:custDataLst>
              <p:tags r:id="rId2"/>
            </p:custDataLst>
          </p:nvPr>
        </p:nvSpPr>
        <p:spPr>
          <a:xfrm>
            <a:off x="212725" y="955040"/>
            <a:ext cx="250825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sym typeface="+mn-ea"/>
              </a:rPr>
              <a:t>1</a:t>
            </a:r>
            <a:r>
              <a:rPr lang="zh-CN" altLang="en-US" sz="2800" b="1">
                <a:sym typeface="+mn-ea"/>
              </a:rPr>
              <a:t>）大象交流</a:t>
            </a:r>
          </a:p>
        </p:txBody>
      </p:sp>
      <p:sp>
        <p:nvSpPr>
          <p:cNvPr id="8" name="文本框 7">
            <a:hlinkClick r:id="rId6" action="ppaction://hlinksldjump"/>
          </p:cNvPr>
          <p:cNvSpPr txBox="1"/>
          <p:nvPr>
            <p:custDataLst>
              <p:tags r:id="rId3"/>
            </p:custDataLst>
          </p:nvPr>
        </p:nvSpPr>
        <p:spPr>
          <a:xfrm>
            <a:off x="212725" y="1477010"/>
            <a:ext cx="863346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（</a:t>
            </a:r>
            <a:r>
              <a:rPr lang="en-US" altLang="zh-CN" sz="2800" b="1">
                <a:sym typeface="+mn-ea"/>
              </a:rPr>
              <a:t>2</a:t>
            </a:r>
            <a:r>
              <a:rPr lang="zh-CN" altLang="en-US" sz="2800" b="1">
                <a:sym typeface="+mn-ea"/>
              </a:rPr>
              <a:t>）预测地震、预测火山爆发、预测海啸、军事上探测核实验</a:t>
            </a:r>
          </a:p>
        </p:txBody>
      </p:sp>
      <p:sp>
        <p:nvSpPr>
          <p:cNvPr id="4" name="TextBox 1"/>
          <p:cNvSpPr txBox="1"/>
          <p:nvPr>
            <p:custDataLst>
              <p:tags r:id="rId4"/>
            </p:custDataLst>
          </p:nvPr>
        </p:nvSpPr>
        <p:spPr>
          <a:xfrm>
            <a:off x="0" y="149860"/>
            <a:ext cx="3165475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次声波的传递信息</a:t>
            </a:r>
            <a:endParaRPr lang="en-US" altLang="zh-CN" sz="2800" b="1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906011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有些动物对超声波有很好的反应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18" y="1429230"/>
            <a:ext cx="3632041" cy="2907949"/>
          </a:xfrm>
          <a:prstGeom prst="rect">
            <a:avLst/>
          </a:prstGeom>
          <a:effectLst>
            <a:outerShdw blurRad="50800" dist="101600" dir="2700000" algn="tl" rotWithShape="0">
              <a:srgbClr val="00206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>
            <p:custDataLst>
              <p:tags r:id="rId3"/>
            </p:custDataLst>
          </p:nvPr>
        </p:nvSpPr>
        <p:spPr>
          <a:xfrm>
            <a:off x="54447" y="4387442"/>
            <a:ext cx="4219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rgbClr val="0000FF"/>
                </a:solidFill>
              </a:rPr>
              <a:t>用超声波交流的海豚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915" y="1429385"/>
            <a:ext cx="4316095" cy="2907665"/>
          </a:xfrm>
          <a:prstGeom prst="rect">
            <a:avLst/>
          </a:prstGeom>
          <a:effectLst>
            <a:outerShdw blurRad="50800" dist="101600" dir="2700000" algn="tl" rotWithShape="0">
              <a:srgbClr val="002060">
                <a:alpha val="70000"/>
              </a:srgbClr>
            </a:outerShdw>
          </a:effectLst>
        </p:spPr>
      </p:pic>
      <p:sp>
        <p:nvSpPr>
          <p:cNvPr id="7" name="TextBox 4"/>
          <p:cNvSpPr txBox="1"/>
          <p:nvPr>
            <p:custDataLst>
              <p:tags r:id="rId5"/>
            </p:custDataLst>
          </p:nvPr>
        </p:nvSpPr>
        <p:spPr>
          <a:xfrm>
            <a:off x="4018752" y="4387442"/>
            <a:ext cx="4219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rgbClr val="0000FF"/>
                </a:solidFill>
              </a:rPr>
              <a:t>蝙蝠回声定位</a:t>
            </a:r>
            <a:endParaRPr lang="zh-CN" altLang="en-US" sz="2000" b="1">
              <a:solidFill>
                <a:srgbClr val="0000FF"/>
              </a:solidFill>
            </a:endParaRPr>
          </a:p>
        </p:txBody>
      </p:sp>
      <p:grpSp>
        <p:nvGrpSpPr>
          <p:cNvPr id="9" name="组合 8"/>
          <p:cNvGrpSpPr/>
          <p:nvPr>
            <p:custDataLst>
              <p:tags r:id="rId6"/>
            </p:custDataLst>
          </p:nvPr>
        </p:nvGrpSpPr>
        <p:grpSpPr>
          <a:xfrm>
            <a:off x="74930" y="268605"/>
            <a:ext cx="5560695" cy="509905"/>
            <a:chOff x="118" y="335"/>
            <a:chExt cx="8757" cy="803"/>
          </a:xfrm>
        </p:grpSpPr>
        <p:sp>
          <p:nvSpPr>
            <p:cNvPr id="10" name="矩形 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知识点二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8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9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超声波的应用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685" y="931545"/>
            <a:ext cx="5394325" cy="3279775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3066176" y="4296673"/>
            <a:ext cx="270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</a:rPr>
              <a:t>声呐测海底深度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475" y="894715"/>
            <a:ext cx="5046980" cy="3354705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5" name="TextBox 4"/>
          <p:cNvSpPr txBox="1"/>
          <p:nvPr>
            <p:custDataLst>
              <p:tags r:id="rId2"/>
            </p:custDataLst>
          </p:nvPr>
        </p:nvSpPr>
        <p:spPr>
          <a:xfrm>
            <a:off x="3066176" y="4296673"/>
            <a:ext cx="270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smtClean="0">
                <a:solidFill>
                  <a:srgbClr val="0000FF"/>
                </a:solidFill>
              </a:rPr>
              <a:t>B</a:t>
            </a:r>
            <a:r>
              <a:rPr lang="zh-CN" altLang="en-US" sz="2400" b="1" smtClean="0">
                <a:solidFill>
                  <a:srgbClr val="0000FF"/>
                </a:solidFill>
              </a:rPr>
              <a:t>超探测人体情况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>
            <p:custDataLst>
              <p:tags r:id="rId1"/>
            </p:custDataLst>
          </p:nvPr>
        </p:nvSpPr>
        <p:spPr>
          <a:xfrm>
            <a:off x="3066175" y="4296672"/>
            <a:ext cx="2705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</a:rPr>
              <a:t>倒车雷达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pic>
        <p:nvPicPr>
          <p:cNvPr id="1026" name="Picture 2" descr="G:\课件\人教版初中物理8年级上册全套教学资料\课件\第二章 声现象\第三节\03904003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6205" y="819785"/>
            <a:ext cx="5290185" cy="3476625"/>
          </a:xfrm>
          <a:prstGeom prst="rect">
            <a:avLst/>
          </a:prstGeom>
          <a:noFill/>
          <a:effectLst>
            <a:outerShdw blurRad="50800" dist="101600" dir="2700000" algn="tl" rotWithShape="0">
              <a:prstClr val="black">
                <a:alpha val="7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276837"/>
            <a:ext cx="2424418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超声波导盲仪</a:t>
            </a:r>
          </a:p>
        </p:txBody>
      </p:sp>
      <p:pic>
        <p:nvPicPr>
          <p:cNvPr id="3" name="图片 2" descr="ddf7b07db345adae-ed33800420a537d0-943f7d7b2fc5f9a4c3257bc43bfd297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1000125"/>
            <a:ext cx="5280660" cy="36341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15865" y="1468120"/>
            <a:ext cx="3865245" cy="270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1212209" y="4395831"/>
            <a:ext cx="2697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smtClean="0">
                <a:solidFill>
                  <a:srgbClr val="0000FF"/>
                </a:solidFill>
              </a:rPr>
              <a:t>超声波清洗镜片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5" name="TextBox 1"/>
          <p:cNvSpPr txBox="1"/>
          <p:nvPr>
            <p:custDataLst>
              <p:tags r:id="rId2"/>
            </p:custDataLst>
          </p:nvPr>
        </p:nvSpPr>
        <p:spPr>
          <a:xfrm>
            <a:off x="0" y="276860"/>
            <a:ext cx="3066415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超声波传递能量</a:t>
            </a:r>
            <a:endParaRPr lang="zh-CN" altLang="en-US" sz="2800" b="1"/>
          </a:p>
        </p:txBody>
      </p:sp>
      <p:pic>
        <p:nvPicPr>
          <p:cNvPr id="2" name="超声波清洗机 科盟KM-900T 眼镜清洗机超声波家用 洗眼镜手表首饰神器 科盟电器旗舰店(标清)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5">
                  <p14:trim st="29000" end="66019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18185" y="276225"/>
            <a:ext cx="7971155" cy="4420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8405" y="1029970"/>
            <a:ext cx="6215380" cy="3181985"/>
          </a:xfrm>
          <a:prstGeom prst="rect">
            <a:avLst/>
          </a:prstGeom>
        </p:spPr>
      </p:pic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867286" y="4211929"/>
            <a:ext cx="26970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</a:rPr>
              <a:t>超声波洁牙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0" y="276860"/>
            <a:ext cx="3066415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超声波传递能量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>
            <p:custDataLst>
              <p:tags r:id="rId1"/>
            </p:custDataLst>
          </p:nvPr>
        </p:nvSpPr>
        <p:spPr>
          <a:xfrm>
            <a:off x="41275" y="125095"/>
            <a:ext cx="903287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fontAlgn="auto">
              <a:lnSpc>
                <a:spcPct val="150000"/>
              </a:lnSpc>
            </a:pPr>
            <a:r>
              <a:rPr lang="zh-CN" altLang="en-US" sz="2800" b="1" u="none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超声波传递信息：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①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海豚交流 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②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蝙蝠定位 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③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声  呐 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④B  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 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⑤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超声波探伤仪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⑥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倒车雷达 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⑦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超声波导盲仪</a:t>
            </a:r>
          </a:p>
          <a:p>
            <a:pPr marL="0" indent="0" algn="l" fontAlgn="auto">
              <a:lnSpc>
                <a:spcPct val="150000"/>
              </a:lnSpc>
            </a:pPr>
            <a:r>
              <a:rPr lang="zh-CN" altLang="en-US" sz="2800" b="1" u="none"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超声波传递能量：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⑧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超声波洁牙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⑨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超声波击碎结石 </a:t>
            </a:r>
            <a:r>
              <a:rPr lang="en-US" altLang="zh-CN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⑩</a:t>
            </a:r>
            <a:r>
              <a:rPr lang="zh-CN" altLang="en-US" sz="2800" b="1" u="none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超声波清洗钟表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838835"/>
            <a:ext cx="9027160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/>
              <a:t>1．声波既传递“信息”也传递“能量”．下面事例中，不是用来传递“信息”的是（　　）</a:t>
            </a:r>
          </a:p>
          <a:p>
            <a:pPr>
              <a:lnSpc>
                <a:spcPct val="150000"/>
              </a:lnSpc>
            </a:pPr>
            <a:r>
              <a:rPr sz="2800" b="1"/>
              <a:t>A</a:t>
            </a:r>
            <a:r>
              <a:rPr lang="en-US" sz="2800" b="1"/>
              <a:t>.</a:t>
            </a:r>
            <a:r>
              <a:rPr sz="2800" b="1"/>
              <a:t>用声纳探海深</a:t>
            </a:r>
          </a:p>
          <a:p>
            <a:pPr>
              <a:lnSpc>
                <a:spcPct val="150000"/>
              </a:lnSpc>
            </a:pPr>
            <a:r>
              <a:rPr sz="2800" b="1"/>
              <a:t>B</a:t>
            </a:r>
            <a:r>
              <a:rPr lang="en-US" sz="2800" b="1"/>
              <a:t>.</a:t>
            </a:r>
            <a:r>
              <a:rPr sz="2800" b="1"/>
              <a:t>用超声波碎石</a:t>
            </a:r>
          </a:p>
          <a:p>
            <a:pPr>
              <a:lnSpc>
                <a:spcPct val="150000"/>
              </a:lnSpc>
            </a:pPr>
            <a:r>
              <a:rPr sz="2800" b="1"/>
              <a:t>C</a:t>
            </a:r>
            <a:r>
              <a:rPr lang="en-US" sz="2800" b="1"/>
              <a:t>.</a:t>
            </a:r>
            <a:r>
              <a:rPr sz="2800" b="1"/>
              <a:t>利用回声定位</a:t>
            </a:r>
          </a:p>
          <a:p>
            <a:pPr>
              <a:lnSpc>
                <a:spcPct val="150000"/>
              </a:lnSpc>
            </a:pPr>
            <a:r>
              <a:rPr sz="2800" b="1"/>
              <a:t>D</a:t>
            </a:r>
            <a:r>
              <a:rPr lang="en-US" sz="2800" b="1"/>
              <a:t>.</a:t>
            </a:r>
            <a:r>
              <a:rPr sz="2800" b="1"/>
              <a:t>医生通过听诊器给病人确诊</a:t>
            </a: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683635" y="1633220"/>
            <a:ext cx="7105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B</a:t>
            </a:r>
          </a:p>
        </p:txBody>
      </p:sp>
      <p:grpSp>
        <p:nvGrpSpPr>
          <p:cNvPr id="26627" name="组合 21"/>
          <p:cNvGrpSpPr/>
          <p:nvPr>
            <p:custDataLst>
              <p:tags r:id="rId3"/>
            </p:custDataLst>
          </p:nvPr>
        </p:nvGrpSpPr>
        <p:grpSpPr>
          <a:xfrm>
            <a:off x="157163" y="315913"/>
            <a:ext cx="2286000" cy="525462"/>
            <a:chOff x="666" y="1776"/>
            <a:chExt cx="3600" cy="824"/>
          </a:xfrm>
        </p:grpSpPr>
        <p:grpSp>
          <p:nvGrpSpPr>
            <p:cNvPr id="4" name="组合 3"/>
            <p:cNvGrpSpPr/>
            <p:nvPr>
              <p:custDataLst>
                <p:tags r:id="rId4"/>
              </p:custDataLst>
            </p:nvPr>
          </p:nvGrpSpPr>
          <p:grpSpPr>
            <a:xfrm>
              <a:off x="666" y="1776"/>
              <a:ext cx="3600" cy="824"/>
              <a:chOff x="6481" y="5740"/>
              <a:chExt cx="3600" cy="824"/>
            </a:xfrm>
            <a:solidFill>
              <a:srgbClr val="4BACC6"/>
            </a:solidFill>
          </p:grpSpPr>
          <p:sp>
            <p:nvSpPr>
              <p:cNvPr id="6" name="圆角矩形 5"/>
              <p:cNvSpPr/>
              <p:nvPr>
                <p:custDataLst>
                  <p:tags r:id="rId6"/>
                </p:custDataLst>
              </p:nvPr>
            </p:nvSpPr>
            <p:spPr>
              <a:xfrm>
                <a:off x="6481" y="5740"/>
                <a:ext cx="3418" cy="824"/>
              </a:xfrm>
              <a:prstGeom prst="roundRect">
                <a:avLst/>
              </a:prstGeom>
              <a:solidFill>
                <a:srgbClr val="4BACC6"/>
              </a:solidFill>
            </p:spPr>
            <p:style>
              <a:lnRef idx="3">
                <a:schemeClr val="lt1"/>
              </a:lnRef>
              <a:fillRef idx="1">
                <a:schemeClr val="accent5"/>
              </a:fillRef>
              <a:effectRef idx="1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0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时尚中黑简体" panose="01010104010101010101" pitchFamily="2" charset="-122"/>
                  <a:ea typeface="时尚中黑简体" panose="01010104010101010101" pitchFamily="2" charset="-122"/>
                  <a:cs typeface="+mn-cs"/>
                  <a:sym typeface="时尚中黑简体" panose="01010104010101010101" pitchFamily="2" charset="-122"/>
                </a:endParaRPr>
              </a:p>
            </p:txBody>
          </p:sp>
          <p:sp>
            <p:nvSpPr>
              <p:cNvPr id="26" name="TextBox 2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228" y="5806"/>
                <a:ext cx="2853" cy="6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200" b="1" i="0" u="none" strike="noStrike" kern="1200" cap="none" spc="0" normalizeH="0" baseline="0" noProof="1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ea"/>
                    <a:sym typeface="时尚中黑简体" panose="01010104010101010101" pitchFamily="2" charset="-122"/>
                  </a:rPr>
                  <a:t>典例赏析</a:t>
                </a:r>
                <a:endParaRPr kumimoji="0" lang="zh-CN" altLang="en-US" sz="2200" b="1" i="0" u="none" strike="noStrike" kern="1200" cap="none" spc="0" normalizeH="0" baseline="0" noProof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/>
                  <a:cs typeface="+mn-ea"/>
                  <a:sym typeface="时尚中黑简体" panose="01010104010101010101" pitchFamily="2" charset="-122"/>
                </a:endParaRPr>
              </a:p>
            </p:txBody>
          </p:sp>
        </p:grpSp>
        <p:sp>
          <p:nvSpPr>
            <p:cNvPr id="26629" name="Freeform 48"/>
            <p:cNvSpPr>
              <a:spLocks noEditPoints="1"/>
            </p:cNvSpPr>
            <p:nvPr>
              <p:custDataLst>
                <p:tags r:id="rId5"/>
              </p:custDataLst>
            </p:nvPr>
          </p:nvSpPr>
          <p:spPr>
            <a:xfrm>
              <a:off x="910" y="1887"/>
              <a:ext cx="395" cy="628"/>
            </a:xfrm>
            <a:custGeom>
              <a:avLst/>
              <a:gdLst/>
              <a:ahLst/>
              <a:cxnLst>
                <a:cxn ang="0">
                  <a:pos x="11679" y="2074"/>
                </a:cxn>
                <a:cxn ang="0">
                  <a:pos x="12723" y="10599"/>
                </a:cxn>
                <a:cxn ang="0">
                  <a:pos x="10465" y="13721"/>
                </a:cxn>
                <a:cxn ang="0">
                  <a:pos x="11260" y="13514"/>
                </a:cxn>
                <a:cxn ang="0">
                  <a:pos x="11679" y="15161"/>
                </a:cxn>
                <a:cxn ang="0">
                  <a:pos x="11473" y="16636"/>
                </a:cxn>
                <a:cxn ang="0">
                  <a:pos x="11679" y="17904"/>
                </a:cxn>
                <a:cxn ang="0">
                  <a:pos x="11260" y="19338"/>
                </a:cxn>
                <a:cxn ang="0">
                  <a:pos x="3060" y="20185"/>
                </a:cxn>
                <a:cxn ang="0">
                  <a:pos x="2470" y="19764"/>
                </a:cxn>
                <a:cxn ang="0">
                  <a:pos x="2470" y="17270"/>
                </a:cxn>
                <a:cxn ang="0">
                  <a:pos x="2470" y="17057"/>
                </a:cxn>
                <a:cxn ang="0">
                  <a:pos x="2470" y="14776"/>
                </a:cxn>
                <a:cxn ang="0">
                  <a:pos x="3060" y="14355"/>
                </a:cxn>
                <a:cxn ang="0">
                  <a:pos x="3266" y="13093"/>
                </a:cxn>
                <a:cxn ang="0">
                  <a:pos x="0" y="7056"/>
                </a:cxn>
                <a:cxn ang="0">
                  <a:pos x="6780" y="0"/>
                </a:cxn>
                <a:cxn ang="0">
                  <a:pos x="5736" y="8531"/>
                </a:cxn>
                <a:cxn ang="0">
                  <a:pos x="6155" y="8111"/>
                </a:cxn>
                <a:cxn ang="0">
                  <a:pos x="6780" y="8531"/>
                </a:cxn>
                <a:cxn ang="0">
                  <a:pos x="7369" y="8111"/>
                </a:cxn>
                <a:cxn ang="0">
                  <a:pos x="7994" y="8531"/>
                </a:cxn>
                <a:cxn ang="0">
                  <a:pos x="8826" y="7897"/>
                </a:cxn>
                <a:cxn ang="0">
                  <a:pos x="7994" y="10812"/>
                </a:cxn>
                <a:cxn ang="0">
                  <a:pos x="9002" y="13721"/>
                </a:cxn>
                <a:cxn ang="0">
                  <a:pos x="9002" y="12074"/>
                </a:cxn>
                <a:cxn ang="0">
                  <a:pos x="11473" y="9758"/>
                </a:cxn>
                <a:cxn ang="0">
                  <a:pos x="10671" y="3122"/>
                </a:cxn>
                <a:cxn ang="0">
                  <a:pos x="3060" y="3122"/>
                </a:cxn>
                <a:cxn ang="0">
                  <a:pos x="2258" y="9971"/>
                </a:cxn>
                <a:cxn ang="0">
                  <a:pos x="4728" y="12287"/>
                </a:cxn>
                <a:cxn ang="0">
                  <a:pos x="4728" y="13934"/>
                </a:cxn>
                <a:cxn ang="0">
                  <a:pos x="5943" y="10812"/>
                </a:cxn>
                <a:cxn ang="0">
                  <a:pos x="5111" y="7897"/>
                </a:cxn>
                <a:cxn ang="0">
                  <a:pos x="8201" y="8952"/>
                </a:cxn>
                <a:cxn ang="0">
                  <a:pos x="7369" y="8739"/>
                </a:cxn>
                <a:cxn ang="0">
                  <a:pos x="6155" y="8739"/>
                </a:cxn>
                <a:cxn ang="0">
                  <a:pos x="5524" y="8739"/>
                </a:cxn>
                <a:cxn ang="0">
                  <a:pos x="6568" y="10599"/>
                </a:cxn>
                <a:cxn ang="0">
                  <a:pos x="6568" y="13934"/>
                </a:cxn>
                <a:cxn ang="0">
                  <a:pos x="7157" y="10599"/>
                </a:cxn>
                <a:cxn ang="0">
                  <a:pos x="7157" y="10392"/>
                </a:cxn>
                <a:cxn ang="0">
                  <a:pos x="8826" y="19972"/>
                </a:cxn>
                <a:cxn ang="0">
                  <a:pos x="6951" y="22045"/>
                </a:cxn>
                <a:cxn ang="0">
                  <a:pos x="8826" y="19972"/>
                </a:cxn>
                <a:cxn ang="0">
                  <a:pos x="3478" y="18289"/>
                </a:cxn>
                <a:cxn ang="0">
                  <a:pos x="3478" y="18710"/>
                </a:cxn>
                <a:cxn ang="0">
                  <a:pos x="10252" y="17904"/>
                </a:cxn>
                <a:cxn ang="0">
                  <a:pos x="10252" y="15161"/>
                </a:cxn>
                <a:cxn ang="0">
                  <a:pos x="3478" y="16008"/>
                </a:cxn>
                <a:cxn ang="0">
                  <a:pos x="10252" y="15374"/>
                </a:cxn>
                <a:cxn ang="0">
                  <a:pos x="10252" y="15161"/>
                </a:cxn>
              </a:cxnLst>
              <a:rect l="0" t="0" r="0" b="0"/>
              <a:pathLst>
                <a:path w="67" h="105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232387"/>
            <a:ext cx="2424418" cy="5181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effectLst/>
              </a:rPr>
              <a:t>声的分类</a:t>
            </a:r>
          </a:p>
        </p:txBody>
      </p:sp>
      <p:cxnSp>
        <p:nvCxnSpPr>
          <p:cNvPr id="5" name="直接箭头连接符 4"/>
          <p:cNvCxnSpPr/>
          <p:nvPr>
            <p:custDataLst>
              <p:tags r:id="rId2"/>
            </p:custDataLst>
          </p:nvPr>
        </p:nvCxnSpPr>
        <p:spPr>
          <a:xfrm>
            <a:off x="763398" y="1954635"/>
            <a:ext cx="7189365" cy="0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H="1">
            <a:off x="2424418" y="1484852"/>
            <a:ext cx="0" cy="8221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H="1">
            <a:off x="5940803" y="1484852"/>
            <a:ext cx="0" cy="8221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3053592" y="1938127"/>
            <a:ext cx="20888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的听觉范围</a:t>
            </a:r>
            <a:endParaRPr lang="zh-CN" altLang="en-US" sz="24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1" name="直接箭头连接符 10"/>
          <p:cNvCxnSpPr/>
          <p:nvPr>
            <p:custDataLst>
              <p:tags r:id="rId6"/>
            </p:custDataLst>
          </p:nvPr>
        </p:nvCxnSpPr>
        <p:spPr>
          <a:xfrm>
            <a:off x="5142451" y="2168959"/>
            <a:ext cx="713065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>
            <p:custDataLst>
              <p:tags r:id="rId7"/>
            </p:custDataLst>
          </p:nvPr>
        </p:nvCxnSpPr>
        <p:spPr>
          <a:xfrm flipH="1" flipV="1">
            <a:off x="2516697" y="2168959"/>
            <a:ext cx="629174" cy="1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>
            <p:custDataLst>
              <p:tags r:id="rId8"/>
            </p:custDataLst>
          </p:nvPr>
        </p:nvSpPr>
        <p:spPr>
          <a:xfrm>
            <a:off x="2197915" y="1115520"/>
            <a:ext cx="855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20Hz</a:t>
            </a:r>
            <a:endParaRPr lang="zh-CN" altLang="en-US" sz="20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14"/>
          <p:cNvSpPr txBox="1"/>
          <p:nvPr>
            <p:custDataLst>
              <p:tags r:id="rId9"/>
            </p:custDataLst>
          </p:nvPr>
        </p:nvSpPr>
        <p:spPr>
          <a:xfrm>
            <a:off x="5142451" y="1139308"/>
            <a:ext cx="13156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20000Hz</a:t>
            </a:r>
            <a:endParaRPr lang="zh-CN" altLang="en-US" sz="2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914399" y="1426128"/>
            <a:ext cx="1283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次声波</a:t>
            </a:r>
          </a:p>
        </p:txBody>
      </p:sp>
      <p:sp>
        <p:nvSpPr>
          <p:cNvPr id="17" name="TextBox 16"/>
          <p:cNvSpPr txBox="1"/>
          <p:nvPr>
            <p:custDataLst>
              <p:tags r:id="rId11"/>
            </p:custDataLst>
          </p:nvPr>
        </p:nvSpPr>
        <p:spPr>
          <a:xfrm>
            <a:off x="6184083" y="1476462"/>
            <a:ext cx="12835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超</a:t>
            </a:r>
            <a:r>
              <a:rPr lang="zh-CN" altLang="en-US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声波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Box 17"/>
          <p:cNvSpPr txBox="1"/>
          <p:nvPr>
            <p:custDataLst>
              <p:tags r:id="rId12"/>
            </p:custDataLst>
          </p:nvPr>
        </p:nvSpPr>
        <p:spPr>
          <a:xfrm>
            <a:off x="3145976" y="1077344"/>
            <a:ext cx="2227277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声音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" name="TextBox 18"/>
          <p:cNvSpPr txBox="1"/>
          <p:nvPr>
            <p:custDataLst>
              <p:tags r:id="rId13"/>
            </p:custDataLst>
          </p:nvPr>
        </p:nvSpPr>
        <p:spPr>
          <a:xfrm>
            <a:off x="0" y="3003550"/>
            <a:ext cx="9145270" cy="953135"/>
          </a:xfrm>
          <a:prstGeom prst="rect">
            <a:avLst/>
          </a:prstGeom>
          <a:solidFill>
            <a:srgbClr val="00FF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高于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20000Hz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的声音叫超声波，低于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20Hz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的声音称为次声波。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67945"/>
            <a:ext cx="902716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/>
              <a:t>2．如图所示，将一只点燃的蜡烛放在喇叭的前方，当喇叭中发出较强的声音时，可以看到烛焰在摇晃，这说明</a:t>
            </a:r>
            <a:r>
              <a:rPr sz="2800" b="1" u="sng"/>
              <a:t>                                        </a:t>
            </a:r>
            <a:r>
              <a:rPr sz="2800" b="1"/>
              <a:t>．</a:t>
            </a:r>
          </a:p>
        </p:txBody>
      </p:sp>
      <p:pic>
        <p:nvPicPr>
          <p:cNvPr id="3" name="Image0114.jpe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51195" y="1432560"/>
            <a:ext cx="3103245" cy="25260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457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/>
              <a:t>3.</a:t>
            </a:r>
            <a:r>
              <a:rPr sz="2800" b="1"/>
              <a:t>空难发生后，搜救人员利用声呐设备探测坠入大海中的飞机残骸。以下说法正确的是（　　）</a:t>
            </a:r>
          </a:p>
          <a:p>
            <a:pPr>
              <a:lnSpc>
                <a:spcPct val="150000"/>
              </a:lnSpc>
            </a:pPr>
            <a:r>
              <a:rPr sz="2800" b="1"/>
              <a:t>①声呐设备是利用超声波工作的</a:t>
            </a:r>
          </a:p>
          <a:p>
            <a:pPr>
              <a:lnSpc>
                <a:spcPct val="150000"/>
              </a:lnSpc>
            </a:pPr>
            <a:r>
              <a:rPr sz="2800" b="1"/>
              <a:t> ②声呐设备是利用次声波工作的</a:t>
            </a:r>
          </a:p>
          <a:p>
            <a:pPr>
              <a:lnSpc>
                <a:spcPct val="150000"/>
              </a:lnSpc>
            </a:pPr>
            <a:r>
              <a:rPr sz="2800" b="1"/>
              <a:t>③超声波不能在海水中传播     </a:t>
            </a:r>
          </a:p>
          <a:p>
            <a:pPr>
              <a:lnSpc>
                <a:spcPct val="150000"/>
              </a:lnSpc>
            </a:pPr>
            <a:r>
              <a:rPr sz="2800" b="1"/>
              <a:t>④声呐设备是利用回声原理工作的．</a:t>
            </a:r>
          </a:p>
          <a:p>
            <a:pPr>
              <a:lnSpc>
                <a:spcPct val="150000"/>
              </a:lnSpc>
            </a:pPr>
            <a:r>
              <a:rPr sz="2800" b="1"/>
              <a:t>A．①④	 B．②③  C．①③   D．②④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1371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/>
              <a:t>4.</a:t>
            </a:r>
            <a:r>
              <a:rPr sz="2800" b="1"/>
              <a:t>在敲击右边音叉时，观察到左边的乒乓球被弹开，此实验说明声音可以传递</a:t>
            </a:r>
            <a:r>
              <a:rPr sz="2800" b="1" u="sng"/>
              <a:t>                             </a:t>
            </a:r>
            <a:r>
              <a:rPr sz="2800" b="1"/>
              <a:t>。</a:t>
            </a:r>
          </a:p>
        </p:txBody>
      </p:sp>
      <p:pic>
        <p:nvPicPr>
          <p:cNvPr id="1073742881" name="图片 3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 l="39032" b="13153"/>
          <a:stretch>
            <a:fillRect/>
          </a:stretch>
        </p:blipFill>
        <p:spPr>
          <a:xfrm>
            <a:off x="3714115" y="1369695"/>
            <a:ext cx="5333365" cy="25730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/>
              <a:t>5.</a:t>
            </a:r>
            <a:r>
              <a:rPr sz="2800" b="1"/>
              <a:t>（1）蝙蝠通过</a:t>
            </a:r>
            <a:r>
              <a:rPr sz="2800" b="1" u="sng"/>
              <a:t>           </a:t>
            </a:r>
            <a:r>
              <a:rPr sz="2800" b="1"/>
              <a:t>进行定位，人类根据这一原理制作了声呐，如果在海面上发射了声波信号，6s后接收到次声波反射回来的信号，则此处海底深度为</a:t>
            </a:r>
            <a:r>
              <a:rPr sz="2800" b="1" u="sng"/>
              <a:t>       </a:t>
            </a:r>
            <a:r>
              <a:rPr sz="2800" b="1"/>
              <a:t>m（声波速度取为1500m/s）。除了声呐，还有下列选项中的</a:t>
            </a:r>
            <a:r>
              <a:rPr sz="2800" b="1" u="sng"/>
              <a:t>            </a:t>
            </a:r>
            <a:r>
              <a:rPr sz="2800" b="1"/>
              <a:t>也是应用到了这一回声定位原理的。</a:t>
            </a:r>
          </a:p>
          <a:p>
            <a:pPr>
              <a:lnSpc>
                <a:spcPct val="150000"/>
              </a:lnSpc>
            </a:pPr>
            <a:r>
              <a:rPr sz="2800" b="1"/>
              <a:t>① 倒车雷达  ②B超   ③超声导盲仪  ④次声波武器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/>
              <a:t>（2）请将下列关于声波传递信息和能量进行分组，传递信息的组是</a:t>
            </a:r>
            <a:r>
              <a:rPr sz="2800" b="1" u="sng"/>
              <a:t>                  </a:t>
            </a:r>
            <a:r>
              <a:rPr sz="2800" b="1"/>
              <a:t>，传递能量的组是</a:t>
            </a:r>
            <a:r>
              <a:rPr sz="2800" b="1" u="sng"/>
              <a:t>                  </a:t>
            </a:r>
            <a:r>
              <a:rPr sz="2800" b="1"/>
              <a:t>。</a:t>
            </a:r>
          </a:p>
          <a:p>
            <a:pPr>
              <a:lnSpc>
                <a:spcPct val="150000"/>
              </a:lnSpc>
            </a:pPr>
            <a:r>
              <a:rPr sz="2800" b="1"/>
              <a:t>①倒车雷达 ②超声波洁牙 ③B超 ④听诊器诊断病情 ⑤超声探伤仪探伤 ⑥超声击碎结石 ⑦超声波加湿器 ⑧超声波清洗钟表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/>
              <a:t>（3）倒车雷达通过</a:t>
            </a:r>
            <a:r>
              <a:rPr sz="2800" b="1" u="sng"/>
              <a:t>                   </a:t>
            </a:r>
            <a:r>
              <a:rPr sz="2800" b="1"/>
              <a:t>传递信息，而航空雷达通过</a:t>
            </a:r>
            <a:r>
              <a:rPr sz="2800" b="1" u="sng"/>
              <a:t>                </a:t>
            </a:r>
            <a:r>
              <a:rPr sz="2800" b="1"/>
              <a:t>传递信息，且传播速度为</a:t>
            </a:r>
            <a:r>
              <a:rPr sz="2800" b="1" u="sng"/>
              <a:t>             </a:t>
            </a:r>
            <a:r>
              <a:rPr sz="2800" b="1"/>
              <a:t>m/s，医学上使用的听诊器通过</a:t>
            </a:r>
            <a:r>
              <a:rPr sz="2800" b="1" u="sng"/>
              <a:t>             </a:t>
            </a:r>
            <a:r>
              <a:rPr sz="2800" b="1"/>
              <a:t>传递信息，而B超是通过</a:t>
            </a:r>
            <a:r>
              <a:rPr sz="2800" b="1" u="sng"/>
              <a:t>         </a:t>
            </a:r>
            <a:r>
              <a:rPr sz="2800" b="1"/>
              <a:t>传递信息。（填写波的类型）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0320" y="-1905"/>
            <a:ext cx="902716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/>
              <a:t>7</a:t>
            </a:r>
            <a:r>
              <a:rPr sz="2800" b="1"/>
              <a:t>.下列关于声现象说法中正确的是（       ）</a:t>
            </a:r>
          </a:p>
          <a:p>
            <a:pPr>
              <a:lnSpc>
                <a:spcPct val="150000"/>
              </a:lnSpc>
            </a:pPr>
            <a:r>
              <a:rPr sz="2800" b="1"/>
              <a:t>A.超声波和次声波可以在真空中传播</a:t>
            </a:r>
          </a:p>
          <a:p>
            <a:pPr>
              <a:lnSpc>
                <a:spcPct val="150000"/>
              </a:lnSpc>
            </a:pPr>
            <a:r>
              <a:rPr sz="2800" b="1"/>
              <a:t>B.超声波在空气中传播速度比次声波传播速度快</a:t>
            </a:r>
          </a:p>
          <a:p>
            <a:pPr>
              <a:lnSpc>
                <a:spcPct val="150000"/>
              </a:lnSpc>
            </a:pPr>
            <a:r>
              <a:rPr sz="2800" b="1"/>
              <a:t>C.超声波不是由物体的振动产生的</a:t>
            </a:r>
          </a:p>
          <a:p>
            <a:pPr>
              <a:lnSpc>
                <a:spcPct val="150000"/>
              </a:lnSpc>
            </a:pPr>
            <a:r>
              <a:rPr sz="2800" b="1"/>
              <a:t>D.人耳听不到次声波是因为次声波响度太低，没有引起</a:t>
            </a:r>
          </a:p>
          <a:p>
            <a:pPr>
              <a:lnSpc>
                <a:spcPct val="150000"/>
              </a:lnSpc>
            </a:pPr>
            <a:r>
              <a:rPr sz="2800" b="1"/>
              <a:t>    人的警觉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76250" y="115570"/>
            <a:ext cx="783844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超声波、次声波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可闻声波</a:t>
            </a:r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三者有什么异同点？</a:t>
            </a: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0" y="852805"/>
            <a:ext cx="912431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相同点：</a:t>
            </a:r>
          </a:p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超声波、次声波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可闻声波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统称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声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。那么都是由物体的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振动产生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，传播仍然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需要介质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，都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在真空中传播，影响其传播速度的都是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介质的种类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介质的温度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0" y="3499485"/>
            <a:ext cx="4572635" cy="7372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不同点：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三者频率不同。</a:t>
            </a:r>
            <a:endParaRPr lang="zh-CN" altLang="en-US" sz="2800"/>
          </a:p>
        </p:txBody>
      </p:sp>
      <p:pic>
        <p:nvPicPr>
          <p:cNvPr id="9" name="New picture" hidden="1"/>
          <p:cNvPicPr/>
          <p:nvPr>
            <p:custDataLst>
              <p:tags r:id="rId4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684000" y="11506200"/>
            <a:ext cx="495300" cy="3048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0" y="197462"/>
            <a:ext cx="2424418" cy="52197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声音的利用</a:t>
            </a:r>
          </a:p>
        </p:txBody>
      </p:sp>
      <p:pic>
        <p:nvPicPr>
          <p:cNvPr id="3" name="引入">
            <a:hlinkClick r:id="" action="ppaction://media"/>
          </p:cNvPr>
          <p:cNvPicPr/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260" y="803275"/>
            <a:ext cx="7282815" cy="4140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声与能量">
            <a:hlinkClick r:id="" action="ppaction://media"/>
          </p:cNvPr>
          <p:cNvPicPr/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1070" y="523875"/>
            <a:ext cx="7132955" cy="431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3175" y="147955"/>
            <a:ext cx="5716905" cy="579120"/>
          </a:xfrm>
          <a:prstGeom prst="rect">
            <a:avLst/>
          </a:prstGeom>
          <a:gradFill>
            <a:gsLst>
              <a:gs pos="0">
                <a:srgbClr val="FBFB11"/>
              </a:gs>
              <a:gs pos="100000">
                <a:srgbClr val="838309"/>
              </a:gs>
            </a:gsLst>
            <a:lin ang="5400000" scaled="0"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声传递能量与传递信息的区别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2"/>
            </p:custDataLst>
          </p:nvPr>
        </p:nvSpPr>
        <p:spPr>
          <a:xfrm>
            <a:off x="45085" y="852170"/>
            <a:ext cx="8999855" cy="26517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</a:pP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关键是弄清楚声在此过程中所起的作用。对于传递信息，声对物体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不起作用 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；对于传递能量，声对物体产生了</a:t>
            </a:r>
            <a:r>
              <a:rPr lang="zh-CN" altLang="en-US" sz="2800" b="1" u="sng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物理作用 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，物体发生了诸如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形状 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状态 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外形 </a:t>
            </a:r>
            <a:r>
              <a:rPr lang="zh-CN" altLang="en-US" sz="2800" b="1" u="none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等物理变化。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>
            <p:custDataLst>
              <p:tags r:id="rId1"/>
            </p:custDataLst>
          </p:nvPr>
        </p:nvSpPr>
        <p:spPr>
          <a:xfrm>
            <a:off x="0" y="756751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不同动物对声波感受范围不一样，有些动物对次声波有很好的反应</a:t>
            </a:r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1"/>
          <a:stretch>
            <a:fillRect/>
          </a:stretch>
        </p:blipFill>
        <p:spPr>
          <a:xfrm>
            <a:off x="1669293" y="1795244"/>
            <a:ext cx="5059039" cy="2474752"/>
          </a:xfrm>
          <a:prstGeom prst="rect">
            <a:avLst/>
          </a:prstGeom>
          <a:effectLst>
            <a:outerShdw blurRad="63500" dist="101600" dir="2700000" algn="tl" rotWithShape="0">
              <a:prstClr val="black">
                <a:alpha val="90000"/>
              </a:prstClr>
            </a:outerShdw>
          </a:effectLst>
        </p:spPr>
      </p:pic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1090569" y="4269996"/>
            <a:ext cx="6585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用次声波交流的大象</a:t>
            </a:r>
            <a:endParaRPr lang="zh-CN" altLang="en-US" sz="2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74930" y="268605"/>
            <a:ext cx="5560695" cy="509905"/>
            <a:chOff x="118" y="335"/>
            <a:chExt cx="8757" cy="803"/>
          </a:xfrm>
        </p:grpSpPr>
        <p:sp>
          <p:nvSpPr>
            <p:cNvPr id="8" name="矩形 4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" y="335"/>
              <a:ext cx="2720" cy="803"/>
            </a:xfrm>
            <a:prstGeom prst="roundRect">
              <a:avLst/>
            </a:prstGeom>
            <a:solidFill>
              <a:srgbClr val="0000FF"/>
            </a:solidFill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defRPr sz="24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黑体" panose="02010609060101010101" pitchFamily="49" charset="-122"/>
                  <a:cs typeface="+mn-cs"/>
                  <a:sym typeface="+mn-ea"/>
                </a:rPr>
                <a:t>知识点一</a:t>
              </a:r>
              <a:endPara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黑体" pitchFamily="49" charset="-122"/>
                <a:cs typeface="+mn-cs"/>
                <a:sym typeface="+mn-ea"/>
              </a:endParaRPr>
            </a:p>
          </p:txBody>
        </p:sp>
        <p:cxnSp>
          <p:nvCxnSpPr>
            <p:cNvPr id="12" name="直接连接符 11"/>
            <p:cNvCxnSpPr/>
            <p:nvPr>
              <p:custDataLst>
                <p:tags r:id="rId6"/>
              </p:custDataLst>
            </p:nvPr>
          </p:nvCxnSpPr>
          <p:spPr>
            <a:xfrm>
              <a:off x="2493" y="1093"/>
              <a:ext cx="5645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>
              <p:custDataLst>
                <p:tags r:id="rId7"/>
              </p:custDataLst>
            </p:nvPr>
          </p:nvSpPr>
          <p:spPr>
            <a:xfrm>
              <a:off x="2944" y="377"/>
              <a:ext cx="593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0000FF"/>
                  </a:solidFill>
                  <a:latin typeface="微软雅黑" panose="020B0503020204020204" charset="-122"/>
                  <a:ea typeface="微软雅黑" panose="020B0503020204020204" charset="-122"/>
                </a:rPr>
                <a:t>次声波的应用</a:t>
              </a:r>
              <a:endPara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>
            <p:custDataLst>
              <p:tags r:id="rId1"/>
            </p:custDataLst>
          </p:nvPr>
        </p:nvSpPr>
        <p:spPr>
          <a:xfrm>
            <a:off x="0" y="149837"/>
            <a:ext cx="2424418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次声波的应用</a:t>
            </a:r>
            <a:endParaRPr lang="zh-CN" altLang="en-US" sz="2800" b="1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40" y="899160"/>
            <a:ext cx="6054725" cy="403733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7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>
            <p:custDataLst>
              <p:tags r:id="rId1"/>
            </p:custDataLst>
          </p:nvPr>
        </p:nvSpPr>
        <p:spPr>
          <a:xfrm>
            <a:off x="0" y="800234"/>
            <a:ext cx="914400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次声波武器：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cd5c00635c466b85-18441dacb0ce4f40-ec46f91b3e67fa58c9035cef161b13a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05585" y="1459230"/>
            <a:ext cx="5580380" cy="2437765"/>
          </a:xfrm>
          <a:prstGeom prst="rect">
            <a:avLst/>
          </a:prstGeom>
        </p:spPr>
      </p:pic>
      <p:sp>
        <p:nvSpPr>
          <p:cNvPr id="2" name="动作按钮: 上一张 1">
            <a:hlinkClick r:id="rId8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8230870" y="4421505"/>
            <a:ext cx="848995" cy="47752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"/>
          <p:cNvSpPr txBox="1"/>
          <p:nvPr>
            <p:custDataLst>
              <p:tags r:id="rId4"/>
            </p:custDataLst>
          </p:nvPr>
        </p:nvSpPr>
        <p:spPr>
          <a:xfrm>
            <a:off x="0" y="149837"/>
            <a:ext cx="2424418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次声波的应用</a:t>
            </a:r>
            <a:endParaRPr lang="zh-CN" altLang="en-US" sz="2800" b="1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2986405" y="673100"/>
            <a:ext cx="5923915" cy="4104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" y="873760"/>
            <a:ext cx="3007360" cy="200533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873760"/>
            <a:ext cx="3231515" cy="200596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" y="2955925"/>
            <a:ext cx="3007360" cy="1875155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7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955925"/>
            <a:ext cx="3232150" cy="1875790"/>
          </a:xfrm>
          <a:prstGeom prst="rect">
            <a:avLst/>
          </a:prstGeom>
          <a:effectLst>
            <a:outerShdw blurRad="50800" dist="76200" dir="2700000" algn="tl" rotWithShape="0">
              <a:prstClr val="black">
                <a:alpha val="70000"/>
              </a:prstClr>
            </a:outerShdw>
          </a:effectLst>
        </p:spPr>
      </p:pic>
      <p:sp>
        <p:nvSpPr>
          <p:cNvPr id="14" name="TextBox 1"/>
          <p:cNvSpPr txBox="1"/>
          <p:nvPr>
            <p:custDataLst>
              <p:tags r:id="rId5"/>
            </p:custDataLst>
          </p:nvPr>
        </p:nvSpPr>
        <p:spPr>
          <a:xfrm>
            <a:off x="0" y="149837"/>
            <a:ext cx="2424418" cy="523220"/>
          </a:xfrm>
          <a:prstGeom prst="rect">
            <a:avLst/>
          </a:prstGeom>
          <a:solidFill>
            <a:srgbClr val="00B0F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800" b="1" smtClean="0"/>
              <a:t>次声波的应用</a:t>
            </a:r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5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  <p:tag name="KSO_WM_MEDIACOVER_FLAG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  <p:tag name="KSO_WM_MEDIACOVER_FLAG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  <p:tag name="KSO_WM_MEDIACOVER_FLAG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705</Words>
  <Application>Microsoft Office PowerPoint</Application>
  <PresentationFormat>全屏显示(16:9)</PresentationFormat>
  <Paragraphs>71</Paragraphs>
  <Slides>27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Calibri</vt:lpstr>
      <vt:lpstr>黑体</vt:lpstr>
      <vt:lpstr>Calibri Light</vt:lpstr>
      <vt:lpstr>微软雅黑</vt:lpstr>
      <vt:lpstr>时尚中黑简体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2017-07-24T08:41:00Z</cp:lastPrinted>
  <dcterms:created xsi:type="dcterms:W3CDTF">2017-03-24T01:03:00Z</dcterms:created>
  <dcterms:modified xsi:type="dcterms:W3CDTF">2020-11-26T12:02:25Z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