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20858372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9</a:t>
            </a:fld>
            <a:endParaRPr lang="zh-CN" altLang="en-US" sz="1200" dirty="0"/>
          </a:p>
        </p:txBody>
      </p:sp>
      <p:sp>
        <p:nvSpPr>
          <p:cNvPr id="101378" name="幻灯片图像占位符 1013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101379" name="文本占位符 1013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10</a:t>
            </a:fld>
            <a:endParaRPr lang="zh-CN" altLang="en-US" sz="1200" dirty="0"/>
          </a:p>
        </p:txBody>
      </p:sp>
      <p:sp>
        <p:nvSpPr>
          <p:cNvPr id="105474" name="幻灯片图像占位符 1054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105475" name="文本占位符 1054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16</a:t>
            </a:fld>
            <a:endParaRPr lang="zh-CN" altLang="en-US" sz="1200" dirty="0"/>
          </a:p>
        </p:txBody>
      </p:sp>
      <p:sp>
        <p:nvSpPr>
          <p:cNvPr id="115714" name="幻灯片图像占位符 11571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115715" name="文本占位符 1157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17</a:t>
            </a:fld>
            <a:endParaRPr lang="zh-CN" altLang="en-US" sz="1200" dirty="0"/>
          </a:p>
        </p:txBody>
      </p:sp>
      <p:sp>
        <p:nvSpPr>
          <p:cNvPr id="116738" name="幻灯片图像占位符 11673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116739" name="文本占位符 1167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19977;&#31181;&#26464;&#26438;.sw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4.GIF"/><Relationship Id="rId7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26464;&#26438;.sw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resource\8x121\jpg\07604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" y="2204864"/>
            <a:ext cx="91452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165" y="332656"/>
            <a:ext cx="7772400" cy="2214880"/>
          </a:xfrm>
          <a:solidFill>
            <a:srgbClr val="FFF2CC">
              <a:alpha val="18039"/>
            </a:srgbClr>
          </a:solidFill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第十二章  简单机械</a:t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杠杆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文本框 68611"/>
          <p:cNvSpPr txBox="1"/>
          <p:nvPr/>
        </p:nvSpPr>
        <p:spPr>
          <a:xfrm>
            <a:off x="227132" y="1505512"/>
            <a:ext cx="87020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如图所示，一个绕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点转动的杠杆，已知阻力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的方向，以及动力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的力臂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，在图中作出阻力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的力臂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以及动力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的示意图。 </a:t>
            </a:r>
          </a:p>
        </p:txBody>
      </p:sp>
      <p:sp>
        <p:nvSpPr>
          <p:cNvPr id="68625" name="文本框 68624"/>
          <p:cNvSpPr txBox="1"/>
          <p:nvPr/>
        </p:nvSpPr>
        <p:spPr>
          <a:xfrm>
            <a:off x="3143430" y="3563484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8636" name="文本框 68635"/>
          <p:cNvSpPr txBox="1"/>
          <p:nvPr/>
        </p:nvSpPr>
        <p:spPr>
          <a:xfrm>
            <a:off x="4995080" y="4337486"/>
            <a:ext cx="4692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68637" name="矩形 68636"/>
          <p:cNvSpPr/>
          <p:nvPr/>
        </p:nvSpPr>
        <p:spPr>
          <a:xfrm>
            <a:off x="2726660" y="3854033"/>
            <a:ext cx="4158176" cy="10716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68639" name="矩形 68638"/>
          <p:cNvSpPr/>
          <p:nvPr/>
        </p:nvSpPr>
        <p:spPr>
          <a:xfrm>
            <a:off x="2618299" y="3745673"/>
            <a:ext cx="270306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●</a:t>
            </a:r>
          </a:p>
        </p:txBody>
      </p:sp>
      <p:sp>
        <p:nvSpPr>
          <p:cNvPr id="68640" name="文本框 68639"/>
          <p:cNvSpPr txBox="1"/>
          <p:nvPr/>
        </p:nvSpPr>
        <p:spPr>
          <a:xfrm>
            <a:off x="2368237" y="3745673"/>
            <a:ext cx="40386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2400" b="1" baseline="-25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8641" name="文本框 68640"/>
          <p:cNvSpPr txBox="1"/>
          <p:nvPr/>
        </p:nvSpPr>
        <p:spPr>
          <a:xfrm>
            <a:off x="6453776" y="3257456"/>
            <a:ext cx="4692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68642" name="文本框 68641"/>
          <p:cNvSpPr txBox="1"/>
          <p:nvPr/>
        </p:nvSpPr>
        <p:spPr>
          <a:xfrm>
            <a:off x="3698330" y="3259838"/>
            <a:ext cx="3676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68643" name="文本框 68642"/>
          <p:cNvSpPr txBox="1"/>
          <p:nvPr/>
        </p:nvSpPr>
        <p:spPr>
          <a:xfrm>
            <a:off x="3754296" y="4607792"/>
            <a:ext cx="3676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68644" name="矩形 68643"/>
          <p:cNvSpPr/>
          <p:nvPr/>
        </p:nvSpPr>
        <p:spPr>
          <a:xfrm>
            <a:off x="4616415" y="3745673"/>
            <a:ext cx="270306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500" b="1" dirty="0">
                <a:solidFill>
                  <a:srgbClr val="800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●</a:t>
            </a:r>
          </a:p>
        </p:txBody>
      </p:sp>
      <p:sp>
        <p:nvSpPr>
          <p:cNvPr id="68645" name="矩形 68644"/>
          <p:cNvSpPr/>
          <p:nvPr/>
        </p:nvSpPr>
        <p:spPr>
          <a:xfrm>
            <a:off x="5991757" y="3745673"/>
            <a:ext cx="270305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5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●</a:t>
            </a:r>
          </a:p>
        </p:txBody>
      </p:sp>
      <p:sp>
        <p:nvSpPr>
          <p:cNvPr id="68646" name="直接连接符 68645"/>
          <p:cNvSpPr/>
          <p:nvPr/>
        </p:nvSpPr>
        <p:spPr>
          <a:xfrm>
            <a:off x="2833829" y="3961202"/>
            <a:ext cx="2592310" cy="1296751"/>
          </a:xfrm>
          <a:prstGeom prst="line">
            <a:avLst/>
          </a:prstGeom>
          <a:ln w="5080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68647" name="直接连接符 68646"/>
          <p:cNvSpPr/>
          <p:nvPr/>
        </p:nvSpPr>
        <p:spPr>
          <a:xfrm flipH="1">
            <a:off x="5427331" y="3961202"/>
            <a:ext cx="701364" cy="1243166"/>
          </a:xfrm>
          <a:prstGeom prst="line">
            <a:avLst/>
          </a:prstGeom>
          <a:ln w="508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68648" name="左大括号 68647"/>
          <p:cNvSpPr/>
          <p:nvPr/>
        </p:nvSpPr>
        <p:spPr>
          <a:xfrm rot="17820000">
            <a:off x="3960300" y="3174102"/>
            <a:ext cx="147656" cy="2981693"/>
          </a:xfrm>
          <a:prstGeom prst="leftBrace">
            <a:avLst>
              <a:gd name="adj1" fmla="val 168279"/>
              <a:gd name="adj2" fmla="val 50000"/>
            </a:avLst>
          </a:prstGeom>
          <a:noFill/>
          <a:ln w="508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68651" name="直接连接符 68650"/>
          <p:cNvSpPr/>
          <p:nvPr/>
        </p:nvSpPr>
        <p:spPr>
          <a:xfrm>
            <a:off x="2833829" y="3907618"/>
            <a:ext cx="1890946" cy="0"/>
          </a:xfrm>
          <a:prstGeom prst="line">
            <a:avLst/>
          </a:prstGeom>
          <a:ln w="508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68652" name="左大括号 68651"/>
          <p:cNvSpPr/>
          <p:nvPr/>
        </p:nvSpPr>
        <p:spPr>
          <a:xfrm rot="5400000">
            <a:off x="3698330" y="2827587"/>
            <a:ext cx="108360" cy="1944531"/>
          </a:xfrm>
          <a:prstGeom prst="leftBrace">
            <a:avLst>
              <a:gd name="adj1" fmla="val 149542"/>
              <a:gd name="adj2" fmla="val 50000"/>
            </a:avLst>
          </a:prstGeom>
          <a:noFill/>
          <a:ln w="508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68653" name="矩形 68652"/>
          <p:cNvSpPr/>
          <p:nvPr/>
        </p:nvSpPr>
        <p:spPr>
          <a:xfrm>
            <a:off x="4455085" y="3807268"/>
            <a:ext cx="4318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∟</a:t>
            </a:r>
          </a:p>
        </p:txBody>
      </p:sp>
      <p:sp>
        <p:nvSpPr>
          <p:cNvPr id="68654" name="矩形 68653"/>
          <p:cNvSpPr/>
          <p:nvPr/>
        </p:nvSpPr>
        <p:spPr>
          <a:xfrm rot="7200000">
            <a:off x="5177972" y="4921572"/>
            <a:ext cx="4318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∟</a:t>
            </a:r>
          </a:p>
        </p:txBody>
      </p:sp>
      <p:sp>
        <p:nvSpPr>
          <p:cNvPr id="68655" name="直接连接符 68654"/>
          <p:cNvSpPr/>
          <p:nvPr/>
        </p:nvSpPr>
        <p:spPr>
          <a:xfrm>
            <a:off x="4791458" y="3961202"/>
            <a:ext cx="0" cy="756141"/>
          </a:xfrm>
          <a:prstGeom prst="line">
            <a:avLst/>
          </a:prstGeom>
          <a:ln w="50800" cap="flat" cmpd="sng">
            <a:solidFill>
              <a:srgbClr val="8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8656" name="直接连接符 68655"/>
          <p:cNvSpPr/>
          <p:nvPr/>
        </p:nvSpPr>
        <p:spPr>
          <a:xfrm flipV="1">
            <a:off x="6176326" y="3413447"/>
            <a:ext cx="270306" cy="48583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2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6" grpId="0"/>
      <p:bldP spid="68639" grpId="0"/>
      <p:bldP spid="68641" grpId="0"/>
      <p:bldP spid="68642" grpId="0"/>
      <p:bldP spid="68643" grpId="0"/>
      <p:bldP spid="68644" grpId="0"/>
      <p:bldP spid="68645" grpId="0"/>
      <p:bldP spid="686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768600" y="1421130"/>
            <a:ext cx="4499610" cy="463550"/>
            <a:chOff x="4360" y="888"/>
            <a:chExt cx="7086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4420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杠杆的平衡条件 </a:t>
              </a:r>
            </a:p>
          </p:txBody>
        </p:sp>
      </p:grpSp>
      <p:sp>
        <p:nvSpPr>
          <p:cNvPr id="33795" name="文本框 33794"/>
          <p:cNvSpPr txBox="1"/>
          <p:nvPr/>
        </p:nvSpPr>
        <p:spPr>
          <a:xfrm>
            <a:off x="463867" y="2001747"/>
            <a:ext cx="815162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当杠杆在动力和阻力的作用下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静止时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，或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做缓慢地匀速转动时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，我们说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杠杆平衡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31" y="2940028"/>
            <a:ext cx="3810000" cy="21431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0979" y="3177709"/>
            <a:ext cx="76752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在杠杆的使用中，杠杆的平</a:t>
            </a:r>
            <a:endParaRPr lang="en-US" altLang="zh-CN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衡状态是一种非常重要的状态。</a:t>
            </a:r>
            <a:endParaRPr lang="en-US" altLang="zh-CN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杠杆在满足什么条件时会才平衡？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1758" y="1565456"/>
            <a:ext cx="8597900" cy="1476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设计实验：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当杠杆平衡时，分别测出动力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、阻力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，动力臂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、阻力臂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。并多次改变力和力臂，获取多组数据，从而分析总结出杠杆的平衡条件。</a:t>
            </a:r>
          </a:p>
        </p:txBody>
      </p:sp>
      <p:pic>
        <p:nvPicPr>
          <p:cNvPr id="6" name="图片 5" descr="077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565" y="2731770"/>
            <a:ext cx="4177030" cy="2882900"/>
          </a:xfrm>
          <a:prstGeom prst="rect">
            <a:avLst/>
          </a:prstGeom>
        </p:spPr>
      </p:pic>
      <p:sp>
        <p:nvSpPr>
          <p:cNvPr id="34824" name="文本框 34823"/>
          <p:cNvSpPr txBox="1"/>
          <p:nvPr/>
        </p:nvSpPr>
        <p:spPr>
          <a:xfrm>
            <a:off x="193174" y="3296057"/>
            <a:ext cx="4317534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实验器材：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带等分刻度的均质木尺、钩码、铁架台、弹簧测力计。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矩形 5130"/>
          <p:cNvSpPr/>
          <p:nvPr/>
        </p:nvSpPr>
        <p:spPr>
          <a:xfrm>
            <a:off x="605977" y="1437151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实验操作：</a:t>
            </a:r>
          </a:p>
        </p:txBody>
      </p:sp>
      <p:sp>
        <p:nvSpPr>
          <p:cNvPr id="5132" name="矩形 5131"/>
          <p:cNvSpPr/>
          <p:nvPr/>
        </p:nvSpPr>
        <p:spPr>
          <a:xfrm>
            <a:off x="516917" y="1960245"/>
            <a:ext cx="55397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）调节平衡螺母，使杠杆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水平平衡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5119" y="4003585"/>
            <a:ext cx="85451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+mn-ea"/>
              </a:rPr>
              <a:t> （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）杠杆两端挂上不同数量的钩码，移动钩码的位置，使杠杆水平平衡。</a:t>
            </a:r>
            <a:endParaRPr lang="zh-CN" altLang="en-US" dirty="0"/>
          </a:p>
        </p:txBody>
      </p:sp>
      <p:sp>
        <p:nvSpPr>
          <p:cNvPr id="5" name="圆角矩形标注 4"/>
          <p:cNvSpPr/>
          <p:nvPr/>
        </p:nvSpPr>
        <p:spPr>
          <a:xfrm>
            <a:off x="257175" y="2584450"/>
            <a:ext cx="8681085" cy="1282700"/>
          </a:xfrm>
          <a:prstGeom prst="wedgeRoundRectCallout">
            <a:avLst>
              <a:gd name="adj1" fmla="val 952"/>
              <a:gd name="adj2" fmla="val -68168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使杠杆的重力作用线通过杠杆支点，避免杠杆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自身重力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1071880" lvl="0" indent="-1071880" eaLnBrk="1" hangingPunct="1"/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对杠杆平衡的影响。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1071880" lvl="0" indent="-1071880" eaLnBrk="1" hangingPunct="1"/>
            <a:endParaRPr lang="zh-CN" altLang="en-US" sz="24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2924175" y="4603750"/>
            <a:ext cx="5867400" cy="622300"/>
          </a:xfrm>
          <a:prstGeom prst="wedgeRoundRectCallout">
            <a:avLst>
              <a:gd name="adj1" fmla="val -66417"/>
              <a:gd name="adj2" fmla="val -27755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保证力臂沿杠杆，便于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测量力臂。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6917" y="5350509"/>
            <a:ext cx="801179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）将动力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、阻力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、动力臂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、阻力臂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记录表格中。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215" y="3406775"/>
            <a:ext cx="69024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071880" lvl="0" indent="-1071880" eaLnBrk="1" hangingPunct="1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调节方法：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杠杆哪端高，就向哪端调节平衡螺母。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5132" grpId="0"/>
      <p:bldP spid="2" grpId="0" animBg="1"/>
      <p:bldP spid="5" grpId="0" bldLvl="0" animBg="1"/>
      <p:bldP spid="6" grpId="0" bldLvl="0" animBg="1"/>
      <p:bldP spid="7" grpId="0" bldLvl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圆角矩形 7"/>
          <p:cNvSpPr/>
          <p:nvPr/>
        </p:nvSpPr>
        <p:spPr>
          <a:xfrm>
            <a:off x="297383" y="1831975"/>
            <a:ext cx="8474075" cy="3195320"/>
          </a:xfrm>
          <a:prstGeom prst="roundRect">
            <a:avLst>
              <a:gd name="adj" fmla="val 11657"/>
            </a:avLst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tIns="0"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）改变阻力和阻力臂的大小，相应调节动力和动力臂的大小，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再做几次实验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 </a:t>
            </a:r>
          </a:p>
          <a:p>
            <a:pPr>
              <a:lnSpc>
                <a:spcPct val="125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在杠杆的一侧挂上钩码作为阻力，通过在其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</a:t>
            </a:r>
            <a:r>
              <a:rPr lang="zh-CN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位置上用弹簧测力计拉住杠杆的办法使杠杆平衡。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将动力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、阻力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、动力臂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、阻力臂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记录表格中。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3433445" y="2925538"/>
            <a:ext cx="4420235" cy="622300"/>
          </a:xfrm>
          <a:prstGeom prst="wedgeRoundRectCallout">
            <a:avLst>
              <a:gd name="adj1" fmla="val -61872"/>
              <a:gd name="adj2" fmla="val -93061"/>
              <a:gd name="adj3" fmla="val 16667"/>
            </a:avLst>
          </a:prstGeom>
          <a:noFill/>
          <a:ln w="28575" cmpd="sng">
            <a:solidFill>
              <a:srgbClr val="0FB62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1880" lvl="0" indent="-1071880" eaLnBrk="1" hangingPunct="1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目的：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使实验结论具有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普遍性。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1450874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探究：杠杆的平衡条件</a:t>
            </a:r>
          </a:p>
        </p:txBody>
      </p:sp>
      <p:pic>
        <p:nvPicPr>
          <p:cNvPr id="7" name="图片 6" descr="07704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6" y="2533906"/>
            <a:ext cx="3073184" cy="2121292"/>
          </a:xfrm>
          <a:prstGeom prst="rect">
            <a:avLst/>
          </a:prstGeom>
        </p:spPr>
      </p:pic>
      <p:sp>
        <p:nvSpPr>
          <p:cNvPr id="6146" name="圆角矩形 7"/>
          <p:cNvSpPr/>
          <p:nvPr/>
        </p:nvSpPr>
        <p:spPr>
          <a:xfrm>
            <a:off x="167066" y="5270500"/>
            <a:ext cx="6447155" cy="539750"/>
          </a:xfrm>
          <a:prstGeom prst="roundRect">
            <a:avLst>
              <a:gd name="adj" fmla="val 16806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　杠杆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平衡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时，动力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动力臂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=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阻力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阻力臂。</a:t>
            </a:r>
          </a:p>
        </p:txBody>
      </p:sp>
      <p:graphicFrame>
        <p:nvGraphicFramePr>
          <p:cNvPr id="6199" name="表格 6198"/>
          <p:cNvGraphicFramePr/>
          <p:nvPr/>
        </p:nvGraphicFramePr>
        <p:xfrm>
          <a:off x="3360420" y="2079625"/>
          <a:ext cx="5646420" cy="3147695"/>
        </p:xfrm>
        <a:graphic>
          <a:graphicData uri="http://schemas.openxmlformats.org/drawingml/2006/table">
            <a:tbl>
              <a:tblPr/>
              <a:tblGrid>
                <a:gridCol w="1128395"/>
                <a:gridCol w="1129665"/>
                <a:gridCol w="1130300"/>
                <a:gridCol w="1129665"/>
                <a:gridCol w="1128395"/>
              </a:tblGrid>
              <a:tr h="1166495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次数</a:t>
                      </a:r>
                      <a:endParaRPr lang="zh-CN" alt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楷体_GB2312" pitchFamily="49" charset="-122"/>
                        </a:rPr>
                        <a:t>动力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400" b="1" i="1" baseline="-25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/N</a:t>
                      </a:r>
                      <a:endParaRPr lang="zh-CN" altLang="en-US" sz="2400" b="1" baseline="-250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楷体_GB2312" pitchFamily="49" charset="-122"/>
                        </a:rPr>
                        <a:t>动力臂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altLang="zh-CN" sz="2400" b="1" baseline="-25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/m</a:t>
                      </a:r>
                      <a:endParaRPr lang="zh-CN" alt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楷体_GB2312" pitchFamily="49" charset="-122"/>
                        </a:rPr>
                        <a:t>阻力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2400" b="1" i="1" baseline="-25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/N</a:t>
                      </a:r>
                      <a:endParaRPr lang="zh-CN" alt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楷体_GB2312" pitchFamily="49" charset="-122"/>
                        </a:rPr>
                        <a:t>阻力臂</a:t>
                      </a:r>
                      <a:r>
                        <a:rPr lang="en-US" altLang="zh-CN" sz="2400" b="1" i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altLang="zh-CN" sz="2400" b="1" i="1" baseline="-250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</a:rPr>
                        <a:t>/m</a:t>
                      </a:r>
                      <a:endParaRPr lang="zh-CN" alt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</a:rPr>
                        <a:t>……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pSp>
        <p:nvGrpSpPr>
          <p:cNvPr id="6203" name="组合 6202"/>
          <p:cNvGrpSpPr/>
          <p:nvPr/>
        </p:nvGrpSpPr>
        <p:grpSpPr>
          <a:xfrm>
            <a:off x="6884352" y="5229860"/>
            <a:ext cx="1852930" cy="621030"/>
            <a:chOff x="725" y="3691"/>
            <a:chExt cx="1452" cy="391"/>
          </a:xfrm>
        </p:grpSpPr>
        <p:graphicFrame>
          <p:nvGraphicFramePr>
            <p:cNvPr id="6200" name="对象 6199"/>
            <p:cNvGraphicFramePr/>
            <p:nvPr/>
          </p:nvGraphicFramePr>
          <p:xfrm>
            <a:off x="867" y="3719"/>
            <a:ext cx="1089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r:id="rId4" imgW="736600" imgH="228600" progId="Equation.DSMT4">
                    <p:embed/>
                  </p:oleObj>
                </mc:Choice>
                <mc:Fallback>
                  <p:oleObj r:id="rId4" imgW="736600" imgH="2286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7" y="3719"/>
                          <a:ext cx="1089" cy="3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2" name="矩形 6201"/>
            <p:cNvSpPr/>
            <p:nvPr/>
          </p:nvSpPr>
          <p:spPr>
            <a:xfrm>
              <a:off x="725" y="3691"/>
              <a:ext cx="1452" cy="391"/>
            </a:xfrm>
            <a:prstGeom prst="rect">
              <a:avLst/>
            </a:prstGeom>
            <a:noFill/>
            <a:ln w="28575" cap="flat" cmpd="sng">
              <a:solidFill>
                <a:srgbClr val="F9B27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921885" y="3283585"/>
            <a:ext cx="1271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12965" y="3283585"/>
            <a:ext cx="11957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385560" y="3283585"/>
            <a:ext cx="1271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=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9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2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ldLvl="0" animBg="1"/>
      <p:bldP spid="5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图片 51202" descr="11-图片-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6580" y="3720294"/>
            <a:ext cx="1794568" cy="2136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图片 51203" descr="11-图片-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9288" y="3454776"/>
            <a:ext cx="2545522" cy="2402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0117" y="1305037"/>
            <a:ext cx="851482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例题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据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《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杭州日报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》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报道，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2001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日，在杭州动物园内，一位物理老师利用杠杆原理，仅用小小的弹簧测力计就测出了一头大象的质量。测量时利用了根长度为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12m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的槽钢作为杠杆。吊钩固定于槽钢的中点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</a:t>
            </a:r>
            <a:r>
              <a:rPr lang="ja-JP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当槽钢水平静止时，弹簧测力计示数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200N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。测得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4cm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。若不计铁笼的质量，请估算大象的质量。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10N/kg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52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49" y="1523594"/>
            <a:ext cx="4178419" cy="30864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矩形标注 52226"/>
          <p:cNvSpPr/>
          <p:nvPr/>
        </p:nvSpPr>
        <p:spPr>
          <a:xfrm>
            <a:off x="7084529" y="1918192"/>
            <a:ext cx="378665" cy="270305"/>
          </a:xfrm>
          <a:prstGeom prst="wedgeRectCallout">
            <a:avLst>
              <a:gd name="adj1" fmla="val 29245"/>
              <a:gd name="adj2" fmla="val -28412"/>
            </a:avLst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en-US" altLang="zh-CN" sz="2100" b="1" i="1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52228" name="矩形标注 52227"/>
          <p:cNvSpPr/>
          <p:nvPr/>
        </p:nvSpPr>
        <p:spPr>
          <a:xfrm>
            <a:off x="5715142" y="1270412"/>
            <a:ext cx="1208634" cy="341751"/>
          </a:xfrm>
          <a:prstGeom prst="wedgeRectCallout">
            <a:avLst>
              <a:gd name="adj1" fmla="val -29111"/>
              <a:gd name="adj2" fmla="val -13417"/>
            </a:avLst>
          </a:prstGeom>
          <a:noFill/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1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</a:rPr>
              <a:t>＝</a:t>
            </a:r>
            <a:r>
              <a:rPr lang="en-US" altLang="zh-CN" sz="21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6m</a:t>
            </a:r>
          </a:p>
        </p:txBody>
      </p:sp>
      <p:sp>
        <p:nvSpPr>
          <p:cNvPr id="52229" name="矩形标注 52228"/>
          <p:cNvSpPr/>
          <p:nvPr/>
        </p:nvSpPr>
        <p:spPr>
          <a:xfrm>
            <a:off x="7389367" y="1378772"/>
            <a:ext cx="1315803" cy="323890"/>
          </a:xfrm>
          <a:prstGeom prst="wedgeRectCallout">
            <a:avLst>
              <a:gd name="adj1" fmla="val -23486"/>
              <a:gd name="adj2" fmla="val 1838"/>
            </a:avLst>
          </a:prstGeom>
          <a:noFill/>
          <a:ln w="9525">
            <a:noFill/>
          </a:ln>
        </p:spPr>
        <p:txBody>
          <a:bodyPr lIns="0" tIns="0" rIns="0" bIns="0"/>
          <a:lstStyle/>
          <a:p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100" b="1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49" charset="-122"/>
              </a:rPr>
              <a:t>＝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4cm</a:t>
            </a:r>
          </a:p>
        </p:txBody>
      </p:sp>
      <p:sp>
        <p:nvSpPr>
          <p:cNvPr id="52230" name="矩形标注 52229"/>
          <p:cNvSpPr/>
          <p:nvPr/>
        </p:nvSpPr>
        <p:spPr>
          <a:xfrm>
            <a:off x="4708940" y="2188497"/>
            <a:ext cx="1241975" cy="341752"/>
          </a:xfrm>
          <a:prstGeom prst="wedgeRectCallout">
            <a:avLst>
              <a:gd name="adj1" fmla="val -29676"/>
              <a:gd name="adj2" fmla="val -13417"/>
            </a:avLst>
          </a:prstGeom>
          <a:noFill/>
          <a:ln w="9525">
            <a:noFill/>
          </a:ln>
        </p:spPr>
        <p:txBody>
          <a:bodyPr lIns="0" tIns="0" rIns="0" bIns="0"/>
          <a:lstStyle/>
          <a:p>
            <a:r>
              <a:rPr lang="en-US" altLang="zh-CN" sz="21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100" b="1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</a:rPr>
              <a:t>＝</a:t>
            </a:r>
            <a:r>
              <a:rPr lang="en-US" altLang="zh-CN" sz="21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200N</a:t>
            </a:r>
          </a:p>
        </p:txBody>
      </p:sp>
      <p:sp>
        <p:nvSpPr>
          <p:cNvPr id="52231" name="矩形标注 52230"/>
          <p:cNvSpPr/>
          <p:nvPr/>
        </p:nvSpPr>
        <p:spPr>
          <a:xfrm>
            <a:off x="7571556" y="2567163"/>
            <a:ext cx="540610" cy="323890"/>
          </a:xfrm>
          <a:prstGeom prst="wedgeRectCallout">
            <a:avLst>
              <a:gd name="adj1" fmla="val 14537"/>
              <a:gd name="adj2" fmla="val 1838"/>
            </a:avLst>
          </a:prstGeom>
          <a:noFill/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2100" b="1" i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2233" name="矩形 52232"/>
          <p:cNvSpPr/>
          <p:nvPr/>
        </p:nvSpPr>
        <p:spPr>
          <a:xfrm>
            <a:off x="671195" y="1523594"/>
            <a:ext cx="94361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例题</a:t>
            </a:r>
            <a:r>
              <a:rPr lang="zh-CN" altLang="en-US" sz="27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</a:p>
        </p:txBody>
      </p:sp>
      <p:sp>
        <p:nvSpPr>
          <p:cNvPr id="52234" name="矩形 52233"/>
          <p:cNvSpPr/>
          <p:nvPr/>
        </p:nvSpPr>
        <p:spPr>
          <a:xfrm>
            <a:off x="1517442" y="2188497"/>
            <a:ext cx="24498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由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baseline="-25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得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</p:txBody>
      </p:sp>
      <p:sp>
        <p:nvSpPr>
          <p:cNvPr id="52235" name="矩形 52234"/>
          <p:cNvSpPr/>
          <p:nvPr/>
        </p:nvSpPr>
        <p:spPr>
          <a:xfrm>
            <a:off x="723069" y="2131165"/>
            <a:ext cx="64778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解</a:t>
            </a:r>
            <a:r>
              <a:rPr lang="zh-CN" altLang="en-US" sz="27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</a:t>
            </a:r>
          </a:p>
        </p:txBody>
      </p:sp>
      <p:grpSp>
        <p:nvGrpSpPr>
          <p:cNvPr id="52236" name="组合 52235"/>
          <p:cNvGrpSpPr/>
          <p:nvPr/>
        </p:nvGrpSpPr>
        <p:grpSpPr>
          <a:xfrm>
            <a:off x="1581076" y="2738295"/>
            <a:ext cx="1397966" cy="875217"/>
            <a:chOff x="1116" y="3218"/>
            <a:chExt cx="1174" cy="735"/>
          </a:xfrm>
        </p:grpSpPr>
        <p:sp>
          <p:nvSpPr>
            <p:cNvPr id="52237" name="矩形 52236"/>
            <p:cNvSpPr/>
            <p:nvPr/>
          </p:nvSpPr>
          <p:spPr>
            <a:xfrm>
              <a:off x="1116" y="3389"/>
              <a:ext cx="39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52238" name="矩形 52237"/>
            <p:cNvSpPr/>
            <p:nvPr/>
          </p:nvSpPr>
          <p:spPr>
            <a:xfrm>
              <a:off x="1411" y="3335"/>
              <a:ext cx="28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52239" name="矩形 52238"/>
            <p:cNvSpPr/>
            <p:nvPr/>
          </p:nvSpPr>
          <p:spPr>
            <a:xfrm>
              <a:off x="1651" y="3218"/>
              <a:ext cx="61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r>
                <a:rPr lang="en-US" altLang="zh-CN" sz="2400" b="1" i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l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52240" name="矩形 52239"/>
            <p:cNvSpPr/>
            <p:nvPr/>
          </p:nvSpPr>
          <p:spPr>
            <a:xfrm>
              <a:off x="1915" y="3566"/>
              <a:ext cx="30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l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52241" name="直接连接符 52240"/>
            <p:cNvSpPr/>
            <p:nvPr/>
          </p:nvSpPr>
          <p:spPr>
            <a:xfrm>
              <a:off x="1674" y="3565"/>
              <a:ext cx="61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2242" name="组合 52241"/>
          <p:cNvGrpSpPr/>
          <p:nvPr/>
        </p:nvGrpSpPr>
        <p:grpSpPr>
          <a:xfrm>
            <a:off x="1922532" y="3547764"/>
            <a:ext cx="2283901" cy="850211"/>
            <a:chOff x="2026" y="2695"/>
            <a:chExt cx="1918" cy="714"/>
          </a:xfrm>
        </p:grpSpPr>
        <p:sp>
          <p:nvSpPr>
            <p:cNvPr id="52243" name="矩形 52242"/>
            <p:cNvSpPr/>
            <p:nvPr/>
          </p:nvSpPr>
          <p:spPr>
            <a:xfrm>
              <a:off x="2026" y="2784"/>
              <a:ext cx="28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52244" name="矩形 52243"/>
            <p:cNvSpPr/>
            <p:nvPr/>
          </p:nvSpPr>
          <p:spPr>
            <a:xfrm>
              <a:off x="2389" y="2695"/>
              <a:ext cx="1555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200N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×</a:t>
              </a: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6m</a:t>
              </a:r>
              <a:endParaRPr lang="en-US" altLang="zh-CN" sz="2400" b="1" baseline="-25000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52245" name="矩形 52244"/>
            <p:cNvSpPr/>
            <p:nvPr/>
          </p:nvSpPr>
          <p:spPr>
            <a:xfrm>
              <a:off x="2562" y="3022"/>
              <a:ext cx="86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0</a:t>
              </a:r>
              <a:r>
                <a:rPr lang="en-US" altLang="zh-CN" sz="2400" b="1" i="1" dirty="0">
                  <a:latin typeface="宋体" panose="02010600030101010101" pitchFamily="2" charset="-122"/>
                  <a:ea typeface="宋体" panose="02010600030101010101" pitchFamily="2" charset="-122"/>
                </a:rPr>
                <a:t>.</a:t>
              </a: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04m</a:t>
              </a:r>
              <a:endParaRPr lang="en-US" altLang="zh-CN" sz="2400" b="1" baseline="-25000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52246" name="直接连接符 52245"/>
            <p:cNvSpPr/>
            <p:nvPr/>
          </p:nvSpPr>
          <p:spPr>
            <a:xfrm flipV="1">
              <a:off x="2321" y="3011"/>
              <a:ext cx="124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2247" name="矩形 52246"/>
          <p:cNvSpPr/>
          <p:nvPr/>
        </p:nvSpPr>
        <p:spPr>
          <a:xfrm>
            <a:off x="3913690" y="3653743"/>
            <a:ext cx="15748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10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</a:p>
        </p:txBody>
      </p:sp>
      <p:grpSp>
        <p:nvGrpSpPr>
          <p:cNvPr id="52248" name="组合 52247"/>
          <p:cNvGrpSpPr/>
          <p:nvPr/>
        </p:nvGrpSpPr>
        <p:grpSpPr>
          <a:xfrm>
            <a:off x="934192" y="4561739"/>
            <a:ext cx="1809972" cy="849020"/>
            <a:chOff x="226" y="3582"/>
            <a:chExt cx="1520" cy="713"/>
          </a:xfrm>
        </p:grpSpPr>
        <p:sp>
          <p:nvSpPr>
            <p:cNvPr id="52249" name="矩形 52248"/>
            <p:cNvSpPr/>
            <p:nvPr/>
          </p:nvSpPr>
          <p:spPr>
            <a:xfrm>
              <a:off x="226" y="3762"/>
              <a:ext cx="33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m</a:t>
              </a:r>
              <a:endParaRPr lang="en-US" altLang="zh-CN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52250" name="矩形 52249"/>
            <p:cNvSpPr/>
            <p:nvPr/>
          </p:nvSpPr>
          <p:spPr>
            <a:xfrm>
              <a:off x="1088" y="3727"/>
              <a:ext cx="28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52251" name="矩形 52250"/>
            <p:cNvSpPr/>
            <p:nvPr/>
          </p:nvSpPr>
          <p:spPr>
            <a:xfrm>
              <a:off x="1328" y="3582"/>
              <a:ext cx="39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52252" name="矩形 52251"/>
            <p:cNvSpPr/>
            <p:nvPr/>
          </p:nvSpPr>
          <p:spPr>
            <a:xfrm>
              <a:off x="1424" y="3908"/>
              <a:ext cx="28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52253" name="直接连接符 52252"/>
            <p:cNvSpPr/>
            <p:nvPr/>
          </p:nvSpPr>
          <p:spPr>
            <a:xfrm>
              <a:off x="1351" y="3954"/>
              <a:ext cx="395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2254" name="组合 52253"/>
          <p:cNvGrpSpPr/>
          <p:nvPr/>
        </p:nvGrpSpPr>
        <p:grpSpPr>
          <a:xfrm>
            <a:off x="2743492" y="4629812"/>
            <a:ext cx="1836171" cy="845448"/>
            <a:chOff x="1746" y="3515"/>
            <a:chExt cx="1542" cy="710"/>
          </a:xfrm>
        </p:grpSpPr>
        <p:sp>
          <p:nvSpPr>
            <p:cNvPr id="52255" name="矩形 52254"/>
            <p:cNvSpPr/>
            <p:nvPr/>
          </p:nvSpPr>
          <p:spPr>
            <a:xfrm>
              <a:off x="1746" y="3599"/>
              <a:ext cx="28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52256" name="矩形 52255"/>
            <p:cNvSpPr/>
            <p:nvPr/>
          </p:nvSpPr>
          <p:spPr>
            <a:xfrm>
              <a:off x="2154" y="3838"/>
              <a:ext cx="925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10N/kg</a:t>
              </a:r>
              <a:endParaRPr lang="en-US" altLang="zh-CN" sz="2400" b="1" baseline="40000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52257" name="直接连接符 52256"/>
            <p:cNvSpPr/>
            <p:nvPr/>
          </p:nvSpPr>
          <p:spPr>
            <a:xfrm flipV="1">
              <a:off x="2041" y="3826"/>
              <a:ext cx="124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2258" name="矩形 52257"/>
            <p:cNvSpPr/>
            <p:nvPr/>
          </p:nvSpPr>
          <p:spPr>
            <a:xfrm>
              <a:off x="2034" y="3515"/>
              <a:ext cx="1065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×</a:t>
              </a: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10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4</a:t>
              </a: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N</a:t>
              </a:r>
            </a:p>
          </p:txBody>
        </p:sp>
      </p:grpSp>
      <p:sp>
        <p:nvSpPr>
          <p:cNvPr id="52259" name="矩形 52258"/>
          <p:cNvSpPr/>
          <p:nvPr/>
        </p:nvSpPr>
        <p:spPr>
          <a:xfrm>
            <a:off x="4662610" y="4729734"/>
            <a:ext cx="20516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10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kg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3t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231659" y="4573742"/>
            <a:ext cx="766857" cy="752570"/>
            <a:chOff x="1088" y="3631"/>
            <a:chExt cx="644" cy="632"/>
          </a:xfrm>
        </p:grpSpPr>
        <p:sp>
          <p:nvSpPr>
            <p:cNvPr id="16" name="矩形 15"/>
            <p:cNvSpPr/>
            <p:nvPr/>
          </p:nvSpPr>
          <p:spPr>
            <a:xfrm>
              <a:off x="1088" y="3762"/>
              <a:ext cx="299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7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356" y="3631"/>
              <a:ext cx="316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1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1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75" y="3915"/>
              <a:ext cx="266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1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1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9" name="直接连接符 18"/>
            <p:cNvSpPr/>
            <p:nvPr/>
          </p:nvSpPr>
          <p:spPr>
            <a:xfrm>
              <a:off x="1337" y="3996"/>
              <a:ext cx="395" cy="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8" grpId="0"/>
      <p:bldP spid="52229" grpId="0"/>
      <p:bldP spid="52230" grpId="0"/>
      <p:bldP spid="52231" grpId="0"/>
      <p:bldP spid="52234" grpId="0"/>
      <p:bldP spid="52235" grpId="0"/>
      <p:bldP spid="52247" grpId="0"/>
      <p:bldP spid="522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2592873" y="14835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最大力臂</a:t>
              </a:r>
              <a:r>
                <a:rPr lang="en-US" altLang="zh-CN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——</a:t>
              </a: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最小的力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7448" y="2409424"/>
            <a:ext cx="8138060" cy="1383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杠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杆上离支点（</a:t>
            </a:r>
            <a:r>
              <a:rPr lang="en-US" altLang="zh-CN" sz="28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）最远的点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作为作用点，且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力的方向与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OA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垂直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，此时所施加的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力最小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144986" y="4294037"/>
            <a:ext cx="128778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36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13106" y="4294037"/>
            <a:ext cx="128778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zh-CN" altLang="en-US" sz="36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最大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59716" y="4459772"/>
            <a:ext cx="506730" cy="64516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10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1408086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1410970"/>
            <a:ext cx="24218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生活中的杠杆</a:t>
            </a: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9" y="2429510"/>
            <a:ext cx="3080472" cy="2520241"/>
          </a:xfrm>
          <a:prstGeom prst="rect">
            <a:avLst/>
          </a:prstGeom>
        </p:spPr>
      </p:pic>
      <p:sp>
        <p:nvSpPr>
          <p:cNvPr id="53265" name="矩形 53264"/>
          <p:cNvSpPr/>
          <p:nvPr/>
        </p:nvSpPr>
        <p:spPr>
          <a:xfrm>
            <a:off x="3541713" y="2538730"/>
            <a:ext cx="43735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 </a:t>
            </a:r>
            <a:r>
              <a:rPr lang="en-US" altLang="zh-CN" sz="2400" b="1" baseline="-25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6" name="矩形 53265"/>
          <p:cNvSpPr/>
          <p:nvPr/>
        </p:nvSpPr>
        <p:spPr>
          <a:xfrm>
            <a:off x="3509963" y="3124200"/>
            <a:ext cx="44053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 </a:t>
            </a:r>
            <a:r>
              <a:rPr lang="en-US" altLang="zh-CN" sz="24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7" name="矩形 53266"/>
          <p:cNvSpPr/>
          <p:nvPr/>
        </p:nvSpPr>
        <p:spPr>
          <a:xfrm>
            <a:off x="3541713" y="3755390"/>
            <a:ext cx="44545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＜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，则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4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3268" name="矩形 53267"/>
          <p:cNvSpPr/>
          <p:nvPr/>
        </p:nvSpPr>
        <p:spPr>
          <a:xfrm>
            <a:off x="5575300" y="375539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＞</a:t>
            </a:r>
          </a:p>
        </p:txBody>
      </p:sp>
      <p:sp>
        <p:nvSpPr>
          <p:cNvPr id="53269" name="矩形 53268"/>
          <p:cNvSpPr/>
          <p:nvPr/>
        </p:nvSpPr>
        <p:spPr>
          <a:xfrm>
            <a:off x="5575300" y="312420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</a:p>
        </p:txBody>
      </p:sp>
      <p:sp>
        <p:nvSpPr>
          <p:cNvPr id="53270" name="矩形 53269"/>
          <p:cNvSpPr/>
          <p:nvPr/>
        </p:nvSpPr>
        <p:spPr>
          <a:xfrm>
            <a:off x="5575300" y="253873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＜</a:t>
            </a:r>
          </a:p>
        </p:txBody>
      </p:sp>
      <p:grpSp>
        <p:nvGrpSpPr>
          <p:cNvPr id="53271" name="组合 53270"/>
          <p:cNvGrpSpPr/>
          <p:nvPr/>
        </p:nvGrpSpPr>
        <p:grpSpPr>
          <a:xfrm>
            <a:off x="6562725" y="2538730"/>
            <a:ext cx="2247070" cy="460375"/>
            <a:chOff x="3101" y="2659"/>
            <a:chExt cx="1321" cy="290"/>
          </a:xfrm>
        </p:grpSpPr>
        <p:sp>
          <p:nvSpPr>
            <p:cNvPr id="53272" name="直接连接符 53271"/>
            <p:cNvSpPr/>
            <p:nvPr/>
          </p:nvSpPr>
          <p:spPr>
            <a:xfrm>
              <a:off x="3101" y="2827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3273" name="矩形 53272"/>
            <p:cNvSpPr/>
            <p:nvPr/>
          </p:nvSpPr>
          <p:spPr>
            <a:xfrm>
              <a:off x="3560" y="2659"/>
              <a:ext cx="86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省力杠杆</a:t>
              </a:r>
            </a:p>
          </p:txBody>
        </p:sp>
      </p:grpSp>
      <p:grpSp>
        <p:nvGrpSpPr>
          <p:cNvPr id="53274" name="组合 53273"/>
          <p:cNvGrpSpPr/>
          <p:nvPr/>
        </p:nvGrpSpPr>
        <p:grpSpPr>
          <a:xfrm>
            <a:off x="6562408" y="3124200"/>
            <a:ext cx="2182732" cy="460375"/>
            <a:chOff x="3107" y="2659"/>
            <a:chExt cx="1274" cy="290"/>
          </a:xfrm>
        </p:grpSpPr>
        <p:sp>
          <p:nvSpPr>
            <p:cNvPr id="53275" name="直接连接符 53274"/>
            <p:cNvSpPr/>
            <p:nvPr/>
          </p:nvSpPr>
          <p:spPr>
            <a:xfrm>
              <a:off x="3107" y="2804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3276" name="矩形 53275"/>
            <p:cNvSpPr/>
            <p:nvPr/>
          </p:nvSpPr>
          <p:spPr>
            <a:xfrm>
              <a:off x="3560" y="2659"/>
              <a:ext cx="821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等臂杠杆</a:t>
              </a:r>
            </a:p>
          </p:txBody>
        </p:sp>
      </p:grpSp>
      <p:grpSp>
        <p:nvGrpSpPr>
          <p:cNvPr id="53277" name="组合 53276"/>
          <p:cNvGrpSpPr/>
          <p:nvPr/>
        </p:nvGrpSpPr>
        <p:grpSpPr>
          <a:xfrm>
            <a:off x="6562408" y="3755073"/>
            <a:ext cx="2182732" cy="460375"/>
            <a:chOff x="3107" y="2659"/>
            <a:chExt cx="1274" cy="290"/>
          </a:xfrm>
        </p:grpSpPr>
        <p:sp>
          <p:nvSpPr>
            <p:cNvPr id="53278" name="直接连接符 53277"/>
            <p:cNvSpPr/>
            <p:nvPr/>
          </p:nvSpPr>
          <p:spPr>
            <a:xfrm>
              <a:off x="3107" y="2804"/>
              <a:ext cx="453" cy="0"/>
            </a:xfrm>
            <a:prstGeom prst="line">
              <a:avLst/>
            </a:prstGeom>
            <a:ln w="5080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3279" name="矩形 53278"/>
            <p:cNvSpPr/>
            <p:nvPr/>
          </p:nvSpPr>
          <p:spPr>
            <a:xfrm>
              <a:off x="3560" y="2659"/>
              <a:ext cx="821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费力杠杆</a:t>
              </a:r>
            </a:p>
          </p:txBody>
        </p:sp>
      </p:grpSp>
      <p:sp>
        <p:nvSpPr>
          <p:cNvPr id="53281" name="矩形 53280"/>
          <p:cNvSpPr/>
          <p:nvPr/>
        </p:nvSpPr>
        <p:spPr>
          <a:xfrm>
            <a:off x="3976053" y="4628183"/>
            <a:ext cx="4924666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判断杠杆的类型，实际就是比较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动力臂和阻力臂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的大小。</a:t>
            </a:r>
            <a:endParaRPr lang="zh-CN" altLang="en-US" sz="2400" b="1" baseline="-25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6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51777" y="4638378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/>
      <p:bldP spid="53266" grpId="0"/>
      <p:bldP spid="53267" grpId="0"/>
      <p:bldP spid="53268" grpId="0"/>
      <p:bldP spid="53269" grpId="0"/>
      <p:bldP spid="53270" grpId="0"/>
      <p:bldP spid="53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12101.jpg" descr="id:2147518339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300" y="1503680"/>
            <a:ext cx="2856865" cy="213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文本框 99"/>
          <p:cNvSpPr txBox="1"/>
          <p:nvPr/>
        </p:nvSpPr>
        <p:spPr>
          <a:xfrm>
            <a:off x="324660" y="1518518"/>
            <a:ext cx="8685116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看古代战争片时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经常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能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看到一种攻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城用的机械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即人力抛石机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亦称牵引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抛石机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这种机械最早出现于公元前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世纪战国时期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北周和隋唐时期西传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为早期的阿拉伯人使用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后传入欧洲。这种武器可把石弹、巨石或爆炸物投到敌方的城墙上、城内或兵阵内而造成破坏。你知道人力抛石机的原理吗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其中有什么物理奥秘呢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1966595"/>
            <a:ext cx="2700655" cy="1514475"/>
          </a:xfrm>
          <a:prstGeom prst="rect">
            <a:avLst/>
          </a:prstGeom>
        </p:spPr>
      </p:pic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4116070"/>
            <a:ext cx="2494915" cy="1629410"/>
          </a:xfrm>
          <a:prstGeom prst="rect">
            <a:avLst/>
          </a:prstGeom>
        </p:spPr>
      </p:pic>
      <p:pic>
        <p:nvPicPr>
          <p:cNvPr id="4" name="图片 3" descr="u=2890889215,3303011497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30" y="4168775"/>
            <a:ext cx="2295525" cy="1524000"/>
          </a:xfrm>
          <a:prstGeom prst="rect">
            <a:avLst/>
          </a:prstGeom>
        </p:spPr>
      </p:pic>
      <p:pic>
        <p:nvPicPr>
          <p:cNvPr id="5" name="图片 4" descr="timg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30" y="2001520"/>
            <a:ext cx="2569210" cy="1445260"/>
          </a:xfrm>
          <a:prstGeom prst="rect">
            <a:avLst/>
          </a:prstGeom>
        </p:spPr>
      </p:pic>
      <p:pic>
        <p:nvPicPr>
          <p:cNvPr id="7" name="图片 6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035" y="2001520"/>
            <a:ext cx="2534920" cy="14211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90445" y="3568700"/>
            <a:ext cx="53936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若克服的阻力较大时，要用省力杠杆。</a:t>
            </a:r>
            <a:endParaRPr lang="zh-CN" altLang="en-US" sz="2400" b="1" baseline="-25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92873" y="1390175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省力杠杆</a:t>
              </a:r>
            </a:p>
          </p:txBody>
        </p:sp>
      </p:grpSp>
      <p:pic>
        <p:nvPicPr>
          <p:cNvPr id="6" name="图片 5" descr="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410" y="4168775"/>
            <a:ext cx="1993265" cy="159448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img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0" y="2189480"/>
            <a:ext cx="1833245" cy="19297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6" y="2310130"/>
            <a:ext cx="2325778" cy="1320165"/>
          </a:xfrm>
          <a:prstGeom prst="rect">
            <a:avLst/>
          </a:prstGeom>
        </p:spPr>
      </p:pic>
      <p:pic>
        <p:nvPicPr>
          <p:cNvPr id="10" name="图片 9" descr="timg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20" y="4233545"/>
            <a:ext cx="1512570" cy="1512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59" y="2218054"/>
            <a:ext cx="2251681" cy="15043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33320" y="4203065"/>
            <a:ext cx="5431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若克服的阻力较小时，要用费力杠杆。</a:t>
            </a:r>
            <a:endParaRPr lang="en-US" altLang="zh-CN" sz="2400" b="1" baseline="-25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12745" y="4744720"/>
            <a:ext cx="4146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使用费力杠杆，可以省距离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sz="2400" b="1" baseline="-25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31590" y="5285740"/>
            <a:ext cx="2308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能使工作快捷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 </a:t>
            </a:r>
            <a:endParaRPr lang="en-US" altLang="zh-CN" sz="2400" b="1" baseline="-25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92873" y="14835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费力杠杆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8" y="2772014"/>
            <a:ext cx="1809933" cy="1377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70" y="2822340"/>
            <a:ext cx="1810385" cy="11883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3" y="4116402"/>
            <a:ext cx="1597263" cy="1379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63" y="4230497"/>
            <a:ext cx="1818692" cy="126512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295" y="1754610"/>
            <a:ext cx="874141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（2019•河南）如图开瓶器开启瓶盖时可抽象为一杠杆，不计自重。下图能正确表示它工作示意图的是（　　）</a:t>
            </a:r>
          </a:p>
          <a:p>
            <a:pPr>
              <a:lnSpc>
                <a:spcPct val="125000"/>
              </a:lnSpc>
            </a:pPr>
            <a:endParaRPr lang="zh-CN" altLang="en-US" sz="10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A                         B      </a:t>
            </a: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25000"/>
              </a:lnSpc>
            </a:pP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1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C                          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38955" y="3050540"/>
            <a:ext cx="4371340" cy="2001520"/>
          </a:xfrm>
          <a:prstGeom prst="rect">
            <a:avLst/>
          </a:prstGeom>
        </p:spPr>
      </p:pic>
      <p:sp>
        <p:nvSpPr>
          <p:cNvPr id="10" name="椭圆形标注 9"/>
          <p:cNvSpPr/>
          <p:nvPr/>
        </p:nvSpPr>
        <p:spPr>
          <a:xfrm>
            <a:off x="4556760" y="5399539"/>
            <a:ext cx="1172210" cy="393700"/>
          </a:xfrm>
          <a:prstGeom prst="wedgeEllipseCallout">
            <a:avLst>
              <a:gd name="adj1" fmla="val 109804"/>
              <a:gd name="adj2" fmla="val -407419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</a:rPr>
              <a:t>支点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775575" y="2533650"/>
            <a:ext cx="1039495" cy="381000"/>
          </a:xfrm>
          <a:prstGeom prst="wedgeRoundRectCallout">
            <a:avLst>
              <a:gd name="adj1" fmla="val -64233"/>
              <a:gd name="adj2" fmla="val 270000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动力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7528560" y="3343275"/>
            <a:ext cx="0" cy="58356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/>
          <p:nvPr/>
        </p:nvSpPr>
        <p:spPr>
          <a:xfrm>
            <a:off x="7775575" y="5403850"/>
            <a:ext cx="1039495" cy="381000"/>
          </a:xfrm>
          <a:prstGeom prst="wedgeRoundRectCallout">
            <a:avLst>
              <a:gd name="adj1" fmla="val -142119"/>
              <a:gd name="adj2" fmla="val -387500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</a:rPr>
              <a:t>阻力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6737985" y="4015105"/>
            <a:ext cx="3810" cy="11017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8" name="文本框 27677"/>
          <p:cNvSpPr txBox="1"/>
          <p:nvPr/>
        </p:nvSpPr>
        <p:spPr>
          <a:xfrm>
            <a:off x="5924848" y="3466386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27672" name="文本框 27671"/>
          <p:cNvSpPr txBox="1"/>
          <p:nvPr/>
        </p:nvSpPr>
        <p:spPr>
          <a:xfrm>
            <a:off x="6982685" y="3198894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31200" y="5116594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33921" y="2199110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7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1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76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76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3" grpId="0" bldLvl="0" animBg="1"/>
      <p:bldP spid="27678" grpId="0"/>
      <p:bldP spid="27672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000" y="1901889"/>
            <a:ext cx="8699500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（2019•深圳）如右图所示，在C点用力把桌腿A抬离地面时，桌腿B始终没有移动，请在C点画出最小作用力的示意图。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r="2417" b="15022"/>
          <a:stretch>
            <a:fillRect/>
          </a:stretch>
        </p:blipFill>
        <p:spPr>
          <a:xfrm>
            <a:off x="549158" y="2838451"/>
            <a:ext cx="4664581" cy="277528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48436" y="1992093"/>
            <a:ext cx="4134169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5" name="圆角矩形标注 4"/>
          <p:cNvSpPr/>
          <p:nvPr/>
        </p:nvSpPr>
        <p:spPr>
          <a:xfrm>
            <a:off x="7277100" y="3213100"/>
            <a:ext cx="1816100" cy="431800"/>
          </a:xfrm>
          <a:prstGeom prst="wedgeRoundRectCallout">
            <a:avLst>
              <a:gd name="adj1" fmla="val -54405"/>
              <a:gd name="adj2" fmla="val -253235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为支点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5099685" y="4084320"/>
            <a:ext cx="2323465" cy="431800"/>
          </a:xfrm>
          <a:prstGeom prst="wedgeRoundRectCallout">
            <a:avLst>
              <a:gd name="adj1" fmla="val 52104"/>
              <a:gd name="adj2" fmla="val -173823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最长力臂为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6324600" y="5055235"/>
            <a:ext cx="1816100" cy="672465"/>
          </a:xfrm>
          <a:prstGeom prst="wedgeRoundRectCallout">
            <a:avLst>
              <a:gd name="adj1" fmla="val -11048"/>
              <a:gd name="adj2" fmla="val -143673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最小的力与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垂直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400175" y="3727450"/>
            <a:ext cx="2628900" cy="15748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400175" y="3001645"/>
            <a:ext cx="456565" cy="73850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90" name="组合 27689"/>
          <p:cNvGrpSpPr/>
          <p:nvPr/>
        </p:nvGrpSpPr>
        <p:grpSpPr>
          <a:xfrm rot="18240000" flipH="1">
            <a:off x="1450081" y="3626009"/>
            <a:ext cx="155575" cy="161925"/>
            <a:chOff x="-9" y="0"/>
            <a:chExt cx="136" cy="136"/>
          </a:xfrm>
        </p:grpSpPr>
        <p:sp>
          <p:nvSpPr>
            <p:cNvPr id="27691" name="直接连接符 27690"/>
            <p:cNvSpPr/>
            <p:nvPr/>
          </p:nvSpPr>
          <p:spPr>
            <a:xfrm>
              <a:off x="0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92" name="直接连接符 27691"/>
            <p:cNvSpPr/>
            <p:nvPr/>
          </p:nvSpPr>
          <p:spPr>
            <a:xfrm>
              <a:off x="-9" y="118"/>
              <a:ext cx="136" cy="9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6884" name="椭圆 36883"/>
          <p:cNvSpPr>
            <a:spLocks noChangeAspect="1"/>
          </p:cNvSpPr>
          <p:nvPr/>
        </p:nvSpPr>
        <p:spPr>
          <a:xfrm flipH="1">
            <a:off x="3987165" y="5274310"/>
            <a:ext cx="76200" cy="762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1946910" y="2725420"/>
            <a:ext cx="400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endParaRPr lang="zh-CN" altLang="en-US" sz="2800" b="1" i="1" baseline="-250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2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23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76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39" y="1719852"/>
            <a:ext cx="9031605" cy="28613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（2019•青岛）如图为探究杠杆平衡条件的实验装置，杠杆平衡时，钩码对杠杆的阻力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=10N，阻力臂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=20cm，测力计示数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=25N，则动力臂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l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为（　　）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A．15cm                               B．8cm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C．50cm                               D．80cm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64030" y="2920505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60973" y="4430527"/>
            <a:ext cx="5141119" cy="10693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解析：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楷体" panose="02010609060101010101" charset="-122"/>
                <a:sym typeface="+mn-ea"/>
              </a:rPr>
              <a:t>根据杠杆的平衡条件</a:t>
            </a:r>
            <a:r>
              <a:rPr lang="zh-CN" altLang="en-US" sz="2400" b="1" i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i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i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</a:p>
          <a:p>
            <a:endParaRPr lang="zh-CN" altLang="en-US" sz="2400" b="1" baseline="-25000" dirty="0">
              <a:latin typeface="仿宋" panose="02010609060101010101" charset="-122"/>
              <a:ea typeface="仿宋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楷体" panose="02010609060101010101" charset="-122"/>
                <a:sym typeface="+mn-ea"/>
              </a:rPr>
              <a:t>得动力臂：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17" y="3106153"/>
            <a:ext cx="3033332" cy="2373809"/>
          </a:xfrm>
          <a:prstGeom prst="rect">
            <a:avLst/>
          </a:prstGeom>
        </p:spPr>
      </p:pic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28153" y="4902200"/>
          <a:ext cx="3700780" cy="85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r:id="rId4" imgW="1879600" imgH="431800" progId="Equation.KSEE3">
                  <p:embed/>
                </p:oleObj>
              </mc:Choice>
              <mc:Fallback>
                <p:oleObj r:id="rId4" imgW="1879600" imgH="431800" progId="Equation.KSEE3">
                  <p:embed/>
                  <p:pic>
                    <p:nvPicPr>
                      <p:cNvPr id="0" name="图片 616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8153" y="4902200"/>
                        <a:ext cx="3700780" cy="850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9" y="1819243"/>
            <a:ext cx="895413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（2019•北京）如图所示的用具中，在使用时属于费力杠杆的是（　　）</a:t>
            </a: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A．筷子           B．瓶盖起子        C．撬棒             D．核桃夹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6" y="2943860"/>
            <a:ext cx="1359388" cy="1336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98" y="2933165"/>
            <a:ext cx="1465596" cy="1464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44" y="3014481"/>
            <a:ext cx="1721485" cy="13751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67" y="2986087"/>
            <a:ext cx="1430634" cy="1431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48429" y="2465064"/>
            <a:ext cx="40386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42535" y="4668619"/>
            <a:ext cx="654240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17" name="椭圆形标注 16"/>
          <p:cNvSpPr/>
          <p:nvPr/>
        </p:nvSpPr>
        <p:spPr>
          <a:xfrm>
            <a:off x="5099050" y="5162550"/>
            <a:ext cx="3175635" cy="762635"/>
          </a:xfrm>
          <a:prstGeom prst="wedgeEllipseCallout">
            <a:avLst>
              <a:gd name="adj1" fmla="val -81313"/>
              <a:gd name="adj2" fmla="val -734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徒手无法完成，要用省力杠杆</a:t>
            </a: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3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1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631" y="2165959"/>
            <a:ext cx="8975408" cy="257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一位泰山挑山工用一根长1.8m的扁担挑起货物，如图为扁担示意图，若在扁担的A端挂200N的物体，B端挂300N的物体，挑起重物时使扁担水平平衡，则挑山工肩膀需顶在距A端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m远的位置（不计扁担的重力）。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77050" y="3392897"/>
            <a:ext cx="1263015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1.08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97" y="4104732"/>
            <a:ext cx="2186275" cy="1520825"/>
          </a:xfrm>
          <a:prstGeom prst="rect">
            <a:avLst/>
          </a:prstGeom>
        </p:spPr>
      </p:pic>
      <p:sp>
        <p:nvSpPr>
          <p:cNvPr id="36883" name="矩形标注 36882"/>
          <p:cNvSpPr/>
          <p:nvPr/>
        </p:nvSpPr>
        <p:spPr>
          <a:xfrm>
            <a:off x="6690627" y="4607017"/>
            <a:ext cx="417830" cy="316865"/>
          </a:xfrm>
          <a:prstGeom prst="wedgeRectCallout">
            <a:avLst>
              <a:gd name="adj1" fmla="val 5505"/>
              <a:gd name="adj2" fmla="val -52630"/>
            </a:avLst>
          </a:prstGeom>
          <a:noFill/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zh-CN" altLang="en-US" sz="2100" b="1" i="1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Ｏ</a:t>
            </a:r>
            <a:endParaRPr lang="zh-CN" altLang="en-US" sz="2100" b="1" baseline="-25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884" name="椭圆 36883"/>
          <p:cNvSpPr>
            <a:spLocks noChangeAspect="1"/>
          </p:cNvSpPr>
          <p:nvPr/>
        </p:nvSpPr>
        <p:spPr>
          <a:xfrm flipH="1">
            <a:off x="6690627" y="4499702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2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8" name="缺角矩形 2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3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88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023490"/>
            <a:ext cx="8207693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各式各样的剪刀都是一对对杠杆。下列剪刀，最适合剪开较硬物体的是 （　　）</a:t>
            </a: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A                  B                            C                               D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76219" y="2639953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" y="3539741"/>
            <a:ext cx="955675" cy="1381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1" y="3727450"/>
            <a:ext cx="1100727" cy="995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91" y="3851275"/>
            <a:ext cx="1421898" cy="574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670" y="3737610"/>
            <a:ext cx="1838325" cy="984885"/>
          </a:xfrm>
          <a:prstGeom prst="rect">
            <a:avLst/>
          </a:prstGeom>
        </p:spPr>
      </p:pic>
      <p:grpSp>
        <p:nvGrpSpPr>
          <p:cNvPr id="15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6" name="缺角矩形 1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1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4077" y="1362075"/>
            <a:ext cx="9276414" cy="45231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小明小组利用如图所示的装置探究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杠杆平衡条件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在杠杆两侧挂上不同个数的钩码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移动钩码使杠杆在水平位置平衡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这样三次实验后得出结论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动力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×支点到动力作用点的距离=阻力×支点到阻力作用点的距离。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下列能帮助他得出正确结论的操作是 (　　)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A.去掉一侧钩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码，换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用弹簧测力计竖直向下拉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B.去掉一侧钩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码，换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用弹簧测力计斜向下拉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C.去掉一侧钩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码，换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用弹簧测力计竖直向上拉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D.增加钩码个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数，再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多次实验使结论更具普遍性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25413" y="3069036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1308" name="12110.EPS" descr="id:2147518538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3748405"/>
            <a:ext cx="2661285" cy="17748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57175" y="1362075"/>
            <a:ext cx="8835390" cy="4569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如图所示的是吊车起吊货物的结构示意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伸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缩撑杆为圆弧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状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工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作时它对吊臂的支持力始终与吊臂垂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直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使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吊臂绕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点缓慢转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从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而将货物提起。下列说法正确的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吊臂是一省力杠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杆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但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要费距离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吊臂是一个费力杠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杆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但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可以省功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匀速顶起吊臂的过程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伸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缩撑杆</a:t>
            </a:r>
          </a:p>
          <a:p>
            <a:pPr indent="0" fontAlgn="auto">
              <a:lnSpc>
                <a:spcPts val="388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支持力的力臂变小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ts val="388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匀速顶起吊臂的过程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伸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缩撑杆</a:t>
            </a:r>
          </a:p>
          <a:p>
            <a:pPr indent="0" fontAlgn="auto">
              <a:lnSpc>
                <a:spcPts val="388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支持力渐渐变小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320" name="图12-1-14.EPS" descr="id:2147518626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85" y="3080385"/>
            <a:ext cx="3624580" cy="2668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55114" y="2287301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18007" y="3470407"/>
            <a:ext cx="7569648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认识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杠杆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并能准确找出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支点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动力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阻力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动力臂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阻力臂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；能从常见的工具和简单机器中识别出杠杆；能对杠杆进行分类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并能根据实际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需要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选择合适的杠杆。</a:t>
            </a:r>
            <a:endParaRPr kumimoji="0" lang="zh-CN" altLang="zh-CN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0294" y="1812084"/>
            <a:ext cx="7407478" cy="1239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通过探究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掌握杠杆的平衡条件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并能利用杠杆的平衡条件进行相关计算。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188325" cy="3888105"/>
            <a:chOff x="987" y="819"/>
            <a:chExt cx="12895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3476"/>
              <a:ext cx="0" cy="341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70" y="3502"/>
              <a:ext cx="912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872" y="819"/>
              <a:ext cx="0" cy="2683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865" y="1892078"/>
            <a:ext cx="9029700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小明利用杠杆做了以下实验，实验时使用的每个钩码的质量均相等，杠杆上相邻刻线间的距离相等，请回答下列问题：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（1）如图甲所示，将杠杆中点置于支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架上，当杠杆静止时，发现杠杆的左端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下沉，若想使杠杆在水平位置平衡，应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将杠杆的平衡螺母向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调节。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杠杆在水平位置平衡后，在A点悬挂2个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钩码，要使杠杆在水平位置再次平衡，需在B点悬挂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个钩码；之后在A、B两点再各增加1个钩码，杠杆将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（选填“不动”、“顺时针旋转”或“逆时针旋转”）。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80316" y="3689385"/>
            <a:ext cx="4692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右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18412" y="4454531"/>
            <a:ext cx="340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75239" y="4810760"/>
            <a:ext cx="184338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逆时针旋转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90" y="2710335"/>
            <a:ext cx="3038545" cy="1443900"/>
          </a:xfrm>
          <a:prstGeom prst="rect">
            <a:avLst/>
          </a:prstGeom>
        </p:spPr>
      </p:pic>
      <p:grpSp>
        <p:nvGrpSpPr>
          <p:cNvPr id="29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30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285746"/>
            <a:ext cx="9029700" cy="4707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（2）如图乙所示，小明在A、C两点分别悬挂等重的载物盘，制作了一个天平，左盘盛放物体，右盘加减砝码，此天平是利用了哪一类杠杆制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作而成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的？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（3）小明正确使用自制天平称量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物体质量时：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①假如支点O因某种原因向右偏移，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则测量值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真实值（选填“大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于”“等于”或“小于”）；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②假如砝码因生锈等原因质量增大，则测量值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真实值（选填“大于”“等于”或“小于”）。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762947" y="2202215"/>
            <a:ext cx="215047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等臂杠杆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51833" y="4042421"/>
            <a:ext cx="8204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93902" y="4953363"/>
            <a:ext cx="8204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75" y="2663880"/>
            <a:ext cx="3673475" cy="17456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12121A.EPS" descr="id:2147518730;FounderCES"/>
          <p:cNvPicPr>
            <a:picLocks noChangeAspect="1"/>
          </p:cNvPicPr>
          <p:nvPr/>
        </p:nvPicPr>
        <p:blipFill>
          <a:blip r:embed="rId2"/>
          <a:srcRect l="10002" t="2632" r="13551" b="4280"/>
          <a:stretch>
            <a:fillRect/>
          </a:stretch>
        </p:blipFill>
        <p:spPr>
          <a:xfrm>
            <a:off x="668655" y="1457960"/>
            <a:ext cx="7806690" cy="435356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8490" y="2034110"/>
            <a:ext cx="8635510" cy="3283208"/>
            <a:chOff x="508490" y="1176860"/>
            <a:chExt cx="863551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1" y="1844676"/>
            <a:ext cx="2577229" cy="1445260"/>
          </a:xfrm>
          <a:prstGeom prst="rect">
            <a:avLst/>
          </a:prstGeom>
        </p:spPr>
      </p:pic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7" y="3395117"/>
            <a:ext cx="2536073" cy="1656290"/>
          </a:xfrm>
          <a:prstGeom prst="rect">
            <a:avLst/>
          </a:prstGeom>
        </p:spPr>
      </p:pic>
      <p:pic>
        <p:nvPicPr>
          <p:cNvPr id="4" name="图片 3" descr="u=2890889215,3303011497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31" y="3395116"/>
            <a:ext cx="2600009" cy="1726147"/>
          </a:xfrm>
          <a:prstGeom prst="rect">
            <a:avLst/>
          </a:prstGeom>
        </p:spPr>
      </p:pic>
      <p:pic>
        <p:nvPicPr>
          <p:cNvPr id="5" name="图片 4" descr="timg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30" y="1844675"/>
            <a:ext cx="2569210" cy="1445260"/>
          </a:xfrm>
          <a:prstGeom prst="rect">
            <a:avLst/>
          </a:prstGeom>
        </p:spPr>
      </p:pic>
      <p:pic>
        <p:nvPicPr>
          <p:cNvPr id="7" name="图片 6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381" y="3418979"/>
            <a:ext cx="3036424" cy="1702284"/>
          </a:xfrm>
          <a:prstGeom prst="rect">
            <a:avLst/>
          </a:prstGeom>
        </p:spPr>
      </p:pic>
      <p:pic>
        <p:nvPicPr>
          <p:cNvPr id="8" name="图片 7" descr="timg (7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080" y="1651317"/>
            <a:ext cx="1623856" cy="1709352"/>
          </a:xfrm>
          <a:prstGeom prst="rect">
            <a:avLst/>
          </a:prstGeom>
        </p:spPr>
      </p:pic>
      <p:sp>
        <p:nvSpPr>
          <p:cNvPr id="46092" name="矩形 46091"/>
          <p:cNvSpPr/>
          <p:nvPr/>
        </p:nvSpPr>
        <p:spPr>
          <a:xfrm>
            <a:off x="215501" y="5082487"/>
            <a:ext cx="7751921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它们工作时有什么共同特征？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4815" y="5421524"/>
            <a:ext cx="7751921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当你使用这些工具时，你就在使用杠杆了。</a:t>
            </a:r>
          </a:p>
        </p:txBody>
      </p:sp>
      <p:sp>
        <p:nvSpPr>
          <p:cNvPr id="12" name="矩形 11"/>
          <p:cNvSpPr/>
          <p:nvPr/>
        </p:nvSpPr>
        <p:spPr>
          <a:xfrm>
            <a:off x="804815" y="3017769"/>
            <a:ext cx="7751921" cy="685800"/>
          </a:xfrm>
          <a:prstGeom prst="rect">
            <a:avLst/>
          </a:prstGeom>
          <a:solidFill>
            <a:srgbClr val="FFFFFF"/>
          </a:solidFill>
        </p:spPr>
        <p:txBody>
          <a:bodyPr wrap="none" fromWordArt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杠杆是最简单的机械之一。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894435" y="1320462"/>
            <a:ext cx="3252470" cy="463550"/>
            <a:chOff x="4360" y="888"/>
            <a:chExt cx="5122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2456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杠 杆 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9" y="2549810"/>
            <a:ext cx="3501404" cy="219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4" name="文本框 19463"/>
          <p:cNvSpPr txBox="1"/>
          <p:nvPr/>
        </p:nvSpPr>
        <p:spPr>
          <a:xfrm rot="21595876">
            <a:off x="3949291" y="2249674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一根硬棒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在力的作用下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如果能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绕着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固定点转动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，这根硬棒就叫做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杠杆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9466" name="文本框 19465"/>
          <p:cNvSpPr txBox="1"/>
          <p:nvPr/>
        </p:nvSpPr>
        <p:spPr>
          <a:xfrm>
            <a:off x="4026717" y="3785142"/>
            <a:ext cx="4630723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注意：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硬棒可以是直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也可以是弯曲的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即硬棒可以是各种各样的形状。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465873" y="1414099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杠杆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5" y="2111438"/>
            <a:ext cx="1273969" cy="17630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3924935"/>
            <a:ext cx="3652520" cy="16649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13840" y="1591368"/>
            <a:ext cx="79502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支点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8871" y="1591368"/>
            <a:ext cx="499491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杠杆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绕着转动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的固定点，用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515110" y="2108258"/>
            <a:ext cx="79502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413954" y="2108258"/>
            <a:ext cx="44481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促使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杠杆转动的力，用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13682" y="3135053"/>
            <a:ext cx="79502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力臂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81250" y="3135053"/>
            <a:ext cx="58324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从支点到力的作用线的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距离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，用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14793" y="2610861"/>
            <a:ext cx="795020" cy="460375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阻力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09032" y="2610861"/>
            <a:ext cx="44481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阻碍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杠杆转动的力，用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02671" y="4256592"/>
            <a:ext cx="209724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动力与杠杆转动方向相同。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472555" y="4227568"/>
            <a:ext cx="2084216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阻力与杠杆转动方向相反。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ldLvl="0" animBg="1"/>
      <p:bldP spid="16" grpId="0"/>
      <p:bldP spid="6" grpId="0" bldLvl="0" animBg="1"/>
      <p:bldP spid="10" grpId="0"/>
      <p:bldP spid="11" grpId="0" bldLvl="0" animBg="1"/>
      <p:bldP spid="1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74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30373"/>
            <a:ext cx="6858635" cy="38276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直接连接符 17410"/>
          <p:cNvSpPr/>
          <p:nvPr/>
        </p:nvSpPr>
        <p:spPr>
          <a:xfrm>
            <a:off x="2285718" y="4555920"/>
            <a:ext cx="0" cy="1186009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12" name="文本框 17411"/>
          <p:cNvSpPr txBox="1"/>
          <p:nvPr/>
        </p:nvSpPr>
        <p:spPr>
          <a:xfrm>
            <a:off x="1733200" y="5413276"/>
            <a:ext cx="4692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7413" name="直接连接符 17412"/>
          <p:cNvSpPr/>
          <p:nvPr/>
        </p:nvSpPr>
        <p:spPr>
          <a:xfrm>
            <a:off x="6343869" y="3112705"/>
            <a:ext cx="0" cy="1443216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14" name="文本框 17413"/>
          <p:cNvSpPr txBox="1"/>
          <p:nvPr/>
        </p:nvSpPr>
        <p:spPr>
          <a:xfrm>
            <a:off x="6446275" y="4227267"/>
            <a:ext cx="4692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7415" name="直接连接符 17414"/>
          <p:cNvSpPr/>
          <p:nvPr/>
        </p:nvSpPr>
        <p:spPr>
          <a:xfrm flipV="1">
            <a:off x="2285718" y="2912655"/>
            <a:ext cx="0" cy="1643265"/>
          </a:xfrm>
          <a:prstGeom prst="line">
            <a:avLst/>
          </a:prstGeom>
          <a:ln w="38100" cap="flat" cmpd="sng">
            <a:solidFill>
              <a:srgbClr val="FF33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7416" name="直接连接符 17415"/>
          <p:cNvSpPr/>
          <p:nvPr/>
        </p:nvSpPr>
        <p:spPr>
          <a:xfrm flipH="1">
            <a:off x="2285718" y="3784300"/>
            <a:ext cx="2229125" cy="0"/>
          </a:xfrm>
          <a:prstGeom prst="line">
            <a:avLst/>
          </a:prstGeom>
          <a:ln w="28575" cap="flat" cmpd="sng">
            <a:solidFill>
              <a:schemeClr val="accent1">
                <a:shade val="50000"/>
              </a:schemeClr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7417" name="直接连接符 17416"/>
          <p:cNvSpPr/>
          <p:nvPr/>
        </p:nvSpPr>
        <p:spPr>
          <a:xfrm>
            <a:off x="4514843" y="3784297"/>
            <a:ext cx="1829026" cy="0"/>
          </a:xfrm>
          <a:prstGeom prst="line">
            <a:avLst/>
          </a:prstGeom>
          <a:ln w="28575" cap="flat" cmpd="sng">
            <a:solidFill>
              <a:schemeClr val="accent1">
                <a:shade val="50000"/>
              </a:schemeClr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7418" name="左大括号 17417"/>
          <p:cNvSpPr/>
          <p:nvPr/>
        </p:nvSpPr>
        <p:spPr>
          <a:xfrm rot="-16161581" flipV="1">
            <a:off x="3187133" y="2473261"/>
            <a:ext cx="408434" cy="2212454"/>
          </a:xfrm>
          <a:prstGeom prst="leftBrace">
            <a:avLst>
              <a:gd name="adj1" fmla="val 45140"/>
              <a:gd name="adj2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/>
          </a:p>
        </p:txBody>
      </p:sp>
      <p:sp>
        <p:nvSpPr>
          <p:cNvPr id="17419" name="文本框 17418"/>
          <p:cNvSpPr txBox="1"/>
          <p:nvPr/>
        </p:nvSpPr>
        <p:spPr>
          <a:xfrm>
            <a:off x="3221665" y="2885268"/>
            <a:ext cx="3676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7420" name="左大括号 17419"/>
          <p:cNvSpPr/>
          <p:nvPr/>
        </p:nvSpPr>
        <p:spPr>
          <a:xfrm rot="16186241">
            <a:off x="5336476" y="2984101"/>
            <a:ext cx="191715" cy="1829026"/>
          </a:xfrm>
          <a:prstGeom prst="leftBrace">
            <a:avLst>
              <a:gd name="adj1" fmla="val 79502"/>
              <a:gd name="adj2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rot="0" vert="eaVert" wrap="none" anchor="ctr"/>
          <a:lstStyle/>
          <a:p>
            <a:pPr algn="ctr"/>
            <a:endParaRPr b="1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21" name="文本框 17420"/>
          <p:cNvSpPr txBox="1"/>
          <p:nvPr/>
        </p:nvSpPr>
        <p:spPr>
          <a:xfrm>
            <a:off x="5303134" y="3986731"/>
            <a:ext cx="51084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7422" name="文本框 17421"/>
          <p:cNvSpPr txBox="1"/>
          <p:nvPr/>
        </p:nvSpPr>
        <p:spPr>
          <a:xfrm>
            <a:off x="4343372" y="3298465"/>
            <a:ext cx="40386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grpSp>
        <p:nvGrpSpPr>
          <p:cNvPr id="17424" name="组合 17423"/>
          <p:cNvGrpSpPr/>
          <p:nvPr/>
        </p:nvGrpSpPr>
        <p:grpSpPr>
          <a:xfrm>
            <a:off x="6192641" y="3803352"/>
            <a:ext cx="161945" cy="161945"/>
            <a:chOff x="0" y="0"/>
            <a:chExt cx="136" cy="136"/>
          </a:xfrm>
        </p:grpSpPr>
        <p:sp>
          <p:nvSpPr>
            <p:cNvPr id="17425" name="直接连接符 17424"/>
            <p:cNvSpPr/>
            <p:nvPr/>
          </p:nvSpPr>
          <p:spPr>
            <a:xfrm>
              <a:off x="0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26" name="直接连接符 17425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7427" name="组合 17426"/>
          <p:cNvGrpSpPr/>
          <p:nvPr/>
        </p:nvGrpSpPr>
        <p:grpSpPr>
          <a:xfrm rot="-5400000">
            <a:off x="2303580" y="3803352"/>
            <a:ext cx="161945" cy="161945"/>
            <a:chOff x="0" y="0"/>
            <a:chExt cx="136" cy="136"/>
          </a:xfrm>
        </p:grpSpPr>
        <p:sp>
          <p:nvSpPr>
            <p:cNvPr id="17428" name="直接连接符 17427"/>
            <p:cNvSpPr/>
            <p:nvPr/>
          </p:nvSpPr>
          <p:spPr>
            <a:xfrm>
              <a:off x="0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29" name="直接连接符 17428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7430" name="组合 17429"/>
          <p:cNvGrpSpPr/>
          <p:nvPr/>
        </p:nvGrpSpPr>
        <p:grpSpPr>
          <a:xfrm flipV="1">
            <a:off x="2285718" y="3812879"/>
            <a:ext cx="2286282" cy="1085984"/>
            <a:chOff x="0" y="0"/>
            <a:chExt cx="1920" cy="816"/>
          </a:xfrm>
        </p:grpSpPr>
        <p:sp>
          <p:nvSpPr>
            <p:cNvPr id="17431" name="直角三角形 17430"/>
            <p:cNvSpPr/>
            <p:nvPr/>
          </p:nvSpPr>
          <p:spPr>
            <a:xfrm>
              <a:off x="0" y="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17432" name="椭圆 17431"/>
            <p:cNvSpPr/>
            <p:nvPr/>
          </p:nvSpPr>
          <p:spPr>
            <a:xfrm>
              <a:off x="192" y="336"/>
              <a:ext cx="336" cy="336"/>
            </a:xfrm>
            <a:prstGeom prst="ellipse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</p:grpSp>
      <p:grpSp>
        <p:nvGrpSpPr>
          <p:cNvPr id="17433" name="组合 17432"/>
          <p:cNvGrpSpPr/>
          <p:nvPr/>
        </p:nvGrpSpPr>
        <p:grpSpPr>
          <a:xfrm flipH="1" flipV="1">
            <a:off x="3839753" y="3812872"/>
            <a:ext cx="2514910" cy="914513"/>
            <a:chOff x="0" y="0"/>
            <a:chExt cx="1920" cy="816"/>
          </a:xfrm>
        </p:grpSpPr>
        <p:sp>
          <p:nvSpPr>
            <p:cNvPr id="17434" name="直角三角形 17433"/>
            <p:cNvSpPr/>
            <p:nvPr/>
          </p:nvSpPr>
          <p:spPr>
            <a:xfrm>
              <a:off x="0" y="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17435" name="椭圆 17434"/>
            <p:cNvSpPr/>
            <p:nvPr/>
          </p:nvSpPr>
          <p:spPr>
            <a:xfrm>
              <a:off x="192" y="336"/>
              <a:ext cx="336" cy="336"/>
            </a:xfrm>
            <a:prstGeom prst="ellipse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b="1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458253" y="13184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力臂的画法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4" grpId="0"/>
      <p:bldP spid="17419" grpId="0"/>
      <p:bldP spid="17420" grpId="0" bldLvl="0" animBg="1"/>
      <p:bldP spid="17421" grpId="0"/>
      <p:bldP spid="174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27649"/>
          <p:cNvSpPr txBox="1"/>
          <p:nvPr/>
        </p:nvSpPr>
        <p:spPr>
          <a:xfrm>
            <a:off x="1341869" y="1544803"/>
            <a:ext cx="50723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试一试：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画出图中杠杆各力的力臂。</a:t>
            </a:r>
          </a:p>
        </p:txBody>
      </p:sp>
      <p:sp>
        <p:nvSpPr>
          <p:cNvPr id="27651" name="直接连接符 27650"/>
          <p:cNvSpPr/>
          <p:nvPr/>
        </p:nvSpPr>
        <p:spPr>
          <a:xfrm>
            <a:off x="1479191" y="3298480"/>
            <a:ext cx="0" cy="743042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652" name="椭圆 27651"/>
          <p:cNvSpPr/>
          <p:nvPr/>
        </p:nvSpPr>
        <p:spPr>
          <a:xfrm>
            <a:off x="1479191" y="3612844"/>
            <a:ext cx="85736" cy="8573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53" name="矩形 27652"/>
          <p:cNvSpPr/>
          <p:nvPr/>
        </p:nvSpPr>
        <p:spPr>
          <a:xfrm>
            <a:off x="1564927" y="3631896"/>
            <a:ext cx="1643265" cy="6668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54" name="直接连接符 27653"/>
          <p:cNvSpPr/>
          <p:nvPr/>
        </p:nvSpPr>
        <p:spPr>
          <a:xfrm flipH="1" flipV="1">
            <a:off x="2677108" y="3298480"/>
            <a:ext cx="531084" cy="333416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55" name="文本框 27654"/>
          <p:cNvSpPr txBox="1"/>
          <p:nvPr/>
        </p:nvSpPr>
        <p:spPr>
          <a:xfrm>
            <a:off x="2846203" y="2903152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7656" name="直接连接符 27655"/>
          <p:cNvSpPr/>
          <p:nvPr/>
        </p:nvSpPr>
        <p:spPr>
          <a:xfrm>
            <a:off x="2319876" y="3631896"/>
            <a:ext cx="0" cy="59538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7657" name="矩形 27656"/>
          <p:cNvSpPr/>
          <p:nvPr/>
        </p:nvSpPr>
        <p:spPr>
          <a:xfrm>
            <a:off x="2141261" y="4227282"/>
            <a:ext cx="357232" cy="414389"/>
          </a:xfrm>
          <a:prstGeom prst="rect">
            <a:avLst/>
          </a:prstGeom>
          <a:gradFill rotWithShape="0">
            <a:gsLst>
              <a:gs pos="0">
                <a:srgbClr val="D6B19C">
                  <a:alpha val="100000"/>
                </a:srgbClr>
              </a:gs>
              <a:gs pos="30000">
                <a:srgbClr val="D49E6C">
                  <a:alpha val="100000"/>
                </a:srgbClr>
              </a:gs>
              <a:gs pos="70000">
                <a:srgbClr val="A65528">
                  <a:alpha val="100000"/>
                </a:srgbClr>
              </a:gs>
              <a:gs pos="100000">
                <a:srgbClr val="663012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27658" name="组合 27657"/>
          <p:cNvGrpSpPr/>
          <p:nvPr/>
        </p:nvGrpSpPr>
        <p:grpSpPr>
          <a:xfrm>
            <a:off x="5200377" y="2960187"/>
            <a:ext cx="2476806" cy="560853"/>
            <a:chOff x="0" y="0"/>
            <a:chExt cx="2080" cy="471"/>
          </a:xfrm>
        </p:grpSpPr>
        <p:sp>
          <p:nvSpPr>
            <p:cNvPr id="27659" name="矩形 27658"/>
            <p:cNvSpPr/>
            <p:nvPr/>
          </p:nvSpPr>
          <p:spPr>
            <a:xfrm>
              <a:off x="0" y="415"/>
              <a:ext cx="828" cy="5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0" name="矩形 27659"/>
            <p:cNvSpPr/>
            <p:nvPr/>
          </p:nvSpPr>
          <p:spPr>
            <a:xfrm rot="19458444">
              <a:off x="698" y="0"/>
              <a:ext cx="1382" cy="5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27661" name="椭圆 27660"/>
          <p:cNvSpPr/>
          <p:nvPr/>
        </p:nvSpPr>
        <p:spPr>
          <a:xfrm>
            <a:off x="6143468" y="3454357"/>
            <a:ext cx="85736" cy="85736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62" name="直接连接符 27661"/>
          <p:cNvSpPr/>
          <p:nvPr/>
        </p:nvSpPr>
        <p:spPr>
          <a:xfrm>
            <a:off x="5200377" y="3454357"/>
            <a:ext cx="0" cy="1038353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63" name="直接连接符 27662"/>
          <p:cNvSpPr/>
          <p:nvPr/>
        </p:nvSpPr>
        <p:spPr>
          <a:xfrm>
            <a:off x="7503330" y="2554133"/>
            <a:ext cx="0" cy="900224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64" name="直接连接符 27663"/>
          <p:cNvSpPr/>
          <p:nvPr/>
        </p:nvSpPr>
        <p:spPr>
          <a:xfrm flipH="1" flipV="1">
            <a:off x="1719727" y="2669752"/>
            <a:ext cx="957381" cy="628728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7665" name="直接连接符 27664"/>
          <p:cNvSpPr/>
          <p:nvPr/>
        </p:nvSpPr>
        <p:spPr>
          <a:xfrm rot="-295181" flipH="1">
            <a:off x="1479191" y="2903143"/>
            <a:ext cx="607294" cy="728752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7666" name="左大括号 27665"/>
          <p:cNvSpPr/>
          <p:nvPr/>
        </p:nvSpPr>
        <p:spPr>
          <a:xfrm rot="2061507">
            <a:off x="1602392" y="2723736"/>
            <a:ext cx="228628" cy="952618"/>
          </a:xfrm>
          <a:prstGeom prst="leftBrace">
            <a:avLst>
              <a:gd name="adj1" fmla="val 34722"/>
              <a:gd name="adj2" fmla="val 50000"/>
            </a:avLst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67" name="左大括号 27666"/>
          <p:cNvSpPr/>
          <p:nvPr/>
        </p:nvSpPr>
        <p:spPr>
          <a:xfrm rot="16270950">
            <a:off x="1755450" y="3415175"/>
            <a:ext cx="328653" cy="778765"/>
          </a:xfrm>
          <a:prstGeom prst="leftBrace">
            <a:avLst>
              <a:gd name="adj1" fmla="val 19746"/>
              <a:gd name="adj2" fmla="val 50000"/>
            </a:avLst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68" name="直接连接符 27667"/>
          <p:cNvSpPr/>
          <p:nvPr/>
        </p:nvSpPr>
        <p:spPr>
          <a:xfrm>
            <a:off x="2319876" y="3646185"/>
            <a:ext cx="0" cy="122887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69" name="文本框 27668"/>
          <p:cNvSpPr txBox="1"/>
          <p:nvPr/>
        </p:nvSpPr>
        <p:spPr>
          <a:xfrm>
            <a:off x="2394895" y="4558316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70" name="文本框 27669"/>
          <p:cNvSpPr txBox="1"/>
          <p:nvPr/>
        </p:nvSpPr>
        <p:spPr>
          <a:xfrm>
            <a:off x="1188643" y="2751916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7671" name="文本框 27670"/>
          <p:cNvSpPr txBox="1"/>
          <p:nvPr/>
        </p:nvSpPr>
        <p:spPr>
          <a:xfrm>
            <a:off x="1724490" y="3898629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72" name="文本框 27671"/>
          <p:cNvSpPr txBox="1"/>
          <p:nvPr/>
        </p:nvSpPr>
        <p:spPr>
          <a:xfrm>
            <a:off x="4734785" y="4203353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7673" name="文本框 27672"/>
          <p:cNvSpPr txBox="1"/>
          <p:nvPr/>
        </p:nvSpPr>
        <p:spPr>
          <a:xfrm>
            <a:off x="7620025" y="3231683"/>
            <a:ext cx="4679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74" name="左大括号 27673"/>
          <p:cNvSpPr/>
          <p:nvPr/>
        </p:nvSpPr>
        <p:spPr>
          <a:xfrm rot="-5413997" flipV="1">
            <a:off x="5570707" y="3169762"/>
            <a:ext cx="202431" cy="943091"/>
          </a:xfrm>
          <a:prstGeom prst="leftBrace">
            <a:avLst>
              <a:gd name="adj1" fmla="val 38823"/>
              <a:gd name="adj2" fmla="val 49130"/>
            </a:avLst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75" name="文本框 27674"/>
          <p:cNvSpPr txBox="1"/>
          <p:nvPr/>
        </p:nvSpPr>
        <p:spPr>
          <a:xfrm>
            <a:off x="5545700" y="3666314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7676" name="直接连接符 27675"/>
          <p:cNvSpPr/>
          <p:nvPr/>
        </p:nvSpPr>
        <p:spPr>
          <a:xfrm>
            <a:off x="7503160" y="3454289"/>
            <a:ext cx="635" cy="668655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7677" name="直接连接符 27676"/>
          <p:cNvSpPr/>
          <p:nvPr/>
        </p:nvSpPr>
        <p:spPr>
          <a:xfrm>
            <a:off x="6186336" y="3511515"/>
            <a:ext cx="1316994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7678" name="文本框 27677"/>
          <p:cNvSpPr txBox="1"/>
          <p:nvPr/>
        </p:nvSpPr>
        <p:spPr>
          <a:xfrm>
            <a:off x="5915323" y="3016060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27679" name="左大括号 27678"/>
          <p:cNvSpPr/>
          <p:nvPr/>
        </p:nvSpPr>
        <p:spPr>
          <a:xfrm rot="16163566">
            <a:off x="6724565" y="2995910"/>
            <a:ext cx="206004" cy="1286034"/>
          </a:xfrm>
          <a:prstGeom prst="leftBrace">
            <a:avLst>
              <a:gd name="adj1" fmla="val 52023"/>
              <a:gd name="adj2" fmla="val 50000"/>
            </a:avLst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680" name="文本框 27679"/>
          <p:cNvSpPr txBox="1"/>
          <p:nvPr/>
        </p:nvSpPr>
        <p:spPr>
          <a:xfrm>
            <a:off x="6625731" y="3662742"/>
            <a:ext cx="36639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27681" name="组合 27680"/>
          <p:cNvGrpSpPr/>
          <p:nvPr/>
        </p:nvGrpSpPr>
        <p:grpSpPr>
          <a:xfrm rot="-3229430">
            <a:off x="2011466" y="2944821"/>
            <a:ext cx="121459" cy="109551"/>
            <a:chOff x="0" y="0"/>
            <a:chExt cx="181" cy="182"/>
          </a:xfrm>
        </p:grpSpPr>
        <p:sp>
          <p:nvSpPr>
            <p:cNvPr id="27682" name="直接连接符 27681"/>
            <p:cNvSpPr/>
            <p:nvPr/>
          </p:nvSpPr>
          <p:spPr>
            <a:xfrm>
              <a:off x="0" y="0"/>
              <a:ext cx="0" cy="182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3" name="直接连接符 27682"/>
            <p:cNvSpPr/>
            <p:nvPr/>
          </p:nvSpPr>
          <p:spPr>
            <a:xfrm>
              <a:off x="0" y="182"/>
              <a:ext cx="181" cy="0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7684" name="组合 27683"/>
          <p:cNvGrpSpPr/>
          <p:nvPr/>
        </p:nvGrpSpPr>
        <p:grpSpPr>
          <a:xfrm>
            <a:off x="2232950" y="3695007"/>
            <a:ext cx="108361" cy="108360"/>
            <a:chOff x="0" y="0"/>
            <a:chExt cx="181" cy="182"/>
          </a:xfrm>
        </p:grpSpPr>
        <p:sp>
          <p:nvSpPr>
            <p:cNvPr id="27685" name="直接连接符 27684"/>
            <p:cNvSpPr/>
            <p:nvPr/>
          </p:nvSpPr>
          <p:spPr>
            <a:xfrm>
              <a:off x="0" y="0"/>
              <a:ext cx="0" cy="182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6" name="直接连接符 27685"/>
            <p:cNvSpPr/>
            <p:nvPr/>
          </p:nvSpPr>
          <p:spPr>
            <a:xfrm>
              <a:off x="0" y="182"/>
              <a:ext cx="181" cy="0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7687" name="组合 27686"/>
          <p:cNvGrpSpPr/>
          <p:nvPr/>
        </p:nvGrpSpPr>
        <p:grpSpPr>
          <a:xfrm>
            <a:off x="5221810" y="3500797"/>
            <a:ext cx="161945" cy="161945"/>
            <a:chOff x="0" y="0"/>
            <a:chExt cx="181" cy="136"/>
          </a:xfrm>
        </p:grpSpPr>
        <p:sp>
          <p:nvSpPr>
            <p:cNvPr id="27688" name="直接连接符 27687"/>
            <p:cNvSpPr/>
            <p:nvPr/>
          </p:nvSpPr>
          <p:spPr>
            <a:xfrm>
              <a:off x="0" y="136"/>
              <a:ext cx="181" cy="0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9" name="直接连接符 27688"/>
            <p:cNvSpPr/>
            <p:nvPr/>
          </p:nvSpPr>
          <p:spPr>
            <a:xfrm>
              <a:off x="181" y="0"/>
              <a:ext cx="0" cy="136"/>
            </a:xfrm>
            <a:prstGeom prst="line">
              <a:avLst/>
            </a:prstGeom>
            <a:ln w="28575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7690" name="组合 27689"/>
          <p:cNvGrpSpPr/>
          <p:nvPr/>
        </p:nvGrpSpPr>
        <p:grpSpPr>
          <a:xfrm rot="5400000">
            <a:off x="7353687" y="3349667"/>
            <a:ext cx="161945" cy="161945"/>
            <a:chOff x="0" y="0"/>
            <a:chExt cx="136" cy="136"/>
          </a:xfrm>
        </p:grpSpPr>
        <p:sp>
          <p:nvSpPr>
            <p:cNvPr id="27691" name="直接连接符 27690"/>
            <p:cNvSpPr/>
            <p:nvPr/>
          </p:nvSpPr>
          <p:spPr>
            <a:xfrm>
              <a:off x="0" y="0"/>
              <a:ext cx="0" cy="136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92" name="直接连接符 27691"/>
            <p:cNvSpPr/>
            <p:nvPr/>
          </p:nvSpPr>
          <p:spPr>
            <a:xfrm>
              <a:off x="0" y="136"/>
              <a:ext cx="136" cy="0"/>
            </a:xfrm>
            <a:prstGeom prst="line">
              <a:avLst/>
            </a:prstGeom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7693" name="文本框 27692"/>
          <p:cNvSpPr txBox="1"/>
          <p:nvPr/>
        </p:nvSpPr>
        <p:spPr>
          <a:xfrm>
            <a:off x="1098144" y="3424702"/>
            <a:ext cx="48583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2" name="直接连接符 1"/>
          <p:cNvSpPr/>
          <p:nvPr/>
        </p:nvSpPr>
        <p:spPr>
          <a:xfrm>
            <a:off x="1457960" y="3654314"/>
            <a:ext cx="889635" cy="381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3" name="直接连接符 2"/>
          <p:cNvSpPr/>
          <p:nvPr/>
        </p:nvSpPr>
        <p:spPr>
          <a:xfrm>
            <a:off x="5200650" y="3496834"/>
            <a:ext cx="974725" cy="381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  <p:bldP spid="27670" grpId="0"/>
      <p:bldP spid="27671" grpId="0"/>
      <p:bldP spid="27675" grpId="0"/>
      <p:bldP spid="276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368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579" y="2481610"/>
            <a:ext cx="5321560" cy="25720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文本框 36866"/>
          <p:cNvSpPr txBox="1"/>
          <p:nvPr/>
        </p:nvSpPr>
        <p:spPr>
          <a:xfrm>
            <a:off x="1200857" y="1528327"/>
            <a:ext cx="313173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杠杆示意图的作法</a:t>
            </a:r>
          </a:p>
        </p:txBody>
      </p:sp>
      <p:sp>
        <p:nvSpPr>
          <p:cNvPr id="36869" name="直接连接符 36868"/>
          <p:cNvSpPr/>
          <p:nvPr/>
        </p:nvSpPr>
        <p:spPr>
          <a:xfrm flipH="1">
            <a:off x="4432280" y="3000240"/>
            <a:ext cx="53585" cy="81091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6870" name="直接连接符 36869"/>
          <p:cNvSpPr/>
          <p:nvPr/>
        </p:nvSpPr>
        <p:spPr>
          <a:xfrm flipV="1">
            <a:off x="2195219" y="2565996"/>
            <a:ext cx="13099" cy="82163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6871" name="直接连接符 36870"/>
          <p:cNvSpPr/>
          <p:nvPr/>
        </p:nvSpPr>
        <p:spPr>
          <a:xfrm rot="16021666" flipV="1">
            <a:off x="4468403" y="877481"/>
            <a:ext cx="269114" cy="4698786"/>
          </a:xfrm>
          <a:prstGeom prst="line">
            <a:avLst/>
          </a:prstGeom>
          <a:ln w="38100" cap="flat" cmpd="sng">
            <a:solidFill>
              <a:srgbClr val="990099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36872" name="矩形标注 36871"/>
          <p:cNvSpPr/>
          <p:nvPr/>
        </p:nvSpPr>
        <p:spPr>
          <a:xfrm>
            <a:off x="5652031" y="2425485"/>
            <a:ext cx="377474" cy="323890"/>
          </a:xfrm>
          <a:prstGeom prst="wedgeRectCallout">
            <a:avLst>
              <a:gd name="adj1" fmla="val 5204"/>
              <a:gd name="adj2" fmla="val -42648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6874" name="直接连接符 36873"/>
          <p:cNvSpPr/>
          <p:nvPr/>
        </p:nvSpPr>
        <p:spPr>
          <a:xfrm rot="190822" flipH="1">
            <a:off x="4483883" y="3107798"/>
            <a:ext cx="2443464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36875" name="右大括号 36874"/>
          <p:cNvSpPr/>
          <p:nvPr/>
        </p:nvSpPr>
        <p:spPr>
          <a:xfrm rot="16390822">
            <a:off x="5647267" y="1682443"/>
            <a:ext cx="207194" cy="2514910"/>
          </a:xfrm>
          <a:prstGeom prst="rightBrace">
            <a:avLst>
              <a:gd name="adj1" fmla="val 101149"/>
              <a:gd name="adj2" fmla="val 50000"/>
            </a:avLst>
          </a:prstGeom>
          <a:noFill/>
          <a:ln w="38100" cap="flat" cmpd="sng">
            <a:solidFill>
              <a:srgbClr val="996633"/>
            </a:solidFill>
            <a:prstDash val="solid"/>
            <a:headEnd type="none" w="med" len="med"/>
            <a:tailEnd type="none" w="med" len="med"/>
          </a:ln>
        </p:spPr>
        <p:txBody>
          <a:bodyPr rot="0" vert="eaVert" wrap="none" anchor="ctr"/>
          <a:lstStyle/>
          <a:p>
            <a:pPr algn="ctr"/>
            <a:endParaRPr sz="1350">
              <a:solidFill>
                <a:srgbClr val="9966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876" name="右大括号 36875"/>
          <p:cNvSpPr/>
          <p:nvPr/>
        </p:nvSpPr>
        <p:spPr>
          <a:xfrm rot="16200000" flipH="1" flipV="1">
            <a:off x="4518416" y="1021565"/>
            <a:ext cx="161945" cy="4698786"/>
          </a:xfrm>
          <a:prstGeom prst="rightBrace">
            <a:avLst>
              <a:gd name="adj1" fmla="val 241789"/>
              <a:gd name="adj2" fmla="val 45333"/>
            </a:avLst>
          </a:prstGeom>
          <a:noFill/>
          <a:ln w="38100" cap="flat" cmpd="sng">
            <a:solidFill>
              <a:srgbClr val="990099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6877" name="矩形标注 36876"/>
          <p:cNvSpPr/>
          <p:nvPr/>
        </p:nvSpPr>
        <p:spPr>
          <a:xfrm>
            <a:off x="4086165" y="3722236"/>
            <a:ext cx="270306" cy="322699"/>
          </a:xfrm>
          <a:prstGeom prst="wedgeRectCallout">
            <a:avLst>
              <a:gd name="adj1" fmla="val 14759"/>
              <a:gd name="adj2" fmla="val 31917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6878" name="矩形标注 36877"/>
          <p:cNvSpPr/>
          <p:nvPr/>
        </p:nvSpPr>
        <p:spPr>
          <a:xfrm>
            <a:off x="4680361" y="3505516"/>
            <a:ext cx="381047" cy="341751"/>
          </a:xfrm>
          <a:prstGeom prst="wedgeRectCallout">
            <a:avLst>
              <a:gd name="adj1" fmla="val 22815"/>
              <a:gd name="adj2" fmla="val 35019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36879" name="矩形标注 36878"/>
          <p:cNvSpPr/>
          <p:nvPr/>
        </p:nvSpPr>
        <p:spPr>
          <a:xfrm>
            <a:off x="1871329" y="2317125"/>
            <a:ext cx="270306" cy="316745"/>
          </a:xfrm>
          <a:prstGeom prst="wedgeRectCallout">
            <a:avLst>
              <a:gd name="adj1" fmla="val 5505"/>
              <a:gd name="adj2" fmla="val -35713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en-US" altLang="zh-CN" sz="2100" b="1" i="1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100" b="1" baseline="-25000">
                <a:solidFill>
                  <a:srgbClr val="9966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36880" name="组合 36879"/>
          <p:cNvGrpSpPr/>
          <p:nvPr/>
        </p:nvGrpSpPr>
        <p:grpSpPr>
          <a:xfrm>
            <a:off x="2069245" y="3000240"/>
            <a:ext cx="4879783" cy="325081"/>
            <a:chOff x="839" y="1706"/>
            <a:chExt cx="4098" cy="273"/>
          </a:xfrm>
        </p:grpSpPr>
        <p:sp>
          <p:nvSpPr>
            <p:cNvPr id="36881" name="直接连接符 36880"/>
            <p:cNvSpPr/>
            <p:nvPr/>
          </p:nvSpPr>
          <p:spPr>
            <a:xfrm flipV="1">
              <a:off x="839" y="1706"/>
              <a:ext cx="1497" cy="273"/>
            </a:xfrm>
            <a:prstGeom prst="line">
              <a:avLst/>
            </a:prstGeom>
            <a:ln w="635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6882" name="直接连接符 36881"/>
            <p:cNvSpPr/>
            <p:nvPr/>
          </p:nvSpPr>
          <p:spPr>
            <a:xfrm>
              <a:off x="2331" y="1706"/>
              <a:ext cx="2606" cy="147"/>
            </a:xfrm>
            <a:prstGeom prst="line">
              <a:avLst/>
            </a:prstGeom>
            <a:ln w="635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6883" name="矩形标注 36882"/>
          <p:cNvSpPr/>
          <p:nvPr/>
        </p:nvSpPr>
        <p:spPr>
          <a:xfrm>
            <a:off x="7057142" y="2911320"/>
            <a:ext cx="270305" cy="316745"/>
          </a:xfrm>
          <a:prstGeom prst="wedgeRectCallout">
            <a:avLst>
              <a:gd name="adj1" fmla="val 5505"/>
              <a:gd name="adj2" fmla="val -52630"/>
            </a:avLst>
          </a:prstGeom>
          <a:solidFill>
            <a:schemeClr val="bg1"/>
          </a:solidFill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zh-CN" altLang="en-US" sz="2100" b="1" i="1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Ｏ</a:t>
            </a:r>
            <a:endParaRPr lang="zh-CN" altLang="en-US" sz="2100" b="1" baseline="-25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884" name="椭圆 36883"/>
          <p:cNvSpPr>
            <a:spLocks noChangeAspect="1"/>
          </p:cNvSpPr>
          <p:nvPr/>
        </p:nvSpPr>
        <p:spPr>
          <a:xfrm>
            <a:off x="6948781" y="3128041"/>
            <a:ext cx="134558" cy="13455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6885" name="矩形 36884"/>
          <p:cNvSpPr/>
          <p:nvPr/>
        </p:nvSpPr>
        <p:spPr>
          <a:xfrm rot="10800000">
            <a:off x="2113056" y="2911320"/>
            <a:ext cx="443865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1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∟</a:t>
            </a:r>
          </a:p>
        </p:txBody>
      </p:sp>
      <p:sp>
        <p:nvSpPr>
          <p:cNvPr id="36886" name="矩形 36885"/>
          <p:cNvSpPr/>
          <p:nvPr/>
        </p:nvSpPr>
        <p:spPr>
          <a:xfrm rot="16440000">
            <a:off x="4348135" y="2974431"/>
            <a:ext cx="443865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bldLvl="0" animBg="1"/>
      <p:bldP spid="36875" grpId="0" bldLvl="0" animBg="1"/>
      <p:bldP spid="36877" grpId="0" bldLvl="0" animBg="1"/>
      <p:bldP spid="36878" grpId="0" bldLvl="0" animBg="1"/>
      <p:bldP spid="36879" grpId="0" bldLvl="0" animBg="1"/>
      <p:bldP spid="36883" grpId="0" bldLvl="0" animBg="1"/>
      <p:bldP spid="36885" grpId="0"/>
      <p:bldP spid="3688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Application>Microsoft Office PowerPoint</Application>
  <PresentationFormat>全屏显示(4:3)</PresentationFormat>
  <Paragraphs>264</Paragraphs>
  <Slides>33</Slides>
  <Notes>8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36" baseType="lpstr">
      <vt:lpstr>默认设计模板</vt:lpstr>
      <vt:lpstr>Equation.DSMT4</vt:lpstr>
      <vt:lpstr>Equation.KSEE3</vt:lpstr>
      <vt:lpstr> 第十二章  简单机械  第1节  杠杆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