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8" y="1939184"/>
            <a:ext cx="182973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62429" y="2536193"/>
            <a:ext cx="2881085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第二十二章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90724" y="944623"/>
            <a:ext cx="4086396" cy="83305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4344"/>
            <a:ext cx="1530566" cy="308537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2739" y="2170587"/>
            <a:ext cx="1246493" cy="37024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50" y="776804"/>
            <a:ext cx="3528054" cy="3528054"/>
          </a:xfrm>
          <a:prstGeom prst="rect">
            <a:avLst/>
          </a:prstGeom>
        </p:spPr>
      </p:pic>
      <p:sp>
        <p:nvSpPr>
          <p:cNvPr id="12" name="Shape 40"/>
          <p:cNvSpPr/>
          <p:nvPr/>
        </p:nvSpPr>
        <p:spPr>
          <a:xfrm>
            <a:off x="5436096" y="3363838"/>
            <a:ext cx="1605686" cy="76944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 源</a:t>
            </a:r>
            <a:endParaRPr lang="zh-CN" sz="4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99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135" y="198425"/>
            <a:ext cx="568937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化石</a:t>
            </a: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能源是当今世界的主要能源。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111658" y="2104797"/>
            <a:ext cx="5040000" cy="1443564"/>
            <a:chOff x="774365" y="2648945"/>
            <a:chExt cx="5040000" cy="1440000"/>
          </a:xfrm>
        </p:grpSpPr>
        <p:pic>
          <p:nvPicPr>
            <p:cNvPr id="8196" name="Picture 4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4365" y="2648945"/>
              <a:ext cx="252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444500" dist="35921" dir="2700000" algn="ctr" rotWithShape="0">
                <a:schemeClr val="bg2">
                  <a:alpha val="4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1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7" t="9691" r="2838" b="7196"/>
            <a:stretch/>
          </p:blipFill>
          <p:spPr bwMode="auto">
            <a:xfrm>
              <a:off x="774365" y="2648945"/>
              <a:ext cx="252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444500" dist="35921" dir="2700000" algn="ctr" rotWithShape="0">
                <a:schemeClr val="bg2">
                  <a:alpha val="4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1751658" y="3571501"/>
            <a:ext cx="5760000" cy="1443564"/>
            <a:chOff x="812465" y="3630415"/>
            <a:chExt cx="5760000" cy="1440000"/>
          </a:xfrm>
        </p:grpSpPr>
        <p:pic>
          <p:nvPicPr>
            <p:cNvPr id="8195" name="Picture 3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465" y="3630415"/>
              <a:ext cx="2880000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图片 2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589" b="5330"/>
            <a:stretch/>
          </p:blipFill>
          <p:spPr bwMode="auto">
            <a:xfrm>
              <a:off x="812465" y="3630415"/>
              <a:ext cx="288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444500" dist="35921" dir="2700000" algn="ctr" rotWithShape="0">
                <a:schemeClr val="bg2">
                  <a:alpha val="4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2471658" y="661233"/>
            <a:ext cx="4320000" cy="1443564"/>
            <a:chOff x="1532465" y="821267"/>
            <a:chExt cx="4320000" cy="1440000"/>
          </a:xfrm>
        </p:grpSpPr>
        <p:pic>
          <p:nvPicPr>
            <p:cNvPr id="8193" name="Picture 1"/>
            <p:cNvPicPr preferRelativeResize="0"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465" y="821267"/>
              <a:ext cx="216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15900" dist="35921" dir="2700000" algn="ctr" rotWithShape="0">
                <a:schemeClr val="bg2">
                  <a:alpha val="54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7" name="Picture 5"/>
            <p:cNvPicPr preferRelativeResize="0">
              <a:picLocks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2" t="15087" r="5602" b="11757"/>
            <a:stretch/>
          </p:blipFill>
          <p:spPr bwMode="auto">
            <a:xfrm>
              <a:off x="1532465" y="821267"/>
              <a:ext cx="216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15900" dist="35921" dir="2700000" algn="ctr" rotWithShape="0">
                <a:schemeClr val="bg2">
                  <a:alpha val="54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70229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7764" y="710554"/>
            <a:ext cx="841587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电磁感应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现象的发现以及发电机的发明，使煤、石油等化石能源被转换成更加便于输送和利用的电能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509" y="247746"/>
            <a:ext cx="197842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电能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的使用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4232" y="3894384"/>
            <a:ext cx="7468153" cy="647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电能的大规模使用使人类的生产活动进入现代化时代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1722" y="2089559"/>
            <a:ext cx="7992344" cy="1482792"/>
            <a:chOff x="521722" y="2103965"/>
            <a:chExt cx="7992344" cy="1479131"/>
          </a:xfrm>
        </p:grpSpPr>
        <p:pic>
          <p:nvPicPr>
            <p:cNvPr id="9218" name="Picture 2" descr="说明: 13904004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2" t="3815" r="3966" b="3815"/>
            <a:stretch>
              <a:fillRect/>
            </a:stretch>
          </p:blipFill>
          <p:spPr bwMode="auto">
            <a:xfrm>
              <a:off x="521722" y="2143096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66700" dist="35921" dir="2700000" algn="ctr" rotWithShape="0">
                <a:schemeClr val="bg2">
                  <a:alpha val="4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9" name="Picture 3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8308" y="2103965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66700" dist="35921" dir="2700000" algn="ctr" rotWithShape="0">
                <a:schemeClr val="bg2">
                  <a:alpha val="4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1" name="Picture 5"/>
            <p:cNvPicPr preferRelativeResize="0">
              <a:picLocks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17" t="29884" r="9999" b="8701"/>
            <a:stretch/>
          </p:blipFill>
          <p:spPr bwMode="auto">
            <a:xfrm>
              <a:off x="6714066" y="2143096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66700" dist="35921" dir="2700000" algn="ctr" rotWithShape="0">
                <a:schemeClr val="bg2">
                  <a:alpha val="4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图片 2" descr="风能.jpg"/>
            <p:cNvPicPr preferRelativeResize="0"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6790" y="2143096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66700" dist="35921" dir="2700000" algn="ctr" rotWithShape="0">
                <a:schemeClr val="bg2">
                  <a:alpha val="4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29804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89308" y="677005"/>
            <a:ext cx="7847079" cy="43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仿宋" pitchFamily="49" charset="-122"/>
              </a:rPr>
              <a:t>为什么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仿宋" pitchFamily="49" charset="-122"/>
              </a:rPr>
              <a:t>很多地方要使用电能，而不直接使用一次能源呢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仿宋" pitchFamily="49" charset="-122"/>
              </a:rPr>
              <a:t>？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仿宋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7691" y="1197721"/>
            <a:ext cx="580319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电能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便于输送和转化成其他形式的能量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8301" y="172954"/>
            <a:ext cx="1095241" cy="471103"/>
            <a:chOff x="407124" y="52501"/>
            <a:chExt cx="931250" cy="1556868"/>
          </a:xfrm>
        </p:grpSpPr>
        <p:sp>
          <p:nvSpPr>
            <p:cNvPr id="7" name="Shape 108"/>
            <p:cNvSpPr/>
            <p:nvPr/>
          </p:nvSpPr>
          <p:spPr>
            <a:xfrm>
              <a:off x="416910" y="82808"/>
              <a:ext cx="85889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8" name="Shape 112"/>
            <p:cNvSpPr/>
            <p:nvPr/>
          </p:nvSpPr>
          <p:spPr>
            <a:xfrm>
              <a:off x="407124" y="52501"/>
              <a:ext cx="931250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9287" y="2229813"/>
            <a:ext cx="2520000" cy="2267262"/>
            <a:chOff x="745067" y="2091047"/>
            <a:chExt cx="2520000" cy="2261664"/>
          </a:xfrm>
        </p:grpSpPr>
        <p:pic>
          <p:nvPicPr>
            <p:cNvPr id="10243" name="Picture 3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067" y="2091047"/>
              <a:ext cx="252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266700" dist="35921" dir="2700000" algn="ctr" rotWithShape="0">
                <a:schemeClr val="bg2">
                  <a:alpha val="4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1143292" y="3891046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电能的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输送</a:t>
              </a:r>
              <a:endPara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31012" y="1673880"/>
            <a:ext cx="3859742" cy="3305192"/>
            <a:chOff x="4031012" y="1669746"/>
            <a:chExt cx="3859742" cy="3297031"/>
          </a:xfrm>
        </p:grpSpPr>
        <p:pic>
          <p:nvPicPr>
            <p:cNvPr id="10248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1012" y="1669746"/>
              <a:ext cx="3859742" cy="2816225"/>
            </a:xfrm>
            <a:prstGeom prst="rect">
              <a:avLst/>
            </a:prstGeom>
            <a:noFill/>
            <a:ln>
              <a:noFill/>
            </a:ln>
            <a:effectLst>
              <a:outerShdw blurRad="266700" dist="35921" dir="2700000" algn="ctr" rotWithShape="0">
                <a:schemeClr val="bg2">
                  <a:alpha val="4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5099108" y="4505112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电能的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转化</a:t>
              </a:r>
              <a:endPara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61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394468" y="328208"/>
            <a:ext cx="260584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三、能源的分类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4469" y="852722"/>
            <a:ext cx="5604935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根据不同的分类标准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能源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进行分类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328" y="1315530"/>
            <a:ext cx="259398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按能源来源分：</a:t>
            </a:r>
          </a:p>
        </p:txBody>
      </p:sp>
      <p:sp>
        <p:nvSpPr>
          <p:cNvPr id="9" name="矩形 8"/>
          <p:cNvSpPr/>
          <p:nvPr/>
        </p:nvSpPr>
        <p:spPr>
          <a:xfrm>
            <a:off x="379892" y="1778336"/>
            <a:ext cx="673711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）一次能源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：可以从自然界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直接获取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的能源。</a:t>
            </a:r>
          </a:p>
        </p:txBody>
      </p:sp>
      <p:sp>
        <p:nvSpPr>
          <p:cNvPr id="10" name="文本框 15363"/>
          <p:cNvSpPr txBox="1">
            <a:spLocks noChangeArrowheads="1"/>
          </p:cNvSpPr>
          <p:nvPr/>
        </p:nvSpPr>
        <p:spPr bwMode="auto">
          <a:xfrm>
            <a:off x="535517" y="2241144"/>
            <a:ext cx="258762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常见的一次能源：</a:t>
            </a:r>
          </a:p>
        </p:txBody>
      </p:sp>
      <p:sp>
        <p:nvSpPr>
          <p:cNvPr id="11" name="文本框 15364"/>
          <p:cNvSpPr txBox="1">
            <a:spLocks noChangeArrowheads="1"/>
          </p:cNvSpPr>
          <p:nvPr/>
        </p:nvSpPr>
        <p:spPr bwMode="auto">
          <a:xfrm>
            <a:off x="560917" y="2703952"/>
            <a:ext cx="833278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煤、石油、天然气、风能、水能、地热能、太阳能、核能等。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65670" y="3290905"/>
            <a:ext cx="817998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）二次能源：由一次能源经过加工得到的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能源。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60917" y="3753713"/>
            <a:ext cx="3311525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常见的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二次能源：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 rot="10800000" flipV="1">
            <a:off x="500060" y="4277740"/>
            <a:ext cx="846296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电能、汽油、柴油、液化石油气、酒精、沼气、氢气和焦炭等。</a:t>
            </a:r>
          </a:p>
        </p:txBody>
      </p:sp>
    </p:spTree>
    <p:extLst>
      <p:ext uri="{BB962C8B-B14F-4D97-AF65-F5344CB8AC3E}">
        <p14:creationId xmlns:p14="http://schemas.microsoft.com/office/powerpoint/2010/main" val="209795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5362"/>
          <p:cNvSpPr txBox="1">
            <a:spLocks/>
          </p:cNvSpPr>
          <p:nvPr/>
        </p:nvSpPr>
        <p:spPr>
          <a:xfrm>
            <a:off x="423863" y="1545276"/>
            <a:ext cx="8296275" cy="20656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marL="0" indent="0" algn="just">
              <a:lnSpc>
                <a:spcPts val="3375"/>
              </a:lnSpc>
              <a:buNone/>
            </a:pPr>
            <a:endParaRPr lang="zh-CN" altLang="en-US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8921" y="162870"/>
            <a:ext cx="319799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按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是否可再生来分：</a:t>
            </a:r>
          </a:p>
        </p:txBody>
      </p:sp>
      <p:sp>
        <p:nvSpPr>
          <p:cNvPr id="8" name="矩形 7"/>
          <p:cNvSpPr/>
          <p:nvPr/>
        </p:nvSpPr>
        <p:spPr>
          <a:xfrm>
            <a:off x="145163" y="459122"/>
            <a:ext cx="7848601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）可再生能源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：可以在自 然界里源源不断地得到，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如：水能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、风能、太阳能、生物质能。</a:t>
            </a:r>
          </a:p>
        </p:txBody>
      </p:sp>
      <p:sp>
        <p:nvSpPr>
          <p:cNvPr id="9" name="矩形 8"/>
          <p:cNvSpPr/>
          <p:nvPr/>
        </p:nvSpPr>
        <p:spPr>
          <a:xfrm>
            <a:off x="145163" y="1545276"/>
            <a:ext cx="8381471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）不可再生能源：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不可能在短期内从自然界得到补充，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如：化石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能源、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核能。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0493" y="2578113"/>
            <a:ext cx="315099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利用的时间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10492" y="3040921"/>
            <a:ext cx="6156484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）常规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能源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人类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已经利用多年的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能源。</a:t>
            </a:r>
            <a:endParaRPr kumimoji="1" lang="en-US" altLang="zh-CN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5859" y="3581838"/>
            <a:ext cx="4572000" cy="4628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kumimoji="1"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如：化石能源、水能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等。</a:t>
            </a:r>
            <a:endParaRPr kumimoji="1"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31993" y="4507454"/>
            <a:ext cx="7897432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algn="l">
              <a:defRPr kumimoji="1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如：核能、太阳能、地热能、潮汐能</a:t>
            </a:r>
            <a:r>
              <a:rPr lang="zh-CN" altLang="en-US" dirty="0" smtClean="0"/>
              <a:t>、生物质能</a:t>
            </a:r>
            <a:r>
              <a:rPr lang="zh-CN" altLang="en-US" dirty="0"/>
              <a:t>、风能</a:t>
            </a:r>
            <a:r>
              <a:rPr lang="zh-CN" altLang="en-US" dirty="0" smtClean="0"/>
              <a:t>等。</a:t>
            </a:r>
            <a:endParaRPr lang="zh-CN" altLang="en-US" dirty="0"/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145163" y="4044646"/>
            <a:ext cx="5650743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defRPr kumimoji="1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）新能源：</a:t>
            </a:r>
            <a:r>
              <a:rPr lang="zh-CN" altLang="en-US" dirty="0">
                <a:solidFill>
                  <a:schemeClr val="tx1"/>
                </a:solidFill>
              </a:rPr>
              <a:t>新近才开始利用的能源。</a:t>
            </a:r>
          </a:p>
        </p:txBody>
      </p:sp>
    </p:spTree>
    <p:extLst>
      <p:ext uri="{BB962C8B-B14F-4D97-AF65-F5344CB8AC3E}">
        <p14:creationId xmlns:p14="http://schemas.microsoft.com/office/powerpoint/2010/main" val="305802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54805" y="339919"/>
            <a:ext cx="3924300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4.</a:t>
            </a:r>
            <a:r>
              <a:rPr lang="zh-CN" altLang="en-US" dirty="0"/>
              <a:t>按提供能源的物质来分：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26037" y="992730"/>
            <a:ext cx="8793668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生物质能、化石能源、核能、风能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、太阳能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、地热能、海洋能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791" y="1662282"/>
            <a:ext cx="7306205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生物质能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由生命物质提供的能量，如食物、木柴等。</a:t>
            </a:r>
          </a:p>
        </p:txBody>
      </p:sp>
      <p:pic>
        <p:nvPicPr>
          <p:cNvPr id="11" name="Picture 3" descr="木柴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66" y="2510588"/>
            <a:ext cx="1980000" cy="1624010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MIL28041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2" t="45009" r="12685" b="6693"/>
          <a:stretch>
            <a:fillRect/>
          </a:stretch>
        </p:blipFill>
        <p:spPr bwMode="auto">
          <a:xfrm>
            <a:off x="6019801" y="2510588"/>
            <a:ext cx="1980000" cy="1624010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MIL28072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238" y="2510588"/>
            <a:ext cx="1980000" cy="1624010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3674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455" y="324134"/>
            <a:ext cx="3836307" cy="5245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世纪的能源趋势</a:t>
            </a:r>
          </a:p>
        </p:txBody>
      </p:sp>
      <p:sp>
        <p:nvSpPr>
          <p:cNvPr id="3" name="矩形 2"/>
          <p:cNvSpPr/>
          <p:nvPr/>
        </p:nvSpPr>
        <p:spPr>
          <a:xfrm>
            <a:off x="228455" y="848650"/>
            <a:ext cx="314380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．能源消耗急剧增长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64333" y="1251523"/>
            <a:ext cx="8437800" cy="118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仿宋" pitchFamily="49" charset="-122"/>
              </a:rPr>
              <a:t>由于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仿宋" pitchFamily="49" charset="-122"/>
              </a:rPr>
              <a:t>世界人口急剧增加和经济的不断发展，能源的消耗持续增长。特别是近几十年，能源的消耗增长速度明显加快。</a:t>
            </a:r>
          </a:p>
        </p:txBody>
      </p:sp>
      <p:pic>
        <p:nvPicPr>
          <p:cNvPr id="5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134" y="2431681"/>
            <a:ext cx="2568576" cy="2374168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40204" y="2613777"/>
            <a:ext cx="4776932" cy="192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  </a:t>
            </a:r>
            <a:r>
              <a:rPr lang="zh-CN" altLang="en-US" sz="2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如果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把全世界的能源消耗折合成热值为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2.93╳10</a:t>
            </a:r>
            <a:r>
              <a:rPr lang="en-US" altLang="zh-CN" sz="2000" baseline="30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7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J/kg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的标准煤计算，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1950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年为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26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亿吨，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1987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年为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110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亿吨，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2003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年接近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140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亿吨，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2007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年达到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160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亿吨。</a:t>
            </a:r>
          </a:p>
        </p:txBody>
      </p:sp>
    </p:spTree>
    <p:extLst>
      <p:ext uri="{BB962C8B-B14F-4D97-AF65-F5344CB8AC3E}">
        <p14:creationId xmlns:p14="http://schemas.microsoft.com/office/powerpoint/2010/main" val="1331725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327" y="281695"/>
            <a:ext cx="228620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化石能源缺点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11701" y="744503"/>
            <a:ext cx="8307908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）化石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能源是现代人类文明所需的主要能源。由于其属于不可再生的资源，所以总有使用殆尽的一天。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9481" y="1947803"/>
            <a:ext cx="8785186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）在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开采和使用化石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能源的过程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中，对环境破坏十分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严重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1701" y="4310446"/>
            <a:ext cx="883916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所以开发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新能源、更好地利用已知能源是全球范围的重要课题。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6" descr="E:\电子课件编制\20100724_832a802d38d146b427a96J9BMJisL5Tc.jpg"/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82"/>
          <a:stretch/>
        </p:blipFill>
        <p:spPr bwMode="auto">
          <a:xfrm>
            <a:off x="4424922" y="2509777"/>
            <a:ext cx="2160000" cy="1631228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428" y="2580361"/>
            <a:ext cx="2160000" cy="1624010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7239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0330" y="181445"/>
            <a:ext cx="190468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．核能发电</a:t>
            </a:r>
          </a:p>
        </p:txBody>
      </p:sp>
      <p:sp>
        <p:nvSpPr>
          <p:cNvPr id="7" name="矩形 6"/>
          <p:cNvSpPr/>
          <p:nvPr/>
        </p:nvSpPr>
        <p:spPr>
          <a:xfrm>
            <a:off x="249276" y="639902"/>
            <a:ext cx="8492066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年代，科学家发明了可控核能释放的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装置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核反应堆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，拉开了以核能为代表的新能源利用的序幕。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320232" y="2135252"/>
            <a:ext cx="4572000" cy="2459225"/>
            <a:chOff x="4210166" y="2303248"/>
            <a:chExt cx="4572000" cy="2453153"/>
          </a:xfrm>
        </p:grpSpPr>
        <p:sp>
          <p:nvSpPr>
            <p:cNvPr id="11" name="矩形 10"/>
            <p:cNvSpPr/>
            <p:nvPr/>
          </p:nvSpPr>
          <p:spPr>
            <a:xfrm>
              <a:off x="4210166" y="3743246"/>
              <a:ext cx="4572000" cy="10131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我国在核能利用</a:t>
              </a:r>
              <a:r>
                <a:rPr lang="zh-CN" altLang="zh-CN" sz="20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方面走</a:t>
              </a:r>
              <a:r>
                <a:rPr lang="zh-CN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在世界前列，已经建造了大亚湾、泰山等十多座核电站。 </a:t>
              </a:r>
            </a:p>
          </p:txBody>
        </p:sp>
        <p:pic>
          <p:nvPicPr>
            <p:cNvPr id="13315" name="图片 9" descr="说明: https://timgsa.baidu.com/timg?image&amp;quality=80&amp;size=b9999_10000&amp;sec=1581535959814&amp;di=fe6f99961e133379aa69c1b3ffb9ba13&amp;imgtype=0&amp;src=http%3A%2F%2Fimage4.suning.cn%2Fuimg%2FMFS%2Fshow%2F153447637187268861.jpg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4450" y="2303248"/>
              <a:ext cx="216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159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6" name="图片 8" descr="说明: https://ss0.bdstatic.com/70cFvHSh_Q1YnxGkpoWK1HF6hhy/it/u=918592172,868810804&amp;fm=26&amp;gp=0.jpg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4450" y="2303248"/>
              <a:ext cx="216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159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77957" y="1855929"/>
            <a:ext cx="3814077" cy="2686554"/>
            <a:chOff x="177956" y="1851346"/>
            <a:chExt cx="3814077" cy="2679921"/>
          </a:xfrm>
        </p:grpSpPr>
        <p:grpSp>
          <p:nvGrpSpPr>
            <p:cNvPr id="17" name="组合 16"/>
            <p:cNvGrpSpPr/>
            <p:nvPr/>
          </p:nvGrpSpPr>
          <p:grpSpPr>
            <a:xfrm>
              <a:off x="177956" y="1851346"/>
              <a:ext cx="3814077" cy="2679921"/>
              <a:chOff x="177956" y="1851346"/>
              <a:chExt cx="3814077" cy="2679921"/>
            </a:xfrm>
          </p:grpSpPr>
          <p:pic>
            <p:nvPicPr>
              <p:cNvPr id="13313" name="Picture 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7956" y="1851346"/>
                <a:ext cx="3814077" cy="221825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215900" dist="50800" dir="5400000" algn="ctr" rotWithShape="0">
                  <a:srgbClr val="000000">
                    <a:alpha val="43137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6" name="组合 15"/>
              <p:cNvGrpSpPr/>
              <p:nvPr/>
            </p:nvGrpSpPr>
            <p:grpSpPr>
              <a:xfrm>
                <a:off x="233144" y="4069602"/>
                <a:ext cx="3753910" cy="461665"/>
                <a:chOff x="238123" y="4069602"/>
                <a:chExt cx="3753910" cy="461665"/>
              </a:xfrm>
            </p:grpSpPr>
            <p:sp>
              <p:nvSpPr>
                <p:cNvPr id="10" name="矩形 9"/>
                <p:cNvSpPr/>
                <p:nvPr/>
              </p:nvSpPr>
              <p:spPr>
                <a:xfrm>
                  <a:off x="238123" y="4069602"/>
                  <a:ext cx="3753910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核能</a:t>
                  </a:r>
                  <a:r>
                    <a:rPr lang="en-US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   </a:t>
                  </a:r>
                  <a:r>
                    <a:rPr lang="zh-CN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内能</a:t>
                  </a:r>
                  <a:r>
                    <a:rPr lang="en-US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   </a:t>
                  </a:r>
                  <a:r>
                    <a:rPr lang="zh-CN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机械能</a:t>
                  </a:r>
                  <a:r>
                    <a:rPr lang="en-US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   </a:t>
                  </a:r>
                  <a:r>
                    <a:rPr lang="zh-CN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电能</a:t>
                  </a:r>
                  <a:endParaRPr lang="zh-CN" altLang="zh-CN" sz="24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cxnSp>
              <p:nvCxnSpPr>
                <p:cNvPr id="13" name="直接箭头连接符 12"/>
                <p:cNvCxnSpPr/>
                <p:nvPr/>
              </p:nvCxnSpPr>
              <p:spPr>
                <a:xfrm>
                  <a:off x="939800" y="4341967"/>
                  <a:ext cx="347133" cy="0"/>
                </a:xfrm>
                <a:prstGeom prst="straightConnector1">
                  <a:avLst/>
                </a:prstGeom>
                <a:ln>
                  <a:solidFill>
                    <a:srgbClr val="0070C0"/>
                  </a:solidFill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箭头连接符 18"/>
                <p:cNvCxnSpPr/>
                <p:nvPr/>
              </p:nvCxnSpPr>
              <p:spPr>
                <a:xfrm>
                  <a:off x="2980267" y="4306667"/>
                  <a:ext cx="347133" cy="0"/>
                </a:xfrm>
                <a:prstGeom prst="straightConnector1">
                  <a:avLst/>
                </a:prstGeom>
                <a:ln>
                  <a:solidFill>
                    <a:srgbClr val="0070C0"/>
                  </a:solidFill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0" name="直接箭头连接符 19"/>
            <p:cNvCxnSpPr/>
            <p:nvPr/>
          </p:nvCxnSpPr>
          <p:spPr>
            <a:xfrm>
              <a:off x="1767945" y="4306667"/>
              <a:ext cx="347133" cy="0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4142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208778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94015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9194" y="3776652"/>
            <a:ext cx="7143776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本堂重点</a:t>
            </a:r>
            <a:r>
              <a:rPr lang="zh-CN" altLang="en-US" dirty="0" smtClean="0"/>
              <a:t>：</a:t>
            </a:r>
            <a:r>
              <a:rPr lang="zh-CN" altLang="en-US" dirty="0"/>
              <a:t>理解能源与人类生存和社会发展</a:t>
            </a:r>
            <a:r>
              <a:rPr lang="zh-CN" altLang="en-US" dirty="0" smtClean="0"/>
              <a:t>的关系。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18659" y="4239456"/>
            <a:ext cx="8470414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本堂难点：</a:t>
            </a:r>
            <a:r>
              <a:rPr lang="zh-CN" altLang="zh-CN" dirty="0"/>
              <a:t>知道哪些能源是一次能源，哪些能源是二次能源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67" y="1101599"/>
            <a:ext cx="7023200" cy="2675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494249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4082" y="81939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2040204020203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80408" y="120851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53979" y="603661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11774" y="840013"/>
            <a:ext cx="1423880" cy="462808"/>
            <a:chOff x="353856" y="300085"/>
            <a:chExt cx="1017644" cy="881761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想想议议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747912" y="527750"/>
            <a:ext cx="6744156" cy="1018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人类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的生活、生产活动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，离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开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能量的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。你知道使用的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这些能量来源于哪里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？什么物质提供的吗？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079477" y="3213841"/>
            <a:ext cx="1980000" cy="1725925"/>
            <a:chOff x="3068600" y="3214252"/>
            <a:chExt cx="1980000" cy="1721663"/>
          </a:xfrm>
        </p:grpSpPr>
        <p:pic>
          <p:nvPicPr>
            <p:cNvPr id="1034" name="Picture 10"/>
            <p:cNvPicPr preferRelativeResize="0"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18" t="13854" r="42936" b="4304"/>
            <a:stretch/>
          </p:blipFill>
          <p:spPr bwMode="auto">
            <a:xfrm>
              <a:off x="3068600" y="3214252"/>
              <a:ext cx="198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393700" dist="35921" dir="2700000" algn="ctr" rotWithShape="0">
                <a:schemeClr val="bg2"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1"/>
            <p:cNvSpPr txBox="1"/>
            <p:nvPr/>
          </p:nvSpPr>
          <p:spPr>
            <a:xfrm>
              <a:off x="3396881" y="4474252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冬天取暖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4365" y="3222208"/>
            <a:ext cx="1980000" cy="1717557"/>
            <a:chOff x="328898" y="3240814"/>
            <a:chExt cx="1980000" cy="1713316"/>
          </a:xfrm>
        </p:grpSpPr>
        <p:pic>
          <p:nvPicPr>
            <p:cNvPr id="14" name="Picture 5" descr="木柴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898" y="3240814"/>
              <a:ext cx="198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393700" dist="35921" dir="2700000" algn="ctr" rotWithShape="0">
                <a:schemeClr val="bg2"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文本框 1"/>
            <p:cNvSpPr txBox="1"/>
            <p:nvPr/>
          </p:nvSpPr>
          <p:spPr>
            <a:xfrm>
              <a:off x="657179" y="4492467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生火做饭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44271" y="1482933"/>
            <a:ext cx="1980000" cy="1739275"/>
            <a:chOff x="5844271" y="1377490"/>
            <a:chExt cx="1980000" cy="1734980"/>
          </a:xfrm>
        </p:grpSpPr>
        <p:pic>
          <p:nvPicPr>
            <p:cNvPr id="1032" name="Picture 8"/>
            <p:cNvPicPr preferRelativeResize="0"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4271" y="1377490"/>
              <a:ext cx="198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393700" dist="35921" dir="2700000" algn="ctr" rotWithShape="0">
                <a:schemeClr val="bg2"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文本框 1"/>
            <p:cNvSpPr txBox="1"/>
            <p:nvPr/>
          </p:nvSpPr>
          <p:spPr>
            <a:xfrm>
              <a:off x="6242837" y="2650807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火车行驶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68600" y="1425592"/>
            <a:ext cx="1980000" cy="1725925"/>
            <a:chOff x="3068600" y="1422072"/>
            <a:chExt cx="1980000" cy="1721663"/>
          </a:xfrm>
        </p:grpSpPr>
        <p:pic>
          <p:nvPicPr>
            <p:cNvPr id="1031" name="Picture 7"/>
            <p:cNvPicPr preferRelativeResize="0"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600" y="1422072"/>
              <a:ext cx="198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393700" dist="35921" dir="2700000" algn="ctr" rotWithShape="0">
                <a:schemeClr val="bg2"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文本框 1"/>
            <p:cNvSpPr txBox="1"/>
            <p:nvPr/>
          </p:nvSpPr>
          <p:spPr>
            <a:xfrm>
              <a:off x="3396881" y="2682072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机器运转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4365" y="1431858"/>
            <a:ext cx="1980000" cy="1674966"/>
            <a:chOff x="328898" y="1422072"/>
            <a:chExt cx="1980000" cy="1670830"/>
          </a:xfrm>
        </p:grpSpPr>
        <p:pic>
          <p:nvPicPr>
            <p:cNvPr id="1030" name="Picture 6"/>
            <p:cNvPicPr preferRelativeResize="0"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898" y="1422072"/>
              <a:ext cx="198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393700" dist="35921" dir="2700000" algn="ctr" rotWithShape="0">
                <a:schemeClr val="bg2"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文本框 1"/>
            <p:cNvSpPr txBox="1"/>
            <p:nvPr/>
          </p:nvSpPr>
          <p:spPr>
            <a:xfrm>
              <a:off x="640328" y="2631239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金属冶炼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14555" y="3191525"/>
            <a:ext cx="1980000" cy="1725924"/>
            <a:chOff x="5873893" y="3293326"/>
            <a:chExt cx="1980000" cy="1721662"/>
          </a:xfrm>
        </p:grpSpPr>
        <p:pic>
          <p:nvPicPr>
            <p:cNvPr id="1035" name="Picture 11"/>
            <p:cNvPicPr preferRelativeResize="0"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3893" y="3293326"/>
              <a:ext cx="198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393700" dist="35921" dir="2700000" algn="ctr" rotWithShape="0">
                <a:schemeClr val="bg2"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文本框 1"/>
            <p:cNvSpPr txBox="1"/>
            <p:nvPr/>
          </p:nvSpPr>
          <p:spPr>
            <a:xfrm>
              <a:off x="6242836" y="4553325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夜间照明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7604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3667" y="590550"/>
            <a:ext cx="6660080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一次能源和二次能源的辨别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5232" y="1659218"/>
            <a:ext cx="7825855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威海）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下列关于太阳能的说法，错误的是（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．太阳能是一次能源	              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．太阳能是由核聚变产生的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．当前我国能源消费以直接利用太阳能为主	     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．太阳能是可再生能源</a:t>
            </a:r>
          </a:p>
        </p:txBody>
      </p:sp>
      <p:sp>
        <p:nvSpPr>
          <p:cNvPr id="5" name="矩形 4"/>
          <p:cNvSpPr/>
          <p:nvPr/>
        </p:nvSpPr>
        <p:spPr>
          <a:xfrm>
            <a:off x="7387760" y="1786533"/>
            <a:ext cx="49197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4442" y="1134703"/>
            <a:ext cx="2539103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170094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41536" y="50510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1917" y="1152115"/>
            <a:ext cx="7569200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2019 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湘潭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下列有关能源的说法正确的是（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．石油是二次能源	    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．煤炭的大量燃烧不会导致温室效应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．天然气是可再生能源	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．太阳能可转化为电能</a:t>
            </a:r>
          </a:p>
        </p:txBody>
      </p:sp>
      <p:sp>
        <p:nvSpPr>
          <p:cNvPr id="5" name="矩形 4"/>
          <p:cNvSpPr/>
          <p:nvPr/>
        </p:nvSpPr>
        <p:spPr>
          <a:xfrm>
            <a:off x="7179854" y="1245950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86521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5482" y="369424"/>
            <a:ext cx="6964772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可再生能源和不可再生能源的辨别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6792" y="893939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882" y="1418455"/>
            <a:ext cx="8585863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2019 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郴州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自然界有些能源一旦消耗就很难再生，因此我们要节约能源。下列能源属于不可再生能源的是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621" y="2479190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．石油 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．风能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．水能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．太阳能</a:t>
            </a:r>
          </a:p>
        </p:txBody>
      </p:sp>
      <p:sp>
        <p:nvSpPr>
          <p:cNvPr id="9" name="矩形 8"/>
          <p:cNvSpPr/>
          <p:nvPr/>
        </p:nvSpPr>
        <p:spPr>
          <a:xfrm>
            <a:off x="7001048" y="2020104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50509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5274" y="485621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4258" y="1074186"/>
            <a:ext cx="6747933" cy="647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怀化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下列属于不可再生能源的是(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)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5634" y="1940618"/>
            <a:ext cx="4801314" cy="1573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煤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风能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太阳能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水能</a:t>
            </a:r>
          </a:p>
        </p:txBody>
      </p:sp>
      <p:sp>
        <p:nvSpPr>
          <p:cNvPr id="7" name="矩形 6"/>
          <p:cNvSpPr/>
          <p:nvPr/>
        </p:nvSpPr>
        <p:spPr>
          <a:xfrm>
            <a:off x="6025011" y="1166748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37911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4082" y="81939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2040204020203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80408" y="120851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53979" y="603661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11774" y="840013"/>
            <a:ext cx="1423880" cy="462808"/>
            <a:chOff x="353856" y="300085"/>
            <a:chExt cx="1017644" cy="881761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想想议议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747912" y="527750"/>
            <a:ext cx="6744156" cy="1018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人类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的生活、生产活动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，离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开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能量的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。你知道使用的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这些能量来源于哪里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？什么物质提供的吗？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079477" y="3213841"/>
            <a:ext cx="1980000" cy="1725925"/>
            <a:chOff x="3068600" y="3214252"/>
            <a:chExt cx="1980000" cy="1721663"/>
          </a:xfrm>
        </p:grpSpPr>
        <p:pic>
          <p:nvPicPr>
            <p:cNvPr id="1034" name="Picture 10"/>
            <p:cNvPicPr preferRelativeResize="0"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18" t="13854" r="42936" b="4304"/>
            <a:stretch/>
          </p:blipFill>
          <p:spPr bwMode="auto">
            <a:xfrm>
              <a:off x="3068600" y="3214252"/>
              <a:ext cx="198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393700" dist="35921" dir="2700000" algn="ctr" rotWithShape="0">
                <a:schemeClr val="bg2"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1"/>
            <p:cNvSpPr txBox="1"/>
            <p:nvPr/>
          </p:nvSpPr>
          <p:spPr>
            <a:xfrm>
              <a:off x="3396881" y="4474252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冬天取暖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4365" y="3222208"/>
            <a:ext cx="1980000" cy="1717557"/>
            <a:chOff x="328898" y="3240814"/>
            <a:chExt cx="1980000" cy="1713316"/>
          </a:xfrm>
        </p:grpSpPr>
        <p:pic>
          <p:nvPicPr>
            <p:cNvPr id="14" name="Picture 5" descr="木柴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898" y="3240814"/>
              <a:ext cx="198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393700" dist="35921" dir="2700000" algn="ctr" rotWithShape="0">
                <a:schemeClr val="bg2"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文本框 1"/>
            <p:cNvSpPr txBox="1"/>
            <p:nvPr/>
          </p:nvSpPr>
          <p:spPr>
            <a:xfrm>
              <a:off x="657179" y="4492467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生火做饭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44271" y="1482933"/>
            <a:ext cx="1980000" cy="1739275"/>
            <a:chOff x="5844271" y="1377490"/>
            <a:chExt cx="1980000" cy="1734980"/>
          </a:xfrm>
        </p:grpSpPr>
        <p:pic>
          <p:nvPicPr>
            <p:cNvPr id="1032" name="Picture 8"/>
            <p:cNvPicPr preferRelativeResize="0"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4271" y="1377490"/>
              <a:ext cx="198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393700" dist="35921" dir="2700000" algn="ctr" rotWithShape="0">
                <a:schemeClr val="bg2"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文本框 1"/>
            <p:cNvSpPr txBox="1"/>
            <p:nvPr/>
          </p:nvSpPr>
          <p:spPr>
            <a:xfrm>
              <a:off x="6242837" y="2650807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火车行驶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68600" y="1425592"/>
            <a:ext cx="1980000" cy="1725925"/>
            <a:chOff x="3068600" y="1422072"/>
            <a:chExt cx="1980000" cy="1721663"/>
          </a:xfrm>
        </p:grpSpPr>
        <p:pic>
          <p:nvPicPr>
            <p:cNvPr id="1031" name="Picture 7"/>
            <p:cNvPicPr preferRelativeResize="0"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600" y="1422072"/>
              <a:ext cx="198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393700" dist="35921" dir="2700000" algn="ctr" rotWithShape="0">
                <a:schemeClr val="bg2"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文本框 1"/>
            <p:cNvSpPr txBox="1"/>
            <p:nvPr/>
          </p:nvSpPr>
          <p:spPr>
            <a:xfrm>
              <a:off x="3396881" y="2682072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机器运转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4365" y="1431858"/>
            <a:ext cx="1980000" cy="1674966"/>
            <a:chOff x="328898" y="1422072"/>
            <a:chExt cx="1980000" cy="1670830"/>
          </a:xfrm>
        </p:grpSpPr>
        <p:pic>
          <p:nvPicPr>
            <p:cNvPr id="1030" name="Picture 6"/>
            <p:cNvPicPr preferRelativeResize="0"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898" y="1422072"/>
              <a:ext cx="198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393700" dist="35921" dir="2700000" algn="ctr" rotWithShape="0">
                <a:schemeClr val="bg2"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文本框 1"/>
            <p:cNvSpPr txBox="1"/>
            <p:nvPr/>
          </p:nvSpPr>
          <p:spPr>
            <a:xfrm>
              <a:off x="640328" y="2631239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金属冶炼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14555" y="3191525"/>
            <a:ext cx="1980000" cy="1725924"/>
            <a:chOff x="5873893" y="3293326"/>
            <a:chExt cx="1980000" cy="1721662"/>
          </a:xfrm>
        </p:grpSpPr>
        <p:pic>
          <p:nvPicPr>
            <p:cNvPr id="1035" name="Picture 11"/>
            <p:cNvPicPr preferRelativeResize="0"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3893" y="3293326"/>
              <a:ext cx="1980000" cy="1260000"/>
            </a:xfrm>
            <a:prstGeom prst="rect">
              <a:avLst/>
            </a:prstGeom>
            <a:noFill/>
            <a:ln>
              <a:noFill/>
            </a:ln>
            <a:effectLst>
              <a:outerShdw blurRad="393700" dist="35921" dir="2700000" algn="ctr" rotWithShape="0">
                <a:schemeClr val="bg2"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文本框 1"/>
            <p:cNvSpPr txBox="1"/>
            <p:nvPr/>
          </p:nvSpPr>
          <p:spPr>
            <a:xfrm>
              <a:off x="6242836" y="4553325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夜间照明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228426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90890" y="298666"/>
            <a:ext cx="1095241" cy="471103"/>
            <a:chOff x="407124" y="52501"/>
            <a:chExt cx="931250" cy="1556868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85889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07124" y="52501"/>
              <a:ext cx="931250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76792" y="761471"/>
            <a:ext cx="8020908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三峡水电站是世界上最大的水力发电站，它通过提高上游的水位增加水的势能，高水位的水向下流使水轮机转动并带动发电机发电，从而向人类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提供电能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6" name="文本框 1"/>
          <p:cNvSpPr txBox="1"/>
          <p:nvPr/>
        </p:nvSpPr>
        <p:spPr>
          <a:xfrm>
            <a:off x="1524735" y="298664"/>
            <a:ext cx="5016756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你知道水电站是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怎样提供电能的吗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？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6792" y="2926694"/>
            <a:ext cx="1440000" cy="1545479"/>
            <a:chOff x="976747" y="2882255"/>
            <a:chExt cx="1440000" cy="1541663"/>
          </a:xfrm>
        </p:grpSpPr>
        <p:pic>
          <p:nvPicPr>
            <p:cNvPr id="25" name="Picture 12" descr="https://timgsa.baidu.com/timg?image&amp;quality=80&amp;size=b9999_10000&amp;sec=1519382656826&amp;di=d59cfefcd107cd4e6b39c1dd39c5af75&amp;imgtype=0&amp;src=http%3A%2F%2Fp1.img.cctvpic.com%2Fphotoworkspace%2Fcontentimg%2F2016%2F11%2F14%2F2016111410222123369.jpg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6747" y="2882255"/>
              <a:ext cx="1440000" cy="1080000"/>
            </a:xfrm>
            <a:prstGeom prst="rect">
              <a:avLst/>
            </a:prstGeom>
            <a:noFill/>
            <a:ln>
              <a:noFill/>
            </a:ln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1"/>
            <p:cNvSpPr txBox="1"/>
            <p:nvPr/>
          </p:nvSpPr>
          <p:spPr>
            <a:xfrm>
              <a:off x="976747" y="3962255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三峡大坝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21748" y="2926693"/>
            <a:ext cx="1440000" cy="1545478"/>
            <a:chOff x="3655901" y="2882255"/>
            <a:chExt cx="1440000" cy="1541662"/>
          </a:xfrm>
        </p:grpSpPr>
        <p:pic>
          <p:nvPicPr>
            <p:cNvPr id="4" name="Picture 2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5901" y="2882255"/>
              <a:ext cx="1440000" cy="1080000"/>
            </a:xfrm>
            <a:prstGeom prst="rect">
              <a:avLst/>
            </a:prstGeom>
            <a:noFill/>
            <a:ln>
              <a:noFill/>
            </a:ln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文本框 1"/>
            <p:cNvSpPr txBox="1"/>
            <p:nvPr/>
          </p:nvSpPr>
          <p:spPr>
            <a:xfrm>
              <a:off x="3799059" y="3962254"/>
              <a:ext cx="1015661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水轮机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67023" y="2964979"/>
            <a:ext cx="1440000" cy="1507194"/>
            <a:chOff x="5071583" y="3277742"/>
            <a:chExt cx="1440000" cy="1503473"/>
          </a:xfrm>
        </p:grpSpPr>
        <p:pic>
          <p:nvPicPr>
            <p:cNvPr id="2051" name="Picture 2"/>
            <p:cNvPicPr preferRelativeResize="0"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1583" y="3277742"/>
              <a:ext cx="1440000" cy="1080000"/>
            </a:xfrm>
            <a:prstGeom prst="rect">
              <a:avLst/>
            </a:prstGeom>
            <a:noFill/>
            <a:ln>
              <a:noFill/>
            </a:ln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文本框 1"/>
            <p:cNvSpPr txBox="1"/>
            <p:nvPr/>
          </p:nvSpPr>
          <p:spPr>
            <a:xfrm>
              <a:off x="5176858" y="4319552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发电机组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06304" y="2388300"/>
            <a:ext cx="3291396" cy="2546680"/>
            <a:chOff x="5432654" y="2382403"/>
            <a:chExt cx="3291396" cy="2540392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2654" y="2382403"/>
              <a:ext cx="3237049" cy="2154130"/>
            </a:xfrm>
            <a:prstGeom prst="rect">
              <a:avLst/>
            </a:prstGeom>
            <a:noFill/>
            <a:ln>
              <a:noFill/>
            </a:ln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5461618" y="4461130"/>
              <a:ext cx="32624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三峡水电站的发电原理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710290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文本框 1"/>
          <p:cNvSpPr txBox="1"/>
          <p:nvPr/>
        </p:nvSpPr>
        <p:spPr>
          <a:xfrm>
            <a:off x="1081801" y="753135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一、能源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3106" y="1127063"/>
            <a:ext cx="7839022" cy="12032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能源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：能够提供能量的物质资源。如煤、天然气、汽油、水流、风、电、太阳光等．</a:t>
            </a:r>
          </a:p>
        </p:txBody>
      </p:sp>
      <p:sp>
        <p:nvSpPr>
          <p:cNvPr id="11" name="矩形 10"/>
          <p:cNvSpPr/>
          <p:nvPr/>
        </p:nvSpPr>
        <p:spPr>
          <a:xfrm>
            <a:off x="773529" y="4270725"/>
            <a:ext cx="765497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各种能源的广泛利用，极大地促进了人类文明的发展。</a:t>
            </a:r>
          </a:p>
        </p:txBody>
      </p:sp>
      <p:grpSp>
        <p:nvGrpSpPr>
          <p:cNvPr id="3079" name="组合 3078"/>
          <p:cNvGrpSpPr/>
          <p:nvPr/>
        </p:nvGrpSpPr>
        <p:grpSpPr>
          <a:xfrm>
            <a:off x="252001" y="2380487"/>
            <a:ext cx="8576267" cy="1723836"/>
            <a:chOff x="252000" y="2262466"/>
            <a:chExt cx="8576267" cy="1719580"/>
          </a:xfrm>
        </p:grpSpPr>
        <p:grpSp>
          <p:nvGrpSpPr>
            <p:cNvPr id="31" name="组合 30"/>
            <p:cNvGrpSpPr/>
            <p:nvPr/>
          </p:nvGrpSpPr>
          <p:grpSpPr>
            <a:xfrm>
              <a:off x="252000" y="2262466"/>
              <a:ext cx="2880000" cy="1719579"/>
              <a:chOff x="178774" y="2421174"/>
              <a:chExt cx="2880000" cy="1719579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178774" y="2421174"/>
                <a:ext cx="2880000" cy="1260000"/>
                <a:chOff x="211064" y="2420256"/>
                <a:chExt cx="2880000" cy="1260000"/>
              </a:xfrm>
            </p:grpSpPr>
            <p:pic>
              <p:nvPicPr>
                <p:cNvPr id="19" name="Picture 2" descr="E:\电子课件编制\3a4107e7f251d1c7a54293f7d23eac59.jpg"/>
                <p:cNvPicPr preferRelativeResize="0">
                  <a:picLocks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1064" y="2420256"/>
                  <a:ext cx="1440000" cy="126000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393700" dist="35921" dir="2700000" algn="ctr" rotWithShape="0">
                    <a:schemeClr val="bg2">
                      <a:alpha val="29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0" name="Picture 3" descr="E:\电子课件编制\01300000165488122302548800373.jpg"/>
                <p:cNvPicPr preferRelativeResize="0">
                  <a:picLocks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51064" y="2420256"/>
                  <a:ext cx="1440000" cy="126000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393700" dist="35921" dir="2700000" algn="ctr" rotWithShape="0">
                    <a:schemeClr val="bg2">
                      <a:alpha val="29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9" name="矩形 28"/>
              <p:cNvSpPr/>
              <p:nvPr/>
            </p:nvSpPr>
            <p:spPr>
              <a:xfrm>
                <a:off x="1390424" y="3679088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煤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3072" name="组合 3071"/>
            <p:cNvGrpSpPr/>
            <p:nvPr/>
          </p:nvGrpSpPr>
          <p:grpSpPr>
            <a:xfrm>
              <a:off x="3132000" y="2262692"/>
              <a:ext cx="2880000" cy="1719354"/>
              <a:chOff x="3132000" y="2142544"/>
              <a:chExt cx="2880000" cy="1719354"/>
            </a:xfrm>
          </p:grpSpPr>
          <p:sp>
            <p:nvSpPr>
              <p:cNvPr id="26" name="TextBox 8"/>
              <p:cNvSpPr txBox="1">
                <a:spLocks noChangeArrowheads="1"/>
              </p:cNvSpPr>
              <p:nvPr/>
            </p:nvSpPr>
            <p:spPr bwMode="auto">
              <a:xfrm>
                <a:off x="3710225" y="3400233"/>
                <a:ext cx="1723549" cy="461665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汽油、柴油</a:t>
                </a: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3132000" y="2142544"/>
                <a:ext cx="2880000" cy="1260000"/>
                <a:chOff x="2755952" y="2900346"/>
                <a:chExt cx="2880000" cy="1260000"/>
              </a:xfrm>
            </p:grpSpPr>
            <p:pic>
              <p:nvPicPr>
                <p:cNvPr id="3077" name="Picture 5" descr="http://img3.redocn.com/tupian/20140815/xingshidebaiseqichetaobaodianzhaobeijing_2737397.jpg"/>
                <p:cNvPicPr preferRelativeResize="0">
                  <a:picLocks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022" t="24634" r="22250"/>
                <a:stretch/>
              </p:blipFill>
              <p:spPr bwMode="auto">
                <a:xfrm>
                  <a:off x="4195952" y="2900346"/>
                  <a:ext cx="1440000" cy="126000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393700" dist="35921" dir="2700000" algn="ctr" rotWithShape="0">
                    <a:schemeClr val="bg2">
                      <a:alpha val="29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5" name="Picture 1" descr="E:\电子课件编制\19300026872967133222608702821_950.jpg"/>
                <p:cNvPicPr preferRelativeResize="0">
                  <a:picLocks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55952" y="2900346"/>
                  <a:ext cx="1440000" cy="126000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393700" dist="35921" dir="2700000" algn="ctr" rotWithShape="0">
                    <a:schemeClr val="bg2">
                      <a:alpha val="29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3078" name="组合 3077"/>
            <p:cNvGrpSpPr/>
            <p:nvPr/>
          </p:nvGrpSpPr>
          <p:grpSpPr>
            <a:xfrm>
              <a:off x="5948267" y="2262692"/>
              <a:ext cx="2880000" cy="1719353"/>
              <a:chOff x="5879256" y="2262692"/>
              <a:chExt cx="2880000" cy="1719353"/>
            </a:xfrm>
          </p:grpSpPr>
          <p:grpSp>
            <p:nvGrpSpPr>
              <p:cNvPr id="3076" name="组合 3075"/>
              <p:cNvGrpSpPr/>
              <p:nvPr/>
            </p:nvGrpSpPr>
            <p:grpSpPr>
              <a:xfrm>
                <a:off x="5879256" y="2262692"/>
                <a:ext cx="2880000" cy="1260000"/>
                <a:chOff x="5635278" y="3000172"/>
                <a:chExt cx="2880000" cy="1260000"/>
              </a:xfrm>
            </p:grpSpPr>
            <p:pic>
              <p:nvPicPr>
                <p:cNvPr id="27" name="Picture 3"/>
                <p:cNvPicPr preferRelativeResize="0">
                  <a:picLocks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75278" y="3000172"/>
                  <a:ext cx="1440000" cy="126000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393700" dist="35921" dir="2700000" algn="ctr" rotWithShape="0">
                    <a:schemeClr val="bg2">
                      <a:alpha val="29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74" name="Picture 2"/>
                <p:cNvPicPr preferRelativeResize="0">
                  <a:picLocks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35278" y="3000172"/>
                  <a:ext cx="1440000" cy="126000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393700" dist="35921" dir="2700000" algn="ctr" rotWithShape="0">
                    <a:schemeClr val="bg2">
                      <a:alpha val="29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7" name="TextBox 8"/>
              <p:cNvSpPr txBox="1">
                <a:spLocks noChangeArrowheads="1"/>
              </p:cNvSpPr>
              <p:nvPr/>
            </p:nvSpPr>
            <p:spPr bwMode="auto">
              <a:xfrm>
                <a:off x="6579568" y="3520380"/>
                <a:ext cx="1723549" cy="461665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 smtClean="0"/>
                  <a:t>水能、风能</a:t>
                </a:r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4334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734" y="209382"/>
            <a:ext cx="404213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二、人类利用能源的历程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7734" y="791019"/>
            <a:ext cx="16706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火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的利用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27074" y="2410926"/>
            <a:ext cx="2451630" cy="2390657"/>
            <a:chOff x="727074" y="2404973"/>
            <a:chExt cx="2451630" cy="2384754"/>
          </a:xfrm>
        </p:grpSpPr>
        <p:pic>
          <p:nvPicPr>
            <p:cNvPr id="4" name="Picture 9" descr="E:\罗梦\2017春下\人九物下\WL_9\resource\9221\jpg\16604001.jpg"/>
            <p:cNvPicPr preferRelativeResize="0"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1" r="6244"/>
            <a:stretch>
              <a:fillRect/>
            </a:stretch>
          </p:blipFill>
          <p:spPr bwMode="auto">
            <a:xfrm>
              <a:off x="1052889" y="2404973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41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727074" y="3958730"/>
              <a:ext cx="245163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9pPr>
            </a:lstStyle>
            <a:p>
              <a:pPr algn="l"/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钻木取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火</a:t>
              </a:r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—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最早的“技术革命</a:t>
              </a:r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”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45345" y="1171838"/>
            <a:ext cx="8553122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）钻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木取火这项技术的出现，使人类实现了从利用自然火到利用人工火的转变。开启了人类以</a:t>
            </a: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柴薪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为主要能源的时代。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570464" y="2410926"/>
            <a:ext cx="4213398" cy="2146357"/>
            <a:chOff x="3570464" y="2369273"/>
            <a:chExt cx="4213398" cy="2141057"/>
          </a:xfrm>
        </p:grpSpPr>
        <p:pic>
          <p:nvPicPr>
            <p:cNvPr id="4098" name="Picture 2" descr="木柴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29" b="6393"/>
            <a:stretch>
              <a:fillRect/>
            </a:stretch>
          </p:blipFill>
          <p:spPr bwMode="auto">
            <a:xfrm>
              <a:off x="3570464" y="2404973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41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E:\电子课件编制\forest-deforestation-picture.jpg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3862" y="2369273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41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3793277" y="4048665"/>
              <a:ext cx="38779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柴薪</a:t>
              </a: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主要通过砍伐树木获得</a:t>
              </a:r>
              <a:endParaRPr lang="zh-CN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46860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>
            <a:spLocks noChangeArrowheads="1"/>
          </p:cNvSpPr>
          <p:nvPr/>
        </p:nvSpPr>
        <p:spPr bwMode="auto">
          <a:xfrm>
            <a:off x="249654" y="3685779"/>
            <a:ext cx="8538635" cy="101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大面积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的砍伐树木会严重破坏地球的生态平衡。同时由于燃烧柴薪获取能量的效率较低，人类仍需要开发其他的能源。</a:t>
            </a: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342517" y="285033"/>
            <a:ext cx="7921589" cy="1536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）柴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薪是一种数量巨大、能够方便获取的能源。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人类以柴薪为主要能源的时代，持续了近一万年。现在，柴薪仍是某些地区的重要生活能源。</a:t>
            </a:r>
          </a:p>
        </p:txBody>
      </p:sp>
      <p:pic>
        <p:nvPicPr>
          <p:cNvPr id="5123" name="Picture 3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310" y="1821554"/>
            <a:ext cx="2520000" cy="1804455"/>
          </a:xfrm>
          <a:prstGeom prst="rect">
            <a:avLst/>
          </a:prstGeom>
          <a:noFill/>
          <a:ln>
            <a:noFill/>
          </a:ln>
          <a:effectLst>
            <a:outerShdw blurRad="304800" dist="35921" dir="2700000" algn="ctr" rotWithShape="0">
              <a:schemeClr val="bg2">
                <a:alpha val="48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14" y="1821554"/>
            <a:ext cx="2520000" cy="1804455"/>
          </a:xfrm>
          <a:prstGeom prst="rect">
            <a:avLst/>
          </a:prstGeom>
          <a:noFill/>
          <a:ln>
            <a:noFill/>
          </a:ln>
          <a:effectLst>
            <a:outerShdw blurRad="304800" dist="35921" dir="2700000" algn="ctr" rotWithShape="0">
              <a:schemeClr val="bg2">
                <a:alpha val="48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6285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412" y="205306"/>
            <a:ext cx="228620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蒸汽机的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利用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4999" y="627178"/>
            <a:ext cx="652133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蒸汽机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的发明是人类利用能量的新里程碑</a:t>
            </a: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127531" y="1039230"/>
            <a:ext cx="8356069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蒸汽机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的发明令人类成功地将燃烧获取的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内能转化为机械能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。实现了以机械动力大规模代替人力和畜力的新时代，人类的主要能源从柴薪转向热值更高的</a:t>
            </a: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煤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9" name="组合 15361"/>
          <p:cNvGrpSpPr>
            <a:grpSpLocks/>
          </p:cNvGrpSpPr>
          <p:nvPr/>
        </p:nvGrpSpPr>
        <p:grpSpPr bwMode="auto">
          <a:xfrm>
            <a:off x="545434" y="2874288"/>
            <a:ext cx="1958975" cy="1933587"/>
            <a:chOff x="-24" y="291"/>
            <a:chExt cx="1234" cy="1215"/>
          </a:xfrm>
        </p:grpSpPr>
        <p:pic>
          <p:nvPicPr>
            <p:cNvPr id="10" name="图片 15362" descr="2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" y="291"/>
              <a:ext cx="1134" cy="907"/>
            </a:xfrm>
            <a:prstGeom prst="rect">
              <a:avLst/>
            </a:prstGeom>
            <a:noFill/>
            <a:ln>
              <a:noFill/>
            </a:ln>
            <a:effectLst>
              <a:outerShdw blurRad="241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5363"/>
            <p:cNvSpPr txBox="1">
              <a:spLocks noChangeArrowheads="1"/>
            </p:cNvSpPr>
            <p:nvPr/>
          </p:nvSpPr>
          <p:spPr bwMode="auto">
            <a:xfrm>
              <a:off x="-24" y="1215"/>
              <a:ext cx="123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使用畜力</a:t>
              </a:r>
            </a:p>
          </p:txBody>
        </p:sp>
      </p:grpSp>
      <p:grpSp>
        <p:nvGrpSpPr>
          <p:cNvPr id="12" name="组合 15364"/>
          <p:cNvGrpSpPr>
            <a:grpSpLocks/>
          </p:cNvGrpSpPr>
          <p:nvPr/>
        </p:nvGrpSpPr>
        <p:grpSpPr bwMode="auto">
          <a:xfrm>
            <a:off x="2504018" y="2845642"/>
            <a:ext cx="2114550" cy="1906533"/>
            <a:chOff x="-109" y="366"/>
            <a:chExt cx="1332" cy="1198"/>
          </a:xfrm>
        </p:grpSpPr>
        <p:pic>
          <p:nvPicPr>
            <p:cNvPr id="13" name="图片 15365" descr="DW025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" y="366"/>
              <a:ext cx="1134" cy="907"/>
            </a:xfrm>
            <a:prstGeom prst="rect">
              <a:avLst/>
            </a:prstGeom>
            <a:noFill/>
            <a:ln>
              <a:noFill/>
            </a:ln>
            <a:effectLst>
              <a:outerShdw blurRad="241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5366"/>
            <p:cNvSpPr txBox="1">
              <a:spLocks noChangeArrowheads="1"/>
            </p:cNvSpPr>
            <p:nvPr/>
          </p:nvSpPr>
          <p:spPr bwMode="auto">
            <a:xfrm>
              <a:off x="-109" y="1273"/>
              <a:ext cx="133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利用水能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91679" y="2424873"/>
            <a:ext cx="2626254" cy="2605852"/>
            <a:chOff x="5281613" y="2639019"/>
            <a:chExt cx="2626254" cy="2599418"/>
          </a:xfrm>
        </p:grpSpPr>
        <p:pic>
          <p:nvPicPr>
            <p:cNvPr id="4" name="图片 3" descr="912fe77fa2fb5bf9f4747b7c4d433d03"/>
            <p:cNvPicPr preferRelativeResize="0"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" t="157" r="17834" b="1865"/>
            <a:stretch>
              <a:fillRect/>
            </a:stretch>
          </p:blipFill>
          <p:spPr bwMode="auto">
            <a:xfrm>
              <a:off x="5563506" y="2639019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41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>
              <a:off x="5281613" y="4061192"/>
              <a:ext cx="2626254" cy="11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仿宋" pitchFamily="49" charset="-122"/>
                </a:rPr>
                <a:t>蒸汽机的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仿宋" pitchFamily="49" charset="-122"/>
                </a:rPr>
                <a:t>利用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仿宋" pitchFamily="49" charset="-122"/>
                </a:rPr>
                <a:t>—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仿宋" pitchFamily="49" charset="-122"/>
                </a:rPr>
                <a:t>人类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仿宋" pitchFamily="49" charset="-122"/>
                </a:rPr>
                <a:t>进入工业化社会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332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90890" y="298666"/>
            <a:ext cx="1095241" cy="471103"/>
            <a:chOff x="407124" y="52501"/>
            <a:chExt cx="931250" cy="1556868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85889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07124" y="52501"/>
              <a:ext cx="931250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76792" y="761471"/>
            <a:ext cx="8020908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三峡水电站是世界上最大的水力发电站，它通过提高上游的水位增加水的势能，高水位的水向下流使水轮机转动并带动发电机发电，从而向人类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提供电能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6" name="文本框 1"/>
          <p:cNvSpPr txBox="1"/>
          <p:nvPr/>
        </p:nvSpPr>
        <p:spPr>
          <a:xfrm>
            <a:off x="1524735" y="298664"/>
            <a:ext cx="5016756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你知道水电站是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怎样提供电能的吗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？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6792" y="2926694"/>
            <a:ext cx="1440000" cy="1545479"/>
            <a:chOff x="976747" y="2882255"/>
            <a:chExt cx="1440000" cy="1541663"/>
          </a:xfrm>
        </p:grpSpPr>
        <p:pic>
          <p:nvPicPr>
            <p:cNvPr id="25" name="Picture 12" descr="https://timgsa.baidu.com/timg?image&amp;quality=80&amp;size=b9999_10000&amp;sec=1519382656826&amp;di=d59cfefcd107cd4e6b39c1dd39c5af75&amp;imgtype=0&amp;src=http%3A%2F%2Fp1.img.cctvpic.com%2Fphotoworkspace%2Fcontentimg%2F2016%2F11%2F14%2F2016111410222123369.jpg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6747" y="2882255"/>
              <a:ext cx="1440000" cy="1080000"/>
            </a:xfrm>
            <a:prstGeom prst="rect">
              <a:avLst/>
            </a:prstGeom>
            <a:noFill/>
            <a:ln>
              <a:noFill/>
            </a:ln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1"/>
            <p:cNvSpPr txBox="1"/>
            <p:nvPr/>
          </p:nvSpPr>
          <p:spPr>
            <a:xfrm>
              <a:off x="976747" y="3962255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三峡大坝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21748" y="2926693"/>
            <a:ext cx="1440000" cy="1545478"/>
            <a:chOff x="3655901" y="2882255"/>
            <a:chExt cx="1440000" cy="1541662"/>
          </a:xfrm>
        </p:grpSpPr>
        <p:pic>
          <p:nvPicPr>
            <p:cNvPr id="4" name="Picture 2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5901" y="2882255"/>
              <a:ext cx="1440000" cy="1080000"/>
            </a:xfrm>
            <a:prstGeom prst="rect">
              <a:avLst/>
            </a:prstGeom>
            <a:noFill/>
            <a:ln>
              <a:noFill/>
            </a:ln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文本框 1"/>
            <p:cNvSpPr txBox="1"/>
            <p:nvPr/>
          </p:nvSpPr>
          <p:spPr>
            <a:xfrm>
              <a:off x="3799059" y="3962254"/>
              <a:ext cx="1015661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水轮机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67023" y="2964979"/>
            <a:ext cx="1440000" cy="1507194"/>
            <a:chOff x="5071583" y="3277742"/>
            <a:chExt cx="1440000" cy="1503473"/>
          </a:xfrm>
        </p:grpSpPr>
        <p:pic>
          <p:nvPicPr>
            <p:cNvPr id="2051" name="Picture 2"/>
            <p:cNvPicPr preferRelativeResize="0"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1583" y="3277742"/>
              <a:ext cx="1440000" cy="1080000"/>
            </a:xfrm>
            <a:prstGeom prst="rect">
              <a:avLst/>
            </a:prstGeom>
            <a:noFill/>
            <a:ln>
              <a:noFill/>
            </a:ln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文本框 1"/>
            <p:cNvSpPr txBox="1"/>
            <p:nvPr/>
          </p:nvSpPr>
          <p:spPr>
            <a:xfrm>
              <a:off x="5176858" y="4319552"/>
              <a:ext cx="132343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706020202030204"/>
                  <a:sym typeface="Arial" panose="020B0706020202030204"/>
                </a:rPr>
                <a:t>发电机组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06304" y="2388300"/>
            <a:ext cx="3291396" cy="2546680"/>
            <a:chOff x="5432654" y="2382403"/>
            <a:chExt cx="3291396" cy="2540392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2654" y="2382403"/>
              <a:ext cx="3237049" cy="2154130"/>
            </a:xfrm>
            <a:prstGeom prst="rect">
              <a:avLst/>
            </a:prstGeom>
            <a:noFill/>
            <a:ln>
              <a:noFill/>
            </a:ln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5461618" y="4461130"/>
              <a:ext cx="32624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三峡水电站的发电原理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376253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6334" y="261047"/>
            <a:ext cx="8001001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煤炭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时期：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世纪开采，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世纪中大规模开采。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年代石油的利用超过了煤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1769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年瓦特发明蒸汽机，热机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为代表的以化石能源为动力的各种机械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引发了世界性的第一次工业革命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E:\电子课件编制\10197997_093530829000_2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68" y="2866179"/>
            <a:ext cx="2160000" cy="1443564"/>
          </a:xfrm>
          <a:prstGeom prst="rect">
            <a:avLst/>
          </a:prstGeom>
          <a:noFill/>
          <a:ln>
            <a:noFill/>
          </a:ln>
          <a:effectLst>
            <a:outerShdw blurRad="215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http://imgt0.bdstatic.com/it/u=410490656,661264078&amp;fm=23&amp;gp=0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093" y="2866179"/>
            <a:ext cx="2520000" cy="1443564"/>
          </a:xfrm>
          <a:prstGeom prst="rect">
            <a:avLst/>
          </a:prstGeom>
          <a:noFill/>
          <a:ln>
            <a:noFill/>
          </a:ln>
          <a:effectLst>
            <a:outerShdw blurRad="215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u=1454712397,1006692956&amp;fm=26&amp;gp=0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20889" r="7001" b="3111"/>
          <a:stretch>
            <a:fillRect/>
          </a:stretch>
        </p:blipFill>
        <p:spPr bwMode="auto">
          <a:xfrm>
            <a:off x="6265332" y="2781847"/>
            <a:ext cx="2160000" cy="1443564"/>
          </a:xfrm>
          <a:prstGeom prst="rect">
            <a:avLst/>
          </a:prstGeom>
          <a:noFill/>
          <a:ln>
            <a:noFill/>
          </a:ln>
          <a:effectLst>
            <a:outerShdw blurRad="215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0868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4002" y="241493"/>
            <a:ext cx="228620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化石</a:t>
            </a: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能源</a:t>
            </a:r>
          </a:p>
        </p:txBody>
      </p:sp>
      <p:sp>
        <p:nvSpPr>
          <p:cNvPr id="3" name="矩形 2"/>
          <p:cNvSpPr/>
          <p:nvPr/>
        </p:nvSpPr>
        <p:spPr>
          <a:xfrm>
            <a:off x="347137" y="555716"/>
            <a:ext cx="7780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煤、石油、天然气是千百万年前埋在地下的动、植物经过漫长的地质年代形成的，所以称为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化石能源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4001" y="3618993"/>
            <a:ext cx="862753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人类利用能源史上两次划时代革命转折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即煤炭代替柴薪成为主要能源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石油取代煤炭居于主导地位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创造了世界经济发展的奇迹</a:t>
            </a:r>
            <a:r>
              <a:rPr lang="en-US" altLang="zh-CN" sz="2400" i="1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7137" y="1693580"/>
            <a:ext cx="5040000" cy="1989021"/>
            <a:chOff x="347137" y="1625947"/>
            <a:chExt cx="5040000" cy="1984110"/>
          </a:xfrm>
        </p:grpSpPr>
        <p:pic>
          <p:nvPicPr>
            <p:cNvPr id="7175" name="Picture 7"/>
            <p:cNvPicPr preferRelativeResize="0"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898"/>
            <a:stretch/>
          </p:blipFill>
          <p:spPr bwMode="auto">
            <a:xfrm>
              <a:off x="347137" y="1625947"/>
              <a:ext cx="5040000" cy="158400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35921" dir="2700000" algn="ctr" rotWithShape="0">
                <a:schemeClr val="bg2">
                  <a:alpha val="67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1521739" y="3148392"/>
              <a:ext cx="304602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石油和天然气的形成</a:t>
              </a:r>
              <a:endPara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32670" y="1757188"/>
            <a:ext cx="3240000" cy="1925413"/>
            <a:chOff x="5332670" y="1689398"/>
            <a:chExt cx="3240000" cy="1920659"/>
          </a:xfrm>
        </p:grpSpPr>
        <p:pic>
          <p:nvPicPr>
            <p:cNvPr id="7176" name="Picture 8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2670" y="1689398"/>
              <a:ext cx="3240000" cy="1520549"/>
            </a:xfrm>
            <a:prstGeom prst="rect">
              <a:avLst/>
            </a:prstGeom>
            <a:noFill/>
            <a:ln>
              <a:noFill/>
            </a:ln>
            <a:effectLst>
              <a:outerShdw blurRad="190500" dist="35921" dir="2700000" algn="ctr" rotWithShape="0">
                <a:schemeClr val="bg2">
                  <a:alpha val="67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6347376" y="3148392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煤的形成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7273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135" y="198425"/>
            <a:ext cx="568937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化石</a:t>
            </a: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能源是当今世界的主要能源。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111658" y="2104797"/>
            <a:ext cx="5040000" cy="1443564"/>
            <a:chOff x="774365" y="2648945"/>
            <a:chExt cx="5040000" cy="1440000"/>
          </a:xfrm>
        </p:grpSpPr>
        <p:pic>
          <p:nvPicPr>
            <p:cNvPr id="8196" name="Picture 4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4365" y="2648945"/>
              <a:ext cx="252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444500" dist="35921" dir="2700000" algn="ctr" rotWithShape="0">
                <a:schemeClr val="bg2">
                  <a:alpha val="4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1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7" t="9691" r="2838" b="7196"/>
            <a:stretch/>
          </p:blipFill>
          <p:spPr bwMode="auto">
            <a:xfrm>
              <a:off x="774365" y="2648945"/>
              <a:ext cx="252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444500" dist="35921" dir="2700000" algn="ctr" rotWithShape="0">
                <a:schemeClr val="bg2">
                  <a:alpha val="4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1751658" y="3571501"/>
            <a:ext cx="5760000" cy="1443564"/>
            <a:chOff x="812465" y="3630415"/>
            <a:chExt cx="5760000" cy="1440000"/>
          </a:xfrm>
        </p:grpSpPr>
        <p:pic>
          <p:nvPicPr>
            <p:cNvPr id="8195" name="Picture 3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465" y="3630415"/>
              <a:ext cx="2880000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图片 2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589" b="5330"/>
            <a:stretch/>
          </p:blipFill>
          <p:spPr bwMode="auto">
            <a:xfrm>
              <a:off x="812465" y="3630415"/>
              <a:ext cx="288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444500" dist="35921" dir="2700000" algn="ctr" rotWithShape="0">
                <a:schemeClr val="bg2">
                  <a:alpha val="4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2471658" y="661233"/>
            <a:ext cx="4320000" cy="1443564"/>
            <a:chOff x="1532465" y="821267"/>
            <a:chExt cx="4320000" cy="1440000"/>
          </a:xfrm>
        </p:grpSpPr>
        <p:pic>
          <p:nvPicPr>
            <p:cNvPr id="8193" name="Picture 1"/>
            <p:cNvPicPr preferRelativeResize="0"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465" y="821267"/>
              <a:ext cx="216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15900" dist="35921" dir="2700000" algn="ctr" rotWithShape="0">
                <a:schemeClr val="bg2">
                  <a:alpha val="54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7" name="Picture 5"/>
            <p:cNvPicPr preferRelativeResize="0">
              <a:picLocks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2" t="15087" r="5602" b="11757"/>
            <a:stretch/>
          </p:blipFill>
          <p:spPr bwMode="auto">
            <a:xfrm>
              <a:off x="1532465" y="821267"/>
              <a:ext cx="216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15900" dist="35921" dir="2700000" algn="ctr" rotWithShape="0">
                <a:schemeClr val="bg2">
                  <a:alpha val="54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42577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7764" y="710554"/>
            <a:ext cx="841587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电磁感应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现象的发现以及发电机的发明，使煤、石油等化石能源被转换成更加便于输送和利用的电能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509" y="247746"/>
            <a:ext cx="197842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电能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的使用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4232" y="3894384"/>
            <a:ext cx="7468153" cy="647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电能的大规模使用使人类的生产活动进入现代化时代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1722" y="2089559"/>
            <a:ext cx="7992344" cy="1482792"/>
            <a:chOff x="521722" y="2103965"/>
            <a:chExt cx="7992344" cy="1479131"/>
          </a:xfrm>
        </p:grpSpPr>
        <p:pic>
          <p:nvPicPr>
            <p:cNvPr id="9218" name="Picture 2" descr="说明: 13904004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2" t="3815" r="3966" b="3815"/>
            <a:stretch>
              <a:fillRect/>
            </a:stretch>
          </p:blipFill>
          <p:spPr bwMode="auto">
            <a:xfrm>
              <a:off x="521722" y="2143096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66700" dist="35921" dir="2700000" algn="ctr" rotWithShape="0">
                <a:schemeClr val="bg2">
                  <a:alpha val="4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9" name="Picture 3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8308" y="2103965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66700" dist="35921" dir="2700000" algn="ctr" rotWithShape="0">
                <a:schemeClr val="bg2">
                  <a:alpha val="4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1" name="Picture 5"/>
            <p:cNvPicPr preferRelativeResize="0">
              <a:picLocks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17" t="29884" r="9999" b="8701"/>
            <a:stretch/>
          </p:blipFill>
          <p:spPr bwMode="auto">
            <a:xfrm>
              <a:off x="6714066" y="2143096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66700" dist="35921" dir="2700000" algn="ctr" rotWithShape="0">
                <a:schemeClr val="bg2">
                  <a:alpha val="4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图片 2" descr="风能.jpg"/>
            <p:cNvPicPr preferRelativeResize="0"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6790" y="2143096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66700" dist="35921" dir="2700000" algn="ctr" rotWithShape="0">
                <a:schemeClr val="bg2">
                  <a:alpha val="4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74258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89308" y="677005"/>
            <a:ext cx="7847079" cy="43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仿宋" pitchFamily="49" charset="-122"/>
              </a:rPr>
              <a:t>为什么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仿宋" pitchFamily="49" charset="-122"/>
              </a:rPr>
              <a:t>很多地方要使用电能，而不直接使用一次能源呢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仿宋" pitchFamily="49" charset="-122"/>
              </a:rPr>
              <a:t>？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仿宋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7691" y="1197721"/>
            <a:ext cx="580319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电能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便于输送和转化成其他形式的能量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8301" y="172954"/>
            <a:ext cx="1095241" cy="471103"/>
            <a:chOff x="407124" y="52501"/>
            <a:chExt cx="931250" cy="1556868"/>
          </a:xfrm>
        </p:grpSpPr>
        <p:sp>
          <p:nvSpPr>
            <p:cNvPr id="7" name="Shape 108"/>
            <p:cNvSpPr/>
            <p:nvPr/>
          </p:nvSpPr>
          <p:spPr>
            <a:xfrm>
              <a:off x="416910" y="82808"/>
              <a:ext cx="85889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8" name="Shape 112"/>
            <p:cNvSpPr/>
            <p:nvPr/>
          </p:nvSpPr>
          <p:spPr>
            <a:xfrm>
              <a:off x="407124" y="52501"/>
              <a:ext cx="931250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9287" y="2229813"/>
            <a:ext cx="2520000" cy="2267262"/>
            <a:chOff x="745067" y="2091047"/>
            <a:chExt cx="2520000" cy="2261664"/>
          </a:xfrm>
        </p:grpSpPr>
        <p:pic>
          <p:nvPicPr>
            <p:cNvPr id="10243" name="Picture 3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067" y="2091047"/>
              <a:ext cx="252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266700" dist="35921" dir="2700000" algn="ctr" rotWithShape="0">
                <a:schemeClr val="bg2">
                  <a:alpha val="4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1143292" y="3891046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电能的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输送</a:t>
              </a:r>
              <a:endPara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31012" y="1673880"/>
            <a:ext cx="3859742" cy="3305192"/>
            <a:chOff x="4031012" y="1669746"/>
            <a:chExt cx="3859742" cy="3297031"/>
          </a:xfrm>
        </p:grpSpPr>
        <p:pic>
          <p:nvPicPr>
            <p:cNvPr id="10248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1012" y="1669746"/>
              <a:ext cx="3859742" cy="2816225"/>
            </a:xfrm>
            <a:prstGeom prst="rect">
              <a:avLst/>
            </a:prstGeom>
            <a:noFill/>
            <a:ln>
              <a:noFill/>
            </a:ln>
            <a:effectLst>
              <a:outerShdw blurRad="266700" dist="35921" dir="2700000" algn="ctr" rotWithShape="0">
                <a:schemeClr val="bg2">
                  <a:alpha val="4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5099108" y="4505112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电能的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转化</a:t>
              </a:r>
              <a:endPara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8870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394468" y="328208"/>
            <a:ext cx="260584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三、能源的分类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4469" y="852722"/>
            <a:ext cx="5604935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根据不同的分类标准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能源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进行分类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328" y="1315530"/>
            <a:ext cx="259398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按能源来源分：</a:t>
            </a:r>
          </a:p>
        </p:txBody>
      </p:sp>
      <p:sp>
        <p:nvSpPr>
          <p:cNvPr id="9" name="矩形 8"/>
          <p:cNvSpPr/>
          <p:nvPr/>
        </p:nvSpPr>
        <p:spPr>
          <a:xfrm>
            <a:off x="379892" y="1778336"/>
            <a:ext cx="673711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）一次能源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：可以从自然界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直接获取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的能源。</a:t>
            </a:r>
          </a:p>
        </p:txBody>
      </p:sp>
      <p:sp>
        <p:nvSpPr>
          <p:cNvPr id="10" name="文本框 15363"/>
          <p:cNvSpPr txBox="1">
            <a:spLocks noChangeArrowheads="1"/>
          </p:cNvSpPr>
          <p:nvPr/>
        </p:nvSpPr>
        <p:spPr bwMode="auto">
          <a:xfrm>
            <a:off x="535517" y="2241144"/>
            <a:ext cx="258762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常见的一次能源：</a:t>
            </a:r>
          </a:p>
        </p:txBody>
      </p:sp>
      <p:sp>
        <p:nvSpPr>
          <p:cNvPr id="11" name="文本框 15364"/>
          <p:cNvSpPr txBox="1">
            <a:spLocks noChangeArrowheads="1"/>
          </p:cNvSpPr>
          <p:nvPr/>
        </p:nvSpPr>
        <p:spPr bwMode="auto">
          <a:xfrm>
            <a:off x="560917" y="2703952"/>
            <a:ext cx="833278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煤、石油、天然气、风能、水能、地热能、太阳能、核能等。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65670" y="3290905"/>
            <a:ext cx="817998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）二次能源：由一次能源经过加工得到的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能源。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60917" y="3753713"/>
            <a:ext cx="3311525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常见的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二次能源：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 rot="10800000" flipV="1">
            <a:off x="500060" y="4277740"/>
            <a:ext cx="846296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电能、汽油、柴油、液化石油气、酒精、沼气、氢气和焦炭等。</a:t>
            </a:r>
          </a:p>
        </p:txBody>
      </p:sp>
    </p:spTree>
    <p:extLst>
      <p:ext uri="{BB962C8B-B14F-4D97-AF65-F5344CB8AC3E}">
        <p14:creationId xmlns:p14="http://schemas.microsoft.com/office/powerpoint/2010/main" val="425873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5362"/>
          <p:cNvSpPr txBox="1">
            <a:spLocks/>
          </p:cNvSpPr>
          <p:nvPr/>
        </p:nvSpPr>
        <p:spPr>
          <a:xfrm>
            <a:off x="423863" y="1545276"/>
            <a:ext cx="8296275" cy="20656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marL="0" indent="0" algn="just">
              <a:lnSpc>
                <a:spcPts val="3375"/>
              </a:lnSpc>
              <a:buNone/>
            </a:pPr>
            <a:endParaRPr lang="zh-CN" altLang="en-US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8921" y="162870"/>
            <a:ext cx="319799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按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是否可再生来分：</a:t>
            </a:r>
          </a:p>
        </p:txBody>
      </p:sp>
      <p:sp>
        <p:nvSpPr>
          <p:cNvPr id="8" name="矩形 7"/>
          <p:cNvSpPr/>
          <p:nvPr/>
        </p:nvSpPr>
        <p:spPr>
          <a:xfrm>
            <a:off x="145163" y="459122"/>
            <a:ext cx="7848601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）可再生能源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：可以在自 然界里源源不断地得到，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如：水能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、风能、太阳能、生物质能。</a:t>
            </a:r>
          </a:p>
        </p:txBody>
      </p:sp>
      <p:sp>
        <p:nvSpPr>
          <p:cNvPr id="9" name="矩形 8"/>
          <p:cNvSpPr/>
          <p:nvPr/>
        </p:nvSpPr>
        <p:spPr>
          <a:xfrm>
            <a:off x="145163" y="1545276"/>
            <a:ext cx="8381471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）不可再生能源：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不可能在短期内从自然界得到补充，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如：化石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能源、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核能。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0493" y="2578113"/>
            <a:ext cx="315099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利用的时间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10492" y="3040921"/>
            <a:ext cx="6156484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）常规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能源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人类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已经利用多年的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能源。</a:t>
            </a:r>
            <a:endParaRPr kumimoji="1" lang="en-US" altLang="zh-CN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5859" y="3581838"/>
            <a:ext cx="4572000" cy="4628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kumimoji="1"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如：化石能源、水能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等。</a:t>
            </a:r>
            <a:endParaRPr kumimoji="1"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31993" y="4507454"/>
            <a:ext cx="7897432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algn="l">
              <a:defRPr kumimoji="1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如：核能、太阳能、地热能、潮汐能</a:t>
            </a:r>
            <a:r>
              <a:rPr lang="zh-CN" altLang="en-US" dirty="0" smtClean="0"/>
              <a:t>、生物质能</a:t>
            </a:r>
            <a:r>
              <a:rPr lang="zh-CN" altLang="en-US" dirty="0"/>
              <a:t>、风能</a:t>
            </a:r>
            <a:r>
              <a:rPr lang="zh-CN" altLang="en-US" dirty="0" smtClean="0"/>
              <a:t>等。</a:t>
            </a:r>
            <a:endParaRPr lang="zh-CN" altLang="en-US" dirty="0"/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145163" y="4044646"/>
            <a:ext cx="5650743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defRPr kumimoji="1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）新能源：</a:t>
            </a:r>
            <a:r>
              <a:rPr lang="zh-CN" altLang="en-US" dirty="0">
                <a:solidFill>
                  <a:schemeClr val="tx1"/>
                </a:solidFill>
              </a:rPr>
              <a:t>新近才开始利用的能源。</a:t>
            </a:r>
          </a:p>
        </p:txBody>
      </p:sp>
    </p:spTree>
    <p:extLst>
      <p:ext uri="{BB962C8B-B14F-4D97-AF65-F5344CB8AC3E}">
        <p14:creationId xmlns:p14="http://schemas.microsoft.com/office/powerpoint/2010/main" val="715449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/>
      <p:bldP spid="15" grpId="0"/>
      <p:bldP spid="16" grpId="0"/>
      <p:bldP spid="17" grpId="0"/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54805" y="339919"/>
            <a:ext cx="3924300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4.</a:t>
            </a:r>
            <a:r>
              <a:rPr lang="zh-CN" altLang="en-US" dirty="0"/>
              <a:t>按提供能源的物质来分：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26037" y="992730"/>
            <a:ext cx="8793668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生物质能、化石能源、核能、风能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、太阳能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、地热能、海洋能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791" y="1662282"/>
            <a:ext cx="7306205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生物质能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由生命物质提供的能量，如食物、木柴等。</a:t>
            </a:r>
          </a:p>
        </p:txBody>
      </p:sp>
      <p:pic>
        <p:nvPicPr>
          <p:cNvPr id="11" name="Picture 3" descr="木柴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66" y="2510588"/>
            <a:ext cx="1980000" cy="1624010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MIL28041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2" t="45009" r="12685" b="6693"/>
          <a:stretch>
            <a:fillRect/>
          </a:stretch>
        </p:blipFill>
        <p:spPr bwMode="auto">
          <a:xfrm>
            <a:off x="6019801" y="2510588"/>
            <a:ext cx="1980000" cy="1624010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MIL28072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238" y="2510588"/>
            <a:ext cx="1980000" cy="1624010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544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455" y="324134"/>
            <a:ext cx="3836307" cy="5245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世纪的能源趋势</a:t>
            </a:r>
          </a:p>
        </p:txBody>
      </p:sp>
      <p:sp>
        <p:nvSpPr>
          <p:cNvPr id="3" name="矩形 2"/>
          <p:cNvSpPr/>
          <p:nvPr/>
        </p:nvSpPr>
        <p:spPr>
          <a:xfrm>
            <a:off x="228455" y="848650"/>
            <a:ext cx="314380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．能源消耗急剧增长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64333" y="1251523"/>
            <a:ext cx="8437800" cy="118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仿宋" pitchFamily="49" charset="-122"/>
              </a:rPr>
              <a:t>由于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仿宋" pitchFamily="49" charset="-122"/>
              </a:rPr>
              <a:t>世界人口急剧增加和经济的不断发展，能源的消耗持续增长。特别是近几十年，能源的消耗增长速度明显加快。</a:t>
            </a:r>
          </a:p>
        </p:txBody>
      </p:sp>
      <p:pic>
        <p:nvPicPr>
          <p:cNvPr id="5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134" y="2431681"/>
            <a:ext cx="2568576" cy="2374168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40204" y="2613777"/>
            <a:ext cx="4776932" cy="192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  </a:t>
            </a:r>
            <a:r>
              <a:rPr lang="zh-CN" altLang="en-US" sz="2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如果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把全世界的能源消耗折合成热值为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2.93╳10</a:t>
            </a:r>
            <a:r>
              <a:rPr lang="en-US" altLang="zh-CN" sz="2000" baseline="30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7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J/kg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的标准煤计算，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1950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年为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26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亿吨，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1987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年为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110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亿吨，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2003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年接近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140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亿吨，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2007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年达到</a:t>
            </a:r>
            <a:r>
              <a:rPr lang="en-US" altLang="zh-CN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160</a:t>
            </a:r>
            <a:r>
              <a:rPr lang="zh-CN" altLang="en-US" sz="2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仿宋" pitchFamily="49" charset="-122"/>
              </a:rPr>
              <a:t>亿吨。</a:t>
            </a:r>
          </a:p>
        </p:txBody>
      </p:sp>
    </p:spTree>
    <p:extLst>
      <p:ext uri="{BB962C8B-B14F-4D97-AF65-F5344CB8AC3E}">
        <p14:creationId xmlns:p14="http://schemas.microsoft.com/office/powerpoint/2010/main" val="1314387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327" y="281695"/>
            <a:ext cx="228620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化石能源缺点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11701" y="744503"/>
            <a:ext cx="8307908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）化石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能源是现代人类文明所需的主要能源。由于其属于不可再生的资源，所以总有使用殆尽的一天。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9481" y="1947803"/>
            <a:ext cx="8785186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）在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开采和使用化石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能源的过程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中，对环境破坏十分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严重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1701" y="4310446"/>
            <a:ext cx="883916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所以开发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新能源、更好地利用已知能源是全球范围的重要课题。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6" descr="E:\电子课件编制\20100724_832a802d38d146b427a96J9BMJisL5Tc.jpg"/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82"/>
          <a:stretch/>
        </p:blipFill>
        <p:spPr bwMode="auto">
          <a:xfrm>
            <a:off x="4424922" y="2509777"/>
            <a:ext cx="2160000" cy="1631228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428" y="2580361"/>
            <a:ext cx="2160000" cy="1624010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022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文本框 1"/>
          <p:cNvSpPr txBox="1"/>
          <p:nvPr/>
        </p:nvSpPr>
        <p:spPr>
          <a:xfrm>
            <a:off x="1081801" y="753135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一、能源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3106" y="1127063"/>
            <a:ext cx="7839022" cy="12032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能源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：能够提供能量的物质资源。如煤、天然气、汽油、水流、风、电、太阳光等．</a:t>
            </a:r>
          </a:p>
        </p:txBody>
      </p:sp>
      <p:sp>
        <p:nvSpPr>
          <p:cNvPr id="11" name="矩形 10"/>
          <p:cNvSpPr/>
          <p:nvPr/>
        </p:nvSpPr>
        <p:spPr>
          <a:xfrm>
            <a:off x="773529" y="4270725"/>
            <a:ext cx="765497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各种能源的广泛利用，极大地促进了人类文明的发展。</a:t>
            </a:r>
          </a:p>
        </p:txBody>
      </p:sp>
      <p:grpSp>
        <p:nvGrpSpPr>
          <p:cNvPr id="3079" name="组合 3078"/>
          <p:cNvGrpSpPr/>
          <p:nvPr/>
        </p:nvGrpSpPr>
        <p:grpSpPr>
          <a:xfrm>
            <a:off x="252001" y="2380487"/>
            <a:ext cx="8576267" cy="1723836"/>
            <a:chOff x="252000" y="2262466"/>
            <a:chExt cx="8576267" cy="1719580"/>
          </a:xfrm>
        </p:grpSpPr>
        <p:grpSp>
          <p:nvGrpSpPr>
            <p:cNvPr id="31" name="组合 30"/>
            <p:cNvGrpSpPr/>
            <p:nvPr/>
          </p:nvGrpSpPr>
          <p:grpSpPr>
            <a:xfrm>
              <a:off x="252000" y="2262466"/>
              <a:ext cx="2880000" cy="1719579"/>
              <a:chOff x="178774" y="2421174"/>
              <a:chExt cx="2880000" cy="1719579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178774" y="2421174"/>
                <a:ext cx="2880000" cy="1260000"/>
                <a:chOff x="211064" y="2420256"/>
                <a:chExt cx="2880000" cy="1260000"/>
              </a:xfrm>
            </p:grpSpPr>
            <p:pic>
              <p:nvPicPr>
                <p:cNvPr id="19" name="Picture 2" descr="E:\电子课件编制\3a4107e7f251d1c7a54293f7d23eac59.jpg"/>
                <p:cNvPicPr preferRelativeResize="0">
                  <a:picLocks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1064" y="2420256"/>
                  <a:ext cx="1440000" cy="126000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393700" dist="35921" dir="2700000" algn="ctr" rotWithShape="0">
                    <a:schemeClr val="bg2">
                      <a:alpha val="29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0" name="Picture 3" descr="E:\电子课件编制\01300000165488122302548800373.jpg"/>
                <p:cNvPicPr preferRelativeResize="0">
                  <a:picLocks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51064" y="2420256"/>
                  <a:ext cx="1440000" cy="126000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393700" dist="35921" dir="2700000" algn="ctr" rotWithShape="0">
                    <a:schemeClr val="bg2">
                      <a:alpha val="29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9" name="矩形 28"/>
              <p:cNvSpPr/>
              <p:nvPr/>
            </p:nvSpPr>
            <p:spPr>
              <a:xfrm>
                <a:off x="1390424" y="3679088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煤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3072" name="组合 3071"/>
            <p:cNvGrpSpPr/>
            <p:nvPr/>
          </p:nvGrpSpPr>
          <p:grpSpPr>
            <a:xfrm>
              <a:off x="3132000" y="2262692"/>
              <a:ext cx="2880000" cy="1719354"/>
              <a:chOff x="3132000" y="2142544"/>
              <a:chExt cx="2880000" cy="1719354"/>
            </a:xfrm>
          </p:grpSpPr>
          <p:sp>
            <p:nvSpPr>
              <p:cNvPr id="26" name="TextBox 8"/>
              <p:cNvSpPr txBox="1">
                <a:spLocks noChangeArrowheads="1"/>
              </p:cNvSpPr>
              <p:nvPr/>
            </p:nvSpPr>
            <p:spPr bwMode="auto">
              <a:xfrm>
                <a:off x="3710225" y="3400233"/>
                <a:ext cx="1723549" cy="461665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汽油、柴油</a:t>
                </a: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3132000" y="2142544"/>
                <a:ext cx="2880000" cy="1260000"/>
                <a:chOff x="2755952" y="2900346"/>
                <a:chExt cx="2880000" cy="1260000"/>
              </a:xfrm>
            </p:grpSpPr>
            <p:pic>
              <p:nvPicPr>
                <p:cNvPr id="3077" name="Picture 5" descr="http://img3.redocn.com/tupian/20140815/xingshidebaiseqichetaobaodianzhaobeijing_2737397.jpg"/>
                <p:cNvPicPr preferRelativeResize="0">
                  <a:picLocks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022" t="24634" r="22250"/>
                <a:stretch/>
              </p:blipFill>
              <p:spPr bwMode="auto">
                <a:xfrm>
                  <a:off x="4195952" y="2900346"/>
                  <a:ext cx="1440000" cy="126000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393700" dist="35921" dir="2700000" algn="ctr" rotWithShape="0">
                    <a:schemeClr val="bg2">
                      <a:alpha val="29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5" name="Picture 1" descr="E:\电子课件编制\19300026872967133222608702821_950.jpg"/>
                <p:cNvPicPr preferRelativeResize="0">
                  <a:picLocks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55952" y="2900346"/>
                  <a:ext cx="1440000" cy="126000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393700" dist="35921" dir="2700000" algn="ctr" rotWithShape="0">
                    <a:schemeClr val="bg2">
                      <a:alpha val="29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3078" name="组合 3077"/>
            <p:cNvGrpSpPr/>
            <p:nvPr/>
          </p:nvGrpSpPr>
          <p:grpSpPr>
            <a:xfrm>
              <a:off x="5948267" y="2262692"/>
              <a:ext cx="2880000" cy="1719353"/>
              <a:chOff x="5879256" y="2262692"/>
              <a:chExt cx="2880000" cy="1719353"/>
            </a:xfrm>
          </p:grpSpPr>
          <p:grpSp>
            <p:nvGrpSpPr>
              <p:cNvPr id="3076" name="组合 3075"/>
              <p:cNvGrpSpPr/>
              <p:nvPr/>
            </p:nvGrpSpPr>
            <p:grpSpPr>
              <a:xfrm>
                <a:off x="5879256" y="2262692"/>
                <a:ext cx="2880000" cy="1260000"/>
                <a:chOff x="5635278" y="3000172"/>
                <a:chExt cx="2880000" cy="1260000"/>
              </a:xfrm>
            </p:grpSpPr>
            <p:pic>
              <p:nvPicPr>
                <p:cNvPr id="27" name="Picture 3"/>
                <p:cNvPicPr preferRelativeResize="0">
                  <a:picLocks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75278" y="3000172"/>
                  <a:ext cx="1440000" cy="126000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393700" dist="35921" dir="2700000" algn="ctr" rotWithShape="0">
                    <a:schemeClr val="bg2">
                      <a:alpha val="29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74" name="Picture 2"/>
                <p:cNvPicPr preferRelativeResize="0">
                  <a:picLocks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35278" y="3000172"/>
                  <a:ext cx="1440000" cy="126000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393700" dist="35921" dir="2700000" algn="ctr" rotWithShape="0">
                    <a:schemeClr val="bg2">
                      <a:alpha val="29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7" name="TextBox 8"/>
              <p:cNvSpPr txBox="1">
                <a:spLocks noChangeArrowheads="1"/>
              </p:cNvSpPr>
              <p:nvPr/>
            </p:nvSpPr>
            <p:spPr bwMode="auto">
              <a:xfrm>
                <a:off x="6579568" y="3520380"/>
                <a:ext cx="1723549" cy="461665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 smtClean="0"/>
                  <a:t>水能、风能</a:t>
                </a:r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5761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0330" y="181445"/>
            <a:ext cx="190468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．核能发电</a:t>
            </a:r>
          </a:p>
        </p:txBody>
      </p:sp>
      <p:sp>
        <p:nvSpPr>
          <p:cNvPr id="7" name="矩形 6"/>
          <p:cNvSpPr/>
          <p:nvPr/>
        </p:nvSpPr>
        <p:spPr>
          <a:xfrm>
            <a:off x="249276" y="639902"/>
            <a:ext cx="8492066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年代，科学家发明了可控核能释放的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装置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核反应堆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，拉开了以核能为代表的新能源利用的序幕。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320232" y="2135252"/>
            <a:ext cx="4572000" cy="2459225"/>
            <a:chOff x="4210166" y="2303248"/>
            <a:chExt cx="4572000" cy="2453153"/>
          </a:xfrm>
        </p:grpSpPr>
        <p:sp>
          <p:nvSpPr>
            <p:cNvPr id="11" name="矩形 10"/>
            <p:cNvSpPr/>
            <p:nvPr/>
          </p:nvSpPr>
          <p:spPr>
            <a:xfrm>
              <a:off x="4210166" y="3743246"/>
              <a:ext cx="4572000" cy="10131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我国在核能利用</a:t>
              </a:r>
              <a:r>
                <a:rPr lang="zh-CN" altLang="zh-CN" sz="20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方面走</a:t>
              </a:r>
              <a:r>
                <a:rPr lang="zh-CN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在世界前列，已经建造了大亚湾、泰山等十多座核电站。 </a:t>
              </a:r>
            </a:p>
          </p:txBody>
        </p:sp>
        <p:pic>
          <p:nvPicPr>
            <p:cNvPr id="13315" name="图片 9" descr="说明: https://timgsa.baidu.com/timg?image&amp;quality=80&amp;size=b9999_10000&amp;sec=1581535959814&amp;di=fe6f99961e133379aa69c1b3ffb9ba13&amp;imgtype=0&amp;src=http%3A%2F%2Fimage4.suning.cn%2Fuimg%2FMFS%2Fshow%2F153447637187268861.jpg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4450" y="2303248"/>
              <a:ext cx="216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159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6" name="图片 8" descr="说明: https://ss0.bdstatic.com/70cFvHSh_Q1YnxGkpoWK1HF6hhy/it/u=918592172,868810804&amp;fm=26&amp;gp=0.jpg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4450" y="2303248"/>
              <a:ext cx="216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159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77957" y="1855929"/>
            <a:ext cx="3814077" cy="2686554"/>
            <a:chOff x="177956" y="1851346"/>
            <a:chExt cx="3814077" cy="2679921"/>
          </a:xfrm>
        </p:grpSpPr>
        <p:grpSp>
          <p:nvGrpSpPr>
            <p:cNvPr id="17" name="组合 16"/>
            <p:cNvGrpSpPr/>
            <p:nvPr/>
          </p:nvGrpSpPr>
          <p:grpSpPr>
            <a:xfrm>
              <a:off x="177956" y="1851346"/>
              <a:ext cx="3814077" cy="2679921"/>
              <a:chOff x="177956" y="1851346"/>
              <a:chExt cx="3814077" cy="2679921"/>
            </a:xfrm>
          </p:grpSpPr>
          <p:pic>
            <p:nvPicPr>
              <p:cNvPr id="13313" name="Picture 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7956" y="1851346"/>
                <a:ext cx="3814077" cy="221825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215900" dist="50800" dir="5400000" algn="ctr" rotWithShape="0">
                  <a:srgbClr val="000000">
                    <a:alpha val="43137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6" name="组合 15"/>
              <p:cNvGrpSpPr/>
              <p:nvPr/>
            </p:nvGrpSpPr>
            <p:grpSpPr>
              <a:xfrm>
                <a:off x="233144" y="4069602"/>
                <a:ext cx="3753910" cy="461665"/>
                <a:chOff x="238123" y="4069602"/>
                <a:chExt cx="3753910" cy="461665"/>
              </a:xfrm>
            </p:grpSpPr>
            <p:sp>
              <p:nvSpPr>
                <p:cNvPr id="10" name="矩形 9"/>
                <p:cNvSpPr/>
                <p:nvPr/>
              </p:nvSpPr>
              <p:spPr>
                <a:xfrm>
                  <a:off x="238123" y="4069602"/>
                  <a:ext cx="3753910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核能</a:t>
                  </a:r>
                  <a:r>
                    <a:rPr lang="en-US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   </a:t>
                  </a:r>
                  <a:r>
                    <a:rPr lang="zh-CN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内能</a:t>
                  </a:r>
                  <a:r>
                    <a:rPr lang="en-US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   </a:t>
                  </a:r>
                  <a:r>
                    <a:rPr lang="zh-CN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机械能</a:t>
                  </a:r>
                  <a:r>
                    <a:rPr lang="en-US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   </a:t>
                  </a:r>
                  <a:r>
                    <a:rPr lang="zh-CN" altLang="zh-CN" sz="2400" dirty="0" smtClean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电能</a:t>
                  </a:r>
                  <a:endParaRPr lang="zh-CN" altLang="zh-CN" sz="24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cxnSp>
              <p:nvCxnSpPr>
                <p:cNvPr id="13" name="直接箭头连接符 12"/>
                <p:cNvCxnSpPr/>
                <p:nvPr/>
              </p:nvCxnSpPr>
              <p:spPr>
                <a:xfrm>
                  <a:off x="939800" y="4341967"/>
                  <a:ext cx="347133" cy="0"/>
                </a:xfrm>
                <a:prstGeom prst="straightConnector1">
                  <a:avLst/>
                </a:prstGeom>
                <a:ln>
                  <a:solidFill>
                    <a:srgbClr val="0070C0"/>
                  </a:solidFill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箭头连接符 18"/>
                <p:cNvCxnSpPr/>
                <p:nvPr/>
              </p:nvCxnSpPr>
              <p:spPr>
                <a:xfrm>
                  <a:off x="2980267" y="4306667"/>
                  <a:ext cx="347133" cy="0"/>
                </a:xfrm>
                <a:prstGeom prst="straightConnector1">
                  <a:avLst/>
                </a:prstGeom>
                <a:ln>
                  <a:solidFill>
                    <a:srgbClr val="0070C0"/>
                  </a:solidFill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0" name="直接箭头连接符 19"/>
            <p:cNvCxnSpPr/>
            <p:nvPr/>
          </p:nvCxnSpPr>
          <p:spPr>
            <a:xfrm>
              <a:off x="1767945" y="4306667"/>
              <a:ext cx="347133" cy="0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0726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208778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94015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9194" y="3776652"/>
            <a:ext cx="7143776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本堂重点</a:t>
            </a:r>
            <a:r>
              <a:rPr lang="zh-CN" altLang="en-US" dirty="0" smtClean="0"/>
              <a:t>：</a:t>
            </a:r>
            <a:r>
              <a:rPr lang="zh-CN" altLang="en-US" dirty="0"/>
              <a:t>理解能源与人类生存和社会发展</a:t>
            </a:r>
            <a:r>
              <a:rPr lang="zh-CN" altLang="en-US" dirty="0" smtClean="0"/>
              <a:t>的关系。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18659" y="4239456"/>
            <a:ext cx="8470414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本堂难点：</a:t>
            </a:r>
            <a:r>
              <a:rPr lang="zh-CN" altLang="zh-CN" dirty="0"/>
              <a:t>知道哪些能源是一次能源，哪些能源是二次能源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67" y="1101599"/>
            <a:ext cx="7023200" cy="2675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37771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3667" y="590550"/>
            <a:ext cx="6660080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一次能源和二次能源的辨别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5232" y="1659218"/>
            <a:ext cx="7825855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威海）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下列关于太阳能的说法，错误的是（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．太阳能是一次能源	              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．太阳能是由核聚变产生的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．当前我国能源消费以直接利用太阳能为主	     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．太阳能是可再生能源</a:t>
            </a:r>
          </a:p>
        </p:txBody>
      </p:sp>
      <p:sp>
        <p:nvSpPr>
          <p:cNvPr id="5" name="矩形 4"/>
          <p:cNvSpPr/>
          <p:nvPr/>
        </p:nvSpPr>
        <p:spPr>
          <a:xfrm>
            <a:off x="7387760" y="1786533"/>
            <a:ext cx="49197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4442" y="1134703"/>
            <a:ext cx="2539103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394341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41536" y="50510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1917" y="1152115"/>
            <a:ext cx="7569200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2019 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湘潭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下列有关能源的说法正确的是（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．石油是二次能源	    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．煤炭的大量燃烧不会导致温室效应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．天然气是可再生能源	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．太阳能可转化为电能</a:t>
            </a:r>
          </a:p>
        </p:txBody>
      </p:sp>
      <p:sp>
        <p:nvSpPr>
          <p:cNvPr id="5" name="矩形 4"/>
          <p:cNvSpPr/>
          <p:nvPr/>
        </p:nvSpPr>
        <p:spPr>
          <a:xfrm>
            <a:off x="7179854" y="1245950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9606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5482" y="369424"/>
            <a:ext cx="6964772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可再生能源和不可再生能源的辨别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6792" y="893939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882" y="1418455"/>
            <a:ext cx="8585863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2019 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郴州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自然界有些能源一旦消耗就很难再生，因此我们要节约能源。下列能源属于不可再生能源的是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621" y="2479190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．石油 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．风能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．水能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．太阳能</a:t>
            </a:r>
          </a:p>
        </p:txBody>
      </p:sp>
      <p:sp>
        <p:nvSpPr>
          <p:cNvPr id="9" name="矩形 8"/>
          <p:cNvSpPr/>
          <p:nvPr/>
        </p:nvSpPr>
        <p:spPr>
          <a:xfrm>
            <a:off x="7001048" y="2020104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12444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5274" y="485621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4258" y="1074186"/>
            <a:ext cx="6747933" cy="647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怀化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下列属于不可再生能源的是(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)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5634" y="1940618"/>
            <a:ext cx="4801314" cy="1573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煤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风能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太阳能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水能</a:t>
            </a:r>
          </a:p>
        </p:txBody>
      </p:sp>
      <p:sp>
        <p:nvSpPr>
          <p:cNvPr id="7" name="矩形 6"/>
          <p:cNvSpPr/>
          <p:nvPr/>
        </p:nvSpPr>
        <p:spPr>
          <a:xfrm>
            <a:off x="6025011" y="1166748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12883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734" y="209382"/>
            <a:ext cx="404213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二、人类利用能源的历程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7734" y="791019"/>
            <a:ext cx="16706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火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的利用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27074" y="2410926"/>
            <a:ext cx="2451630" cy="2390657"/>
            <a:chOff x="727074" y="2404973"/>
            <a:chExt cx="2451630" cy="2384754"/>
          </a:xfrm>
        </p:grpSpPr>
        <p:pic>
          <p:nvPicPr>
            <p:cNvPr id="4" name="Picture 9" descr="E:\罗梦\2017春下\人九物下\WL_9\resource\9221\jpg\16604001.jpg"/>
            <p:cNvPicPr preferRelativeResize="0"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1" r="6244"/>
            <a:stretch>
              <a:fillRect/>
            </a:stretch>
          </p:blipFill>
          <p:spPr bwMode="auto">
            <a:xfrm>
              <a:off x="1052889" y="2404973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41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727074" y="3958730"/>
              <a:ext cx="245163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/>
                  <a:ea typeface="等线"/>
                  <a:cs typeface="等线"/>
                </a:defRPr>
              </a:lvl9pPr>
            </a:lstStyle>
            <a:p>
              <a:pPr algn="l"/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钻木取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火</a:t>
              </a:r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—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最早的“技术革命</a:t>
              </a:r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”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45345" y="1171838"/>
            <a:ext cx="8553122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）钻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木取火这项技术的出现，使人类实现了从利用自然火到利用人工火的转变。开启了人类以</a:t>
            </a: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柴薪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为主要能源的时代。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570464" y="2410926"/>
            <a:ext cx="4213398" cy="2146357"/>
            <a:chOff x="3570464" y="2369273"/>
            <a:chExt cx="4213398" cy="2141057"/>
          </a:xfrm>
        </p:grpSpPr>
        <p:pic>
          <p:nvPicPr>
            <p:cNvPr id="4098" name="Picture 2" descr="木柴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29" b="6393"/>
            <a:stretch>
              <a:fillRect/>
            </a:stretch>
          </p:blipFill>
          <p:spPr bwMode="auto">
            <a:xfrm>
              <a:off x="3570464" y="2404973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41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E:\电子课件编制\forest-deforestation-picture.jpg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3862" y="2369273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41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3793277" y="4048665"/>
              <a:ext cx="38779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柴薪</a:t>
              </a: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主要通过砍伐树木获得</a:t>
              </a:r>
              <a:endParaRPr lang="zh-CN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98787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>
            <a:spLocks noChangeArrowheads="1"/>
          </p:cNvSpPr>
          <p:nvPr/>
        </p:nvSpPr>
        <p:spPr bwMode="auto">
          <a:xfrm>
            <a:off x="249654" y="3685779"/>
            <a:ext cx="8538635" cy="101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大面积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的砍伐树木会严重破坏地球的生态平衡。同时由于燃烧柴薪获取能量的效率较低，人类仍需要开发其他的能源。</a:t>
            </a: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342517" y="285033"/>
            <a:ext cx="7921589" cy="1536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）柴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薪是一种数量巨大、能够方便获取的能源。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人类以柴薪为主要能源的时代，持续了近一万年。现在，柴薪仍是某些地区的重要生活能源。</a:t>
            </a:r>
          </a:p>
        </p:txBody>
      </p:sp>
      <p:pic>
        <p:nvPicPr>
          <p:cNvPr id="5123" name="Picture 3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310" y="1821554"/>
            <a:ext cx="2520000" cy="1804455"/>
          </a:xfrm>
          <a:prstGeom prst="rect">
            <a:avLst/>
          </a:prstGeom>
          <a:noFill/>
          <a:ln>
            <a:noFill/>
          </a:ln>
          <a:effectLst>
            <a:outerShdw blurRad="304800" dist="35921" dir="2700000" algn="ctr" rotWithShape="0">
              <a:schemeClr val="bg2">
                <a:alpha val="48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14" y="1821554"/>
            <a:ext cx="2520000" cy="1804455"/>
          </a:xfrm>
          <a:prstGeom prst="rect">
            <a:avLst/>
          </a:prstGeom>
          <a:noFill/>
          <a:ln>
            <a:noFill/>
          </a:ln>
          <a:effectLst>
            <a:outerShdw blurRad="304800" dist="35921" dir="2700000" algn="ctr" rotWithShape="0">
              <a:schemeClr val="bg2">
                <a:alpha val="48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1189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412" y="205306"/>
            <a:ext cx="228620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蒸汽机的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利用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4999" y="627178"/>
            <a:ext cx="652133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蒸汽机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的发明是人类利用能量的新里程碑</a:t>
            </a: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127531" y="1039230"/>
            <a:ext cx="8356069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蒸汽机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的发明令人类成功地将燃烧获取的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内能转化为机械能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。实现了以机械动力大规模代替人力和畜力的新时代，人类的主要能源从柴薪转向热值更高的</a:t>
            </a: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煤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9" name="组合 15361"/>
          <p:cNvGrpSpPr>
            <a:grpSpLocks/>
          </p:cNvGrpSpPr>
          <p:nvPr/>
        </p:nvGrpSpPr>
        <p:grpSpPr bwMode="auto">
          <a:xfrm>
            <a:off x="545434" y="2874288"/>
            <a:ext cx="1958975" cy="1933587"/>
            <a:chOff x="-24" y="291"/>
            <a:chExt cx="1234" cy="1215"/>
          </a:xfrm>
        </p:grpSpPr>
        <p:pic>
          <p:nvPicPr>
            <p:cNvPr id="10" name="图片 15362" descr="2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" y="291"/>
              <a:ext cx="1134" cy="907"/>
            </a:xfrm>
            <a:prstGeom prst="rect">
              <a:avLst/>
            </a:prstGeom>
            <a:noFill/>
            <a:ln>
              <a:noFill/>
            </a:ln>
            <a:effectLst>
              <a:outerShdw blurRad="241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5363"/>
            <p:cNvSpPr txBox="1">
              <a:spLocks noChangeArrowheads="1"/>
            </p:cNvSpPr>
            <p:nvPr/>
          </p:nvSpPr>
          <p:spPr bwMode="auto">
            <a:xfrm>
              <a:off x="-24" y="1215"/>
              <a:ext cx="123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使用畜力</a:t>
              </a:r>
            </a:p>
          </p:txBody>
        </p:sp>
      </p:grpSp>
      <p:grpSp>
        <p:nvGrpSpPr>
          <p:cNvPr id="12" name="组合 15364"/>
          <p:cNvGrpSpPr>
            <a:grpSpLocks/>
          </p:cNvGrpSpPr>
          <p:nvPr/>
        </p:nvGrpSpPr>
        <p:grpSpPr bwMode="auto">
          <a:xfrm>
            <a:off x="2504018" y="2845642"/>
            <a:ext cx="2114550" cy="1906533"/>
            <a:chOff x="-109" y="366"/>
            <a:chExt cx="1332" cy="1198"/>
          </a:xfrm>
        </p:grpSpPr>
        <p:pic>
          <p:nvPicPr>
            <p:cNvPr id="13" name="图片 15365" descr="DW025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" y="366"/>
              <a:ext cx="1134" cy="907"/>
            </a:xfrm>
            <a:prstGeom prst="rect">
              <a:avLst/>
            </a:prstGeom>
            <a:noFill/>
            <a:ln>
              <a:noFill/>
            </a:ln>
            <a:effectLst>
              <a:outerShdw blurRad="241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5366"/>
            <p:cNvSpPr txBox="1">
              <a:spLocks noChangeArrowheads="1"/>
            </p:cNvSpPr>
            <p:nvPr/>
          </p:nvSpPr>
          <p:spPr bwMode="auto">
            <a:xfrm>
              <a:off x="-109" y="1273"/>
              <a:ext cx="133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利用水能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91679" y="2424873"/>
            <a:ext cx="2626254" cy="2605852"/>
            <a:chOff x="5281613" y="2639019"/>
            <a:chExt cx="2626254" cy="2599418"/>
          </a:xfrm>
        </p:grpSpPr>
        <p:pic>
          <p:nvPicPr>
            <p:cNvPr id="4" name="图片 3" descr="912fe77fa2fb5bf9f4747b7c4d433d03"/>
            <p:cNvPicPr preferRelativeResize="0"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" t="157" r="17834" b="1865"/>
            <a:stretch>
              <a:fillRect/>
            </a:stretch>
          </p:blipFill>
          <p:spPr bwMode="auto">
            <a:xfrm>
              <a:off x="5563506" y="2639019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41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>
              <a:off x="5281613" y="4061192"/>
              <a:ext cx="2626254" cy="11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仿宋" pitchFamily="49" charset="-122"/>
                </a:rPr>
                <a:t>蒸汽机的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仿宋" pitchFamily="49" charset="-122"/>
                </a:rPr>
                <a:t>利用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仿宋" pitchFamily="49" charset="-122"/>
                </a:rPr>
                <a:t>—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仿宋" pitchFamily="49" charset="-122"/>
                </a:rPr>
                <a:t>人类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仿宋" pitchFamily="49" charset="-122"/>
                </a:rPr>
                <a:t>进入工业化社会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3969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6334" y="261047"/>
            <a:ext cx="8001001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煤炭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时期：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世纪开采，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世纪中大规模开采。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年代石油的利用超过了煤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1769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年瓦特发明蒸汽机，热机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为代表的以化石能源为动力的各种机械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引发了世界性的第一次工业革命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E:\电子课件编制\10197997_093530829000_2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68" y="2866179"/>
            <a:ext cx="2160000" cy="1443564"/>
          </a:xfrm>
          <a:prstGeom prst="rect">
            <a:avLst/>
          </a:prstGeom>
          <a:noFill/>
          <a:ln>
            <a:noFill/>
          </a:ln>
          <a:effectLst>
            <a:outerShdw blurRad="215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http://imgt0.bdstatic.com/it/u=410490656,661264078&amp;fm=23&amp;gp=0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093" y="2866179"/>
            <a:ext cx="2520000" cy="1443564"/>
          </a:xfrm>
          <a:prstGeom prst="rect">
            <a:avLst/>
          </a:prstGeom>
          <a:noFill/>
          <a:ln>
            <a:noFill/>
          </a:ln>
          <a:effectLst>
            <a:outerShdw blurRad="215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u=1454712397,1006692956&amp;fm=26&amp;gp=0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20889" r="7001" b="3111"/>
          <a:stretch>
            <a:fillRect/>
          </a:stretch>
        </p:blipFill>
        <p:spPr bwMode="auto">
          <a:xfrm>
            <a:off x="6265332" y="2781847"/>
            <a:ext cx="2160000" cy="1443564"/>
          </a:xfrm>
          <a:prstGeom prst="rect">
            <a:avLst/>
          </a:prstGeom>
          <a:noFill/>
          <a:ln>
            <a:noFill/>
          </a:ln>
          <a:effectLst>
            <a:outerShdw blurRad="215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303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4002" y="241493"/>
            <a:ext cx="228620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化石</a:t>
            </a: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能源</a:t>
            </a:r>
          </a:p>
        </p:txBody>
      </p:sp>
      <p:sp>
        <p:nvSpPr>
          <p:cNvPr id="3" name="矩形 2"/>
          <p:cNvSpPr/>
          <p:nvPr/>
        </p:nvSpPr>
        <p:spPr>
          <a:xfrm>
            <a:off x="347137" y="555716"/>
            <a:ext cx="7780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煤、石油、天然气是千百万年前埋在地下的动、植物经过漫长的地质年代形成的，所以称为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化石能源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4001" y="3618993"/>
            <a:ext cx="862753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人类利用能源史上两次划时代革命转折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即煤炭代替柴薪成为主要能源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石油取代煤炭居于主导地位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创造了世界经济发展的奇迹</a:t>
            </a:r>
            <a:r>
              <a:rPr lang="en-US" altLang="zh-CN" sz="2400" i="1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7137" y="1693580"/>
            <a:ext cx="5040000" cy="1989021"/>
            <a:chOff x="347137" y="1625947"/>
            <a:chExt cx="5040000" cy="1984110"/>
          </a:xfrm>
        </p:grpSpPr>
        <p:pic>
          <p:nvPicPr>
            <p:cNvPr id="7175" name="Picture 7"/>
            <p:cNvPicPr preferRelativeResize="0"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898"/>
            <a:stretch/>
          </p:blipFill>
          <p:spPr bwMode="auto">
            <a:xfrm>
              <a:off x="347137" y="1625947"/>
              <a:ext cx="5040000" cy="158400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35921" dir="2700000" algn="ctr" rotWithShape="0">
                <a:schemeClr val="bg2">
                  <a:alpha val="67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1521739" y="3148392"/>
              <a:ext cx="304602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石油和天然气的形成</a:t>
              </a:r>
              <a:endPara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32670" y="1757188"/>
            <a:ext cx="3240000" cy="1925413"/>
            <a:chOff x="5332670" y="1689398"/>
            <a:chExt cx="3240000" cy="1920659"/>
          </a:xfrm>
        </p:grpSpPr>
        <p:pic>
          <p:nvPicPr>
            <p:cNvPr id="7176" name="Picture 8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2670" y="1689398"/>
              <a:ext cx="3240000" cy="1520549"/>
            </a:xfrm>
            <a:prstGeom prst="rect">
              <a:avLst/>
            </a:prstGeom>
            <a:noFill/>
            <a:ln>
              <a:noFill/>
            </a:ln>
            <a:effectLst>
              <a:outerShdw blurRad="190500" dist="35921" dir="2700000" algn="ctr" rotWithShape="0">
                <a:schemeClr val="bg2">
                  <a:alpha val="67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6347376" y="3148392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煤的形成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0251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2464</Words>
  <Application>Microsoft Office PowerPoint</Application>
  <PresentationFormat>全屏显示(16:9)</PresentationFormat>
  <Paragraphs>244</Paragraphs>
  <Slides>45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2020-03-18T01:19:55Z</dcterms:created>
  <dcterms:modified xsi:type="dcterms:W3CDTF">2020-03-14T01:37:14Z</dcterms:modified>
</cp:coreProperties>
</file>