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256" r:id="rId37"/>
    <p:sldId id="257" r:id="rId38"/>
    <p:sldId id="258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1AE7-FCFD-4BFF-A3C8-CFE3E0DEC5C9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66AE-9E8D-4085-AF8C-D4FA28D30F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1AE7-FCFD-4BFF-A3C8-CFE3E0DEC5C9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66AE-9E8D-4085-AF8C-D4FA28D30F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1AE7-FCFD-4BFF-A3C8-CFE3E0DEC5C9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66AE-9E8D-4085-AF8C-D4FA28D30F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1AE7-FCFD-4BFF-A3C8-CFE3E0DEC5C9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66AE-9E8D-4085-AF8C-D4FA28D30F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1AE7-FCFD-4BFF-A3C8-CFE3E0DEC5C9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66AE-9E8D-4085-AF8C-D4FA28D30F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1AE7-FCFD-4BFF-A3C8-CFE3E0DEC5C9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66AE-9E8D-4085-AF8C-D4FA28D30F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1AE7-FCFD-4BFF-A3C8-CFE3E0DEC5C9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66AE-9E8D-4085-AF8C-D4FA28D30F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1AE7-FCFD-4BFF-A3C8-CFE3E0DEC5C9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66AE-9E8D-4085-AF8C-D4FA28D30F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1AE7-FCFD-4BFF-A3C8-CFE3E0DEC5C9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66AE-9E8D-4085-AF8C-D4FA28D30F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1AE7-FCFD-4BFF-A3C8-CFE3E0DEC5C9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66AE-9E8D-4085-AF8C-D4FA28D30F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1AE7-FCFD-4BFF-A3C8-CFE3E0DEC5C9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66AE-9E8D-4085-AF8C-D4FA28D30F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1AE7-FCFD-4BFF-A3C8-CFE3E0DEC5C9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E66AE-9E8D-4085-AF8C-D4FA28D30F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7944" y="2492895"/>
            <a:ext cx="5076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人教版八年级物理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11.4 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机械能及其转</a:t>
            </a:r>
            <a:r>
              <a:rPr lang="zh-CN" altLang="en-US" sz="4000" dirty="0">
                <a:latin typeface="微软雅黑" pitchFamily="34" charset="-122"/>
                <a:ea typeface="微软雅黑" pitchFamily="34" charset="-122"/>
              </a:rPr>
              <a:t>化</a:t>
            </a:r>
            <a:endParaRPr lang="zh-CN" altLang="en-US" sz="40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" y="1109974"/>
            <a:ext cx="4427984" cy="486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观察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15616" y="836712"/>
            <a:ext cx="8028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﻿观察滚摆运动过程中动能和重力势能的变化。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87624" y="5445224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﻿你能举出生活中，动能和重力势能相互转化的情景吗？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31640" y="1772816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﻿滚摆在运动过程中动能和重力势能是如何变化的？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77281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分析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1619672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852936"/>
            <a:ext cx="144016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924944"/>
            <a:ext cx="144016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852936"/>
            <a:ext cx="144016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2852936"/>
            <a:ext cx="1368152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2852936"/>
            <a:ext cx="151216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直接连接符 27"/>
          <p:cNvCxnSpPr/>
          <p:nvPr/>
        </p:nvCxnSpPr>
        <p:spPr>
          <a:xfrm>
            <a:off x="1259632" y="4869160"/>
            <a:ext cx="360040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2699792" y="4005064"/>
            <a:ext cx="4968552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0" y="5445224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9592" y="404664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动能与重力势能的转化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8920"/>
            <a:ext cx="21812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412776"/>
            <a:ext cx="28479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708920"/>
            <a:ext cx="23717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﻿对于图中所示滚摆运动的现象，下列解释中不正确的是（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03648" y="1916832"/>
            <a:ext cx="64807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dirty="0" smtClean="0"/>
              <a:t>﻿</a:t>
            </a:r>
            <a:r>
              <a:rPr lang="en-US" altLang="zh-CN" sz="3200" dirty="0" smtClean="0"/>
              <a:t> A. </a:t>
            </a:r>
            <a:r>
              <a:rPr lang="zh-CN" altLang="en-US" sz="3200" dirty="0" smtClean="0"/>
              <a:t>动能与势能可以相互转化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下降时重力势能减小、动能增大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滚摆上升的最大高度逐次降低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滚摆会一直上下摆动下去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6720" y="4365104"/>
            <a:ext cx="2067280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48064" y="134076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﻿在下列过程中物体的重力势能转化为动能的是（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43608" y="2636912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dirty="0" smtClean="0"/>
              <a:t>﻿</a:t>
            </a:r>
            <a:r>
              <a:rPr lang="en-US" altLang="zh-CN" sz="3200" dirty="0" smtClean="0"/>
              <a:t>A. </a:t>
            </a:r>
            <a:r>
              <a:rPr lang="zh-CN" altLang="en-US" sz="3200" dirty="0" smtClean="0"/>
              <a:t>乒乓球接触地面后向上弹起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人造地球卫星从远地点向近地点运动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汽车沿斜坡匀速向上行驶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降落伞从空中匀速下落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134076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﻿如图所示的荡秋千过程中，动能和势能的转化情况是（ 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3568" y="2132856"/>
            <a:ext cx="48965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﻿</a:t>
            </a:r>
            <a:r>
              <a:rPr lang="en-US" altLang="zh-CN" sz="3200" dirty="0" smtClean="0"/>
              <a:t>A. </a:t>
            </a:r>
            <a:r>
              <a:rPr lang="zh-CN" altLang="en-US" sz="3200" dirty="0" smtClean="0"/>
              <a:t>没有动能和势能的转化</a:t>
            </a:r>
          </a:p>
          <a:p>
            <a:pPr fontAlgn="ctr"/>
            <a:r>
              <a:rPr lang="en-US" altLang="zh-CN" sz="3200" dirty="0" smtClean="0"/>
              <a:t>B. </a:t>
            </a:r>
            <a:r>
              <a:rPr lang="zh-CN" altLang="en-US" sz="3200" dirty="0" smtClean="0"/>
              <a:t>秋千摆过最低点时，动能为 </a:t>
            </a:r>
            <a:r>
              <a:rPr lang="en-US" altLang="zh-CN" sz="3200" dirty="0" smtClean="0"/>
              <a:t>0</a:t>
            </a:r>
          </a:p>
          <a:p>
            <a:pPr fontAlgn="ctr"/>
            <a:r>
              <a:rPr lang="en-US" altLang="zh-CN" sz="3200" dirty="0" smtClean="0"/>
              <a:t>C. </a:t>
            </a:r>
            <a:r>
              <a:rPr lang="zh-CN" altLang="en-US" sz="3200" dirty="0" smtClean="0"/>
              <a:t>秋千从最低点向高处摆动时，势能转化为动能</a:t>
            </a:r>
          </a:p>
          <a:p>
            <a:pPr fontAlgn="ctr"/>
            <a:r>
              <a:rPr lang="en-US" altLang="zh-CN" sz="3200" dirty="0" smtClean="0"/>
              <a:t>D. </a:t>
            </a:r>
            <a:r>
              <a:rPr lang="zh-CN" altLang="en-US" sz="3200" dirty="0" smtClean="0"/>
              <a:t>秋千从最高点向低处摆动时，势能转化为动能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134076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068960"/>
            <a:ext cx="29051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﻿如图，小球从 </a:t>
            </a:r>
            <a:r>
              <a:rPr lang="en-US" altLang="zh-CN" sz="3200" dirty="0" smtClean="0"/>
              <a:t>A </a:t>
            </a:r>
            <a:r>
              <a:rPr lang="zh-CN" altLang="en-US" sz="3200" dirty="0" smtClean="0"/>
              <a:t>点静止释放后，在竖直平面内 </a:t>
            </a:r>
            <a:r>
              <a:rPr lang="en-US" altLang="zh-CN" sz="3200" dirty="0" smtClean="0"/>
              <a:t>A </a:t>
            </a:r>
            <a:r>
              <a:rPr lang="zh-CN" altLang="en-US" sz="3200" dirty="0" smtClean="0"/>
              <a:t>、</a:t>
            </a:r>
            <a:r>
              <a:rPr lang="en-US" altLang="zh-CN" sz="3200" dirty="0" smtClean="0"/>
              <a:t>C </a:t>
            </a:r>
            <a:r>
              <a:rPr lang="zh-CN" altLang="en-US" sz="3200" dirty="0" smtClean="0"/>
              <a:t>两点间摆动，不考虑空气阻力，则以下说法正确的是（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27176" y="2636912"/>
            <a:ext cx="74168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﻿</a:t>
            </a:r>
            <a:r>
              <a:rPr lang="en-US" altLang="zh-CN" sz="3200" dirty="0" smtClean="0"/>
              <a:t>A. </a:t>
            </a:r>
            <a:r>
              <a:rPr lang="zh-CN" altLang="en-US" sz="3200" dirty="0" smtClean="0"/>
              <a:t>从 </a:t>
            </a:r>
            <a:r>
              <a:rPr lang="en-US" altLang="zh-CN" sz="3200" dirty="0" smtClean="0"/>
              <a:t>A </a:t>
            </a:r>
            <a:r>
              <a:rPr lang="zh-CN" altLang="en-US" sz="3200" dirty="0" smtClean="0"/>
              <a:t>点摆动到 </a:t>
            </a:r>
            <a:r>
              <a:rPr lang="en-US" altLang="zh-CN" sz="3200" dirty="0" smtClean="0"/>
              <a:t>B </a:t>
            </a:r>
            <a:r>
              <a:rPr lang="zh-CN" altLang="en-US" sz="3200" dirty="0" smtClean="0"/>
              <a:t>点的过程中，小球的动能转化为重力势能</a:t>
            </a:r>
          </a:p>
          <a:p>
            <a:pPr fontAlgn="ctr"/>
            <a:r>
              <a:rPr lang="en-US" altLang="zh-CN" sz="3200" dirty="0" smtClean="0"/>
              <a:t>B. </a:t>
            </a:r>
            <a:r>
              <a:rPr lang="zh-CN" altLang="en-US" sz="3200" dirty="0" smtClean="0"/>
              <a:t>摆动到最低点 </a:t>
            </a:r>
            <a:r>
              <a:rPr lang="en-US" altLang="zh-CN" sz="3200" dirty="0" smtClean="0"/>
              <a:t>B </a:t>
            </a:r>
            <a:r>
              <a:rPr lang="zh-CN" altLang="en-US" sz="3200" dirty="0" smtClean="0"/>
              <a:t>时，小球的动能与速度均最大</a:t>
            </a:r>
          </a:p>
          <a:p>
            <a:pPr fontAlgn="ctr"/>
            <a:r>
              <a:rPr lang="en-US" altLang="zh-CN" sz="3200" dirty="0" smtClean="0"/>
              <a:t>C. </a:t>
            </a:r>
            <a:r>
              <a:rPr lang="zh-CN" altLang="en-US" sz="3200" dirty="0" smtClean="0"/>
              <a:t>从 </a:t>
            </a:r>
            <a:r>
              <a:rPr lang="en-US" altLang="zh-CN" sz="3200" dirty="0" smtClean="0"/>
              <a:t>B </a:t>
            </a:r>
            <a:r>
              <a:rPr lang="zh-CN" altLang="en-US" sz="3200" dirty="0" smtClean="0"/>
              <a:t>点摆动到 </a:t>
            </a:r>
            <a:r>
              <a:rPr lang="en-US" altLang="zh-CN" sz="3200" dirty="0" smtClean="0"/>
              <a:t>C </a:t>
            </a:r>
            <a:r>
              <a:rPr lang="zh-CN" altLang="en-US" sz="3200" dirty="0" smtClean="0"/>
              <a:t>点的过程中，小球的重力势能转化为动能</a:t>
            </a:r>
          </a:p>
          <a:p>
            <a:pPr fontAlgn="ctr"/>
            <a:r>
              <a:rPr lang="en-US" altLang="zh-CN" sz="3200" dirty="0" smtClean="0"/>
              <a:t>D. </a:t>
            </a:r>
            <a:r>
              <a:rPr lang="zh-CN" altLang="en-US" sz="3200" dirty="0" smtClean="0"/>
              <a:t>小球在 </a:t>
            </a:r>
            <a:r>
              <a:rPr lang="en-US" altLang="zh-CN" sz="3200" dirty="0" smtClean="0"/>
              <a:t>C </a:t>
            </a:r>
            <a:r>
              <a:rPr lang="zh-CN" altLang="en-US" sz="3200" dirty="0" smtClean="0"/>
              <a:t>点的高度比在 </a:t>
            </a:r>
            <a:r>
              <a:rPr lang="en-US" altLang="zh-CN" sz="3200" dirty="0" smtClean="0"/>
              <a:t>A </a:t>
            </a:r>
            <a:r>
              <a:rPr lang="zh-CN" altLang="en-US" sz="3200" dirty="0" smtClean="0"/>
              <a:t>点的高度低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452320" y="1772816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9"/>
            <a:ext cx="1677362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 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 ﻿既然动能与重力势能可以相互转化，那么动能与弹性势能间可以相互转化吗？你能举例说明吗？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图片 8" descr="u=1892009424,1439551386&amp;fm=26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636912"/>
            <a:ext cx="4762500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9592" y="404664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动能与弹性势能的转化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19145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72816"/>
            <a:ext cx="29241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149080"/>
            <a:ext cx="31051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149080"/>
            <a:ext cx="28860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9847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﻿玩耍“回力”玩具车时，要先用手压住使轮胎紧贴地面，再把车往后拉一段距离，松手后车就会往前跑。“用手压住，往后拉”是为了获得（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31640" y="3356992"/>
            <a:ext cx="26642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dirty="0" smtClean="0"/>
              <a:t>﻿</a:t>
            </a:r>
            <a:r>
              <a:rPr lang="en-US" altLang="zh-CN" sz="3200" dirty="0" smtClean="0"/>
              <a:t>A. </a:t>
            </a:r>
            <a:r>
              <a:rPr lang="zh-CN" altLang="en-US" sz="3200" dirty="0" smtClean="0"/>
              <a:t>惯性   </a:t>
            </a:r>
            <a:endParaRPr lang="en-US" altLang="zh-CN" sz="3200" dirty="0" smtClean="0"/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动能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弹性势能 </a:t>
            </a:r>
            <a:endParaRPr lang="en-US" altLang="zh-CN" sz="3200" dirty="0" smtClean="0"/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重力势能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164288" y="2348880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﻿在下图所示的四个过程中，属于弹性势能转化为动能的是（ 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71600" y="4365104"/>
            <a:ext cx="74168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﻿</a:t>
            </a:r>
            <a:r>
              <a:rPr lang="en-US" altLang="zh-CN" sz="3200" dirty="0" smtClean="0"/>
              <a:t>A. </a:t>
            </a:r>
            <a:r>
              <a:rPr lang="zh-CN" altLang="en-US" sz="3200" dirty="0" smtClean="0"/>
              <a:t>麦克斯韦滚摆向高处滚动</a:t>
            </a:r>
          </a:p>
          <a:p>
            <a:pPr fontAlgn="ctr"/>
            <a:r>
              <a:rPr lang="zh-CN" altLang="en-US" sz="3200" dirty="0" smtClean="0"/>
              <a:t>﻿</a:t>
            </a:r>
            <a:r>
              <a:rPr lang="en-US" altLang="zh-CN" sz="3200" dirty="0" smtClean="0"/>
              <a:t>B. </a:t>
            </a:r>
            <a:r>
              <a:rPr lang="zh-CN" altLang="en-US" sz="3200" dirty="0" smtClean="0"/>
              <a:t>塑料圆桶滚动时，皮筋越拧越紧</a:t>
            </a:r>
          </a:p>
          <a:p>
            <a:pPr fontAlgn="ctr"/>
            <a:r>
              <a:rPr lang="zh-CN" altLang="en-US" sz="3200" dirty="0" smtClean="0"/>
              <a:t>﻿</a:t>
            </a:r>
            <a:r>
              <a:rPr lang="en-US" altLang="zh-CN" sz="3200" dirty="0" smtClean="0"/>
              <a:t>C. </a:t>
            </a:r>
            <a:r>
              <a:rPr lang="zh-CN" altLang="en-US" sz="3200" dirty="0" smtClean="0"/>
              <a:t>运动员用拉弯的弓把箭射出去</a:t>
            </a:r>
          </a:p>
          <a:p>
            <a:pPr fontAlgn="ctr"/>
            <a:r>
              <a:rPr lang="zh-CN" altLang="en-US" sz="3200" dirty="0" smtClean="0"/>
              <a:t>﻿</a:t>
            </a:r>
            <a:r>
              <a:rPr lang="en-US" altLang="zh-CN" sz="3200" dirty="0" smtClean="0"/>
              <a:t>D. </a:t>
            </a:r>
            <a:r>
              <a:rPr lang="zh-CN" altLang="en-US" sz="3200" dirty="0" smtClean="0"/>
              <a:t>人造地球卫星从远地点向近地点运动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134076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8580437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9592" y="404664"/>
            <a:ext cx="1368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蹦 极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47664" y="4869160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在蹦极的过程中，人具有哪些能量，这些能量是如何变化的？</a:t>
            </a:r>
            <a:endParaRPr lang="zh-CN" altLang="en-US" sz="3200" dirty="0"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86916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图片 9" descr="t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196752"/>
            <a:ext cx="5402655" cy="3503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2800" dirty="0" smtClean="0"/>
              <a:t>在水平地面上铺一张纸，将皮球表面涂黑，使其分别从不同高度处自由下落，在纸上留下黑色圆斑甲、乙，如图所示。若要判断哪一个圆斑是皮球从较高处落下形成的，正确、合理的分析思路是（        ）。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9512" y="3356992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2800" dirty="0" smtClean="0"/>
              <a:t>﻿﻿①球在和地面接触过程中动能转化成的弹性势能较大</a:t>
            </a:r>
          </a:p>
          <a:p>
            <a:pPr fontAlgn="ctr"/>
            <a:r>
              <a:rPr lang="zh-CN" altLang="en-US" sz="2800" dirty="0" smtClean="0"/>
              <a:t>②球的形变量较大，在地面上形成的圆斑较大</a:t>
            </a:r>
          </a:p>
          <a:p>
            <a:pPr fontAlgn="ctr"/>
            <a:r>
              <a:rPr lang="zh-CN" altLang="en-US" sz="2800" dirty="0" smtClean="0"/>
              <a:t>③球下落过程中重力势能转化为动能</a:t>
            </a:r>
          </a:p>
          <a:p>
            <a:pPr fontAlgn="ctr"/>
            <a:r>
              <a:rPr lang="zh-CN" altLang="en-US" sz="2800" dirty="0" smtClean="0"/>
              <a:t>④球在较高处具有较大的重力势能</a:t>
            </a:r>
          </a:p>
          <a:p>
            <a:pPr fontAlgn="ctr"/>
            <a:r>
              <a:rPr lang="zh-CN" altLang="en-US" sz="2800" dirty="0" smtClean="0"/>
              <a:t>⑤球在接触地面前具有较大的动能</a:t>
            </a:r>
            <a:endParaRPr lang="zh-CN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256490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5661248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zh-CN" sz="3200" dirty="0" smtClean="0"/>
              <a:t>A. ②①⑤④③ B. ②④③⑤①</a:t>
            </a:r>
          </a:p>
          <a:p>
            <a:pPr fontAlgn="ctr"/>
            <a:r>
              <a:rPr lang="en-US" altLang="zh-CN" sz="3200" dirty="0" smtClean="0"/>
              <a:t>C. ④③⑤①② D. ④⑤③①②</a:t>
            </a:r>
            <a:endParaRPr lang="en-US" altLang="zh-CN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293096"/>
            <a:ext cx="18573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﻿足球落地又弹起的过程中，下列有关能量转化的说法正确的是（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43608" y="2636912"/>
            <a:ext cx="62646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dirty="0" smtClean="0"/>
              <a:t>﻿</a:t>
            </a:r>
            <a:r>
              <a:rPr lang="en-US" altLang="zh-CN" sz="3200" dirty="0" smtClean="0"/>
              <a:t> A. </a:t>
            </a:r>
            <a:r>
              <a:rPr lang="zh-CN" altLang="en-US" sz="3200" dirty="0" smtClean="0"/>
              <a:t>下落时，动能转化为重力势能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着地时，弹性势能转化为动能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反弹时，动能转化为弹性势能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上升时，动能转化为重力势能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444208" y="1268760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 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488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 ﻿把一个铁锁用绳子悬挂起来，将铁锁拉到自己的鼻子附近，稳定后松手，铁锁向前摆去。想想看，铁锁摆回时会打到你的鼻子吗？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1723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 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07904" y="2924944"/>
            <a:ext cx="51845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 ﻿物体运动时，要克服空气阻力做功，要消耗物体的机械能。消耗的机械能并没有消失，而是转化为其他形式的能，总的机械能减小。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03648" y="5589240"/>
            <a:ext cx="6373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﻿如果没有阻力，会是什么结果呢？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996952"/>
            <a:ext cx="26574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7704" y="1556792"/>
            <a:ext cx="482453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有空气阻力等因素的作用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3573016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机械能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03648" y="2852936"/>
            <a:ext cx="7740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 smtClean="0">
                <a:solidFill>
                  <a:srgbClr val="FF0000"/>
                </a:solidFill>
              </a:rPr>
              <a:t>动能</a:t>
            </a:r>
            <a:r>
              <a:rPr lang="en-US" altLang="zh-CN" sz="3200" dirty="0" smtClean="0"/>
              <a:t>+</a:t>
            </a:r>
            <a:r>
              <a:rPr lang="zh-CN" altLang="en-US" sz="3200" dirty="0" smtClean="0"/>
              <a:t>势能＞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势能</a:t>
            </a:r>
            <a:r>
              <a:rPr lang="en-US" altLang="zh-CN" sz="3200" dirty="0" smtClean="0"/>
              <a:t>+</a:t>
            </a:r>
            <a:r>
              <a:rPr lang="zh-CN" altLang="en-US" sz="3200" dirty="0" smtClean="0"/>
              <a:t>动能＞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动能</a:t>
            </a:r>
            <a:r>
              <a:rPr lang="en-US" altLang="zh-CN" sz="3200" dirty="0" smtClean="0"/>
              <a:t>+</a:t>
            </a:r>
            <a:r>
              <a:rPr lang="zh-CN" altLang="en-US" sz="3200" dirty="0" smtClean="0"/>
              <a:t>势能＞</a:t>
            </a:r>
            <a:r>
              <a:rPr lang="en-US" altLang="zh-CN" sz="3200" dirty="0" smtClean="0"/>
              <a:t>……</a:t>
            </a:r>
            <a:r>
              <a:rPr lang="zh-CN" altLang="en-US" sz="3200" dirty="0" smtClean="0"/>
              <a:t> </a:t>
            </a:r>
            <a:r>
              <a:rPr lang="zh-CN" altLang="en-US" sz="3200" i="1" dirty="0" smtClean="0"/>
              <a:t>﻿﻿﻿﻿﻿﻿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03648" y="4437112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 smtClean="0">
                <a:solidFill>
                  <a:srgbClr val="FF0000"/>
                </a:solidFill>
              </a:rPr>
              <a:t>动能</a:t>
            </a:r>
            <a:r>
              <a:rPr lang="en-US" altLang="zh-CN" sz="3200" dirty="0" smtClean="0"/>
              <a:t>+</a:t>
            </a:r>
            <a:r>
              <a:rPr lang="zh-CN" altLang="en-US" sz="3200" dirty="0" smtClean="0"/>
              <a:t>势能</a:t>
            </a:r>
            <a:r>
              <a:rPr lang="en-US" altLang="zh-CN" sz="3200" dirty="0" smtClean="0"/>
              <a:t>=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势能</a:t>
            </a:r>
            <a:r>
              <a:rPr lang="en-US" altLang="zh-CN" sz="3200" dirty="0" smtClean="0"/>
              <a:t>+</a:t>
            </a:r>
            <a:r>
              <a:rPr lang="zh-CN" altLang="en-US" sz="3200" dirty="0" smtClean="0"/>
              <a:t>动能</a:t>
            </a:r>
            <a:r>
              <a:rPr lang="en-US" altLang="zh-CN" sz="3200" dirty="0" smtClean="0"/>
              <a:t>=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动能</a:t>
            </a:r>
            <a:r>
              <a:rPr lang="en-US" altLang="zh-CN" sz="3200" dirty="0" smtClean="0"/>
              <a:t>+</a:t>
            </a:r>
            <a:r>
              <a:rPr lang="zh-CN" altLang="en-US" sz="3200" dirty="0" smtClean="0"/>
              <a:t>势能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5301208"/>
            <a:ext cx="381642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﻿只有动、势能转化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12160" y="5805264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 smtClean="0">
                <a:solidFill>
                  <a:schemeClr val="tx2"/>
                </a:solidFill>
              </a:rPr>
              <a:t>总和不变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直角上箭头 9"/>
          <p:cNvSpPr/>
          <p:nvPr/>
        </p:nvSpPr>
        <p:spPr>
          <a:xfrm flipH="1">
            <a:off x="251520" y="4149080"/>
            <a:ext cx="7848872" cy="2492896"/>
          </a:xfrm>
          <a:prstGeom prst="bentUpArrow">
            <a:avLst>
              <a:gd name="adj1" fmla="val 10919"/>
              <a:gd name="adj2" fmla="val 14631"/>
              <a:gd name="adj3" fmla="val 205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>
            <a:off x="6876256" y="5013176"/>
            <a:ext cx="0" cy="8640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1115616" y="3212976"/>
            <a:ext cx="360040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1115616" y="4149080"/>
            <a:ext cx="360040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7" grpId="0" animBg="1"/>
      <p:bldP spid="8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9592" y="404664"/>
            <a:ext cx="288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机械能守恒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3568" y="2060848"/>
            <a:ext cx="7920880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/>
              <a:t>如果只有动能和势能相互转化，尽管动能、势能的大小会变化，但机械能的总和不变，或者说，机械能是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守恒</a:t>
            </a:r>
            <a:r>
              <a:rPr lang="zh-CN" altLang="en-US" sz="3200" dirty="0" smtClean="0"/>
              <a:t>的。</a:t>
            </a:r>
            <a:endParaRPr lang="zh-CN" altLang="en-US" sz="32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9592" y="404664"/>
            <a:ext cx="2448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人造卫星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3568" y="1340768"/>
            <a:ext cx="7920880" cy="2962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/>
              <a:t>人造卫星从近地点向远地点运动，动能 </a:t>
            </a:r>
            <a:r>
              <a:rPr lang="en-US" altLang="zh-CN" sz="3200" dirty="0" smtClean="0"/>
              <a:t>______ </a:t>
            </a:r>
            <a:r>
              <a:rPr lang="zh-CN" altLang="en-US" sz="3200" dirty="0" smtClean="0"/>
              <a:t>，势能 </a:t>
            </a:r>
            <a:r>
              <a:rPr lang="en-US" altLang="zh-CN" sz="3200" dirty="0" smtClean="0"/>
              <a:t>______ </a:t>
            </a:r>
            <a:r>
              <a:rPr lang="zh-CN" altLang="en-US" sz="3200" dirty="0" smtClean="0"/>
              <a:t>；在远地点向近地点运动，动能 </a:t>
            </a:r>
            <a:r>
              <a:rPr lang="en-US" altLang="zh-CN" sz="3200" dirty="0" smtClean="0"/>
              <a:t>______ </a:t>
            </a:r>
            <a:r>
              <a:rPr lang="zh-CN" altLang="en-US" sz="3200" dirty="0" smtClean="0"/>
              <a:t>，势能 </a:t>
            </a:r>
            <a:r>
              <a:rPr lang="en-US" altLang="zh-CN" sz="3200" dirty="0" smtClean="0"/>
              <a:t>______ </a:t>
            </a:r>
            <a:r>
              <a:rPr lang="zh-CN" altLang="en-US" sz="3200" dirty="0" smtClean="0"/>
              <a:t>。卫星在运动过程中机械能是 </a:t>
            </a:r>
            <a:r>
              <a:rPr lang="en-US" altLang="zh-CN" sz="3200" dirty="0" smtClean="0"/>
              <a:t>________ </a:t>
            </a:r>
            <a:r>
              <a:rPr lang="zh-CN" altLang="en-US" sz="3200" dirty="0" smtClean="0"/>
              <a:t>。</a:t>
            </a:r>
            <a:endParaRPr lang="zh-CN" altLang="en-US" sz="3200" dirty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20486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减小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220486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增大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292494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增大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112" y="292494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减小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64502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守恒的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293096"/>
            <a:ext cx="47625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740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﻿下列情况中机械能不发生变化的是（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75656" y="2204864"/>
            <a:ext cx="68407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dirty="0" smtClean="0"/>
              <a:t>﻿</a:t>
            </a:r>
            <a:r>
              <a:rPr lang="en-US" altLang="zh-CN" sz="3200" dirty="0" smtClean="0"/>
              <a:t>A. </a:t>
            </a:r>
            <a:r>
              <a:rPr lang="zh-CN" altLang="en-US" sz="3200" dirty="0" smtClean="0"/>
              <a:t>汽车刹车后在水平地面上向前滑行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抛向空中正在上升的石块（不计空气阻力）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小孩从滑梯上匀速滑下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用滑轮组把物体匀速提高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884368" y="836712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﻿以下运动过程中，机械能守恒的是（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5616" y="2132856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dirty="0" smtClean="0"/>
              <a:t>﻿</a:t>
            </a:r>
            <a:r>
              <a:rPr lang="en-US" altLang="zh-CN" sz="3200" dirty="0" smtClean="0"/>
              <a:t>A. </a:t>
            </a:r>
            <a:r>
              <a:rPr lang="zh-CN" altLang="en-US" sz="3200" dirty="0" smtClean="0"/>
              <a:t>雨滴落地前在空中匀速下落的过程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飞船搭乘火箭加速升空的过程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物体沿光滑地面滑行的过程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汽车刹车后在水平路面上滑行的过程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884368" y="836712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﻿下列四个实例中，机械能在不断增大的是（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87624" y="2492896"/>
            <a:ext cx="62646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dirty="0" smtClean="0"/>
              <a:t>﻿</a:t>
            </a:r>
            <a:r>
              <a:rPr lang="en-US" altLang="zh-CN" sz="3200" dirty="0" smtClean="0"/>
              <a:t>A. </a:t>
            </a:r>
            <a:r>
              <a:rPr lang="zh-CN" altLang="en-US" sz="3200" dirty="0" smtClean="0"/>
              <a:t>水平匀速飞行的飞艇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加速起飞的飞机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减速下降的热气球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在发射台等待发射的火箭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1268760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﻿关于如图四个情景的机械能，说法正确的是（      ）。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4180344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2800" dirty="0" smtClean="0"/>
              <a:t>A. </a:t>
            </a:r>
            <a:r>
              <a:rPr lang="zh-CN" altLang="en-US" sz="2800" dirty="0" smtClean="0"/>
              <a:t>图甲正在作业的洒水车在水平马路上匀速直线行驶，机械能保持不变</a:t>
            </a:r>
          </a:p>
          <a:p>
            <a:pPr fontAlgn="ctr"/>
            <a:r>
              <a:rPr lang="en-US" altLang="zh-CN" sz="2800" dirty="0" smtClean="0"/>
              <a:t>B. </a:t>
            </a:r>
            <a:r>
              <a:rPr lang="zh-CN" altLang="en-US" sz="2800" dirty="0" smtClean="0"/>
              <a:t>图乙单摆最终会停下来，说明摆球的机械能在逐渐减少</a:t>
            </a:r>
          </a:p>
          <a:p>
            <a:pPr fontAlgn="ctr"/>
            <a:r>
              <a:rPr lang="en-US" altLang="zh-CN" sz="2800" dirty="0" smtClean="0"/>
              <a:t>C. </a:t>
            </a:r>
            <a:r>
              <a:rPr lang="zh-CN" altLang="en-US" sz="2800" dirty="0" smtClean="0"/>
              <a:t>图丙空中加油过程中，大型加油机在水平方向上做匀速直线运动，机械能增大</a:t>
            </a:r>
          </a:p>
          <a:p>
            <a:pPr fontAlgn="ctr"/>
            <a:r>
              <a:rPr lang="en-US" altLang="zh-CN" sz="2800" dirty="0" smtClean="0"/>
              <a:t>D. </a:t>
            </a:r>
            <a:r>
              <a:rPr lang="zh-CN" altLang="en-US" sz="2800" dirty="0" smtClean="0"/>
              <a:t>图丁电梯匀速上升过程中，机械能保持不变</a:t>
            </a:r>
            <a:endParaRPr lang="zh-CN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123728" y="1268760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7941891" cy="203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分析下列物体具有哪种能量？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5013176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下落的雨滴具有动能和重力势能。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3568" y="4941168"/>
            <a:ext cx="3672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飞行中的战斗机具有动能和重力势能。</a:t>
            </a:r>
            <a:endParaRPr lang="zh-CN" altLang="en-US" sz="3200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4076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04864"/>
            <a:ext cx="36957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 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﻿生活中有很多物体都具有机械能，自然界中是否也有机械能呢？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1723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 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03648" y="5589240"/>
            <a:ext cx="6373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 ﻿涨潮和退潮时，海水具有机械能吗？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图片 8" descr="u=964454598,3248477944&amp;fm=26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276872"/>
            <a:ext cx="4487949" cy="299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9592" y="404664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水能和风能的利用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512" y="1196752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/>
              <a:t>自然界的流水和风都是具有大量机械能的天然资源，我们的祖先很早就开始利用水能和风能了。</a:t>
            </a:r>
            <a:endParaRPr lang="zh-CN" altLang="en-US" sz="3200" dirty="0">
              <a:latin typeface="+mn-ea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25241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780928"/>
            <a:ext cx="24955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852936"/>
            <a:ext cx="24574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581128"/>
            <a:ext cx="3200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724400"/>
            <a:ext cx="28479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9592" y="404664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水能和风能的利用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196752"/>
            <a:ext cx="4680520" cy="312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429000"/>
            <a:ext cx="472634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9592" y="404664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利用水能发电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440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4355976" y="1052736"/>
            <a:ext cx="2664296" cy="76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堤坝式水电站</a:t>
            </a:r>
            <a:endParaRPr lang="zh-CN" altLang="en-US" sz="3200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5536" y="476672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/>
              <a:t>为了区别风的大小，人们把它定为</a:t>
            </a:r>
            <a:r>
              <a:rPr lang="en-US" altLang="zh-CN" sz="3200" dirty="0" smtClean="0"/>
              <a:t>0~12</a:t>
            </a:r>
            <a:r>
              <a:rPr lang="zh-CN" altLang="en-US" sz="3200" dirty="0" smtClean="0"/>
              <a:t>个等级。</a:t>
            </a:r>
            <a:endParaRPr lang="zh-CN" altLang="en-US" sz="3200" dirty="0"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39752" y="1556792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/>
              <a:t>0 </a:t>
            </a:r>
            <a:r>
              <a:rPr lang="zh-CN" altLang="en-US" sz="3200" dirty="0" smtClean="0"/>
              <a:t>级，炊烟直上。 </a:t>
            </a:r>
            <a:endParaRPr lang="zh-CN" altLang="en-US" sz="3200" dirty="0"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67744" y="2924944"/>
            <a:ext cx="6588224" cy="1485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/>
              <a:t>7 </a:t>
            </a:r>
            <a:r>
              <a:rPr lang="zh-CN" altLang="en-US" sz="3200" dirty="0" smtClean="0"/>
              <a:t>级，全树摇动，大树弯下来，迎风步行感觉不便，海浪高可达</a:t>
            </a:r>
            <a:r>
              <a:rPr lang="en-US" altLang="zh-CN" sz="3200" dirty="0" smtClean="0"/>
              <a:t>4~5.5m</a:t>
            </a:r>
            <a:r>
              <a:rPr lang="zh-CN" altLang="en-US" sz="3200" dirty="0" smtClean="0"/>
              <a:t> </a:t>
            </a:r>
            <a:r>
              <a:rPr lang="zh-CN" altLang="en-US" sz="3200" i="1" dirty="0" smtClean="0"/>
              <a:t>﻿﻿﻿﻿﻿﻿﻿﻿﻿﻿﻿﻿﻿﻿﻿﻿﻿﻿</a:t>
            </a:r>
            <a:r>
              <a:rPr lang="zh-CN" altLang="en-US" sz="3200" dirty="0" smtClean="0"/>
              <a:t> 。</a:t>
            </a:r>
            <a:endParaRPr lang="zh-CN" altLang="en-US" sz="3200" dirty="0"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39752" y="4797152"/>
            <a:ext cx="6588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/>
              <a:t>11 </a:t>
            </a:r>
            <a:r>
              <a:rPr lang="zh-CN" altLang="en-US" sz="3200" dirty="0" smtClean="0"/>
              <a:t>级，大树可被吹倒，一般建筑物遭到破坏，海浪可高达</a:t>
            </a:r>
            <a:r>
              <a:rPr lang="en-US" altLang="zh-CN" sz="3200" dirty="0" smtClean="0"/>
              <a:t>11.5~16m</a:t>
            </a:r>
            <a:r>
              <a:rPr lang="zh-CN" altLang="en-US" sz="3200" dirty="0" smtClean="0"/>
              <a:t> </a:t>
            </a:r>
            <a:r>
              <a:rPr lang="zh-CN" altLang="en-US" sz="3200" i="1" dirty="0" smtClean="0"/>
              <a:t>﻿﻿﻿﻿﻿﻿﻿﻿﻿﻿﻿﻿﻿﻿﻿﻿</a:t>
            </a:r>
            <a:r>
              <a:rPr lang="zh-CN" altLang="en-US" sz="3200" dirty="0" smtClean="0"/>
              <a:t> 。</a:t>
            </a:r>
            <a:endParaRPr lang="zh-CN" altLang="en-US" sz="3200" dirty="0">
              <a:latin typeface="+mn-ea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1724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68960"/>
            <a:ext cx="17430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941168"/>
            <a:ext cx="17811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67544" y="1916832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最早给风力定级的人是我国唐代学者李淳风。他在</a:t>
            </a:r>
            <a:r>
              <a:rPr lang="en-US" altLang="zh-CN" sz="3200" dirty="0" smtClean="0"/>
              <a:t>《</a:t>
            </a:r>
            <a:r>
              <a:rPr lang="zh-CN" altLang="en-US" sz="3200" dirty="0" smtClean="0"/>
              <a:t>乙巳占</a:t>
            </a:r>
            <a:r>
              <a:rPr lang="en-US" altLang="zh-CN" sz="3200" dirty="0" smtClean="0"/>
              <a:t>》</a:t>
            </a:r>
            <a:r>
              <a:rPr lang="zh-CN" altLang="en-US" sz="3200" dirty="0" smtClean="0"/>
              <a:t>中，把风分为动叶、鸣条、摇枝、坠叶、折小枝、折大枝和折木、飞沙石、拔大树和拔根等 </a:t>
            </a:r>
            <a:r>
              <a:rPr lang="en-US" altLang="zh-CN" sz="3200" dirty="0" smtClean="0"/>
              <a:t>8 </a:t>
            </a:r>
            <a:r>
              <a:rPr lang="zh-CN" altLang="en-US" sz="3200" dirty="0" smtClean="0"/>
              <a:t>级。</a:t>
            </a:r>
            <a:r>
              <a:rPr lang="en-US" altLang="zh-CN" sz="3200" dirty="0" smtClean="0"/>
              <a:t>400 </a:t>
            </a:r>
            <a:r>
              <a:rPr lang="zh-CN" altLang="en-US" sz="3200" dirty="0" smtClean="0"/>
              <a:t>多年后，李淳风所著的</a:t>
            </a:r>
            <a:r>
              <a:rPr lang="en-US" altLang="zh-CN" sz="3200" dirty="0" smtClean="0"/>
              <a:t>《</a:t>
            </a:r>
            <a:r>
              <a:rPr lang="zh-CN" altLang="en-US" sz="3200" dirty="0" smtClean="0"/>
              <a:t>乙巳占</a:t>
            </a:r>
            <a:r>
              <a:rPr lang="en-US" altLang="zh-CN" sz="3200" dirty="0" smtClean="0"/>
              <a:t>》</a:t>
            </a:r>
            <a:r>
              <a:rPr lang="zh-CN" altLang="en-US" sz="3200" dirty="0" smtClean="0"/>
              <a:t>传到欧洲，英国的蒲福才在此基础上，又把风分为</a:t>
            </a:r>
            <a:r>
              <a:rPr lang="en-US" altLang="zh-CN" sz="3200" dirty="0" smtClean="0"/>
              <a:t>0~12</a:t>
            </a:r>
            <a:r>
              <a:rPr lang="zh-CN" altLang="en-US" sz="3200" dirty="0" smtClean="0"/>
              <a:t>级。当然并不是说最大的风就是 </a:t>
            </a:r>
            <a:r>
              <a:rPr lang="en-US" altLang="zh-CN" sz="3200" dirty="0" smtClean="0"/>
              <a:t>12 </a:t>
            </a:r>
            <a:r>
              <a:rPr lang="zh-CN" altLang="en-US" sz="3200" dirty="0" smtClean="0"/>
              <a:t>级。</a:t>
            </a:r>
            <a:r>
              <a:rPr lang="en-US" altLang="zh-CN" sz="3200" dirty="0" smtClean="0"/>
              <a:t>12 </a:t>
            </a:r>
            <a:r>
              <a:rPr lang="zh-CN" altLang="en-US" sz="3200" dirty="0" smtClean="0"/>
              <a:t>级风速是 </a:t>
            </a:r>
            <a:r>
              <a:rPr lang="en-US" altLang="zh-CN" sz="3200" dirty="0" smtClean="0"/>
              <a:t>32.6 m/s</a:t>
            </a:r>
            <a:r>
              <a:rPr lang="zh-CN" altLang="en-US" sz="3200" dirty="0" smtClean="0"/>
              <a:t>，实际最大的风还不止 </a:t>
            </a:r>
            <a:r>
              <a:rPr lang="en-US" altLang="zh-CN" sz="3200" dirty="0" smtClean="0"/>
              <a:t>12 </a:t>
            </a:r>
            <a:r>
              <a:rPr lang="zh-CN" altLang="en-US" sz="3200" dirty="0" smtClean="0"/>
              <a:t>级，新疆达坂城曾刮过一次特大风，风速达 </a:t>
            </a:r>
            <a:r>
              <a:rPr lang="en-US" altLang="zh-CN" sz="3200" dirty="0" smtClean="0"/>
              <a:t>60 m/s</a:t>
            </a:r>
            <a:r>
              <a:rPr lang="zh-CN" altLang="en-US" sz="3200" dirty="0" smtClean="0"/>
              <a:t>。</a:t>
            </a:r>
            <a:endParaRPr lang="zh-CN" altLang="en-US" sz="3200" dirty="0">
              <a:latin typeface="+mn-ea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8640"/>
            <a:ext cx="17430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81025"/>
            <a:ext cx="91440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1025"/>
            <a:ext cx="91440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76263"/>
            <a:ext cx="91440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﻿如图所示的几种情景中，说法正确的是（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4437112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2800" dirty="0" smtClean="0"/>
              <a:t>A. </a:t>
            </a:r>
            <a:r>
              <a:rPr lang="zh-CN" altLang="en-US" sz="2800" dirty="0" smtClean="0"/>
              <a:t>发条带动钟表的齿轮和指针转动，弹性势能转化为动能</a:t>
            </a:r>
          </a:p>
          <a:p>
            <a:pPr fontAlgn="ctr"/>
            <a:r>
              <a:rPr lang="en-US" altLang="zh-CN" sz="2800" dirty="0" smtClean="0"/>
              <a:t>B. ﻿</a:t>
            </a:r>
            <a:r>
              <a:rPr lang="zh-CN" altLang="en-US" sz="2800" dirty="0" smtClean="0"/>
              <a:t>小明脚踩滑板从高处滑下，速度越来越大，机械能增大</a:t>
            </a:r>
          </a:p>
          <a:p>
            <a:pPr fontAlgn="ctr"/>
            <a:r>
              <a:rPr lang="zh-CN" altLang="en-US" sz="2800" dirty="0" smtClean="0"/>
              <a:t>﻿</a:t>
            </a:r>
            <a:r>
              <a:rPr lang="en-US" altLang="zh-CN" sz="2800" dirty="0" smtClean="0"/>
              <a:t>C. </a:t>
            </a:r>
            <a:r>
              <a:rPr lang="zh-CN" altLang="en-US" sz="2800" dirty="0" smtClean="0"/>
              <a:t>荡秋千的人从低处向高处运动时，重力势能转化为动能</a:t>
            </a:r>
          </a:p>
          <a:p>
            <a:pPr fontAlgn="ctr"/>
            <a:r>
              <a:rPr lang="zh-CN" altLang="en-US" sz="2800" dirty="0" smtClean="0"/>
              <a:t>﻿</a:t>
            </a:r>
            <a:r>
              <a:rPr lang="en-US" altLang="zh-CN" sz="2800" dirty="0" smtClean="0"/>
              <a:t>D. </a:t>
            </a:r>
            <a:r>
              <a:rPr lang="zh-CN" altLang="en-US" sz="2800" dirty="0" smtClean="0"/>
              <a:t>列车出站下坡过程中，动能转化为重力势能</a:t>
            </a:r>
            <a:endParaRPr lang="zh-CN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339752" y="134076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91440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5616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雨滴在下落的过程中，动能和重力势能都保持不变吗？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76872"/>
            <a:ext cx="36957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﻿图示卫星沿椭圆轨道运行的过程中机械能守恒，该卫星从远地点向近地点运动的过程中，以下说法中正确的是（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5536" y="2852936"/>
            <a:ext cx="58681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动能转化为势能、速度减小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﻿</a:t>
            </a:r>
            <a:r>
              <a:rPr lang="zh-CN" altLang="en-US" sz="3200" dirty="0" smtClean="0"/>
              <a:t>动能转化为势能、速度增大</a:t>
            </a:r>
          </a:p>
          <a:p>
            <a:pPr fontAlgn="ctr">
              <a:lnSpc>
                <a:spcPct val="150000"/>
              </a:lnSpc>
            </a:pPr>
            <a:r>
              <a:rPr lang="zh-CN" altLang="en-US" sz="3200" dirty="0" smtClean="0"/>
              <a:t>﻿</a:t>
            </a:r>
            <a:r>
              <a:rPr lang="en-US" altLang="zh-CN" sz="3200" dirty="0" smtClean="0"/>
              <a:t>C. </a:t>
            </a:r>
            <a:r>
              <a:rPr lang="zh-CN" altLang="en-US" sz="3200" dirty="0" smtClean="0"/>
              <a:t>势能转化为动能、速度减小</a:t>
            </a:r>
          </a:p>
          <a:p>
            <a:pPr fontAlgn="ctr">
              <a:lnSpc>
                <a:spcPct val="150000"/>
              </a:lnSpc>
            </a:pPr>
            <a:r>
              <a:rPr lang="zh-CN" altLang="en-US" sz="3200" dirty="0" smtClean="0"/>
              <a:t>﻿</a:t>
            </a:r>
            <a:r>
              <a:rPr lang="en-US" altLang="zh-CN" sz="3200" dirty="0" smtClean="0"/>
              <a:t>D. </a:t>
            </a:r>
            <a:r>
              <a:rPr lang="zh-CN" altLang="en-US" sz="3200" dirty="0" smtClean="0"/>
              <a:t>势能转化为动能、速度增大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524328" y="1772816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0838" y="3068960"/>
            <a:ext cx="3133162" cy="300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504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﻿如图所示，蹦床运动员正在比赛中，不计所有阻力。下列说法正确的是（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7544" y="3068960"/>
            <a:ext cx="8172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A. </a:t>
            </a:r>
            <a:r>
              <a:rPr lang="zh-CN" altLang="en-US" sz="3200" dirty="0" smtClean="0"/>
              <a:t>下落过程中，只有动能和重力势能的转化</a:t>
            </a:r>
          </a:p>
          <a:p>
            <a:pPr fontAlgn="ctr"/>
            <a:r>
              <a:rPr lang="en-US" altLang="zh-CN" sz="3200" dirty="0" smtClean="0"/>
              <a:t>B. ﻿</a:t>
            </a:r>
            <a:r>
              <a:rPr lang="zh-CN" altLang="en-US" sz="3200" dirty="0" smtClean="0"/>
              <a:t>在运动员与蹦床接触后，只有运动员的动能转化成蹦床的弹性势能</a:t>
            </a:r>
          </a:p>
          <a:p>
            <a:pPr fontAlgn="ctr"/>
            <a:r>
              <a:rPr lang="zh-CN" altLang="en-US" sz="3200" dirty="0" smtClean="0"/>
              <a:t>﻿</a:t>
            </a:r>
            <a:r>
              <a:rPr lang="en-US" altLang="zh-CN" sz="3200" dirty="0" smtClean="0"/>
              <a:t>C. </a:t>
            </a:r>
            <a:r>
              <a:rPr lang="zh-CN" altLang="en-US" sz="3200" dirty="0" smtClean="0"/>
              <a:t>在运动员与蹦床刚接触后到最低点之间某位置，运动员具有的动能最大</a:t>
            </a:r>
          </a:p>
          <a:p>
            <a:pPr fontAlgn="ctr"/>
            <a:r>
              <a:rPr lang="zh-CN" altLang="en-US" sz="3200" dirty="0" smtClean="0"/>
              <a:t>﻿</a:t>
            </a:r>
            <a:r>
              <a:rPr lang="en-US" altLang="zh-CN" sz="3200" dirty="0" smtClean="0"/>
              <a:t>D. </a:t>
            </a:r>
            <a:r>
              <a:rPr lang="zh-CN" altLang="en-US" sz="3200" dirty="0" smtClean="0"/>
              <a:t>运动员运动到最低点时，蹦床的弹性势能小于最初运动员的机械能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184482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836712"/>
            <a:ext cx="21240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﻿如图，人和秋千在位置 </a:t>
            </a:r>
            <a:r>
              <a:rPr lang="en-US" altLang="zh-CN" sz="3200" dirty="0" smtClean="0"/>
              <a:t>1 </a:t>
            </a:r>
            <a:r>
              <a:rPr lang="zh-CN" altLang="en-US" sz="3200" dirty="0" smtClean="0"/>
              <a:t>由静止释放，下降到最低点 </a:t>
            </a:r>
            <a:r>
              <a:rPr lang="en-US" altLang="zh-CN" sz="3200" dirty="0" smtClean="0"/>
              <a:t>2</a:t>
            </a:r>
            <a:r>
              <a:rPr lang="zh-CN" altLang="en-US" sz="3200" dirty="0" smtClean="0"/>
              <a:t>，再上升到达最高点 </a:t>
            </a:r>
            <a:r>
              <a:rPr lang="en-US" altLang="zh-CN" sz="3200" dirty="0" smtClean="0"/>
              <a:t>3</a:t>
            </a:r>
            <a:r>
              <a:rPr lang="zh-CN" altLang="en-US" sz="3200" dirty="0" smtClean="0"/>
              <a:t>，则人和秋千是（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9512" y="2564904"/>
            <a:ext cx="81003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由位置 </a:t>
            </a:r>
            <a:r>
              <a:rPr lang="en-US" altLang="zh-CN" sz="3200" dirty="0" smtClean="0"/>
              <a:t>1 </a:t>
            </a:r>
            <a:r>
              <a:rPr lang="zh-CN" altLang="en-US" sz="3200" dirty="0" smtClean="0"/>
              <a:t>到位置 </a:t>
            </a:r>
            <a:r>
              <a:rPr lang="en-US" altLang="zh-CN" sz="3200" dirty="0" smtClean="0"/>
              <a:t>2</a:t>
            </a:r>
            <a:r>
              <a:rPr lang="zh-CN" altLang="en-US" sz="3200" dirty="0" smtClean="0"/>
              <a:t>，动能转化为重力势能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﻿</a:t>
            </a:r>
            <a:r>
              <a:rPr lang="zh-CN" altLang="en-US" sz="3200" dirty="0" smtClean="0"/>
              <a:t>由位置 </a:t>
            </a:r>
            <a:r>
              <a:rPr lang="en-US" altLang="zh-CN" sz="3200" dirty="0" smtClean="0"/>
              <a:t>2 </a:t>
            </a:r>
            <a:r>
              <a:rPr lang="zh-CN" altLang="en-US" sz="3200" dirty="0" smtClean="0"/>
              <a:t>到位置 </a:t>
            </a:r>
            <a:r>
              <a:rPr lang="en-US" altLang="zh-CN" sz="3200" dirty="0" smtClean="0"/>
              <a:t>3</a:t>
            </a:r>
            <a:r>
              <a:rPr lang="zh-CN" altLang="en-US" sz="3200" dirty="0" smtClean="0"/>
              <a:t>，重力势能减小</a:t>
            </a:r>
          </a:p>
          <a:p>
            <a:pPr fontAlgn="ctr">
              <a:lnSpc>
                <a:spcPct val="150000"/>
              </a:lnSpc>
            </a:pPr>
            <a:r>
              <a:rPr lang="zh-CN" altLang="en-US" sz="3200" dirty="0" smtClean="0"/>
              <a:t>﻿</a:t>
            </a:r>
            <a:r>
              <a:rPr lang="en-US" altLang="zh-CN" sz="3200" dirty="0" smtClean="0"/>
              <a:t>C. </a:t>
            </a:r>
            <a:r>
              <a:rPr lang="zh-CN" altLang="en-US" sz="3200" dirty="0" smtClean="0"/>
              <a:t>在位置 </a:t>
            </a:r>
            <a:r>
              <a:rPr lang="en-US" altLang="zh-CN" sz="3200" dirty="0" smtClean="0"/>
              <a:t>1 </a:t>
            </a:r>
            <a:r>
              <a:rPr lang="zh-CN" altLang="en-US" sz="3200" dirty="0" smtClean="0"/>
              <a:t>和位置 </a:t>
            </a:r>
            <a:r>
              <a:rPr lang="en-US" altLang="zh-CN" sz="3200" dirty="0" smtClean="0"/>
              <a:t>3 </a:t>
            </a:r>
            <a:r>
              <a:rPr lang="zh-CN" altLang="en-US" sz="3200" dirty="0" smtClean="0"/>
              <a:t>的动能相等</a:t>
            </a:r>
          </a:p>
          <a:p>
            <a:pPr fontAlgn="ctr">
              <a:lnSpc>
                <a:spcPct val="150000"/>
              </a:lnSpc>
            </a:pPr>
            <a:r>
              <a:rPr lang="zh-CN" altLang="en-US" sz="3200" dirty="0" smtClean="0"/>
              <a:t>﻿</a:t>
            </a:r>
            <a:r>
              <a:rPr lang="en-US" altLang="zh-CN" sz="3200" dirty="0" smtClean="0"/>
              <a:t>D. 1</a:t>
            </a:r>
            <a:r>
              <a:rPr lang="zh-CN" altLang="en-US" sz="3200" dirty="0" smtClean="0"/>
              <a:t>、</a:t>
            </a:r>
            <a:r>
              <a:rPr lang="en-US" altLang="zh-CN" sz="3200" dirty="0" smtClean="0"/>
              <a:t>2</a:t>
            </a:r>
            <a:r>
              <a:rPr lang="zh-CN" altLang="en-US" sz="3200" dirty="0" smtClean="0"/>
              <a:t>、</a:t>
            </a:r>
            <a:r>
              <a:rPr lang="en-US" altLang="zh-CN" sz="3200" dirty="0" smtClean="0"/>
              <a:t>3 </a:t>
            </a:r>
            <a:r>
              <a:rPr lang="zh-CN" altLang="en-US" sz="3200" dirty="0" smtClean="0"/>
              <a:t>三个位置的机械能都相等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355976" y="1772816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1771" y="3645024"/>
            <a:ext cx="2342229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﻿如图所示，钢珠沿竖直平面上的光滑轨道 </a:t>
            </a:r>
            <a:r>
              <a:rPr lang="en-US" altLang="zh-CN" sz="2800" dirty="0" err="1" smtClean="0"/>
              <a:t>abcd</a:t>
            </a:r>
            <a:r>
              <a:rPr lang="en-US" altLang="zh-CN" sz="2800" dirty="0" smtClean="0"/>
              <a:t> </a:t>
            </a:r>
            <a:r>
              <a:rPr lang="zh-CN" altLang="en-US" sz="2800" dirty="0" smtClean="0"/>
              <a:t>从 </a:t>
            </a:r>
            <a:r>
              <a:rPr lang="en-US" altLang="zh-CN" sz="2800" dirty="0" smtClean="0"/>
              <a:t>a </a:t>
            </a:r>
            <a:r>
              <a:rPr lang="zh-CN" altLang="en-US" sz="2800" dirty="0" smtClean="0"/>
              <a:t>点运动到 </a:t>
            </a:r>
            <a:r>
              <a:rPr lang="en-US" altLang="zh-CN" sz="2800" dirty="0" smtClean="0"/>
              <a:t>d </a:t>
            </a:r>
            <a:r>
              <a:rPr lang="zh-CN" altLang="en-US" sz="2800" dirty="0" smtClean="0"/>
              <a:t>点的过程中，下列说法正确的是（      ）。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3528" y="2132856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2800" dirty="0" smtClean="0"/>
              <a:t>A. </a:t>
            </a:r>
            <a:r>
              <a:rPr lang="zh-CN" altLang="en-US" sz="2800" dirty="0" smtClean="0"/>
              <a:t>钢珠从 </a:t>
            </a:r>
            <a:r>
              <a:rPr lang="en-US" altLang="zh-CN" sz="2800" dirty="0" smtClean="0"/>
              <a:t>a </a:t>
            </a:r>
            <a:r>
              <a:rPr lang="zh-CN" altLang="en-US" sz="2800" dirty="0" smtClean="0"/>
              <a:t>运动到 </a:t>
            </a:r>
            <a:r>
              <a:rPr lang="en-US" altLang="zh-CN" sz="2800" dirty="0" smtClean="0"/>
              <a:t>b </a:t>
            </a:r>
            <a:r>
              <a:rPr lang="zh-CN" altLang="en-US" sz="2800" dirty="0" smtClean="0"/>
              <a:t>的过程中，重力势能转化为动能</a:t>
            </a:r>
          </a:p>
          <a:p>
            <a:pPr fontAlgn="ctr">
              <a:lnSpc>
                <a:spcPct val="150000"/>
              </a:lnSpc>
            </a:pPr>
            <a:r>
              <a:rPr lang="en-US" altLang="zh-CN" sz="2800" dirty="0" smtClean="0"/>
              <a:t>B. ﻿</a:t>
            </a:r>
            <a:r>
              <a:rPr lang="zh-CN" altLang="en-US" sz="2800" dirty="0" smtClean="0"/>
              <a:t>钢珠从 </a:t>
            </a:r>
            <a:r>
              <a:rPr lang="en-US" altLang="zh-CN" sz="2800" dirty="0" smtClean="0"/>
              <a:t>b </a:t>
            </a:r>
            <a:r>
              <a:rPr lang="zh-CN" altLang="en-US" sz="2800" dirty="0" smtClean="0"/>
              <a:t>运动到 </a:t>
            </a:r>
            <a:r>
              <a:rPr lang="en-US" altLang="zh-CN" sz="2800" dirty="0" smtClean="0"/>
              <a:t>c </a:t>
            </a:r>
            <a:r>
              <a:rPr lang="zh-CN" altLang="en-US" sz="2800" dirty="0" smtClean="0"/>
              <a:t>的过程中，重力势能转化为动能</a:t>
            </a:r>
          </a:p>
          <a:p>
            <a:pPr fontAlgn="ctr">
              <a:lnSpc>
                <a:spcPct val="150000"/>
              </a:lnSpc>
            </a:pPr>
            <a:r>
              <a:rPr lang="zh-CN" altLang="en-US" sz="2800" dirty="0" smtClean="0"/>
              <a:t>﻿</a:t>
            </a:r>
            <a:r>
              <a:rPr lang="en-US" altLang="zh-CN" sz="2800" dirty="0" smtClean="0"/>
              <a:t>C. </a:t>
            </a:r>
            <a:r>
              <a:rPr lang="zh-CN" altLang="en-US" sz="2800" dirty="0" smtClean="0"/>
              <a:t>钢珠在 </a:t>
            </a:r>
            <a:r>
              <a:rPr lang="en-US" altLang="zh-CN" sz="2800" dirty="0" smtClean="0"/>
              <a:t>c </a:t>
            </a:r>
            <a:r>
              <a:rPr lang="zh-CN" altLang="en-US" sz="2800" dirty="0" smtClean="0"/>
              <a:t>点比在 </a:t>
            </a:r>
            <a:r>
              <a:rPr lang="en-US" altLang="zh-CN" sz="2800" dirty="0" smtClean="0"/>
              <a:t>b </a:t>
            </a:r>
            <a:r>
              <a:rPr lang="zh-CN" altLang="en-US" sz="2800" dirty="0" smtClean="0"/>
              <a:t>点的重力势能小</a:t>
            </a:r>
          </a:p>
          <a:p>
            <a:pPr fontAlgn="ctr">
              <a:lnSpc>
                <a:spcPct val="150000"/>
              </a:lnSpc>
            </a:pPr>
            <a:r>
              <a:rPr lang="zh-CN" altLang="en-US" sz="2800" dirty="0" smtClean="0"/>
              <a:t>﻿</a:t>
            </a:r>
            <a:r>
              <a:rPr lang="en-US" altLang="zh-CN" sz="2800" dirty="0" smtClean="0"/>
              <a:t>D. </a:t>
            </a:r>
            <a:r>
              <a:rPr lang="zh-CN" altLang="en-US" sz="2800" dirty="0" smtClean="0"/>
              <a:t>钢珠通过 </a:t>
            </a:r>
            <a:r>
              <a:rPr lang="en-US" altLang="zh-CN" sz="2800" dirty="0" smtClean="0"/>
              <a:t>c </a:t>
            </a:r>
            <a:r>
              <a:rPr lang="zh-CN" altLang="en-US" sz="2800" dirty="0" smtClean="0"/>
              <a:t>时的速度比通过 </a:t>
            </a:r>
            <a:r>
              <a:rPr lang="en-US" altLang="zh-CN" sz="2800" dirty="0" smtClean="0"/>
              <a:t>d </a:t>
            </a:r>
            <a:r>
              <a:rPr lang="zh-CN" altLang="en-US" sz="2800" dirty="0" smtClean="0"/>
              <a:t>时大</a:t>
            </a:r>
            <a:endParaRPr lang="zh-CN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131840" y="1628800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800600"/>
            <a:ext cx="42100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﻿如图所示为跳水运动员踏板起跳时的情景。下列说法正确的是（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60" y="2276872"/>
            <a:ext cx="61926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A. </a:t>
            </a:r>
            <a:r>
              <a:rPr lang="zh-CN" altLang="en-US" sz="3200" dirty="0" smtClean="0"/>
              <a:t>运动员对跳板的压力与跳板对运动员的支持力是相互作用力</a:t>
            </a:r>
          </a:p>
          <a:p>
            <a:pPr fontAlgn="ctr"/>
            <a:r>
              <a:rPr lang="en-US" altLang="zh-CN" sz="3200" dirty="0" smtClean="0"/>
              <a:t>B. ﻿</a:t>
            </a:r>
            <a:r>
              <a:rPr lang="zh-CN" altLang="en-US" sz="3200" dirty="0" smtClean="0"/>
              <a:t>运动员被跳板弹起的过程中动能转化为弹性势能</a:t>
            </a:r>
          </a:p>
          <a:p>
            <a:pPr fontAlgn="ctr"/>
            <a:r>
              <a:rPr lang="zh-CN" altLang="en-US" sz="3200" dirty="0" smtClean="0"/>
              <a:t>﻿</a:t>
            </a:r>
            <a:r>
              <a:rPr lang="en-US" altLang="zh-CN" sz="3200" dirty="0" smtClean="0"/>
              <a:t>C. </a:t>
            </a:r>
            <a:r>
              <a:rPr lang="zh-CN" altLang="en-US" sz="3200" dirty="0" smtClean="0"/>
              <a:t>运动员离开跳板上升的过程中，其动能增加</a:t>
            </a:r>
          </a:p>
          <a:p>
            <a:pPr fontAlgn="ctr"/>
            <a:r>
              <a:rPr lang="zh-CN" altLang="en-US" sz="3200" dirty="0" smtClean="0"/>
              <a:t>﻿</a:t>
            </a:r>
            <a:r>
              <a:rPr lang="en-US" altLang="zh-CN" sz="3200" dirty="0" smtClean="0"/>
              <a:t>D. </a:t>
            </a:r>
            <a:r>
              <a:rPr lang="zh-CN" altLang="en-US" sz="3200" dirty="0" smtClean="0"/>
              <a:t>运动员在空中下落过程中没有力对其做功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444208" y="1268760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852936"/>
            <a:ext cx="13335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﻿如图所示，铅球从出手到将要落地的过程中（不计空气阻力）。下列说法正确的是（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5536" y="2348880"/>
            <a:ext cx="7308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铅球由</a:t>
            </a:r>
            <a:r>
              <a:rPr lang="en-US" altLang="zh-CN" sz="3200" dirty="0" err="1" smtClean="0"/>
              <a:t>a→b</a:t>
            </a:r>
            <a:r>
              <a:rPr lang="zh-CN" altLang="en-US" sz="3200" dirty="0" smtClean="0"/>
              <a:t>时，重力势能转化为动能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﻿</a:t>
            </a:r>
            <a:r>
              <a:rPr lang="zh-CN" altLang="en-US" sz="3200" dirty="0" smtClean="0"/>
              <a:t>铅球到达 </a:t>
            </a:r>
            <a:r>
              <a:rPr lang="en-US" altLang="zh-CN" sz="3200" dirty="0" smtClean="0"/>
              <a:t>b </a:t>
            </a:r>
            <a:r>
              <a:rPr lang="zh-CN" altLang="en-US" sz="3200" dirty="0" smtClean="0"/>
              <a:t>点时重力势能最大</a:t>
            </a:r>
          </a:p>
          <a:p>
            <a:pPr fontAlgn="ctr">
              <a:lnSpc>
                <a:spcPct val="150000"/>
              </a:lnSpc>
            </a:pPr>
            <a:r>
              <a:rPr lang="zh-CN" altLang="en-US" sz="3200" dirty="0" smtClean="0"/>
              <a:t>﻿</a:t>
            </a:r>
            <a:r>
              <a:rPr lang="en-US" altLang="zh-CN" sz="3200" dirty="0" smtClean="0"/>
              <a:t>C. </a:t>
            </a:r>
            <a:r>
              <a:rPr lang="zh-CN" altLang="en-US" sz="3200" dirty="0" smtClean="0"/>
              <a:t>铅球由</a:t>
            </a:r>
            <a:r>
              <a:rPr lang="en-US" altLang="zh-CN" sz="3200" dirty="0" err="1" smtClean="0"/>
              <a:t>b→c</a:t>
            </a:r>
            <a:r>
              <a:rPr lang="zh-CN" altLang="en-US" sz="3200" dirty="0" smtClean="0"/>
              <a:t>时，机械能逐渐增大</a:t>
            </a:r>
          </a:p>
          <a:p>
            <a:pPr fontAlgn="ctr">
              <a:lnSpc>
                <a:spcPct val="150000"/>
              </a:lnSpc>
            </a:pPr>
            <a:r>
              <a:rPr lang="zh-CN" altLang="en-US" sz="3200" dirty="0" smtClean="0"/>
              <a:t>﻿</a:t>
            </a:r>
            <a:r>
              <a:rPr lang="en-US" altLang="zh-CN" sz="3200" dirty="0" smtClean="0"/>
              <a:t>D. </a:t>
            </a:r>
            <a:r>
              <a:rPr lang="zh-CN" altLang="en-US" sz="3200" dirty="0" smtClean="0"/>
              <a:t>铅球在 </a:t>
            </a:r>
            <a:r>
              <a:rPr lang="en-US" altLang="zh-CN" sz="3200" dirty="0" smtClean="0"/>
              <a:t>c </a:t>
            </a:r>
            <a:r>
              <a:rPr lang="zh-CN" altLang="en-US" sz="3200" dirty="0" smtClean="0"/>
              <a:t>点时机械能为零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184482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图片 8" descr="机械能转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2342" y="4581128"/>
            <a:ext cx="3291658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﻿如图，将铁锁从贴着鼻子尖释放，铁锁摆回时并没有碰到鼻子尖，下列说法正确的是（  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71600" y="3933056"/>
            <a:ext cx="76683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A. </a:t>
            </a:r>
            <a:r>
              <a:rPr lang="zh-CN" altLang="en-US" sz="3200" dirty="0" smtClean="0"/>
              <a:t>铁锁向最低处摆动过程中动能转化为重力势能</a:t>
            </a:r>
          </a:p>
          <a:p>
            <a:pPr fontAlgn="ctr"/>
            <a:r>
              <a:rPr lang="en-US" altLang="zh-CN" sz="3200" dirty="0" smtClean="0"/>
              <a:t>B. ﻿</a:t>
            </a:r>
            <a:r>
              <a:rPr lang="zh-CN" altLang="en-US" sz="3200" dirty="0" smtClean="0"/>
              <a:t>铁锁向最低处摆动过程中重力不做功</a:t>
            </a:r>
          </a:p>
          <a:p>
            <a:pPr fontAlgn="ctr"/>
            <a:r>
              <a:rPr lang="zh-CN" altLang="en-US" sz="3200" dirty="0" smtClean="0"/>
              <a:t>﻿</a:t>
            </a:r>
            <a:r>
              <a:rPr lang="en-US" altLang="zh-CN" sz="3200" dirty="0" smtClean="0"/>
              <a:t>C. </a:t>
            </a:r>
            <a:r>
              <a:rPr lang="zh-CN" altLang="en-US" sz="3200" dirty="0" smtClean="0"/>
              <a:t>铁锁从释放到摆回的过程中机械能减小</a:t>
            </a:r>
          </a:p>
          <a:p>
            <a:pPr fontAlgn="ctr"/>
            <a:r>
              <a:rPr lang="zh-CN" altLang="en-US" sz="3200" dirty="0" smtClean="0"/>
              <a:t>﻿</a:t>
            </a:r>
            <a:r>
              <a:rPr lang="en-US" altLang="zh-CN" sz="3200" dirty="0" smtClean="0"/>
              <a:t>D. </a:t>
            </a:r>
            <a:r>
              <a:rPr lang="zh-CN" altLang="en-US" sz="3200" dirty="0" smtClean="0"/>
              <a:t>铁锁在最低处的机械能最大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995936" y="1772816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16832"/>
            <a:ext cx="363626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﻿如图，轻质弹簧竖直放置，下端固定于地面，上端位于 </a:t>
            </a:r>
            <a:r>
              <a:rPr lang="en-US" altLang="zh-CN" sz="3200" dirty="0" smtClean="0"/>
              <a:t>O </a:t>
            </a:r>
            <a:r>
              <a:rPr lang="zh-CN" altLang="en-US" sz="3200" dirty="0" smtClean="0"/>
              <a:t>点时弹簧恰好不发生形变。现将一小球放在弹簧上端，再用力向下把小球压至图中 </a:t>
            </a:r>
            <a:r>
              <a:rPr lang="en-US" altLang="zh-CN" sz="3200" dirty="0" smtClean="0"/>
              <a:t>A </a:t>
            </a:r>
            <a:r>
              <a:rPr lang="zh-CN" altLang="en-US" sz="3200" dirty="0" smtClean="0"/>
              <a:t>位置后由静止释放，小球将竖直向上运动并脱离弹簧，不计空气阻力，则小球（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47664" y="3811012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A. </a:t>
            </a:r>
            <a:r>
              <a:rPr lang="zh-CN" altLang="en-US" sz="3200" dirty="0" smtClean="0"/>
              <a:t>运动至最高点时，受平衡力作用</a:t>
            </a:r>
          </a:p>
          <a:p>
            <a:pPr fontAlgn="ctr"/>
            <a:r>
              <a:rPr lang="en-US" altLang="zh-CN" sz="3200" dirty="0" smtClean="0"/>
              <a:t>B. ﻿</a:t>
            </a:r>
            <a:r>
              <a:rPr lang="zh-CN" altLang="en-US" sz="3200" dirty="0" smtClean="0"/>
              <a:t>被释放瞬间，所受重力大于弹簧弹力</a:t>
            </a:r>
          </a:p>
          <a:p>
            <a:pPr fontAlgn="ctr"/>
            <a:r>
              <a:rPr lang="zh-CN" altLang="en-US" sz="3200" dirty="0" smtClean="0"/>
              <a:t>﻿</a:t>
            </a:r>
            <a:r>
              <a:rPr lang="en-US" altLang="zh-CN" sz="3200" dirty="0" smtClean="0"/>
              <a:t>C. </a:t>
            </a:r>
            <a:r>
              <a:rPr lang="zh-CN" altLang="en-US" sz="3200" dirty="0" smtClean="0"/>
              <a:t>从 </a:t>
            </a:r>
            <a:r>
              <a:rPr lang="en-US" altLang="zh-CN" sz="3200" dirty="0" smtClean="0"/>
              <a:t>A </a:t>
            </a:r>
            <a:r>
              <a:rPr lang="zh-CN" altLang="en-US" sz="3200" dirty="0" smtClean="0"/>
              <a:t>点向上运动过程中，速度先增大后减小</a:t>
            </a:r>
          </a:p>
          <a:p>
            <a:pPr fontAlgn="ctr"/>
            <a:r>
              <a:rPr lang="zh-CN" altLang="en-US" sz="3200" dirty="0" smtClean="0"/>
              <a:t>﻿</a:t>
            </a:r>
            <a:r>
              <a:rPr lang="en-US" altLang="zh-CN" sz="3200" dirty="0" smtClean="0"/>
              <a:t>D. </a:t>
            </a:r>
            <a:r>
              <a:rPr lang="zh-CN" altLang="en-US" sz="3200" dirty="0" smtClean="0"/>
              <a:t>从 </a:t>
            </a:r>
            <a:r>
              <a:rPr lang="en-US" altLang="zh-CN" sz="3200" dirty="0" smtClean="0"/>
              <a:t>O </a:t>
            </a:r>
            <a:r>
              <a:rPr lang="zh-CN" altLang="en-US" sz="3200" dirty="0" smtClean="0"/>
              <a:t>点向上运动过程中，重力势能转化为动能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940152" y="3284984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056"/>
            <a:ext cx="1455516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9592" y="404664"/>
            <a:ext cx="1944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机械能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7584" y="2132856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﻿动能、重力势能和弹性势能统称为</a:t>
            </a:r>
            <a:r>
              <a:rPr lang="zh-CN" altLang="en-US" sz="3200" b="1" dirty="0">
                <a:solidFill>
                  <a:srgbClr val="FF0000"/>
                </a:solidFill>
              </a:rPr>
              <a:t>机械能</a:t>
            </a:r>
            <a:r>
              <a:rPr lang="zh-CN" altLang="en-US" sz="3200" dirty="0"/>
              <a:t>。</a:t>
            </a:r>
            <a:endParaRPr lang="zh-CN" altLang="en-US" sz="3200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47664" y="4869160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物体具有机械能的总量等于动能、势能两种能量之和。</a:t>
            </a:r>
            <a:endParaRPr lang="zh-CN" altLang="en-US" sz="3200" dirty="0"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59632" y="3573016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机械能</a:t>
            </a:r>
            <a:endParaRPr lang="zh-CN" altLang="en-US" sz="3200" dirty="0"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59832" y="2996952"/>
            <a:ext cx="1080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动能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31840" y="3861048"/>
            <a:ext cx="1080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﻿势能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32040" y="3501008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重力势能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932040" y="4149080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弹性势能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" name="左大括号 14"/>
          <p:cNvSpPr/>
          <p:nvPr/>
        </p:nvSpPr>
        <p:spPr>
          <a:xfrm>
            <a:off x="2699792" y="3140968"/>
            <a:ext cx="288032" cy="1296144"/>
          </a:xfrm>
          <a:prstGeom prst="leftBrace">
            <a:avLst>
              <a:gd name="adj1" fmla="val 64286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左大括号 15"/>
          <p:cNvSpPr/>
          <p:nvPr/>
        </p:nvSpPr>
        <p:spPr>
          <a:xfrm>
            <a:off x="4355976" y="3573016"/>
            <a:ext cx="288032" cy="1152128"/>
          </a:xfrm>
          <a:prstGeom prst="leftBrace">
            <a:avLst>
              <a:gd name="adj1" fmla="val 6666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4" grpId="0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99592" y="404664"/>
            <a:ext cx="1944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机械能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99592" y="1700808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﻿动能、重力势能和弹性势能统称为</a:t>
            </a:r>
            <a:r>
              <a:rPr lang="zh-CN" altLang="en-US" sz="3200" b="1" dirty="0">
                <a:solidFill>
                  <a:srgbClr val="FF0000"/>
                </a:solidFill>
              </a:rPr>
              <a:t>机械能</a:t>
            </a:r>
            <a:r>
              <a:rPr lang="zh-CN" altLang="en-US" sz="3200" dirty="0"/>
              <a:t>。</a:t>
            </a:r>
            <a:endParaRPr lang="zh-CN" altLang="en-US" sz="3200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03648" y="2780928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怎样判断一个物体机械能的变化？</a:t>
            </a:r>
            <a:endParaRPr lang="zh-CN" altLang="en-US" sz="3200" dirty="0"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1520" y="4437112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同一物体</a:t>
            </a:r>
            <a:endParaRPr lang="zh-CN" altLang="en-US" sz="3200" dirty="0"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55776" y="4509120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被举的高度变化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55776" y="3717032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﻿速度变化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55776" y="5301208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弹性形变量变化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99992" y="3717032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—————</a:t>
            </a:r>
            <a:r>
              <a:rPr lang="zh-CN" altLang="en-US" sz="3200" b="1" dirty="0">
                <a:solidFill>
                  <a:srgbClr val="FF0000"/>
                </a:solidFill>
              </a:rPr>
              <a:t>动能变化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" name="左大括号 14"/>
          <p:cNvSpPr/>
          <p:nvPr/>
        </p:nvSpPr>
        <p:spPr>
          <a:xfrm>
            <a:off x="2123728" y="3933056"/>
            <a:ext cx="360040" cy="1872208"/>
          </a:xfrm>
          <a:prstGeom prst="leftBrace">
            <a:avLst>
              <a:gd name="adj1" fmla="val 64286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2780928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580112" y="4437112"/>
            <a:ext cx="3563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——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重</a:t>
            </a:r>
            <a:r>
              <a:rPr lang="zh-CN" altLang="en-US" sz="3200" b="1" dirty="0">
                <a:solidFill>
                  <a:srgbClr val="FF0000"/>
                </a:solidFill>
              </a:rPr>
              <a:t>力势能变化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79096" y="5301208"/>
            <a:ext cx="3564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——</a:t>
            </a:r>
            <a:r>
              <a:rPr lang="zh-CN" altLang="en-US" sz="3200" b="1" dirty="0">
                <a:solidFill>
                  <a:srgbClr val="FF0000"/>
                </a:solidFill>
              </a:rPr>
              <a:t>弹性势能变化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0" grpId="0"/>
      <p:bldP spid="11" grpId="0"/>
      <p:bldP spid="14" grpId="0"/>
      <p:bldP spid="15" grpId="0" animBg="1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259632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﻿制作单摆。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31640" y="3645024"/>
            <a:ext cx="3744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﻿将金属块拉开一个较小的角度，然后放手使其摆动。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03648" y="1988840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﻿器材：小金属块、细线、铁架台。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622751"/>
            <a:ext cx="3347864" cy="423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观察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﻿观察单摆的运动，思考小球的能量变化。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7112"/>
            <a:ext cx="91440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691680" y="5301208"/>
            <a:ext cx="936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2800" dirty="0" smtClean="0">
                <a:solidFill>
                  <a:srgbClr val="FF0000"/>
                </a:solidFill>
              </a:rPr>
              <a:t>降低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03648" y="1988840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﻿分析小球摆动的过程，完成表格。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98884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分析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8984" y="1412776"/>
            <a:ext cx="16250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1691680" y="5949280"/>
            <a:ext cx="936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﻿升高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987824" y="5301208"/>
            <a:ext cx="936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2800" dirty="0" smtClean="0">
                <a:solidFill>
                  <a:srgbClr val="FF0000"/>
                </a:solidFill>
              </a:rPr>
              <a:t>减小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87824" y="5949280"/>
            <a:ext cx="936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2800" dirty="0" smtClean="0">
                <a:solidFill>
                  <a:srgbClr val="FF0000"/>
                </a:solidFill>
              </a:rPr>
              <a:t>增大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16016" y="5301208"/>
            <a:ext cx="936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2800" dirty="0" smtClean="0">
                <a:solidFill>
                  <a:srgbClr val="FF0000"/>
                </a:solidFill>
              </a:rPr>
              <a:t>增大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44008" y="5877272"/>
            <a:ext cx="936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2800" dirty="0" smtClean="0">
                <a:solidFill>
                  <a:srgbClr val="FF0000"/>
                </a:solidFill>
              </a:rPr>
              <a:t>减小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796136" y="5301208"/>
            <a:ext cx="936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2800" dirty="0" smtClean="0">
                <a:solidFill>
                  <a:srgbClr val="FF0000"/>
                </a:solidFill>
              </a:rPr>
              <a:t>增大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796136" y="5877272"/>
            <a:ext cx="936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2800" dirty="0" smtClean="0">
                <a:solidFill>
                  <a:srgbClr val="FF0000"/>
                </a:solidFill>
              </a:rPr>
              <a:t>减小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588224" y="5301208"/>
            <a:ext cx="2555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﻿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重力势能       动能</a:t>
            </a:r>
            <a:endParaRPr lang="zh-CN" altLang="en-US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660232" y="6021288"/>
            <a:ext cx="2483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﻿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动能      重力势能</a:t>
            </a:r>
            <a:endParaRPr lang="zh-CN" altLang="en-US" sz="2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>
            <a:off x="8028384" y="5589240"/>
            <a:ext cx="36004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7380312" y="6237312"/>
            <a:ext cx="36004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259632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﻿制作单摆。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31640" y="3429000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﻿滚摆的高度变化容易观察，而滚摆的速度变化不宜比较。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03648" y="1484784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﻿器材：用细线、空铁皮罐、两个铁架台等自制滚摆，并观察滚摆运动过程中动能和重力势能的变化。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501008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提示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869160"/>
            <a:ext cx="1259632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方法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03648" y="4869160"/>
            <a:ext cx="5040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﻿在滚摆的侧面涂上两种颜色相间的图案。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514850"/>
            <a:ext cx="24860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721</Words>
  <Application>Microsoft Office PowerPoint</Application>
  <PresentationFormat>全屏显示(4:3)</PresentationFormat>
  <Paragraphs>250</Paragraphs>
  <Slides>47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48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2020-03-11T14:07:12Z</dcterms:created>
  <dcterms:modified xsi:type="dcterms:W3CDTF">2020-03-30T04:24:26Z</dcterms:modified>
</cp:coreProperties>
</file>