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256" r:id="rId52"/>
    <p:sldId id="257" r:id="rId53"/>
    <p:sldId id="259" r:id="rId54"/>
    <p:sldId id="258" r:id="rId55"/>
    <p:sldId id="314" r:id="rId56"/>
    <p:sldId id="320" r:id="rId57"/>
    <p:sldId id="321" r:id="rId58"/>
    <p:sldId id="322" r:id="rId59"/>
    <p:sldId id="323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B972-D6A9-4638-BAC3-E41DC28E6323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F37-E598-448A-B312-1A937F298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B972-D6A9-4638-BAC3-E41DC28E6323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F37-E598-448A-B312-1A937F298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B972-D6A9-4638-BAC3-E41DC28E6323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F37-E598-448A-B312-1A937F298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B972-D6A9-4638-BAC3-E41DC28E6323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F37-E598-448A-B312-1A937F298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B972-D6A9-4638-BAC3-E41DC28E6323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F37-E598-448A-B312-1A937F298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B972-D6A9-4638-BAC3-E41DC28E6323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F37-E598-448A-B312-1A937F298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B972-D6A9-4638-BAC3-E41DC28E6323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F37-E598-448A-B312-1A937F298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B972-D6A9-4638-BAC3-E41DC28E6323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F37-E598-448A-B312-1A937F298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B972-D6A9-4638-BAC3-E41DC28E6323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F37-E598-448A-B312-1A937F298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B972-D6A9-4638-BAC3-E41DC28E6323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F37-E598-448A-B312-1A937F298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B972-D6A9-4638-BAC3-E41DC28E6323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F37-E598-448A-B312-1A937F298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0B972-D6A9-4638-BAC3-E41DC28E6323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6F37-E598-448A-B312-1A937F298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9464" y="2492895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12.1 </a:t>
            </a: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杠杆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1484784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 ①确定支点和力的作用方向。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548680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画力臂的方法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23526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2733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2019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25717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1115616" y="2420888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O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04048" y="2492896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O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5576" y="4725144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O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724128" y="5517232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O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31640" y="2636912"/>
            <a:ext cx="26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·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32040" y="2708920"/>
            <a:ext cx="26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·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259632" y="4725144"/>
            <a:ext cx="26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·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24128" y="5157192"/>
            <a:ext cx="26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·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3059832" y="2132856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31840" y="184482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H="1" flipV="1">
            <a:off x="6084168" y="2132856"/>
            <a:ext cx="64807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2915816" y="4365104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1547664" y="4149080"/>
            <a:ext cx="50405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5436096" y="3933056"/>
            <a:ext cx="100811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16216" y="378904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59832" y="465313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8184" y="162880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1600" y="393305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134076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 ②用实线作从支点 </a:t>
            </a:r>
            <a:r>
              <a:rPr lang="en-US" altLang="zh-CN" sz="3200" dirty="0" smtClean="0"/>
              <a:t>O </a:t>
            </a:r>
            <a:r>
              <a:rPr lang="zh-CN" altLang="en-US" sz="3200" dirty="0" smtClean="0"/>
              <a:t>向力的作用线画垂线，标出垂足。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548680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画力臂的方法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1625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矩形 44"/>
          <p:cNvSpPr/>
          <p:nvPr/>
        </p:nvSpPr>
        <p:spPr>
          <a:xfrm>
            <a:off x="1151112" y="558924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若在画力臂的过程中力的作用线不够长，必须用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虚线</a:t>
            </a:r>
            <a:r>
              <a:rPr lang="zh-CN" altLang="en-US" sz="3200" dirty="0" smtClean="0"/>
              <a:t>延长。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56612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156176" y="3284984"/>
            <a:ext cx="0" cy="136815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2555776" y="3933056"/>
            <a:ext cx="1152128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3635896" y="4077072"/>
            <a:ext cx="144016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563888" y="4005064"/>
            <a:ext cx="720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483768" y="4509120"/>
            <a:ext cx="3672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6012160" y="4365104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6012160" y="4365104"/>
            <a:ext cx="0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134076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 ③用大括号勾出力臂，并在旁边标出力臂符号 </a:t>
            </a:r>
            <a:r>
              <a:rPr lang="en-US" altLang="zh-CN" sz="3200" dirty="0" smtClean="0"/>
              <a:t>L</a:t>
            </a:r>
            <a:r>
              <a:rPr lang="zh-CN" altLang="en-US" sz="3200" dirty="0" smtClean="0"/>
              <a:t>（或用两端带箭头的直线标注）。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548680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画力臂的方法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1625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矩形 44"/>
          <p:cNvSpPr/>
          <p:nvPr/>
        </p:nvSpPr>
        <p:spPr>
          <a:xfrm>
            <a:off x="1187624" y="5661248"/>
            <a:ext cx="6733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一找支点二画线，三连距离四标签。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56612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归纳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156176" y="3284984"/>
            <a:ext cx="0" cy="136815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2555776" y="3933056"/>
            <a:ext cx="1152128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3635896" y="4077072"/>
            <a:ext cx="144016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563888" y="4005064"/>
            <a:ext cx="720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483768" y="4509120"/>
            <a:ext cx="3672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6012160" y="4365104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6012160" y="4365104"/>
            <a:ext cx="0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大括号 14"/>
          <p:cNvSpPr/>
          <p:nvPr/>
        </p:nvSpPr>
        <p:spPr>
          <a:xfrm rot="16200000">
            <a:off x="4139952" y="2852936"/>
            <a:ext cx="360040" cy="3672408"/>
          </a:xfrm>
          <a:prstGeom prst="leftBrace">
            <a:avLst>
              <a:gd name="adj1" fmla="val 4090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 rot="3918133">
            <a:off x="2819616" y="3370933"/>
            <a:ext cx="393690" cy="1308631"/>
          </a:xfrm>
          <a:prstGeom prst="leftBrace">
            <a:avLst>
              <a:gd name="adj1" fmla="val 4090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627784" y="3212976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4725144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15" grpId="0" animBg="1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杠杆示意图的作法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713537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3923928" y="1916832"/>
            <a:ext cx="26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·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19872" y="1844824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O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5436096" y="2204864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80112" y="198884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4499992" y="2420888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44008" y="299695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5436096" y="1772816"/>
            <a:ext cx="0" cy="7920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067944" y="2276872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左大括号 28"/>
          <p:cNvSpPr/>
          <p:nvPr/>
        </p:nvSpPr>
        <p:spPr>
          <a:xfrm rot="5400000">
            <a:off x="4608004" y="1448780"/>
            <a:ext cx="288032" cy="1368152"/>
          </a:xfrm>
          <a:prstGeom prst="leftBrace">
            <a:avLst>
              <a:gd name="adj1" fmla="val 40909"/>
              <a:gd name="adj2" fmla="val 5107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427984" y="1412776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4499992" y="1772816"/>
            <a:ext cx="0" cy="93610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左大括号 32"/>
          <p:cNvSpPr/>
          <p:nvPr/>
        </p:nvSpPr>
        <p:spPr>
          <a:xfrm rot="16200000">
            <a:off x="4175956" y="2240868"/>
            <a:ext cx="216024" cy="432048"/>
          </a:xfrm>
          <a:prstGeom prst="leftBrace">
            <a:avLst>
              <a:gd name="adj1" fmla="val 40909"/>
              <a:gd name="adj2" fmla="val 5107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851920" y="2564904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4" grpId="0"/>
      <p:bldP spid="29" grpId="0" animBg="1"/>
      <p:bldP spid="30" grpId="0"/>
      <p:bldP spid="33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 </a:t>
            </a:r>
            <a:r>
              <a:rPr lang="en-US" altLang="zh-CN" sz="3200" dirty="0" smtClean="0"/>
              <a:t>1. </a:t>
            </a:r>
            <a:r>
              <a:rPr lang="zh-CN" altLang="en-US" sz="3200" dirty="0" smtClean="0"/>
              <a:t>力臂是支点到力的作用线的距离，不是支点到作用点的距离。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2. </a:t>
            </a:r>
            <a:r>
              <a:rPr lang="zh-CN" altLang="en-US" sz="3200" dirty="0" smtClean="0"/>
              <a:t>力的作用线是一条直线，没有方向。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3. </a:t>
            </a:r>
            <a:r>
              <a:rPr lang="zh-CN" altLang="en-US" sz="3200" dirty="0" smtClean="0"/>
              <a:t>力臂和力的作用线用虚线表示，且力臂的长度应该用大括号标记；垂直的地方应有垂足；支点处用 </a:t>
            </a:r>
            <a:r>
              <a:rPr lang="en-US" altLang="zh-CN" sz="3200" dirty="0" smtClean="0"/>
              <a:t>O </a:t>
            </a:r>
            <a:r>
              <a:rPr lang="zh-CN" altLang="en-US" sz="3200" dirty="0" smtClean="0"/>
              <a:t>标记。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如图，这款图钉来自于一个初中生的创意，翘起部分为我们预留下施力空间。拔起图钉时，将图钉看作杠杆，其支点为（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15616" y="5517232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A </a:t>
            </a:r>
            <a:r>
              <a:rPr lang="zh-CN" altLang="en-US" sz="3200" dirty="0" smtClean="0"/>
              <a:t>点    </a:t>
            </a:r>
            <a:r>
              <a:rPr lang="en-US" altLang="zh-CN" sz="3200" dirty="0" smtClean="0"/>
              <a:t>B. B </a:t>
            </a:r>
            <a:r>
              <a:rPr lang="zh-CN" altLang="en-US" sz="3200" dirty="0" smtClean="0"/>
              <a:t>点      </a:t>
            </a:r>
            <a:r>
              <a:rPr lang="en-US" altLang="zh-CN" sz="3200" dirty="0" smtClean="0"/>
              <a:t>C. C </a:t>
            </a:r>
            <a:r>
              <a:rPr lang="zh-CN" altLang="en-US" sz="3200" dirty="0" smtClean="0"/>
              <a:t>点         </a:t>
            </a:r>
            <a:r>
              <a:rPr lang="en-US" altLang="zh-CN" sz="3200" dirty="0" smtClean="0"/>
              <a:t>D. D </a:t>
            </a:r>
            <a:r>
              <a:rPr lang="zh-CN" altLang="en-US" sz="3200" dirty="0" smtClean="0"/>
              <a:t>点</a:t>
            </a:r>
            <a:endParaRPr lang="zh-CN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45148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40352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如图所示的杠杆，作用在杠杆上的力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所对应的力臂最长的是（      ）。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13407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请按题目要求作答：</a:t>
            </a:r>
          </a:p>
          <a:p>
            <a:pPr fontAlgn="ctr"/>
            <a:r>
              <a:rPr lang="zh-CN" altLang="en-US" sz="3200" dirty="0" smtClean="0"/>
              <a:t>如图轻质杠杆处于静止状态，请在图中画出力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</a:t>
            </a:r>
            <a:r>
              <a:rPr lang="zh-CN" altLang="en-US" sz="3200" dirty="0" smtClean="0"/>
              <a:t> 的力臂和阻力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</a:t>
            </a:r>
            <a:r>
              <a:rPr lang="zh-CN" altLang="en-US" sz="3200" dirty="0" smtClean="0"/>
              <a:t> 。</a:t>
            </a:r>
            <a:endParaRPr lang="zh-CN" alt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49625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 flipH="1">
            <a:off x="3923928" y="4149080"/>
            <a:ext cx="936104" cy="7920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627784" y="3429000"/>
            <a:ext cx="1296144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940152" y="5229200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3779912" y="4653136"/>
            <a:ext cx="144016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3923928" y="4653136"/>
            <a:ext cx="144016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40152" y="58052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3914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作出下列杠杆的五要素。</a:t>
            </a:r>
            <a:endParaRPr lang="zh-CN" altLang="en-US" sz="3200" dirty="0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979712" y="3068960"/>
            <a:ext cx="2808312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059832" y="3429000"/>
            <a:ext cx="72008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03848" y="515719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788024" y="2204864"/>
            <a:ext cx="0" cy="158417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187624" y="2852936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O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3" name="左大括号 22"/>
          <p:cNvSpPr/>
          <p:nvPr/>
        </p:nvSpPr>
        <p:spPr>
          <a:xfrm rot="5400000">
            <a:off x="2339752" y="2348880"/>
            <a:ext cx="360040" cy="1080120"/>
          </a:xfrm>
          <a:prstGeom prst="leftBrace">
            <a:avLst>
              <a:gd name="adj1" fmla="val 40909"/>
              <a:gd name="adj2" fmla="val 5107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3059832" y="2492896"/>
            <a:ext cx="0" cy="158417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左大括号 24"/>
          <p:cNvSpPr/>
          <p:nvPr/>
        </p:nvSpPr>
        <p:spPr>
          <a:xfrm rot="5400000">
            <a:off x="3131840" y="1412776"/>
            <a:ext cx="504056" cy="2808312"/>
          </a:xfrm>
          <a:prstGeom prst="leftBrace">
            <a:avLst>
              <a:gd name="adj1" fmla="val 40909"/>
              <a:gd name="adj2" fmla="val 5107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4572000" y="3212976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572000" y="3068960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2843808" y="3212976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843808" y="3068960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31840" y="1988840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5736" y="2132856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3" grpId="0" animBg="1"/>
      <p:bldP spid="25" grpId="0" animBg="1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杠杆的平衡条件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7544" y="2708920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</a:rPr>
              <a:t>物体的平衡状态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479715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</a:rPr>
              <a:t>杠杆的平衡状态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4048" y="2420888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保持静止</a:t>
            </a:r>
            <a:endParaRPr lang="zh-CN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5004048" y="3068960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保持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匀速直线运动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4048" y="5157192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保持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匀速转动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04048" y="4365104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保持静止</a:t>
            </a:r>
            <a:endParaRPr lang="zh-CN" altLang="en-US" sz="3200" dirty="0"/>
          </a:p>
        </p:txBody>
      </p:sp>
      <p:sp>
        <p:nvSpPr>
          <p:cNvPr id="26" name="左大括号 25"/>
          <p:cNvSpPr/>
          <p:nvPr/>
        </p:nvSpPr>
        <p:spPr>
          <a:xfrm>
            <a:off x="4788024" y="2564904"/>
            <a:ext cx="288032" cy="936104"/>
          </a:xfrm>
          <a:prstGeom prst="leftBrace">
            <a:avLst>
              <a:gd name="adj1" fmla="val 4642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3491880" y="2996952"/>
            <a:ext cx="12241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左大括号 30"/>
          <p:cNvSpPr/>
          <p:nvPr/>
        </p:nvSpPr>
        <p:spPr>
          <a:xfrm>
            <a:off x="4788024" y="4581128"/>
            <a:ext cx="288032" cy="936104"/>
          </a:xfrm>
          <a:prstGeom prst="leftBrace">
            <a:avLst>
              <a:gd name="adj1" fmla="val 4642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/>
          <p:cNvCxnSpPr/>
          <p:nvPr/>
        </p:nvCxnSpPr>
        <p:spPr>
          <a:xfrm>
            <a:off x="3419872" y="5085184"/>
            <a:ext cx="13681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2" grpId="0"/>
      <p:bldP spid="24" grpId="0"/>
      <p:bldP spid="26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28" y="76470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壮丽辉煌的咸阳宫曾巍然矗立于八百里秦川。司马迁在</a:t>
            </a:r>
            <a:r>
              <a:rPr lang="en-US" altLang="zh-CN" sz="3200" dirty="0"/>
              <a:t>《</a:t>
            </a:r>
            <a:r>
              <a:rPr lang="zh-CN" altLang="en-US" sz="3200" dirty="0"/>
              <a:t>史记 </a:t>
            </a:r>
            <a:r>
              <a:rPr lang="en-US" altLang="zh-CN" sz="3200" dirty="0"/>
              <a:t>· </a:t>
            </a:r>
            <a:r>
              <a:rPr lang="zh-CN" altLang="en-US" sz="3200" dirty="0"/>
              <a:t>荆柯列传</a:t>
            </a:r>
            <a:r>
              <a:rPr lang="en-US" altLang="zh-CN" sz="3200" dirty="0"/>
              <a:t>》</a:t>
            </a:r>
            <a:r>
              <a:rPr lang="zh-CN" altLang="en-US" sz="3200" dirty="0"/>
              <a:t>中有关于这座宫殿的描述。我们的祖先在建造咸阳宫时就利用工具搬动巨大的石块、木头等重物。你能讲出其中的道理吗？</a:t>
            </a:r>
            <a:endParaRPr lang="zh-CN" altLang="en-US" sz="32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89040"/>
            <a:ext cx="4434855" cy="272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﻿体重不同的两人能不能让跷跷板稳定下来？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3325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9632" y="573325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 ﻿杠杆满足什么条件才能处于平衡状态呢？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3848" y="5085184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 ﻿静止或缓慢的匀速圆周转动。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5085184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【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平衡状态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】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64652"/>
            <a:ext cx="7469063" cy="317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﻿探究杠杆的平衡条件。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69160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9672" y="486916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 ﻿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F</a:t>
            </a:r>
            <a:r>
              <a:rPr lang="en-US" altLang="zh-CN" sz="3200" baseline="-250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·L</a:t>
            </a:r>
            <a:r>
              <a:rPr lang="en-US" altLang="zh-CN" sz="3200" baseline="-250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=F</a:t>
            </a:r>
            <a:r>
              <a:rPr lang="en-US" altLang="zh-CN" sz="3200" baseline="-250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·L</a:t>
            </a:r>
            <a:r>
              <a:rPr lang="en-US" altLang="zh-CN" sz="3200" baseline="-25000" dirty="0" smtClean="0">
                <a:latin typeface="华文楷体" pitchFamily="2" charset="-122"/>
                <a:ea typeface="华文楷体" pitchFamily="2" charset="-122"/>
              </a:rPr>
              <a:t>2</a:t>
            </a:r>
            <a:endParaRPr lang="zh-CN" altLang="en-US" sz="3200" baseline="-25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47664" y="3861048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 ﻿       </a:t>
            </a:r>
            <a:r>
              <a:rPr lang="en-US" altLang="zh-CN" sz="3200" dirty="0" smtClean="0"/>
              <a:t>=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47664" y="1916832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F</a:t>
            </a:r>
            <a:r>
              <a:rPr lang="en-US" altLang="zh-CN" sz="3200" baseline="-250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+L</a:t>
            </a:r>
            <a:r>
              <a:rPr lang="en-US" altLang="zh-CN" sz="3200" baseline="-250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=F</a:t>
            </a:r>
            <a:r>
              <a:rPr lang="en-US" altLang="zh-CN" sz="3200" baseline="-250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+L</a:t>
            </a:r>
            <a:r>
              <a:rPr lang="en-US" altLang="zh-CN" sz="3200" baseline="-25000" dirty="0" smtClean="0">
                <a:latin typeface="华文楷体" pitchFamily="2" charset="-122"/>
                <a:ea typeface="华文楷体" pitchFamily="2" charset="-122"/>
              </a:rPr>
              <a:t>2</a:t>
            </a:r>
            <a:endParaRPr lang="zh-CN" altLang="en-US" sz="3200" baseline="-25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91683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52936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861048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47664" y="2852936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F</a:t>
            </a:r>
            <a:r>
              <a:rPr lang="en-US" altLang="zh-CN" sz="3200" baseline="-250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-L</a:t>
            </a:r>
            <a:r>
              <a:rPr lang="en-US" altLang="zh-CN" sz="3200" baseline="-250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=F</a:t>
            </a:r>
            <a:r>
              <a:rPr lang="en-US" altLang="zh-CN" sz="3200" baseline="-250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-L</a:t>
            </a:r>
            <a:r>
              <a:rPr lang="en-US" altLang="zh-CN" sz="3200" baseline="-25000" dirty="0" smtClean="0">
                <a:latin typeface="华文楷体" pitchFamily="2" charset="-122"/>
                <a:ea typeface="华文楷体" pitchFamily="2" charset="-122"/>
              </a:rPr>
              <a:t>2</a:t>
            </a:r>
            <a:endParaRPr lang="zh-CN" altLang="en-US" sz="3200" baseline="-25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717032"/>
            <a:ext cx="360040" cy="970543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717032"/>
            <a:ext cx="360040" cy="930103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293" y="1844824"/>
            <a:ext cx="4600707" cy="34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  <p:bldP spid="11" grpId="0" animBg="1"/>
      <p:bldP spid="14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讨论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/>
              <a:t> A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两图中的杠杆处于静止状态，实验时采用哪幅图？为什么？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9632" y="5445224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实验时，使杠杆在水平位置平衡，便于在杠杆上直接测出力臂的大小。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8256587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连接符 13"/>
          <p:cNvCxnSpPr/>
          <p:nvPr/>
        </p:nvCxnSpPr>
        <p:spPr>
          <a:xfrm flipH="1">
            <a:off x="2339752" y="2780928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大括号 14"/>
          <p:cNvSpPr/>
          <p:nvPr/>
        </p:nvSpPr>
        <p:spPr>
          <a:xfrm rot="5400000">
            <a:off x="2447764" y="2456892"/>
            <a:ext cx="216024" cy="432048"/>
          </a:xfrm>
          <a:prstGeom prst="leftBrace">
            <a:avLst>
              <a:gd name="adj1" fmla="val 40909"/>
              <a:gd name="adj2" fmla="val 5107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267744" y="1988840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6444208" y="2420888"/>
            <a:ext cx="0" cy="93610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444208" y="2852936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左大括号 20"/>
          <p:cNvSpPr/>
          <p:nvPr/>
        </p:nvSpPr>
        <p:spPr>
          <a:xfrm rot="5400000">
            <a:off x="6552220" y="2528900"/>
            <a:ext cx="216024" cy="432048"/>
          </a:xfrm>
          <a:prstGeom prst="leftBrace">
            <a:avLst>
              <a:gd name="adj1" fmla="val 40909"/>
              <a:gd name="adj2" fmla="val 5107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444208" y="1988840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﻿如何使杠杆在水平位置平衡？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508518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杠杆两侧各有一个平衡螺母，调节它可以使杠杆平衡。要使杠杆在水平位置平衡，哪侧杠杆高，平衡螺母就往哪边移动。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953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椭圆 16"/>
          <p:cNvSpPr/>
          <p:nvPr/>
        </p:nvSpPr>
        <p:spPr>
          <a:xfrm>
            <a:off x="6012160" y="1700808"/>
            <a:ext cx="100811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讨论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﻿实验中如何方便地提供动力和阻力？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600" y="162880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可以使用多个钩码或者借助弹簧测力计。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792321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﻿探究杠杆的平衡条件。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600" y="162880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1. </a:t>
            </a:r>
            <a:r>
              <a:rPr lang="zh-CN" altLang="en-US" sz="3200" dirty="0" smtClean="0"/>
              <a:t>调节杠杆两端的</a:t>
            </a:r>
            <a:r>
              <a:rPr lang="zh-CN" altLang="en-US" sz="3200" b="1" dirty="0" smtClean="0"/>
              <a:t>平衡螺母，使杠杆</a:t>
            </a:r>
            <a:r>
              <a:rPr lang="zh-CN" altLang="en-US" sz="3200" dirty="0" smtClean="0"/>
              <a:t>在水平位置平衡。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608" y="5085184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3. </a:t>
            </a:r>
            <a:r>
              <a:rPr lang="zh-CN" altLang="en-US" sz="3200" dirty="0" smtClean="0"/>
              <a:t>改变钩码数量或位置，重复上面的步骤，得出</a:t>
            </a:r>
            <a:r>
              <a:rPr lang="zh-CN" altLang="en-US" sz="3200" b="1" dirty="0" smtClean="0"/>
              <a:t>三组</a:t>
            </a:r>
            <a:r>
              <a:rPr lang="zh-CN" altLang="en-US" sz="3200" dirty="0" smtClean="0"/>
              <a:t>数据。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2852936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en-US" altLang="zh-CN" sz="3200" dirty="0" smtClean="0"/>
              <a:t>2. </a:t>
            </a:r>
            <a:r>
              <a:rPr lang="zh-CN" altLang="en-US" sz="3200" dirty="0" smtClean="0"/>
              <a:t>设右侧钩码对杠杆施的力为动力 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 </a:t>
            </a:r>
            <a:r>
              <a:rPr lang="zh-CN" altLang="en-US" sz="3200" i="1" dirty="0" smtClean="0"/>
              <a:t>﻿﻿﻿﻿﻿﻿</a:t>
            </a:r>
            <a:r>
              <a:rPr lang="zh-CN" altLang="en-US" sz="3200" dirty="0" smtClean="0"/>
              <a:t> ，左侧钩码对杠杆施的力为阻力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</a:t>
            </a:r>
            <a:r>
              <a:rPr lang="zh-CN" altLang="en-US" sz="3200" dirty="0" smtClean="0"/>
              <a:t> ；测出杠杆平衡时的动力臂 </a:t>
            </a:r>
            <a:r>
              <a:rPr lang="en-US" altLang="zh-CN" sz="3200" dirty="0" smtClean="0"/>
              <a:t>L</a:t>
            </a:r>
            <a:r>
              <a:rPr lang="en-US" altLang="zh-CN" sz="3200" baseline="-25000" dirty="0" smtClean="0"/>
              <a:t>1 </a:t>
            </a:r>
            <a:r>
              <a:rPr lang="zh-CN" altLang="en-US" sz="3200" i="1" dirty="0" smtClean="0"/>
              <a:t>﻿﻿﻿﻿﻿﻿</a:t>
            </a:r>
            <a:r>
              <a:rPr lang="zh-CN" altLang="en-US" sz="3200" dirty="0" smtClean="0"/>
              <a:t> 和阻力臂</a:t>
            </a:r>
            <a:r>
              <a:rPr lang="en-US" altLang="zh-CN" sz="3200" dirty="0" smtClean="0"/>
              <a:t>L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</a:t>
            </a:r>
            <a:r>
              <a:rPr lang="zh-CN" altLang="en-US" sz="3200" dirty="0" smtClean="0"/>
              <a:t> ；把 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 </a:t>
            </a:r>
            <a:r>
              <a:rPr lang="zh-CN" altLang="en-US" sz="3200" i="1" dirty="0" smtClean="0"/>
              <a:t>﻿﻿﻿﻿﻿﻿</a:t>
            </a:r>
            <a:r>
              <a:rPr lang="zh-CN" altLang="en-US" sz="3200" dirty="0" smtClean="0"/>
              <a:t> 、</a:t>
            </a:r>
            <a:r>
              <a:rPr lang="en-US" altLang="zh-CN" sz="3200" dirty="0" smtClean="0"/>
              <a:t> 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</a:t>
            </a:r>
            <a:r>
              <a:rPr lang="zh-CN" altLang="en-US" sz="3200" dirty="0" smtClean="0"/>
              <a:t> 、</a:t>
            </a:r>
            <a:r>
              <a:rPr lang="en-US" altLang="zh-CN" sz="3200" dirty="0" smtClean="0"/>
              <a:t> L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</a:t>
            </a:r>
            <a:r>
              <a:rPr lang="zh-CN" altLang="en-US" sz="3200" dirty="0" smtClean="0"/>
              <a:t> 、</a:t>
            </a:r>
            <a:r>
              <a:rPr lang="en-US" altLang="zh-CN" sz="3200" dirty="0" smtClean="0"/>
              <a:t> L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</a:t>
            </a:r>
            <a:r>
              <a:rPr lang="zh-CN" altLang="en-US" sz="3200" dirty="0" smtClean="0"/>
              <a:t> 的数值填入表格中。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﻿探究杠杆的平衡条件。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619672" y="4725144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3203848" cy="239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619672" y="5301208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52120" y="5301208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52120" y="5877272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35896" y="5877272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</a:t>
            </a:r>
            <a:r>
              <a:rPr lang="en-US" altLang="zh-CN" sz="3200" dirty="0" smtClean="0">
                <a:solidFill>
                  <a:srgbClr val="FF0000"/>
                </a:solidFill>
              </a:rPr>
              <a:t>0.2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35896" y="5301208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0.2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96336" y="4725144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0.2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96336" y="5301208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0.2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35896" y="4653136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0.1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80112" y="4725144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0.5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96336" y="5949280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0.3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47664" y="5877272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1.5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581128"/>
            <a:ext cx="835292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杠杆平衡时，动力</a:t>
            </a:r>
            <a:r>
              <a:rPr lang="en-US" altLang="zh-CN" sz="3200" dirty="0" smtClean="0"/>
              <a:t>×</a:t>
            </a:r>
            <a:r>
              <a:rPr lang="zh-CN" altLang="en-US" sz="3200" dirty="0" smtClean="0"/>
              <a:t>动力臂＝阻力</a:t>
            </a:r>
            <a:r>
              <a:rPr lang="en-US" altLang="zh-CN" sz="3200" dirty="0" smtClean="0"/>
              <a:t>×</a:t>
            </a:r>
            <a:r>
              <a:rPr lang="zh-CN" altLang="en-US" sz="3200" dirty="0" smtClean="0"/>
              <a:t>阻力臂。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764704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﻿杠杆的平衡条件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619672" y="2348880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19672" y="2924944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52120" y="2924944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52120" y="3573016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3888" y="3573016"/>
            <a:ext cx="864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</a:t>
            </a:r>
            <a:r>
              <a:rPr lang="en-US" altLang="zh-CN" sz="3200" dirty="0" smtClean="0">
                <a:solidFill>
                  <a:srgbClr val="FF0000"/>
                </a:solidFill>
              </a:rPr>
              <a:t>0.2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3888" y="2924944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0.2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24328" y="2348880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0.2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24328" y="2924944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0.2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63888" y="2348880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0.1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80112" y="2348880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0.5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24328" y="3573016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0.3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47664" y="3573016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1.5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3808" y="5517232"/>
            <a:ext cx="288032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·L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=F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·L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endParaRPr lang="zh-CN" altLang="en-US" sz="3200" baseline="-250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﻿实验中如果弹簧测力计倾斜了，它的示数会变大、变小还是不变？为什么？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508518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倾斜会导致力臂变小，而阻力和阻力臂保持不变，为了保持平衡，力会变大，即弹簧测力计的示数变大。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876080" cy="305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下图为探究杠杆平衡条件实验。实验前，发现杠杆右端高，要使杠杆在水平位置平衡，应将左端螺母向 </a:t>
            </a:r>
            <a:r>
              <a:rPr lang="en-US" altLang="zh-CN" sz="3200" dirty="0" smtClean="0"/>
              <a:t>____ </a:t>
            </a:r>
            <a:r>
              <a:rPr lang="zh-CN" altLang="en-US" sz="3200" dirty="0" smtClean="0"/>
              <a:t>调节。如图所示，实验时，在杠杆左边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处挂两个相同钩码（每个钩码 </a:t>
            </a:r>
            <a:r>
              <a:rPr lang="en-US" altLang="zh-CN" sz="3200" dirty="0" smtClean="0"/>
              <a:t>50 g</a:t>
            </a:r>
            <a:r>
              <a:rPr lang="zh-CN" altLang="en-US" sz="3200" dirty="0" smtClean="0"/>
              <a:t>），要使杠杆再次在水平位置平衡，右端 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处弹簧测力计读数为 </a:t>
            </a:r>
            <a:r>
              <a:rPr lang="en-US" altLang="zh-CN" sz="3200" dirty="0" smtClean="0"/>
              <a:t>____ N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772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右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7170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0.8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57625"/>
            <a:ext cx="4572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10 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种大型机械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1340768"/>
            <a:ext cx="5616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TI </a:t>
            </a:r>
            <a:r>
              <a:rPr lang="zh-CN" altLang="en-US" sz="3200" dirty="0"/>
              <a:t>超级油轮</a:t>
            </a:r>
          </a:p>
          <a:p>
            <a:pPr fontAlgn="ctr"/>
            <a:r>
              <a:rPr lang="zh-CN" altLang="en-US" sz="3200" dirty="0"/>
              <a:t>弗吉尼亚及核潜艇</a:t>
            </a:r>
          </a:p>
          <a:p>
            <a:pPr fontAlgn="ctr"/>
            <a:r>
              <a:rPr lang="zh-CN" altLang="en-US" sz="3200" b="1" dirty="0"/>
              <a:t>大贝莎</a:t>
            </a:r>
            <a:endParaRPr lang="zh-CN" altLang="en-US" sz="3200" dirty="0"/>
          </a:p>
          <a:p>
            <a:pPr fontAlgn="ctr"/>
            <a:r>
              <a:rPr lang="zh-CN" altLang="en-US" sz="3200" b="1" dirty="0"/>
              <a:t>利勃海尔 </a:t>
            </a:r>
            <a:r>
              <a:rPr lang="en-US" altLang="zh-CN" sz="3200" b="1" dirty="0"/>
              <a:t>R9800</a:t>
            </a:r>
            <a:endParaRPr lang="en-US" altLang="zh-CN" sz="3200" dirty="0"/>
          </a:p>
          <a:p>
            <a:pPr fontAlgn="ctr"/>
            <a:r>
              <a:rPr lang="zh-CN" altLang="en-US" sz="3200" dirty="0"/>
              <a:t>复合式运动桥</a:t>
            </a:r>
          </a:p>
          <a:p>
            <a:pPr fontAlgn="ctr"/>
            <a:r>
              <a:rPr lang="zh-CN" altLang="en-US" sz="3200" dirty="0"/>
              <a:t>球面射电望远镜</a:t>
            </a:r>
          </a:p>
          <a:p>
            <a:pPr fontAlgn="ctr"/>
            <a:r>
              <a:rPr lang="zh-CN" altLang="en-US" sz="3200" dirty="0"/>
              <a:t>德国克虏伯 </a:t>
            </a:r>
            <a:r>
              <a:rPr lang="en-US" altLang="zh-CN" sz="3200" dirty="0"/>
              <a:t>Bagger 293 </a:t>
            </a:r>
            <a:r>
              <a:rPr lang="zh-CN" altLang="en-US" sz="3200" dirty="0"/>
              <a:t>挖掘机</a:t>
            </a:r>
          </a:p>
          <a:p>
            <a:pPr fontAlgn="ctr"/>
            <a:r>
              <a:rPr lang="zh-CN" altLang="en-US" sz="3200" dirty="0"/>
              <a:t>比塞洛斯 </a:t>
            </a:r>
            <a:r>
              <a:rPr lang="en-US" altLang="zh-CN" sz="3200" dirty="0" smtClean="0"/>
              <a:t>RH400</a:t>
            </a:r>
          </a:p>
          <a:p>
            <a:pPr fontAlgn="ctr"/>
            <a:r>
              <a:rPr lang="en-US" altLang="zh-CN" sz="3200" dirty="0" smtClean="0"/>
              <a:t>NASA </a:t>
            </a:r>
            <a:r>
              <a:rPr lang="zh-CN" altLang="en-US" sz="3200" dirty="0" smtClean="0"/>
              <a:t>航天飞机运输车</a:t>
            </a:r>
          </a:p>
          <a:p>
            <a:pPr fontAlgn="ctr"/>
            <a:r>
              <a:rPr lang="zh-CN" altLang="en-US" sz="3200" dirty="0" smtClean="0"/>
              <a:t>空基火箭发射平台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/>
              <a:t>在“探究杠杆的平衡条件”实验中：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1857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）如图 </a:t>
            </a:r>
            <a:r>
              <a:rPr lang="en-US" altLang="zh-CN" sz="2800" dirty="0" smtClean="0"/>
              <a:t>a </a:t>
            </a:r>
            <a:r>
              <a:rPr lang="zh-CN" altLang="en-US" sz="2800" dirty="0" smtClean="0"/>
              <a:t>所示的杠杆此时处于 </a:t>
            </a:r>
            <a:r>
              <a:rPr lang="en-US" altLang="zh-CN" sz="2800" dirty="0" smtClean="0"/>
              <a:t>______ </a:t>
            </a:r>
            <a:r>
              <a:rPr lang="zh-CN" altLang="en-US" sz="2800" dirty="0" smtClean="0"/>
              <a:t>（平衡、不平衡）状态，此时应将杠杆右端的平衡螺母向 </a:t>
            </a:r>
            <a:r>
              <a:rPr lang="en-US" altLang="zh-CN" sz="2800" dirty="0" smtClean="0"/>
              <a:t>____</a:t>
            </a:r>
            <a:r>
              <a:rPr lang="zh-CN" altLang="en-US" sz="2800" dirty="0" smtClean="0"/>
              <a:t>（选填“左”或“右”）旋，才能使杠杆在水平位置平衡。</a:t>
            </a:r>
          </a:p>
          <a:p>
            <a:pPr fontAlgn="ctr"/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）如图 </a:t>
            </a:r>
            <a:r>
              <a:rPr lang="en-US" altLang="zh-CN" sz="2800" dirty="0" smtClean="0"/>
              <a:t>b </a:t>
            </a:r>
            <a:r>
              <a:rPr lang="zh-CN" altLang="en-US" sz="2800" dirty="0" smtClean="0"/>
              <a:t>所示，用弹簧测力计竖直向下拉，杠杆始终保持水平平衡；使杠杆始终在水平位置平衡的好处是 </a:t>
            </a:r>
            <a:r>
              <a:rPr lang="en-US" altLang="zh-CN" sz="2800" dirty="0" smtClean="0"/>
              <a:t>______________ </a:t>
            </a:r>
            <a:r>
              <a:rPr lang="zh-CN" altLang="en-US" sz="2800" dirty="0" smtClean="0"/>
              <a:t>。把弹簧测力计由竖直方向逐渐向左转动，则弹簧测力计的示数将 </a:t>
            </a:r>
            <a:r>
              <a:rPr lang="en-US" altLang="zh-CN" sz="2800" dirty="0" smtClean="0"/>
              <a:t>______ </a:t>
            </a:r>
            <a:r>
              <a:rPr lang="zh-CN" altLang="en-US" sz="2800" dirty="0" smtClean="0"/>
              <a:t>（选填“变大”、“变小”或“不变”）。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32129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不平衡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7170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右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45224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便于测量力臂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580526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变大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7897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小东在做探究杠杆平衡条件的实验时，先在杠杆两端竖直挂钩码进行实验探究，再用弹簧测力计取代一侧的钩码继续探究，沿如图所示的方向拉弹簧测力计。他这样做的最终目的是（ 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95536" y="3429000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便于正确认识力臂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便于测量力臂的大小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便于直接读出拉力的大小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便于得出杠杆平衡条件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7809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3491880" cy="277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48245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/>
              <a:t>据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杭州日报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报道，</a:t>
            </a:r>
            <a:r>
              <a:rPr lang="en-US" altLang="zh-CN" sz="2800" dirty="0" smtClean="0"/>
              <a:t>2001 </a:t>
            </a:r>
            <a:r>
              <a:rPr lang="zh-CN" altLang="en-US" sz="2800" dirty="0" smtClean="0"/>
              <a:t>年 </a:t>
            </a:r>
            <a:r>
              <a:rPr lang="en-US" altLang="zh-CN" sz="2800" dirty="0" smtClean="0"/>
              <a:t>6 </a:t>
            </a:r>
            <a:r>
              <a:rPr lang="zh-CN" altLang="en-US" sz="2800" dirty="0" smtClean="0"/>
              <a:t>月 </a:t>
            </a:r>
            <a:r>
              <a:rPr lang="en-US" altLang="zh-CN" sz="2800" dirty="0" smtClean="0"/>
              <a:t>22 </a:t>
            </a:r>
            <a:r>
              <a:rPr lang="zh-CN" altLang="en-US" sz="2800" dirty="0" smtClean="0"/>
              <a:t>日，在杭州动物园内，一位物理老师利用杠杆原理，仅用小小的弹簧测力计就测出了一头大象的质量。测量时利用了一根长度为 </a:t>
            </a:r>
            <a:r>
              <a:rPr lang="en-US" altLang="zh-CN" sz="2800" dirty="0" smtClean="0"/>
              <a:t>10 m </a:t>
            </a:r>
            <a:r>
              <a:rPr lang="zh-CN" altLang="en-US" sz="2800" dirty="0" smtClean="0"/>
              <a:t>的槽钢作为杠杆。测得吊车吊钩的悬点距弹簧测力计一端 </a:t>
            </a:r>
            <a:r>
              <a:rPr lang="en-US" altLang="zh-CN" sz="2800" dirty="0" smtClean="0"/>
              <a:t>9 m</a:t>
            </a:r>
            <a:r>
              <a:rPr lang="zh-CN" altLang="en-US" sz="2800" dirty="0" smtClean="0"/>
              <a:t>，距系铁笼处 </a:t>
            </a:r>
            <a:r>
              <a:rPr lang="en-US" altLang="zh-CN" sz="2800" dirty="0" smtClean="0"/>
              <a:t>6 cm</a:t>
            </a:r>
            <a:r>
              <a:rPr lang="zh-CN" altLang="en-US" sz="2800" dirty="0" smtClean="0"/>
              <a:t>，当槽钢处于平衡状态时弹簧测力计的读数为 </a:t>
            </a:r>
            <a:r>
              <a:rPr lang="en-US" altLang="zh-CN" sz="2800" dirty="0" smtClean="0"/>
              <a:t>200 N</a:t>
            </a:r>
            <a:r>
              <a:rPr lang="zh-CN" altLang="en-US" sz="2800" dirty="0" smtClean="0"/>
              <a:t>。若不计槽钢和铁笼的质量，请估算大象的质量。</a:t>
            </a:r>
            <a:r>
              <a:rPr lang="en-US" altLang="zh-CN" sz="2800" dirty="0" smtClean="0"/>
              <a:t>g </a:t>
            </a:r>
            <a:r>
              <a:rPr lang="zh-CN" altLang="en-US" sz="2800" dirty="0" smtClean="0"/>
              <a:t>取 </a:t>
            </a:r>
            <a:r>
              <a:rPr lang="en-US" altLang="zh-CN" sz="2800" dirty="0" smtClean="0"/>
              <a:t>10 N/kg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1772816"/>
            <a:ext cx="31337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64288" y="558924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甲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34888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/>
              <a:t>如图乙所示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吊钩固定处点 </a:t>
            </a:r>
            <a:r>
              <a:rPr lang="en-US" altLang="zh-CN" sz="2800" dirty="0" smtClean="0">
                <a:latin typeface="+mn-ea"/>
              </a:rPr>
              <a:t>O</a:t>
            </a:r>
            <a:r>
              <a:rPr lang="zh-CN" altLang="en-US" sz="2800" dirty="0" smtClean="0"/>
              <a:t>为支点。人通过弹簧测力计对杠杆的拉力为动力</a:t>
            </a:r>
            <a:r>
              <a:rPr lang="en-US" altLang="zh-CN" sz="2800" dirty="0" smtClean="0">
                <a:latin typeface="+mn-ea"/>
              </a:rPr>
              <a:t>F</a:t>
            </a:r>
            <a:r>
              <a:rPr lang="en-US" altLang="zh-CN" sz="2800" baseline="-25000" dirty="0" smtClean="0">
                <a:latin typeface="+mn-ea"/>
              </a:rPr>
              <a:t>1</a:t>
            </a:r>
            <a:r>
              <a:rPr lang="en-US" altLang="zh-CN" sz="2800" dirty="0" smtClean="0">
                <a:latin typeface="+mn-ea"/>
              </a:rPr>
              <a:t>=2OON</a:t>
            </a:r>
            <a:r>
              <a:rPr lang="zh-CN" altLang="en-US" sz="2800" dirty="0" smtClean="0"/>
              <a:t>，动力臂</a:t>
            </a:r>
            <a:r>
              <a:rPr lang="en-US" altLang="zh-CN" sz="2800" dirty="0" smtClean="0">
                <a:latin typeface="+mn-ea"/>
              </a:rPr>
              <a:t>L</a:t>
            </a:r>
            <a:r>
              <a:rPr lang="en-US" altLang="zh-CN" sz="2800" baseline="-25000" dirty="0" smtClean="0">
                <a:latin typeface="+mn-ea"/>
              </a:rPr>
              <a:t>1</a:t>
            </a:r>
            <a:r>
              <a:rPr lang="en-US" altLang="zh-CN" sz="2800" dirty="0" smtClean="0">
                <a:latin typeface="+mn-ea"/>
              </a:rPr>
              <a:t>=9m</a:t>
            </a:r>
            <a:r>
              <a:rPr lang="zh-CN" altLang="en-US" sz="2800" dirty="0" smtClean="0"/>
              <a:t>；若不计槽钢和铁笼的质量，则大象对杠杆的拉力为阻力</a:t>
            </a:r>
            <a:r>
              <a:rPr lang="en-US" altLang="zh-CN" sz="2800" dirty="0" smtClean="0">
                <a:latin typeface="+mn-ea"/>
              </a:rPr>
              <a:t>F</a:t>
            </a:r>
            <a:r>
              <a:rPr lang="en-US" altLang="zh-CN" sz="2800" baseline="-25000" dirty="0" smtClean="0">
                <a:latin typeface="+mn-ea"/>
              </a:rPr>
              <a:t>2</a:t>
            </a:r>
            <a:r>
              <a:rPr lang="zh-CN" altLang="en-US" sz="2800" dirty="0" smtClean="0"/>
              <a:t>，数值上等于大象所受的重力 </a:t>
            </a:r>
            <a:r>
              <a:rPr lang="en-US" altLang="zh-CN" sz="2800" dirty="0" smtClean="0">
                <a:latin typeface="+mn-ea"/>
              </a:rPr>
              <a:t>G</a:t>
            </a:r>
            <a:r>
              <a:rPr lang="zh-CN" altLang="en-US" sz="2800" dirty="0" smtClean="0"/>
              <a:t>，阻力臂</a:t>
            </a:r>
            <a:r>
              <a:rPr lang="en-US" altLang="zh-CN" sz="2800" dirty="0" smtClean="0">
                <a:latin typeface="+mn-ea"/>
              </a:rPr>
              <a:t>L</a:t>
            </a:r>
            <a:r>
              <a:rPr lang="en-US" altLang="zh-CN" sz="2800" baseline="-25000" dirty="0" smtClean="0">
                <a:latin typeface="+mn-ea"/>
              </a:rPr>
              <a:t>2</a:t>
            </a:r>
            <a:r>
              <a:rPr lang="en-US" altLang="zh-CN" sz="2800" dirty="0" smtClean="0">
                <a:latin typeface="+mn-ea"/>
              </a:rPr>
              <a:t>=6cm=0.06m</a:t>
            </a:r>
            <a:r>
              <a:rPr lang="zh-CN" altLang="en-US" sz="2800" dirty="0" smtClean="0"/>
              <a:t>，</a:t>
            </a:r>
            <a:r>
              <a:rPr lang="en-US" altLang="zh-CN" sz="2800" dirty="0" smtClean="0">
                <a:latin typeface="+mn-ea"/>
              </a:rPr>
              <a:t>g </a:t>
            </a:r>
            <a:r>
              <a:rPr lang="zh-CN" altLang="en-US" sz="2800" dirty="0" smtClean="0">
                <a:latin typeface="+mn-ea"/>
              </a:rPr>
              <a:t>＝ </a:t>
            </a:r>
            <a:r>
              <a:rPr lang="en-US" altLang="zh-CN" sz="2800" dirty="0" smtClean="0">
                <a:latin typeface="+mn-ea"/>
              </a:rPr>
              <a:t>10 N/kg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3744416" cy="182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149080"/>
            <a:ext cx="9144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47667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利用杠杆平衡条件解题的一般步骤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1412776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简化题干模型，标明杠杆的五要素；</a:t>
            </a:r>
          </a:p>
        </p:txBody>
      </p:sp>
      <p:sp>
        <p:nvSpPr>
          <p:cNvPr id="5" name="矩形 4"/>
          <p:cNvSpPr/>
          <p:nvPr/>
        </p:nvSpPr>
        <p:spPr>
          <a:xfrm>
            <a:off x="755576" y="2204864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分析杠杆两侧物体的受力，得到两侧杠杆上力的大小；</a:t>
            </a:r>
          </a:p>
        </p:txBody>
      </p:sp>
      <p:sp>
        <p:nvSpPr>
          <p:cNvPr id="7" name="矩形 6"/>
          <p:cNvSpPr/>
          <p:nvPr/>
        </p:nvSpPr>
        <p:spPr>
          <a:xfrm>
            <a:off x="755576" y="3573016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列出杠杆的平衡条件，求解未知量。</a:t>
            </a:r>
          </a:p>
        </p:txBody>
      </p:sp>
      <p:sp>
        <p:nvSpPr>
          <p:cNvPr id="8" name="矩形 7"/>
          <p:cNvSpPr/>
          <p:nvPr/>
        </p:nvSpPr>
        <p:spPr>
          <a:xfrm>
            <a:off x="1115616" y="4941168"/>
            <a:ext cx="8028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在步骤 </a:t>
            </a:r>
            <a:r>
              <a:rPr lang="en-US" altLang="zh-CN" sz="3200" dirty="0" smtClean="0"/>
              <a:t>2 </a:t>
            </a:r>
            <a:r>
              <a:rPr lang="zh-CN" altLang="en-US" sz="3200" dirty="0" smtClean="0"/>
              <a:t>中，若是杠杆两侧受力复杂，则应用二力平衡的相关知识，求出杠杆上的力。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08518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请仔细观察，利用撬棒撬石头时，它的动力臂和阻力臂，哪个更长呢？我们在使用时，是省力了？还是费力了呢？</a:t>
            </a:r>
            <a:endParaRPr lang="zh-CN" alt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5868144" cy="378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76056" y="5877272"/>
            <a:ext cx="44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O</a:t>
            </a:r>
            <a:endParaRPr lang="zh-CN" altLang="en-US" sz="3200" dirty="0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339752" y="4427947"/>
            <a:ext cx="1" cy="8120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6732239" y="5924426"/>
            <a:ext cx="0" cy="665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339752" y="4653136"/>
            <a:ext cx="0" cy="130694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732239" y="5022341"/>
            <a:ext cx="0" cy="130694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339752" y="5661248"/>
            <a:ext cx="3025637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292080" y="5661248"/>
            <a:ext cx="144016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82479" y="5773497"/>
            <a:ext cx="106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endParaRPr lang="zh-CN" altLang="en-US" sz="32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3" y="4653136"/>
            <a:ext cx="50405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endParaRPr lang="zh-CN" alt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5085184"/>
            <a:ext cx="52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L</a:t>
            </a:r>
            <a:r>
              <a:rPr lang="en-US" altLang="zh-CN" sz="3200" baseline="-25000" dirty="0" smtClean="0"/>
              <a:t>2</a:t>
            </a:r>
            <a:endParaRPr lang="zh-CN" altLang="en-US" sz="3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80" y="5157192"/>
            <a:ext cx="5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L</a:t>
            </a:r>
            <a:r>
              <a:rPr lang="en-US" altLang="zh-CN" sz="3200" baseline="-25000" dirty="0" smtClean="0"/>
              <a:t>1</a:t>
            </a:r>
            <a:endParaRPr lang="zh-CN" altLang="en-US" sz="3200" baseline="-25000" dirty="0"/>
          </a:p>
        </p:txBody>
      </p:sp>
      <p:sp>
        <p:nvSpPr>
          <p:cNvPr id="26" name="等腰三角形 25"/>
          <p:cNvSpPr/>
          <p:nvPr/>
        </p:nvSpPr>
        <p:spPr>
          <a:xfrm>
            <a:off x="5220072" y="5661248"/>
            <a:ext cx="216024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16832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1916832"/>
            <a:ext cx="774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﻿在生活中，你发现了哪些工具是省力杠杆？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95536" y="105273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b="1" dirty="0" smtClean="0"/>
              <a:t>省力杠杆</a:t>
            </a:r>
            <a:r>
              <a:rPr lang="zh-CN" altLang="en-US" sz="3200" dirty="0" smtClean="0"/>
              <a:t>：动力臂大于阻力臂，动力小于阻力。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97152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479715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我们在使用省力杠杆时，得到了省力的利益，同时我们又付出了怎样的代价呢？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7040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1124744"/>
            <a:ext cx="7740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﻿请注意观察，赛艇的船浆在划水时，它的动力臂和阻力臂，哪个更长呢？我们在使用时，是省力了？还是费力了呢？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01208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5301208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使用费力的杠杆，有什么好处呢？</a:t>
            </a:r>
            <a:endParaRPr lang="zh-CN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08920"/>
            <a:ext cx="2705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16832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1916832"/>
            <a:ext cx="7884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﻿在生活中，你发现了哪些工具是费力杠杆？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95536" y="105273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b="1" dirty="0" smtClean="0"/>
              <a:t>费力杠杆</a:t>
            </a:r>
            <a:r>
              <a:rPr lang="zh-CN" altLang="en-US" sz="3200" dirty="0" smtClean="0"/>
              <a:t>：动力臂小于阻力臂，动力大于阻力。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403648" y="530120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使用费力杠杆，虽然费了力，但却省了动力作用点移动的距离。</a:t>
            </a:r>
            <a:endParaRPr lang="zh-CN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0185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5616" y="5661248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托盘天平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05273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b="1" dirty="0" smtClean="0"/>
              <a:t>等臂杠杆</a:t>
            </a:r>
            <a:r>
              <a:rPr lang="zh-CN" altLang="en-US" sz="3200" dirty="0" smtClean="0"/>
              <a:t>：动力臂等于阻力臂，动力等于阻力。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508104" y="5661248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物理天平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988840"/>
            <a:ext cx="842493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 smtClean="0"/>
              <a:t>物理实验室中，我们使用的天平就是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等臂杠杆</a:t>
            </a:r>
            <a:r>
              <a:rPr lang="zh-CN" altLang="en-US" sz="3200" dirty="0" smtClean="0"/>
              <a:t>。</a:t>
            </a:r>
            <a:endParaRPr lang="zh-CN" altLang="en-US" sz="3200" baseline="-250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3209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2743969" cy="25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4293096"/>
            <a:ext cx="8640960" cy="222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这些机械不止大型，而且复杂，但是不管机械多么复杂，都可以从中找到构成它们的基本元素</a:t>
            </a:r>
            <a:r>
              <a:rPr lang="en-US" altLang="zh-CN" sz="3200" dirty="0"/>
              <a:t>——</a:t>
            </a:r>
            <a:r>
              <a:rPr lang="zh-CN" altLang="en-US" sz="3200" dirty="0"/>
              <a:t>杆、轮、链条等。</a:t>
            </a:r>
            <a:endParaRPr lang="zh-CN" altLang="en-US" sz="3200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2667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35337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691680" y="3212976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大贝莎</a:t>
            </a:r>
            <a:endParaRPr lang="zh-CN" altLang="en-US" sz="32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4008" y="3140968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利伯海尔 </a:t>
            </a:r>
            <a:r>
              <a:rPr lang="en-US" altLang="zh-CN" sz="3200" dirty="0"/>
              <a:t>R</a:t>
            </a:r>
            <a:r>
              <a:rPr lang="en-US" altLang="zh-CN" sz="3200" b="1" dirty="0"/>
              <a:t>9800</a:t>
            </a:r>
            <a:endParaRPr lang="zh-CN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下列杠杆中，属于省距离杠杆的是（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403648" y="3356992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天平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8367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19431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2124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365104"/>
            <a:ext cx="1762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21088"/>
            <a:ext cx="2362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4716016" y="3429000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B.</a:t>
            </a:r>
            <a:r>
              <a:rPr lang="zh-CN" altLang="en-US" sz="3200" dirty="0" smtClean="0"/>
              <a:t>开瓶器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1331640" y="6021288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筷子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4716016" y="6021288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钳子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如图所示的钓鱼竿可以看成一个杠杆，关于钓鱼竿，下列说法正确的是（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539552" y="378904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钓鱼竿是省力杠杆，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点是支点</a:t>
            </a:r>
          </a:p>
          <a:p>
            <a:pPr fontAlgn="ctr"/>
            <a:r>
              <a:rPr lang="en-US" altLang="zh-CN" sz="3200" dirty="0" smtClean="0"/>
              <a:t>B. A </a:t>
            </a:r>
            <a:r>
              <a:rPr lang="zh-CN" altLang="en-US" sz="3200" dirty="0" smtClean="0"/>
              <a:t>点是支点，使用钓鱼竿可以省功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钓鱼竿是费力杠杆，它的好处是可以省距离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钓鱼竿是省力杠杆，增大两只手之间的距离能更省力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12687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2557661" cy="187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下列工具中，不属于费力杠杆的是（ 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043608" y="3356992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划赛艇的桨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8367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365104"/>
            <a:ext cx="1762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2362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4355976" y="342900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剪铁丝的钳子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899592" y="6021288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用筷子夹食物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4355976" y="6021288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用镊子取药品</a:t>
            </a:r>
            <a:endParaRPr lang="zh-CN" alt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628800"/>
            <a:ext cx="14954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1400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以下有关杠杆的应用中，属于费力杠杆的是（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475656" y="2852936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ctr">
              <a:lnSpc>
                <a:spcPct val="150000"/>
              </a:lnSpc>
            </a:pPr>
            <a:r>
              <a:rPr lang="en-US" altLang="zh-CN" sz="3200" dirty="0" smtClean="0"/>
              <a:t>A.</a:t>
            </a:r>
            <a:r>
              <a:rPr lang="zh-CN" altLang="en-US" sz="3200" dirty="0" smtClean="0"/>
              <a:t>用镊子夹取砝码 </a:t>
            </a:r>
            <a:endParaRPr lang="en-US" altLang="zh-CN" sz="3200" dirty="0" smtClean="0"/>
          </a:p>
          <a:p>
            <a:pPr marL="514350" indent="-514350"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开啤酒瓶盖的起子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剪铁皮的剪刀 </a:t>
            </a:r>
            <a:endParaRPr lang="en-US" altLang="zh-CN" sz="3200" dirty="0" smtClean="0"/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用撬棒撬石头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3407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在 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端施加什么方向的力才能使力最小？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1484784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在阻力和阻力臂保持不变的情况下，要想使力最小，对应的力臂要最大。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3441777" cy="296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58924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7624" y="558924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以支点和力的作用点的连线为力臂最长，对应的力最小。</a:t>
            </a:r>
            <a:endParaRPr lang="zh-CN" altLang="en-US" sz="3200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508104" y="3429000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707904" y="3861048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大括号 14"/>
          <p:cNvSpPr/>
          <p:nvPr/>
        </p:nvSpPr>
        <p:spPr>
          <a:xfrm rot="16200000">
            <a:off x="4463988" y="3176972"/>
            <a:ext cx="288032" cy="1800200"/>
          </a:xfrm>
          <a:prstGeom prst="leftBrace">
            <a:avLst>
              <a:gd name="adj1" fmla="val 5555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5292080" y="3717032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292080" y="3717032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508104" y="3429000"/>
            <a:ext cx="648072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347864" y="3429000"/>
            <a:ext cx="2376264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3707904" y="3429000"/>
            <a:ext cx="0" cy="43204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851920" y="3429000"/>
            <a:ext cx="0" cy="21602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707904" y="3645024"/>
            <a:ext cx="14401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左大括号 30"/>
          <p:cNvSpPr/>
          <p:nvPr/>
        </p:nvSpPr>
        <p:spPr>
          <a:xfrm>
            <a:off x="3491880" y="3429000"/>
            <a:ext cx="216024" cy="432048"/>
          </a:xfrm>
          <a:prstGeom prst="leftBrace">
            <a:avLst>
              <a:gd name="adj1" fmla="val 25000"/>
              <a:gd name="adj2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/>
          <p:nvPr/>
        </p:nvCxnSpPr>
        <p:spPr>
          <a:xfrm>
            <a:off x="5508104" y="3429000"/>
            <a:ext cx="288032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31" idx="2"/>
          </p:cNvCxnSpPr>
          <p:nvPr/>
        </p:nvCxnSpPr>
        <p:spPr>
          <a:xfrm flipV="1">
            <a:off x="3707904" y="3429000"/>
            <a:ext cx="180020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292080" y="3501008"/>
            <a:ext cx="72008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5364088" y="3573016"/>
            <a:ext cx="216024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左大括号 40"/>
          <p:cNvSpPr/>
          <p:nvPr/>
        </p:nvSpPr>
        <p:spPr>
          <a:xfrm rot="4513650">
            <a:off x="4403181" y="2540048"/>
            <a:ext cx="316966" cy="1831246"/>
          </a:xfrm>
          <a:prstGeom prst="leftBrace">
            <a:avLst>
              <a:gd name="adj1" fmla="val 4375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5076056" y="422108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56176" y="306896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C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C000"/>
                </a:solidFill>
              </a:rPr>
              <a:t>2</a:t>
            </a:r>
            <a:endParaRPr lang="zh-CN" altLang="en-US" sz="3200" baseline="-25000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96136" y="386104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2"/>
                </a:solidFill>
              </a:rPr>
              <a:t>F</a:t>
            </a:r>
            <a:r>
              <a:rPr lang="en-US" altLang="zh-CN" sz="3200" baseline="-25000" dirty="0" smtClean="0">
                <a:solidFill>
                  <a:schemeClr val="tx2"/>
                </a:solidFill>
              </a:rPr>
              <a:t>3</a:t>
            </a:r>
            <a:endParaRPr lang="zh-CN" altLang="en-US" sz="3200" baseline="-250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83968" y="40050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9832" y="32849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C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C000"/>
                </a:solidFill>
              </a:rPr>
              <a:t>2</a:t>
            </a:r>
            <a:endParaRPr lang="zh-CN" altLang="en-US" sz="3200" baseline="-25000" dirty="0">
              <a:solidFill>
                <a:srgbClr val="FFC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39952" y="278092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2"/>
                </a:solidFill>
              </a:rPr>
              <a:t>L</a:t>
            </a:r>
            <a:r>
              <a:rPr lang="en-US" altLang="zh-CN" sz="3200" baseline="-25000" dirty="0" smtClean="0">
                <a:solidFill>
                  <a:schemeClr val="tx2"/>
                </a:solidFill>
              </a:rPr>
              <a:t>3</a:t>
            </a:r>
            <a:endParaRPr lang="zh-CN" altLang="en-US" sz="3200" baseline="-25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5" grpId="0" animBg="1"/>
      <p:bldP spid="31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如图所示，工人沿台阶向上滚动圆柱形塑料桶。</a:t>
            </a:r>
            <a:r>
              <a:rPr lang="en-US" altLang="zh-CN" sz="3200" dirty="0" smtClean="0"/>
              <a:t> O</a:t>
            </a:r>
            <a:r>
              <a:rPr lang="zh-CN" altLang="en-US" sz="3200" dirty="0" smtClean="0"/>
              <a:t> 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为支点，</a:t>
            </a:r>
            <a:r>
              <a:rPr lang="en-US" altLang="zh-CN" sz="3200" dirty="0" smtClean="0"/>
              <a:t> O</a:t>
            </a:r>
            <a:r>
              <a:rPr lang="zh-CN" altLang="en-US" sz="3200" dirty="0" smtClean="0"/>
              <a:t> 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为圆桶的横截面的圆心，请在图中画出工人作用在圆桶上的最小动力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的示意图。</a:t>
            </a:r>
            <a:endParaRPr lang="zh-CN" alt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57054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 flipH="1" flipV="1">
            <a:off x="2771800" y="4293096"/>
            <a:ext cx="2880320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2771800" y="2924944"/>
            <a:ext cx="432048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843808" y="4077072"/>
            <a:ext cx="216024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987824" y="4149080"/>
            <a:ext cx="72008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左大括号 17"/>
          <p:cNvSpPr/>
          <p:nvPr/>
        </p:nvSpPr>
        <p:spPr>
          <a:xfrm rot="6139376">
            <a:off x="3963521" y="2900030"/>
            <a:ext cx="576064" cy="2897290"/>
          </a:xfrm>
          <a:prstGeom prst="leftBrace">
            <a:avLst>
              <a:gd name="adj1" fmla="val 7954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75856" y="278092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2" y="350100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如图所示，曲臂杠杆中 </a:t>
            </a:r>
            <a:r>
              <a:rPr lang="en-US" altLang="zh-CN" sz="3200" dirty="0" smtClean="0"/>
              <a:t>OC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AB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20 cm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BC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30 cm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m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10 kg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O </a:t>
            </a:r>
            <a:r>
              <a:rPr lang="zh-CN" altLang="en-US" sz="3200" dirty="0" smtClean="0"/>
              <a:t>为支点，画出使轻质杠杆保持图示静止时的最小力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的示意图，且 </a:t>
            </a:r>
            <a:r>
              <a:rPr lang="en-US" altLang="zh-CN" sz="3200" dirty="0" smtClean="0"/>
              <a:t>F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____ N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234888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40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84984"/>
            <a:ext cx="41433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 flipV="1">
            <a:off x="2555776" y="3861048"/>
            <a:ext cx="2592288" cy="1152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4644008" y="2852936"/>
            <a:ext cx="504056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851920" y="4941168"/>
            <a:ext cx="0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51920" y="5013176"/>
            <a:ext cx="129614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148064" y="3861048"/>
            <a:ext cx="0" cy="115212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932040" y="3717032"/>
            <a:ext cx="144016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4932040" y="3789040"/>
            <a:ext cx="72008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95936" y="609329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256490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0072" y="472514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如图所示，要使杠杆平衡，在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点作用的力分别为 ﻿﻿﻿﻿﻿﻿﻿﻿</a:t>
            </a:r>
            <a:r>
              <a:rPr lang="en-US" altLang="zh-CN" sz="3200" dirty="0" smtClean="0"/>
              <a:t>F</a:t>
            </a:r>
            <a:r>
              <a:rPr lang="zh-CN" altLang="en-US" sz="3200" dirty="0" smtClean="0"/>
              <a:t> 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3</a:t>
            </a:r>
            <a:r>
              <a:rPr lang="zh-CN" altLang="en-US" sz="3200" dirty="0" smtClean="0"/>
              <a:t>，则（ 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403648" y="4221088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沿竖直方向的力 ﻿﻿﻿﻿﻿﻿﻿﻿</a:t>
            </a:r>
            <a:r>
              <a:rPr lang="en-US" altLang="zh-CN" sz="3200" dirty="0" smtClean="0"/>
              <a:t>F</a:t>
            </a:r>
            <a:r>
              <a:rPr lang="zh-CN" altLang="en-US" sz="3200" dirty="0" smtClean="0"/>
              <a:t> 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最小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沿垂直杠杆 </a:t>
            </a:r>
            <a:r>
              <a:rPr lang="en-US" altLang="zh-CN" sz="3200" dirty="0" smtClean="0"/>
              <a:t>OA </a:t>
            </a:r>
            <a:r>
              <a:rPr lang="zh-CN" altLang="en-US" sz="3200" dirty="0" smtClean="0"/>
              <a:t>方向的力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最小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沿水平方向的力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3</a:t>
            </a:r>
            <a:r>
              <a:rPr lang="zh-CN" altLang="en-US" sz="3200" dirty="0" smtClean="0"/>
              <a:t>最小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无论什么方向，用的力一样大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13407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171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人体中的杠杆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1340768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人的头颅：点一下头或抬一下头是靠杠杆的作用，杠杆的支点在脊柱顶端，支点前后各有肌肉，头颅的重力是阻力。支点前后的肌肉所用的力是动力。支点前后的肌肉配合起来，有的收缩，有的拉长，形成低头、仰头动作。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402826"/>
            <a:ext cx="5607943" cy="245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人体中的杠杆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12474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人的手臂：人的手臂绕肘关节转动，可以看成是由肌肉和手臂骨骼组成的杠杆在转动。肘关节是支点，肱二头肌肉所用的力是动力，手拿的重物的重力是阻力，举起一个重物，肌肉要花费约 </a:t>
            </a:r>
            <a:r>
              <a:rPr lang="en-US" altLang="zh-CN" sz="3200" dirty="0" smtClean="0"/>
              <a:t>6 </a:t>
            </a:r>
            <a:r>
              <a:rPr lang="zh-CN" altLang="en-US" sz="3200" dirty="0" smtClean="0"/>
              <a:t>倍以上的力气。虽然费力，但是可以省距离（少移动距离），提高工作效率。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 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你能选择合适的工具吗？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090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箭头连接符 7"/>
          <p:cNvCxnSpPr/>
          <p:nvPr/>
        </p:nvCxnSpPr>
        <p:spPr>
          <a:xfrm flipV="1">
            <a:off x="1187624" y="3140968"/>
            <a:ext cx="4968552" cy="18722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1619672" y="3284984"/>
            <a:ext cx="5976664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3851920" y="3212976"/>
            <a:ext cx="72008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人体中的杠杆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1124744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走路时的脚：我们走路抬起脚时，脚就是一个杠杆。脚掌跟是支点，人体的重力就是阻力，腿肚肌肉产生的拉力就是动力。杠杆模型如图所示。这种杠杆可以克服较大的体重。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707548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0075"/>
            <a:ext cx="9144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3"/>
            <a:ext cx="9144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4838"/>
            <a:ext cx="9144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/>
              <a:t>如图所示，杠杆处于平衡状态，下列操作中能让杠杆继续保持平衡的是（       ）。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251520" y="4365104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 smtClean="0"/>
              <a:t>A. </a:t>
            </a:r>
            <a:r>
              <a:rPr lang="zh-CN" altLang="en-US" sz="2800" dirty="0" smtClean="0"/>
              <a:t>将左边的钩码去掉两个并保持位置不变，同时将右边钩码向左移两格</a:t>
            </a:r>
          </a:p>
          <a:p>
            <a:pPr fontAlgn="ctr"/>
            <a:r>
              <a:rPr lang="en-US" altLang="zh-CN" sz="2800" dirty="0" smtClean="0"/>
              <a:t>B. </a:t>
            </a:r>
            <a:r>
              <a:rPr lang="zh-CN" altLang="en-US" sz="2800" dirty="0" smtClean="0"/>
              <a:t>在左右两边钩码的下方各加一个钩码，位置保持不变</a:t>
            </a:r>
          </a:p>
          <a:p>
            <a:pPr fontAlgn="ctr"/>
            <a:r>
              <a:rPr lang="en-US" altLang="zh-CN" sz="2800" dirty="0" smtClean="0"/>
              <a:t>C. </a:t>
            </a:r>
            <a:r>
              <a:rPr lang="zh-CN" altLang="en-US" sz="2800" dirty="0" smtClean="0"/>
              <a:t>将左右两边的钩码各去掉一个，位置保持不变</a:t>
            </a:r>
          </a:p>
          <a:p>
            <a:pPr fontAlgn="ctr"/>
            <a:r>
              <a:rPr lang="en-US" altLang="zh-CN" sz="2800" dirty="0" smtClean="0"/>
              <a:t>D. </a:t>
            </a:r>
            <a:r>
              <a:rPr lang="zh-CN" altLang="en-US" sz="2800" dirty="0" smtClean="0"/>
              <a:t>将左右两边的钩码均向外移动一格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26876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3818384" cy="246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下列所示的生活工具中属于费力杠杆的是（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547664" y="3573016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开瓶器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3407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60032" y="3573016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B.</a:t>
            </a:r>
            <a:r>
              <a:rPr lang="zh-CN" altLang="en-US" sz="3200" dirty="0" smtClean="0"/>
              <a:t>筷子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1475656" y="6021288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羊角锤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4644008" y="6021288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托盘天平</a:t>
            </a:r>
            <a:endParaRPr lang="zh-CN" altLang="en-US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2124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2143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293096"/>
            <a:ext cx="20478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21088"/>
            <a:ext cx="20764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生活中经常会使用到杠杆，下列杠杆的使用能够省距离的是（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619672" y="3429000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开瓶器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2687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4048" y="3429000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钓鱼杆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1619672" y="5805264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铡刀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4788024" y="5877272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自行车阐</a:t>
            </a:r>
            <a:endParaRPr lang="zh-CN" altLang="en-US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1809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1971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21088"/>
            <a:ext cx="2009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149080"/>
            <a:ext cx="1700411" cy="147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作出图中拉力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的力臂 </a:t>
            </a:r>
            <a:r>
              <a:rPr lang="en-US" altLang="zh-CN" sz="3200" dirty="0" smtClean="0"/>
              <a:t>L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47251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627784" y="3284984"/>
            <a:ext cx="0" cy="165618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27584" y="4653136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411760" y="4509120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411760" y="4509120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左大括号 22"/>
          <p:cNvSpPr/>
          <p:nvPr/>
        </p:nvSpPr>
        <p:spPr>
          <a:xfrm rot="16200000">
            <a:off x="1619672" y="3861048"/>
            <a:ext cx="216024" cy="1800200"/>
          </a:xfrm>
          <a:prstGeom prst="leftBrace">
            <a:avLst>
              <a:gd name="adj1" fmla="val 69778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4067944" y="2924944"/>
            <a:ext cx="1008112" cy="165618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3563888" y="3212976"/>
            <a:ext cx="648072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139952" y="3284984"/>
            <a:ext cx="72008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4211960" y="3356992"/>
            <a:ext cx="144016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左大括号 31"/>
          <p:cNvSpPr/>
          <p:nvPr/>
        </p:nvSpPr>
        <p:spPr>
          <a:xfrm rot="3187169">
            <a:off x="3698113" y="2928546"/>
            <a:ext cx="235606" cy="813476"/>
          </a:xfrm>
          <a:prstGeom prst="leftBrace">
            <a:avLst>
              <a:gd name="adj1" fmla="val 5271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563888" y="26369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8316416" y="3861048"/>
            <a:ext cx="72008" cy="136815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876256" y="4581128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172400" y="4437112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8172400" y="4437112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左大括号 42"/>
          <p:cNvSpPr/>
          <p:nvPr/>
        </p:nvSpPr>
        <p:spPr>
          <a:xfrm rot="16200000">
            <a:off x="7488324" y="3969060"/>
            <a:ext cx="288032" cy="1512168"/>
          </a:xfrm>
          <a:prstGeom prst="leftBrace">
            <a:avLst>
              <a:gd name="adj1" fmla="val 7500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7452320" y="47251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 animBg="1"/>
      <p:bldP spid="32" grpId="0" animBg="1"/>
      <p:bldP spid="33" grpId="0"/>
      <p:bldP spid="43" grpId="0" animBg="1"/>
      <p:bldP spid="4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</a:t>
            </a:r>
            <a:r>
              <a:rPr lang="en-US" altLang="zh-CN" sz="3200" dirty="0" smtClean="0"/>
              <a:t>O </a:t>
            </a:r>
            <a:r>
              <a:rPr lang="zh-CN" altLang="en-US" sz="3200" dirty="0" smtClean="0"/>
              <a:t>为杠杆支点，请在图中 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点画出使杠杆在图示位置平衡的最小动力 </a:t>
            </a:r>
            <a:r>
              <a:rPr lang="en-US" altLang="zh-CN" sz="3200" dirty="0" smtClean="0"/>
              <a:t>F</a:t>
            </a:r>
            <a:r>
              <a:rPr lang="zh-CN" altLang="en-US" sz="3200" dirty="0" smtClean="0"/>
              <a:t>，及其力臂 </a:t>
            </a:r>
            <a:r>
              <a:rPr lang="en-US" altLang="zh-CN" sz="3200" dirty="0" smtClean="0"/>
              <a:t>L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44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4" y="41490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267744" y="3573016"/>
            <a:ext cx="1728192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3995936" y="3573016"/>
            <a:ext cx="50405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851920" y="3645024"/>
            <a:ext cx="72008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923928" y="3717032"/>
            <a:ext cx="144016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左大括号 24"/>
          <p:cNvSpPr/>
          <p:nvPr/>
        </p:nvSpPr>
        <p:spPr>
          <a:xfrm rot="14383668">
            <a:off x="3068162" y="3266166"/>
            <a:ext cx="336025" cy="1938546"/>
          </a:xfrm>
          <a:prstGeom prst="leftBrace">
            <a:avLst>
              <a:gd name="adj1" fmla="val 5696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572000" y="393305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7236296" y="4149080"/>
            <a:ext cx="0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868144" y="5013176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7020272" y="4869160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7020272" y="4869160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5868144" y="3284984"/>
            <a:ext cx="2664296" cy="1728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 flipV="1">
            <a:off x="7884368" y="2420888"/>
            <a:ext cx="64807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8244408" y="3140968"/>
            <a:ext cx="216024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 flipV="1">
            <a:off x="8244408" y="3284984"/>
            <a:ext cx="144016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左大括号 43"/>
          <p:cNvSpPr/>
          <p:nvPr/>
        </p:nvSpPr>
        <p:spPr>
          <a:xfrm rot="16200000">
            <a:off x="6394405" y="4486915"/>
            <a:ext cx="331027" cy="1383548"/>
          </a:xfrm>
          <a:prstGeom prst="leftBrace">
            <a:avLst>
              <a:gd name="adj1" fmla="val 5250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左大括号 44"/>
          <p:cNvSpPr/>
          <p:nvPr/>
        </p:nvSpPr>
        <p:spPr>
          <a:xfrm rot="3367770">
            <a:off x="6913810" y="2439444"/>
            <a:ext cx="326544" cy="3131240"/>
          </a:xfrm>
          <a:prstGeom prst="leftBrace">
            <a:avLst>
              <a:gd name="adj1" fmla="val 7608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7308304" y="573325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28384" y="206084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28184" y="515719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2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4208" y="342900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1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5" grpId="0" animBg="1"/>
      <p:bldP spid="25" grpId="1" animBg="1"/>
      <p:bldP spid="26" grpId="0"/>
      <p:bldP spid="26" grpId="1"/>
      <p:bldP spid="44" grpId="0" animBg="1"/>
      <p:bldP spid="45" grpId="0" animBg="1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生活中你还会借助别的工具吗？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3305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9632" y="3933056"/>
            <a:ext cx="637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 ﻿</a:t>
            </a:r>
            <a:r>
              <a:rPr lang="zh-CN" altLang="en-US" sz="3200" dirty="0"/>
              <a:t>你能总结上述工具的共同点吗？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50423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5364088" y="5013176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 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杆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07904" y="5085184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 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转动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75656" y="5085184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 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绕固定点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如图所示，杠杆始终处于水平平衡状态，轻质弹簧测力计作用在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点，使其从① → ②（竖直向下）→ ③。此过程中，有关弹簧测力计的示数叙述正确的是（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971600" y="5085184"/>
            <a:ext cx="7669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A﻿. ①</a:t>
            </a:r>
            <a:r>
              <a:rPr lang="zh-CN" altLang="en-US" sz="3200" dirty="0" smtClean="0"/>
              <a:t>位置处示数最小       </a:t>
            </a:r>
            <a:r>
              <a:rPr lang="en-US" altLang="zh-CN" sz="3200" dirty="0" smtClean="0"/>
              <a:t>B. ②</a:t>
            </a:r>
            <a:r>
              <a:rPr lang="zh-CN" altLang="en-US" sz="3200" dirty="0" smtClean="0"/>
              <a:t>位置处最大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③</a:t>
            </a:r>
            <a:r>
              <a:rPr lang="zh-CN" altLang="en-US" sz="3200" dirty="0" smtClean="0"/>
              <a:t>位置处示数最小       </a:t>
            </a:r>
            <a:r>
              <a:rPr lang="en-US" altLang="zh-CN" sz="3200" dirty="0" smtClean="0"/>
              <a:t>D. </a:t>
            </a:r>
            <a:r>
              <a:rPr lang="zh-CN" altLang="en-US" sz="3200" dirty="0" smtClean="0"/>
              <a:t>先变小后变大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23488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73980"/>
            <a:ext cx="4359027" cy="239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如图所示，在一个轻质杠杆的中点挂一重物，在杆的另一端施加一个动力 </a:t>
            </a:r>
            <a:r>
              <a:rPr lang="en-US" altLang="zh-CN" sz="3200" dirty="0" smtClean="0"/>
              <a:t>F</a:t>
            </a:r>
            <a:r>
              <a:rPr lang="zh-CN" altLang="en-US" sz="3200" dirty="0" smtClean="0"/>
              <a:t>，使杠杆保持静止，然后向右缓慢转动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至水平方向，这一过程中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变化情况是（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899592" y="508518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一直增大                 </a:t>
            </a:r>
            <a:r>
              <a:rPr lang="en-US" altLang="zh-CN" sz="3200" dirty="0" smtClean="0"/>
              <a:t>B. </a:t>
            </a:r>
            <a:r>
              <a:rPr lang="zh-CN" altLang="en-US" sz="3200" dirty="0" smtClean="0"/>
              <a:t>一直减小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先变大后变小        </a:t>
            </a:r>
            <a:r>
              <a:rPr lang="en-US" altLang="zh-CN" sz="3200" dirty="0" smtClean="0"/>
              <a:t>D. </a:t>
            </a:r>
            <a:r>
              <a:rPr lang="zh-CN" altLang="en-US" sz="3200" dirty="0" smtClean="0"/>
              <a:t>先变小后变大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24328" y="23488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3561978" cy="23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smtClean="0"/>
              <a:t>如图是人用手托住物体时手臂的示意图，当人手托 </a:t>
            </a:r>
            <a:r>
              <a:rPr lang="en-US" altLang="zh-CN" sz="3200" smtClean="0"/>
              <a:t>5 kg </a:t>
            </a:r>
            <a:r>
              <a:rPr lang="zh-CN" altLang="en-US" sz="3200" smtClean="0"/>
              <a:t>的物体保持平衡时，肱二头肌收缩所施加力的大小为（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259632" y="5013176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大于 </a:t>
            </a:r>
            <a:r>
              <a:rPr lang="en-US" altLang="zh-CN" sz="3200" dirty="0" smtClean="0"/>
              <a:t>5 kg         B. </a:t>
            </a:r>
            <a:r>
              <a:rPr lang="zh-CN" altLang="en-US" sz="3200" dirty="0" smtClean="0"/>
              <a:t>大于 </a:t>
            </a:r>
            <a:r>
              <a:rPr lang="en-US" altLang="zh-CN" sz="3200" dirty="0" smtClean="0"/>
              <a:t>50 N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小于 </a:t>
            </a:r>
            <a:r>
              <a:rPr lang="en-US" altLang="zh-CN" sz="3200" dirty="0" smtClean="0"/>
              <a:t>50 N        D. </a:t>
            </a:r>
            <a:r>
              <a:rPr lang="zh-CN" altLang="en-US" sz="3200" dirty="0" smtClean="0"/>
              <a:t>等于 </a:t>
            </a:r>
            <a:r>
              <a:rPr lang="en-US" altLang="zh-CN" sz="3200" dirty="0" smtClean="0"/>
              <a:t>50 N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17728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42957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smtClean="0"/>
              <a:t>如图所示，一刻度均匀的轻质杠杆在 </a:t>
            </a:r>
            <a:r>
              <a:rPr lang="en-US" altLang="zh-CN" sz="3200" smtClean="0"/>
              <a:t>A </a:t>
            </a:r>
            <a:r>
              <a:rPr lang="zh-CN" altLang="en-US" sz="3200" smtClean="0"/>
              <a:t>处挂重 </a:t>
            </a:r>
            <a:r>
              <a:rPr lang="en-US" altLang="zh-CN" sz="3200" smtClean="0"/>
              <a:t>12 N </a:t>
            </a:r>
            <a:r>
              <a:rPr lang="zh-CN" altLang="en-US" sz="3200" smtClean="0"/>
              <a:t>的物体，若要使杠杆在水平位置平衡，则在杠杆 </a:t>
            </a:r>
            <a:r>
              <a:rPr lang="en-US" altLang="zh-CN" sz="3200" smtClean="0"/>
              <a:t>B </a:t>
            </a:r>
            <a:r>
              <a:rPr lang="zh-CN" altLang="en-US" sz="3200" smtClean="0"/>
              <a:t>处施加的竖直向下的拉力为（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611560" y="551723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4 N     B. 5 N      C. 6 N      D. 8 N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555776" y="22768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4076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smtClean="0"/>
              <a:t>爱米将长为 </a:t>
            </a:r>
            <a:r>
              <a:rPr lang="en-US" altLang="zh-CN" sz="3200" smtClean="0"/>
              <a:t>0.6 m</a:t>
            </a:r>
            <a:r>
              <a:rPr lang="zh-CN" altLang="en-US" sz="3200" smtClean="0"/>
              <a:t>、质量可忽略不计的木棒搁在肩上，棒 </a:t>
            </a:r>
            <a:r>
              <a:rPr lang="en-US" altLang="zh-CN" sz="3200" smtClean="0"/>
              <a:t>A </a:t>
            </a:r>
            <a:r>
              <a:rPr lang="zh-CN" altLang="en-US" sz="3200" smtClean="0"/>
              <a:t>端挂一个 </a:t>
            </a:r>
            <a:r>
              <a:rPr lang="en-US" altLang="zh-CN" sz="3200" smtClean="0"/>
              <a:t>40 N </a:t>
            </a:r>
            <a:r>
              <a:rPr lang="zh-CN" altLang="en-US" sz="3200" smtClean="0"/>
              <a:t>的物体，肩上支点 </a:t>
            </a:r>
            <a:r>
              <a:rPr lang="en-US" altLang="zh-CN" sz="3200" smtClean="0"/>
              <a:t>O </a:t>
            </a:r>
            <a:r>
              <a:rPr lang="zh-CN" altLang="en-US" sz="3200" smtClean="0"/>
              <a:t>离 </a:t>
            </a:r>
            <a:r>
              <a:rPr lang="en-US" altLang="zh-CN" sz="3200" smtClean="0"/>
              <a:t>A </a:t>
            </a:r>
            <a:r>
              <a:rPr lang="zh-CN" altLang="en-US" sz="3200" smtClean="0"/>
              <a:t>为 </a:t>
            </a:r>
            <a:r>
              <a:rPr lang="en-US" altLang="zh-CN" sz="3200" smtClean="0"/>
              <a:t>0.2 m</a:t>
            </a:r>
            <a:r>
              <a:rPr lang="zh-CN" altLang="en-US" sz="3200" smtClean="0"/>
              <a:t>，她用手压 </a:t>
            </a:r>
            <a:r>
              <a:rPr lang="en-US" altLang="zh-CN" sz="3200" smtClean="0"/>
              <a:t>B </a:t>
            </a:r>
            <a:r>
              <a:rPr lang="zh-CN" altLang="en-US" sz="3200" smtClean="0"/>
              <a:t>端使木棒保持水平平衡，如图，爱米的重为 </a:t>
            </a:r>
            <a:r>
              <a:rPr lang="en-US" altLang="zh-CN" sz="3200" smtClean="0"/>
              <a:t>500 N</a:t>
            </a:r>
            <a:r>
              <a:rPr lang="zh-CN" altLang="en-US" sz="3200" smtClean="0"/>
              <a:t>，则此时（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971600" y="3573016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木棒属于省力杠杆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手压木棒的压力大小为 </a:t>
            </a:r>
            <a:r>
              <a:rPr lang="en-US" altLang="zh-CN" sz="3200" dirty="0" smtClean="0"/>
              <a:t>80 N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肩对木棒的支持力大小为 </a:t>
            </a:r>
            <a:r>
              <a:rPr lang="en-US" altLang="zh-CN" sz="3200" dirty="0" smtClean="0"/>
              <a:t>40 N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人对地面的压力大小为 </a:t>
            </a:r>
            <a:r>
              <a:rPr lang="en-US" altLang="zh-CN" sz="3200" dirty="0" smtClean="0"/>
              <a:t>500 N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278092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859" y="2996952"/>
            <a:ext cx="2225141" cy="26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556792"/>
            <a:ext cx="842493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在力的作用下能绕固定点转动的硬棒叫做</a:t>
            </a:r>
            <a:r>
              <a:rPr lang="zh-CN" altLang="en-US" sz="3200" b="1" dirty="0">
                <a:solidFill>
                  <a:srgbClr val="FF0000"/>
                </a:solidFill>
              </a:rPr>
              <a:t>杠杆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54868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杠杆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15616" y="285293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硬棒可以是直的，也可以是弯曲的，但必须是硬的，不能发生明显形变。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4005064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/>
              <a:t>一根硬棒成为杠杆的条件：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99695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51723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7624" y="4509120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1. </a:t>
            </a:r>
            <a:r>
              <a:rPr lang="zh-CN" altLang="en-US" sz="3200" dirty="0"/>
              <a:t>要有力的作用。</a:t>
            </a:r>
          </a:p>
          <a:p>
            <a:pPr fontAlgn="ctr"/>
            <a:r>
              <a:rPr lang="en-US" altLang="zh-CN" sz="3200" dirty="0"/>
              <a:t>2. </a:t>
            </a:r>
            <a:r>
              <a:rPr lang="zh-CN" altLang="en-US" sz="3200" dirty="0"/>
              <a:t>能绕某固定点转动。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259632" y="5517232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你还知道哪些物体是杠杆吗？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8" grpId="0"/>
      <p:bldP spid="13" grpId="0" animBg="1"/>
      <p:bldP spid="15" grpId="0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592" y="3212976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钢丝钳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54868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杠杆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1337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29622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340768"/>
            <a:ext cx="24574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1048"/>
            <a:ext cx="20478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933056"/>
            <a:ext cx="24669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933056"/>
            <a:ext cx="2438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4355976" y="3212976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杆秤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0232" y="3212976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﻿瓶盖起子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5576" y="5877272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﻿道钉撬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79912" y="5877272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火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钳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44208" y="5733256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﻿独轮车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556792"/>
            <a:ext cx="842493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在</a:t>
            </a:r>
            <a:r>
              <a:rPr lang="zh-CN" altLang="en-US" sz="3200" b="1" dirty="0">
                <a:solidFill>
                  <a:srgbClr val="FF0000"/>
                </a:solidFill>
              </a:rPr>
              <a:t>力</a:t>
            </a:r>
            <a:r>
              <a:rPr lang="zh-CN" altLang="en-US" sz="3200" dirty="0"/>
              <a:t>的作用下能绕</a:t>
            </a:r>
            <a:r>
              <a:rPr lang="zh-CN" altLang="en-US" sz="3200" b="1" dirty="0">
                <a:solidFill>
                  <a:srgbClr val="FF0000"/>
                </a:solidFill>
              </a:rPr>
              <a:t>固定点</a:t>
            </a:r>
            <a:r>
              <a:rPr lang="zh-CN" altLang="en-US" sz="3200" dirty="0"/>
              <a:t>转动的硬棒叫做</a:t>
            </a:r>
            <a:r>
              <a:rPr lang="zh-CN" altLang="en-US" sz="3200" b="1" dirty="0">
                <a:solidFill>
                  <a:srgbClr val="FF0000"/>
                </a:solidFill>
              </a:rPr>
              <a:t>杠杆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548680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杠杆的五要素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88060" y="2525697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</a:rPr>
              <a:t>支点</a:t>
            </a:r>
            <a:r>
              <a:rPr lang="zh-CN" altLang="en-US" sz="3200" dirty="0"/>
              <a:t>：杠杆可以绕其转动的点 </a:t>
            </a:r>
            <a:r>
              <a:rPr lang="en-US" altLang="zh-CN" sz="3200" dirty="0">
                <a:solidFill>
                  <a:srgbClr val="FF0000"/>
                </a:solidFill>
              </a:rPr>
              <a:t>O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3140968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</a:rPr>
              <a:t>动力</a:t>
            </a:r>
            <a:r>
              <a:rPr lang="zh-CN" altLang="en-US" sz="3200" dirty="0"/>
              <a:t>：使杠杆转动的力 </a:t>
            </a:r>
            <a:r>
              <a:rPr lang="zh-CN" altLang="en-US" sz="3200" i="1" dirty="0"/>
              <a:t>﻿﻿﻿﻿﻿﻿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 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7584" y="378904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</a:rPr>
              <a:t>阻力</a:t>
            </a:r>
            <a:r>
              <a:rPr lang="zh-CN" altLang="en-US" sz="3200" dirty="0"/>
              <a:t>：阻碍杠杆转动的力 </a:t>
            </a:r>
            <a:r>
              <a:rPr lang="zh-CN" altLang="en-US" sz="3200" i="1" dirty="0"/>
              <a:t>﻿﻿﻿﻿</a:t>
            </a:r>
            <a:r>
              <a:rPr lang="zh-CN" altLang="en-US" sz="3200" i="1" dirty="0" smtClean="0"/>
              <a:t>﻿﻿﻿﻿﻿﻿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 。</a:t>
            </a:r>
            <a:endParaRPr lang="zh-CN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827584" y="4437112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</a:rPr>
              <a:t>动力臂</a:t>
            </a:r>
            <a:r>
              <a:rPr lang="zh-CN" altLang="en-US" sz="3200" dirty="0"/>
              <a:t>：从支点 </a:t>
            </a:r>
            <a:r>
              <a:rPr lang="en-US" altLang="zh-CN" sz="3200" dirty="0"/>
              <a:t>O </a:t>
            </a:r>
            <a:r>
              <a:rPr lang="zh-CN" altLang="en-US" sz="3200" dirty="0"/>
              <a:t>到动</a:t>
            </a:r>
            <a:r>
              <a:rPr lang="zh-CN" altLang="en-US" sz="3200" dirty="0" smtClean="0"/>
              <a:t>力</a:t>
            </a:r>
            <a:r>
              <a:rPr lang="zh-CN" altLang="en-US" sz="3200" i="1" dirty="0" smtClean="0"/>
              <a:t>﻿﻿﻿﻿﻿﻿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  </a:t>
            </a:r>
            <a:r>
              <a:rPr lang="zh-CN" altLang="en-US" sz="3200" i="1" dirty="0"/>
              <a:t>﻿﻿﻿﻿</a:t>
            </a:r>
            <a:r>
              <a:rPr lang="zh-CN" altLang="en-US" sz="3200" dirty="0"/>
              <a:t> 作用线的距离 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</a:t>
            </a:r>
            <a:r>
              <a:rPr lang="en-US" altLang="zh-CN" sz="3200" dirty="0" smtClean="0"/>
              <a:t>L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</a:t>
            </a:r>
            <a:r>
              <a:rPr lang="zh-CN" altLang="en-US" sz="3200" dirty="0"/>
              <a:t> 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27584" y="5517232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</a:rPr>
              <a:t>阻力臂</a:t>
            </a:r>
            <a:r>
              <a:rPr lang="zh-CN" altLang="en-US" sz="3200" dirty="0"/>
              <a:t>：从支点 </a:t>
            </a:r>
            <a:r>
              <a:rPr lang="en-US" altLang="zh-CN" sz="3200" dirty="0"/>
              <a:t>O </a:t>
            </a:r>
            <a:r>
              <a:rPr lang="zh-CN" altLang="en-US" sz="3200" dirty="0"/>
              <a:t>到阻</a:t>
            </a:r>
            <a:r>
              <a:rPr lang="zh-CN" altLang="en-US" sz="3200" dirty="0" smtClean="0"/>
              <a:t>力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作用线的距</a:t>
            </a:r>
            <a:r>
              <a:rPr lang="zh-CN" altLang="en-US" sz="3200" dirty="0" smtClean="0"/>
              <a:t>离</a:t>
            </a:r>
            <a:r>
              <a:rPr lang="en-US" altLang="zh-CN" sz="3200" dirty="0"/>
              <a:t>L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5" y="4365104"/>
            <a:ext cx="33813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等腰三角形 13"/>
          <p:cNvSpPr/>
          <p:nvPr/>
        </p:nvSpPr>
        <p:spPr>
          <a:xfrm>
            <a:off x="7812360" y="6165304"/>
            <a:ext cx="216024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596336" y="62732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O</a:t>
            </a:r>
            <a:endParaRPr lang="zh-CN" altLang="en-US" sz="3200" dirty="0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156176" y="5373216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8532440" y="6381328"/>
            <a:ext cx="0" cy="4766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156176" y="5733256"/>
            <a:ext cx="0" cy="93610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532440" y="5661248"/>
            <a:ext cx="0" cy="93610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6156176" y="6165304"/>
            <a:ext cx="176419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7956376" y="6165304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32440" y="6273225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endParaRPr lang="zh-CN" altLang="en-US" sz="32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5508104" y="515719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endParaRPr lang="zh-CN" altLang="en-US" sz="32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7956376" y="5517232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L</a:t>
            </a:r>
            <a:r>
              <a:rPr lang="en-US" altLang="zh-CN" sz="3200" baseline="-25000" dirty="0" smtClean="0"/>
              <a:t>2</a:t>
            </a:r>
            <a:endParaRPr lang="zh-CN" altLang="en-US" sz="32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588224" y="5589240"/>
            <a:ext cx="61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L</a:t>
            </a:r>
            <a:r>
              <a:rPr lang="en-US" altLang="zh-CN" sz="3200" baseline="-25000" dirty="0" smtClean="0"/>
              <a:t>1</a:t>
            </a:r>
            <a:endParaRPr lang="zh-CN" altLang="en-US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7" grpId="0"/>
      <p:bldP spid="19" grpId="0"/>
      <p:bldP spid="12" grpId="0"/>
      <p:bldP spid="14" grpId="0" animBg="1"/>
      <p:bldP spid="16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2353</Words>
  <Application>Microsoft Office PowerPoint</Application>
  <PresentationFormat>全屏显示(4:3)</PresentationFormat>
  <Paragraphs>355</Paragraphs>
  <Slides>64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6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2020-03-16T07:31:25Z</dcterms:created>
  <dcterms:modified xsi:type="dcterms:W3CDTF">2020-03-31T00:58:06Z</dcterms:modified>
</cp:coreProperties>
</file>