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E80F5-6B4E-4DB6-A749-C2CC2FA9A4E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1A730-1A40-4868-89D3-AE6CD1908B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file:///D:\&#21021;&#20013;&#29289;&#29702;&#65288;XL&#65289;\&#20843;&#24180;&#32423;&#19979;&#65288;XL)\2019&#24180;&#19978;&#23398;&#26399;\&#36164;&#28304;\&#31532;&#21313;&#19968;&#31456;%20&#21151;&#21644;&#26426;&#26800;&#33021;\&#26426;&#26800;&#33021;&#21450;&#20854;&#36716;&#21270;&#65288;&#23556;&#31661;&#65289;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21021;&#20013;&#29289;&#29702;&#65288;XL&#65289;\&#20843;&#24180;&#32423;&#19979;&#65288;XL)\2019&#24180;&#19978;&#23398;&#26399;\&#36164;&#28304;\&#31532;&#21313;&#19968;&#31456;%20&#21151;&#21644;&#26426;&#26800;&#33021;\&#26426;&#26800;&#33021;&#21450;&#20854;&#36716;&#21270;&#65288;&#23556;&#31661;&#65289;.mp4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Text Box 4"/>
          <p:cNvSpPr txBox="1"/>
          <p:nvPr/>
        </p:nvSpPr>
        <p:spPr>
          <a:xfrm>
            <a:off x="1150938" y="836613"/>
            <a:ext cx="6516687" cy="1616075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5000" b="1" dirty="0">
                <a:latin typeface="楷体_GB2312" pitchFamily="49" charset="-122"/>
                <a:ea typeface="楷体_GB2312" pitchFamily="49" charset="-122"/>
              </a:rPr>
              <a:t>第十一章　第４节　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5000" b="1" dirty="0">
                <a:latin typeface="楷体_GB2312" pitchFamily="49" charset="-122"/>
                <a:ea typeface="楷体_GB2312" pitchFamily="49" charset="-122"/>
              </a:rPr>
              <a:t>机械能及其转化</a:t>
            </a:r>
          </a:p>
        </p:txBody>
      </p:sp>
      <p:pic>
        <p:nvPicPr>
          <p:cNvPr id="20" name="图片 19" descr="073040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4125" y="2646045"/>
            <a:ext cx="4096385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30965" t="12000" r="5757" b="11501"/>
          <a:stretch>
            <a:fillRect/>
          </a:stretch>
        </p:blipFill>
        <p:spPr>
          <a:xfrm>
            <a:off x="1116013" y="1304925"/>
            <a:ext cx="7196137" cy="489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3"/>
          <p:cNvSpPr txBox="1"/>
          <p:nvPr/>
        </p:nvSpPr>
        <p:spPr>
          <a:xfrm>
            <a:off x="2124075" y="388938"/>
            <a:ext cx="5364163" cy="541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D0D0D"/>
                </a:solidFill>
                <a:latin typeface="宋体" panose="02010600030101010101" pitchFamily="2" charset="-122"/>
              </a:rPr>
              <a:t>   这巨大的能量从何而来？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468" y="2064385"/>
            <a:ext cx="5795962" cy="4214813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3802" name="Picture 2"/>
          <p:cNvPicPr>
            <a:picLocks noChangeAspect="1"/>
          </p:cNvPicPr>
          <p:nvPr/>
        </p:nvPicPr>
        <p:blipFill>
          <a:blip r:embed="rId3"/>
          <a:srcRect r="-166" b="22012"/>
          <a:stretch>
            <a:fillRect/>
          </a:stretch>
        </p:blipFill>
        <p:spPr>
          <a:xfrm>
            <a:off x="327660" y="2367915"/>
            <a:ext cx="4932363" cy="4070350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" name="TextBox 8"/>
          <p:cNvSpPr txBox="1"/>
          <p:nvPr/>
        </p:nvSpPr>
        <p:spPr>
          <a:xfrm>
            <a:off x="792163" y="333375"/>
            <a:ext cx="5913438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楷体_GB2312" pitchFamily="49" charset="-122"/>
                <a:ea typeface="宋体" panose="02010600030101010101" pitchFamily="2" charset="-122"/>
                <a:cs typeface="+mn-cs"/>
              </a:rPr>
              <a:t>图中的过山车具有什么能？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TextBox 8"/>
          <p:cNvSpPr txBox="1"/>
          <p:nvPr/>
        </p:nvSpPr>
        <p:spPr>
          <a:xfrm>
            <a:off x="790575" y="1196975"/>
            <a:ext cx="61214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过山车为什么能够不断地翻滚？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0"/>
          <p:cNvSpPr/>
          <p:nvPr/>
        </p:nvSpPr>
        <p:spPr>
          <a:xfrm>
            <a:off x="468313" y="1016000"/>
            <a:ext cx="4872037" cy="560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分析下列过程中能量的转化：</a:t>
            </a:r>
          </a:p>
        </p:txBody>
      </p:sp>
      <p:sp>
        <p:nvSpPr>
          <p:cNvPr id="13315" name="Rectangle 30"/>
          <p:cNvSpPr/>
          <p:nvPr/>
        </p:nvSpPr>
        <p:spPr>
          <a:xfrm>
            <a:off x="1584325" y="1952625"/>
            <a:ext cx="4060825" cy="560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</a:rPr>
              <a:t>从水坝上流下来的水；</a:t>
            </a:r>
          </a:p>
        </p:txBody>
      </p:sp>
      <p:sp>
        <p:nvSpPr>
          <p:cNvPr id="13316" name="Rectangle 30"/>
          <p:cNvSpPr/>
          <p:nvPr/>
        </p:nvSpPr>
        <p:spPr>
          <a:xfrm>
            <a:off x="1584325" y="2911475"/>
            <a:ext cx="4781550" cy="560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</a:rPr>
              <a:t>汽车沿斜面匀速向上行驶；</a:t>
            </a:r>
          </a:p>
        </p:txBody>
      </p:sp>
      <p:sp>
        <p:nvSpPr>
          <p:cNvPr id="13317" name="Rectangle 30"/>
          <p:cNvSpPr/>
          <p:nvPr/>
        </p:nvSpPr>
        <p:spPr>
          <a:xfrm>
            <a:off x="1593850" y="3886200"/>
            <a:ext cx="4781550" cy="560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</a:rPr>
              <a:t>乒乓球触地后向上弹起时；</a:t>
            </a:r>
          </a:p>
        </p:txBody>
      </p:sp>
      <p:sp>
        <p:nvSpPr>
          <p:cNvPr id="13318" name="Rectangle 30"/>
          <p:cNvSpPr/>
          <p:nvPr/>
        </p:nvSpPr>
        <p:spPr>
          <a:xfrm>
            <a:off x="1603375" y="5049838"/>
            <a:ext cx="6946900" cy="558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4.</a:t>
            </a:r>
            <a:r>
              <a:rPr lang="zh-CN" altLang="en-US" sz="2800" b="1" dirty="0">
                <a:latin typeface="Times New Roman" panose="02020603050405020304" pitchFamily="18" charset="0"/>
              </a:rPr>
              <a:t>斜向上抛出的垒球，当它在上升阶段时。</a:t>
            </a:r>
          </a:p>
        </p:txBody>
      </p:sp>
      <p:sp>
        <p:nvSpPr>
          <p:cNvPr id="7" name="Text Box 3"/>
          <p:cNvSpPr txBox="1"/>
          <p:nvPr/>
        </p:nvSpPr>
        <p:spPr>
          <a:xfrm>
            <a:off x="3059113" y="2449513"/>
            <a:ext cx="3636962" cy="538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重力势能转化为动能</a:t>
            </a:r>
          </a:p>
        </p:txBody>
      </p:sp>
      <p:sp>
        <p:nvSpPr>
          <p:cNvPr id="8" name="Text Box 3"/>
          <p:cNvSpPr txBox="1"/>
          <p:nvPr/>
        </p:nvSpPr>
        <p:spPr>
          <a:xfrm>
            <a:off x="3051175" y="3375025"/>
            <a:ext cx="4149725" cy="538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动能不变，重力势能变大</a:t>
            </a:r>
          </a:p>
        </p:txBody>
      </p:sp>
      <p:sp>
        <p:nvSpPr>
          <p:cNvPr id="9" name="Text Box 3"/>
          <p:cNvSpPr txBox="1"/>
          <p:nvPr/>
        </p:nvSpPr>
        <p:spPr>
          <a:xfrm>
            <a:off x="3043238" y="4478338"/>
            <a:ext cx="5416550" cy="538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弹性势能转化为重力势能和动能</a:t>
            </a:r>
          </a:p>
        </p:txBody>
      </p:sp>
      <p:sp>
        <p:nvSpPr>
          <p:cNvPr id="10" name="Text Box 3"/>
          <p:cNvSpPr txBox="1"/>
          <p:nvPr/>
        </p:nvSpPr>
        <p:spPr>
          <a:xfrm>
            <a:off x="3132138" y="5729288"/>
            <a:ext cx="3563937" cy="538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动能转化为重力势能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/>
          <p:nvPr/>
        </p:nvSpPr>
        <p:spPr>
          <a:xfrm>
            <a:off x="755650" y="1795463"/>
            <a:ext cx="7888288" cy="62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　　</a:t>
            </a:r>
          </a:p>
        </p:txBody>
      </p:sp>
      <p:sp>
        <p:nvSpPr>
          <p:cNvPr id="14340" name="Text Box 3"/>
          <p:cNvSpPr txBox="1"/>
          <p:nvPr/>
        </p:nvSpPr>
        <p:spPr>
          <a:xfrm>
            <a:off x="792163" y="620713"/>
            <a:ext cx="6985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三、水能和风能的利用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47700" y="1520825"/>
            <a:ext cx="7920038" cy="604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D0D0D"/>
                </a:solidFill>
                <a:latin typeface="宋体" panose="02010600030101010101" pitchFamily="2" charset="-122"/>
              </a:rPr>
              <a:t>．水能和风能是机械能</a:t>
            </a:r>
          </a:p>
        </p:txBody>
      </p:sp>
      <p:pic>
        <p:nvPicPr>
          <p:cNvPr id="4111" name="Picture 15" descr="水流能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565400"/>
            <a:ext cx="2817813" cy="3851275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12" name="Picture 16" descr="水流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138" y="2565400"/>
            <a:ext cx="2782887" cy="3851275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14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3" y="2565400"/>
            <a:ext cx="2786062" cy="3851275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15" name="Picture 55" descr="洪水北京7-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238" y="1465263"/>
            <a:ext cx="5903912" cy="3927475"/>
          </a:xfrm>
          <a:prstGeom prst="rect">
            <a:avLst/>
          </a:prstGeom>
          <a:noFill/>
          <a:ln w="285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4" name="Rectangle 56"/>
          <p:cNvSpPr/>
          <p:nvPr/>
        </p:nvSpPr>
        <p:spPr>
          <a:xfrm>
            <a:off x="1547813" y="657225"/>
            <a:ext cx="57245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水能的破坏性释放造成灾害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pic>
        <p:nvPicPr>
          <p:cNvPr id="15418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2492375"/>
            <a:ext cx="5905500" cy="4046538"/>
          </a:xfrm>
          <a:prstGeom prst="rect">
            <a:avLst/>
          </a:prstGeom>
          <a:noFill/>
          <a:ln w="285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/>
          <p:nvPr/>
        </p:nvSpPr>
        <p:spPr>
          <a:xfrm>
            <a:off x="755650" y="2071688"/>
            <a:ext cx="2339975" cy="62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　　</a:t>
            </a:r>
            <a:r>
              <a:rPr lang="zh-CN" altLang="en-US" sz="2800" b="1" dirty="0">
                <a:solidFill>
                  <a:srgbClr val="FFFFFF"/>
                </a:solidFill>
              </a:rPr>
              <a:t>讨论</a:t>
            </a:r>
          </a:p>
        </p:txBody>
      </p:sp>
      <p:sp>
        <p:nvSpPr>
          <p:cNvPr id="30730" name="AutoShape 10"/>
          <p:cNvSpPr/>
          <p:nvPr/>
        </p:nvSpPr>
        <p:spPr>
          <a:xfrm>
            <a:off x="1158875" y="1139825"/>
            <a:ext cx="7164388" cy="1741488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  试从能量角度分析卫星在绕地球运动的过程中能量的变化，并试着解释卫星的能量从何而来。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20675" y="311150"/>
            <a:ext cx="1800225" cy="712788"/>
            <a:chOff x="300" y="1281"/>
            <a:chExt cx="1333" cy="449"/>
          </a:xfrm>
        </p:grpSpPr>
        <p:pic>
          <p:nvPicPr>
            <p:cNvPr id="16391" name="TextBox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0" y="1281"/>
              <a:ext cx="1333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2" name="Text Box 14"/>
            <p:cNvSpPr txBox="1"/>
            <p:nvPr/>
          </p:nvSpPr>
          <p:spPr>
            <a:xfrm>
              <a:off x="396" y="1354"/>
              <a:ext cx="103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FFFFFF"/>
                  </a:solidFill>
                </a:rPr>
                <a:t>讨     论</a:t>
              </a:r>
            </a:p>
          </p:txBody>
        </p:sp>
      </p:grpSp>
      <p:pic>
        <p:nvPicPr>
          <p:cNvPr id="1639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3025775"/>
            <a:ext cx="3313113" cy="358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Text Box 2"/>
          <p:cNvSpPr txBox="1"/>
          <p:nvPr/>
        </p:nvSpPr>
        <p:spPr>
          <a:xfrm>
            <a:off x="828675" y="1325563"/>
            <a:ext cx="7343775" cy="3940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　上紧发条的玩具车在水平桌面上开始跑动时</a:t>
            </a:r>
            <a:r>
              <a:rPr lang="en-US" altLang="zh-CN" sz="2800" b="1" dirty="0">
                <a:latin typeface="宋体" panose="02010600030101010101" pitchFamily="2" charset="-122"/>
              </a:rPr>
              <a:t>(</a:t>
            </a:r>
            <a:r>
              <a:rPr lang="en-US" altLang="zh-CN" sz="2800" b="1" dirty="0">
                <a:latin typeface="Times New Roman" panose="02020603050405020304" pitchFamily="18" charset="0"/>
              </a:rPr>
              <a:t>           </a:t>
            </a:r>
            <a:r>
              <a:rPr lang="en-US" altLang="zh-CN" sz="2800" b="1" dirty="0">
                <a:latin typeface="宋体" panose="02010600030101010101" pitchFamily="2" charset="-122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A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．弹性势能减小，动能增大        </a:t>
            </a: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B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．弹性势能增大，动能减小</a:t>
            </a: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C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．弹性势能不变，动能减小        </a:t>
            </a: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D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．弹性势能减小，动能不变</a:t>
            </a:r>
          </a:p>
        </p:txBody>
      </p:sp>
      <p:sp>
        <p:nvSpPr>
          <p:cNvPr id="5134" name="Rectangle 14"/>
          <p:cNvSpPr/>
          <p:nvPr/>
        </p:nvSpPr>
        <p:spPr>
          <a:xfrm>
            <a:off x="2087563" y="2097088"/>
            <a:ext cx="47783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</a:rPr>
              <a:t>A</a:t>
            </a:r>
            <a:endParaRPr lang="zh-CN" altLang="en-US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900113" y="512763"/>
            <a:ext cx="2116137" cy="712787"/>
            <a:chOff x="300" y="1281"/>
            <a:chExt cx="1333" cy="449"/>
          </a:xfrm>
        </p:grpSpPr>
        <p:pic>
          <p:nvPicPr>
            <p:cNvPr id="17414" name="TextBox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0" y="1281"/>
              <a:ext cx="1333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5" name="Text Box 18"/>
            <p:cNvSpPr txBox="1"/>
            <p:nvPr/>
          </p:nvSpPr>
          <p:spPr>
            <a:xfrm>
              <a:off x="396" y="1354"/>
              <a:ext cx="103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FFFFFF"/>
                  </a:solidFill>
                </a:rPr>
                <a:t>  练一练</a:t>
              </a:r>
              <a:endParaRPr lang="en-US" altLang="zh-CN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  <p:bldP spid="51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/>
          <p:cNvSpPr txBox="1"/>
          <p:nvPr/>
        </p:nvSpPr>
        <p:spPr>
          <a:xfrm>
            <a:off x="682625" y="1073150"/>
            <a:ext cx="7813675" cy="3940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　在下列过程中，物体的动能转化为重力势能的有</a:t>
            </a:r>
            <a:r>
              <a:rPr lang="en-US" altLang="zh-CN" sz="2800" b="1" dirty="0">
                <a:latin typeface="宋体" panose="02010600030101010101" pitchFamily="2" charset="-122"/>
              </a:rPr>
              <a:t>(</a:t>
            </a:r>
            <a:r>
              <a:rPr lang="en-US" altLang="zh-CN" sz="2800" b="1" dirty="0">
                <a:latin typeface="Times New Roman" panose="02020603050405020304" pitchFamily="18" charset="0"/>
              </a:rPr>
              <a:t>           </a:t>
            </a:r>
            <a:r>
              <a:rPr lang="en-US" altLang="zh-CN" sz="2800" b="1" dirty="0">
                <a:latin typeface="宋体" panose="02010600030101010101" pitchFamily="2" charset="-122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A</a:t>
            </a:r>
            <a:r>
              <a:rPr lang="zh-CN" altLang="en-US" sz="2800" b="1" dirty="0">
                <a:latin typeface="Times New Roman" panose="02020603050405020304" pitchFamily="18" charset="0"/>
              </a:rPr>
              <a:t>．从水坝上流下来的水            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B</a:t>
            </a:r>
            <a:r>
              <a:rPr lang="zh-CN" altLang="en-US" sz="2800" b="1" dirty="0">
                <a:latin typeface="Times New Roman" panose="02020603050405020304" pitchFamily="18" charset="0"/>
              </a:rPr>
              <a:t>．汽车沿斜坡匀速向上行驶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C</a:t>
            </a:r>
            <a:r>
              <a:rPr lang="zh-CN" altLang="en-US" sz="2800" b="1" dirty="0">
                <a:latin typeface="Times New Roman" panose="02020603050405020304" pitchFamily="18" charset="0"/>
              </a:rPr>
              <a:t>．乒乓球触地后向上弹起时       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D</a:t>
            </a:r>
            <a:r>
              <a:rPr lang="zh-CN" altLang="en-US" sz="2800" b="1" dirty="0">
                <a:latin typeface="Times New Roman" panose="02020603050405020304" pitchFamily="18" charset="0"/>
              </a:rPr>
              <a:t>．斜向上抛出的垒球，当它在上升阶段时</a:t>
            </a:r>
          </a:p>
        </p:txBody>
      </p:sp>
      <p:sp>
        <p:nvSpPr>
          <p:cNvPr id="103433" name="Rectangle 9"/>
          <p:cNvSpPr/>
          <p:nvPr/>
        </p:nvSpPr>
        <p:spPr>
          <a:xfrm>
            <a:off x="2338388" y="1844675"/>
            <a:ext cx="477837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D</a:t>
            </a:r>
            <a:endParaRPr lang="zh-CN" altLang="en-US" b="1" dirty="0">
              <a:solidFill>
                <a:srgbClr val="CC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缓冲发动机工作"/>
          <p:cNvPicPr>
            <a:picLocks noChangeAspect="1"/>
          </p:cNvPicPr>
          <p:nvPr/>
        </p:nvPicPr>
        <p:blipFill>
          <a:blip r:embed="rId2"/>
          <a:srcRect r="2286" b="20297"/>
          <a:stretch>
            <a:fillRect/>
          </a:stretch>
        </p:blipFill>
        <p:spPr>
          <a:xfrm>
            <a:off x="5105400" y="3879215"/>
            <a:ext cx="3474720" cy="2316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Text Box 2"/>
          <p:cNvSpPr txBox="1"/>
          <p:nvPr/>
        </p:nvSpPr>
        <p:spPr>
          <a:xfrm>
            <a:off x="503238" y="657225"/>
            <a:ext cx="7848600" cy="4921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例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、 </a:t>
            </a:r>
            <a:r>
              <a:rPr lang="zh-CN" altLang="en-US" sz="2800" b="1" dirty="0">
                <a:latin typeface="Times New Roman" panose="02020603050405020304" pitchFamily="18" charset="0"/>
              </a:rPr>
              <a:t>“神舟五号”载人飞船成功返航，实现了中国人几千年的“飞天梦”，返回舱减速着陆过程中，航天英雄杨利伟的</a:t>
            </a:r>
            <a:r>
              <a:rPr lang="en-US" altLang="zh-CN" sz="2800" b="1" dirty="0">
                <a:latin typeface="宋体" panose="02010600030101010101" pitchFamily="2" charset="-122"/>
              </a:rPr>
              <a:t>( </a:t>
            </a:r>
            <a:r>
              <a:rPr lang="en-US" altLang="zh-CN" sz="2800" b="1" dirty="0">
                <a:latin typeface="Times New Roman" panose="02020603050405020304" pitchFamily="18" charset="0"/>
              </a:rPr>
              <a:t>          </a:t>
            </a:r>
            <a:r>
              <a:rPr lang="en-US" altLang="zh-CN" sz="2800" b="1" dirty="0">
                <a:latin typeface="宋体" panose="02010600030101010101" pitchFamily="2" charset="-122"/>
              </a:rPr>
              <a:t>)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</a:p>
          <a:p>
            <a:pPr marL="0" lvl="0" indent="0" algn="just" eaLnBrk="1" hangingPunct="1">
              <a:lnSpc>
                <a:spcPct val="110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A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．动能增加，重力势能减少，机械能不变</a:t>
            </a:r>
          </a:p>
          <a:p>
            <a:pPr marL="0" lvl="0" indent="0" algn="just" eaLnBrk="1" hangingPunct="1">
              <a:lnSpc>
                <a:spcPct val="110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B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．动能不变，重力势能减少，机械能减少</a:t>
            </a:r>
          </a:p>
          <a:p>
            <a:pPr marL="0" lvl="0" indent="0" algn="just" eaLnBrk="1" hangingPunct="1">
              <a:lnSpc>
                <a:spcPct val="110000"/>
              </a:lnSpc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　</a:t>
            </a:r>
            <a:r>
              <a:rPr lang="en-US" altLang="zh-CN" sz="2800" b="1" dirty="0">
                <a:latin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．动能减少，重力势</a:t>
            </a:r>
          </a:p>
          <a:p>
            <a:pPr marL="0" lvl="0" indent="0"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   能不变，机械能减少</a:t>
            </a:r>
          </a:p>
          <a:p>
            <a:pPr marL="0" lvl="0" indent="0" algn="just" eaLnBrk="1" hangingPunct="1">
              <a:lnSpc>
                <a:spcPct val="110000"/>
              </a:lnSpc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　</a:t>
            </a:r>
            <a:r>
              <a:rPr lang="en-US" altLang="zh-CN" sz="2800" b="1" dirty="0">
                <a:latin typeface="Times New Roman" panose="02020603050405020304" pitchFamily="18" charset="0"/>
              </a:rPr>
              <a:t>D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．动能减少，重力势</a:t>
            </a:r>
          </a:p>
          <a:p>
            <a:pPr marL="0" lvl="0" indent="0"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   能减少，机械能减少</a:t>
            </a:r>
          </a:p>
        </p:txBody>
      </p:sp>
      <p:sp>
        <p:nvSpPr>
          <p:cNvPr id="103433" name="Rectangle 9"/>
          <p:cNvSpPr/>
          <p:nvPr/>
        </p:nvSpPr>
        <p:spPr>
          <a:xfrm>
            <a:off x="4679950" y="1844675"/>
            <a:ext cx="4778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D</a:t>
            </a:r>
            <a:endParaRPr lang="zh-CN" altLang="en-US" b="1" dirty="0">
              <a:solidFill>
                <a:srgbClr val="CC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950942" y="695241"/>
            <a:ext cx="3155407" cy="88196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课堂小结</a:t>
            </a:r>
          </a:p>
        </p:txBody>
      </p:sp>
      <p:sp>
        <p:nvSpPr>
          <p:cNvPr id="20486" name="AutoShape 22"/>
          <p:cNvSpPr/>
          <p:nvPr/>
        </p:nvSpPr>
        <p:spPr>
          <a:xfrm>
            <a:off x="957263" y="2157413"/>
            <a:ext cx="7285037" cy="3252787"/>
          </a:xfrm>
          <a:prstGeom prst="flowChartAlternateProcess">
            <a:avLst/>
          </a:prstGeom>
          <a:solidFill>
            <a:srgbClr val="0066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3900" lvl="0" indent="-7239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一、动能、重力势能及弹性势能统称为机械能。</a:t>
            </a:r>
          </a:p>
          <a:p>
            <a:pPr marL="723900" lvl="0" indent="-7239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二、动能和势能可以相互转化。</a:t>
            </a:r>
          </a:p>
          <a:p>
            <a:pPr marL="723900" lvl="0" indent="-7239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三、如果只有动能和势能相互转化，机械能是守恒的。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机械能及其转化（射箭）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0113" y="606425"/>
            <a:ext cx="7524750" cy="5643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1547813" y="2097088"/>
            <a:ext cx="4122737" cy="1441450"/>
            <a:chOff x="5085" y="572"/>
            <a:chExt cx="2597" cy="908"/>
          </a:xfrm>
        </p:grpSpPr>
        <p:sp>
          <p:nvSpPr>
            <p:cNvPr id="4103" name="Rectangle 10"/>
            <p:cNvSpPr/>
            <p:nvPr/>
          </p:nvSpPr>
          <p:spPr>
            <a:xfrm>
              <a:off x="5085" y="657"/>
              <a:ext cx="791" cy="4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机械能</a:t>
              </a:r>
            </a:p>
          </p:txBody>
        </p:sp>
        <p:sp>
          <p:nvSpPr>
            <p:cNvPr id="4104" name="Rectangle 11"/>
            <p:cNvSpPr/>
            <p:nvPr/>
          </p:nvSpPr>
          <p:spPr>
            <a:xfrm>
              <a:off x="5940" y="572"/>
              <a:ext cx="56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动能</a:t>
              </a:r>
            </a:p>
          </p:txBody>
        </p:sp>
        <p:sp>
          <p:nvSpPr>
            <p:cNvPr id="4105" name="Rectangle 12"/>
            <p:cNvSpPr/>
            <p:nvPr/>
          </p:nvSpPr>
          <p:spPr>
            <a:xfrm>
              <a:off x="5940" y="998"/>
              <a:ext cx="56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势能</a:t>
              </a:r>
            </a:p>
          </p:txBody>
        </p:sp>
        <p:sp>
          <p:nvSpPr>
            <p:cNvPr id="4106" name="Rectangle 15"/>
            <p:cNvSpPr/>
            <p:nvPr/>
          </p:nvSpPr>
          <p:spPr>
            <a:xfrm>
              <a:off x="6666" y="771"/>
              <a:ext cx="10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重力势能</a:t>
              </a:r>
            </a:p>
          </p:txBody>
        </p:sp>
        <p:sp>
          <p:nvSpPr>
            <p:cNvPr id="4107" name="Rectangle 16"/>
            <p:cNvSpPr/>
            <p:nvPr/>
          </p:nvSpPr>
          <p:spPr>
            <a:xfrm>
              <a:off x="6666" y="1153"/>
              <a:ext cx="10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弹性势能</a:t>
              </a:r>
            </a:p>
          </p:txBody>
        </p:sp>
        <p:sp>
          <p:nvSpPr>
            <p:cNvPr id="4108" name="AutoShape 17"/>
            <p:cNvSpPr/>
            <p:nvPr/>
          </p:nvSpPr>
          <p:spPr>
            <a:xfrm>
              <a:off x="5854" y="771"/>
              <a:ext cx="113" cy="368"/>
            </a:xfrm>
            <a:prstGeom prst="leftBrace">
              <a:avLst>
                <a:gd name="adj1" fmla="val 27138"/>
                <a:gd name="adj2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4109" name="AutoShape 18"/>
            <p:cNvSpPr/>
            <p:nvPr/>
          </p:nvSpPr>
          <p:spPr>
            <a:xfrm>
              <a:off x="6563" y="998"/>
              <a:ext cx="113" cy="368"/>
            </a:xfrm>
            <a:prstGeom prst="leftBrace">
              <a:avLst>
                <a:gd name="adj1" fmla="val 27138"/>
                <a:gd name="adj2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4100" name="Rectangle 13"/>
          <p:cNvSpPr/>
          <p:nvPr/>
        </p:nvSpPr>
        <p:spPr>
          <a:xfrm>
            <a:off x="792163" y="1089025"/>
            <a:ext cx="7200900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．动能、势能统称为机械能。</a:t>
            </a:r>
            <a:endParaRPr lang="en-US" altLang="zh-CN" sz="28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4101" name="Rectangle 13"/>
          <p:cNvSpPr/>
          <p:nvPr/>
        </p:nvSpPr>
        <p:spPr>
          <a:xfrm>
            <a:off x="576263" y="296863"/>
            <a:ext cx="8910637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一、机械能</a:t>
            </a:r>
            <a:endParaRPr lang="en-US" altLang="zh-CN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36878" name="Rectangle 14"/>
          <p:cNvSpPr/>
          <p:nvPr/>
        </p:nvSpPr>
        <p:spPr>
          <a:xfrm>
            <a:off x="827088" y="4184650"/>
            <a:ext cx="72009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．物体具有机械能的总量等于动能、势能两种能量之和。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张娟娟射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2009775"/>
            <a:ext cx="5291138" cy="3521075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7896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540" y="782955"/>
            <a:ext cx="4356100" cy="2819400"/>
          </a:xfrm>
          <a:prstGeom prst="rect">
            <a:avLst/>
          </a:prstGeom>
          <a:noFill/>
          <a:ln w="28575" cap="flat" cmpd="sng">
            <a:solidFill>
              <a:srgbClr val="FFCC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7897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028" y="3619500"/>
            <a:ext cx="4392612" cy="2943225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7898" name="Text Box 10"/>
          <p:cNvSpPr txBox="1"/>
          <p:nvPr/>
        </p:nvSpPr>
        <p:spPr>
          <a:xfrm>
            <a:off x="323850" y="1268413"/>
            <a:ext cx="43926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弓的弹性势能哪里去了？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611188" y="404813"/>
            <a:ext cx="2474912" cy="712787"/>
            <a:chOff x="357" y="1026"/>
            <a:chExt cx="1559" cy="449"/>
          </a:xfrm>
        </p:grpSpPr>
        <p:pic>
          <p:nvPicPr>
            <p:cNvPr id="5130" name="TextBox 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57" y="1026"/>
              <a:ext cx="1559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31" name="Text Box 13"/>
            <p:cNvSpPr txBox="1"/>
            <p:nvPr/>
          </p:nvSpPr>
          <p:spPr>
            <a:xfrm>
              <a:off x="527" y="1083"/>
              <a:ext cx="130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想想议议</a:t>
              </a:r>
            </a:p>
          </p:txBody>
        </p:sp>
      </p:grpSp>
      <p:sp>
        <p:nvSpPr>
          <p:cNvPr id="10" name="Text Box 3"/>
          <p:cNvSpPr txBox="1"/>
          <p:nvPr/>
        </p:nvSpPr>
        <p:spPr>
          <a:xfrm>
            <a:off x="719138" y="5576888"/>
            <a:ext cx="3025775" cy="541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弹性势能减小了</a:t>
            </a:r>
          </a:p>
        </p:txBody>
      </p:sp>
      <p:sp>
        <p:nvSpPr>
          <p:cNvPr id="11" name="Text Box 3"/>
          <p:cNvSpPr txBox="1"/>
          <p:nvPr/>
        </p:nvSpPr>
        <p:spPr>
          <a:xfrm>
            <a:off x="1501775" y="6021388"/>
            <a:ext cx="2036763" cy="541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动能增加了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84213" y="2097088"/>
            <a:ext cx="5364162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D0D0D"/>
                </a:solidFill>
                <a:latin typeface="宋体" panose="02010600030101010101" pitchFamily="2" charset="-122"/>
              </a:rPr>
              <a:t>   举高的球释放后，重力势能减小，是不是能量消失了？</a:t>
            </a:r>
          </a:p>
        </p:txBody>
      </p:sp>
      <p:pic>
        <p:nvPicPr>
          <p:cNvPr id="6148" name="Picture 20" descr="举高落下的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950" y="695325"/>
            <a:ext cx="1687513" cy="597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7" name="Picture 19" descr="举高落下的球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25" y="692150"/>
            <a:ext cx="1658938" cy="597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3"/>
          <p:cNvSpPr txBox="1"/>
          <p:nvPr/>
        </p:nvSpPr>
        <p:spPr>
          <a:xfrm>
            <a:off x="1779588" y="3824288"/>
            <a:ext cx="3024187" cy="541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重力势能减小了</a:t>
            </a:r>
          </a:p>
        </p:txBody>
      </p:sp>
      <p:sp>
        <p:nvSpPr>
          <p:cNvPr id="7" name="Text Box 3"/>
          <p:cNvSpPr txBox="1"/>
          <p:nvPr/>
        </p:nvSpPr>
        <p:spPr>
          <a:xfrm>
            <a:off x="2520950" y="4365625"/>
            <a:ext cx="2038350" cy="541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动能增加了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/>
          <p:nvPr/>
        </p:nvSpPr>
        <p:spPr>
          <a:xfrm>
            <a:off x="492125" y="295275"/>
            <a:ext cx="6985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Arial" panose="020B0604020202020204" pitchFamily="34" charset="0"/>
              </a:rPr>
              <a:t>二、机械能的</a:t>
            </a:r>
            <a:r>
              <a:rPr lang="zh-CN" altLang="en-US" b="1" dirty="0">
                <a:latin typeface="黑体" panose="02010609060101010101" pitchFamily="49" charset="-122"/>
              </a:rPr>
              <a:t>转化及守恒</a:t>
            </a:r>
          </a:p>
        </p:txBody>
      </p:sp>
      <p:sp>
        <p:nvSpPr>
          <p:cNvPr id="2" name="Text Box 3"/>
          <p:cNvSpPr txBox="1"/>
          <p:nvPr/>
        </p:nvSpPr>
        <p:spPr>
          <a:xfrm>
            <a:off x="755650" y="874713"/>
            <a:ext cx="8066088" cy="1630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．动能和势能能够相互转化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   </a:t>
            </a:r>
            <a:r>
              <a:rPr lang="zh-CN" altLang="en-US" sz="2800" b="1" dirty="0">
                <a:solidFill>
                  <a:srgbClr val="0D0D0D"/>
                </a:solidFill>
                <a:latin typeface="宋体" panose="02010600030101010101" pitchFamily="2" charset="-122"/>
              </a:rPr>
              <a:t>弯弓射箭时，弓的弹性势能转化成箭的动能；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D0D0D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0D0D0D"/>
                </a:solidFill>
                <a:latin typeface="楷体_GB2312" pitchFamily="49" charset="-122"/>
              </a:rPr>
              <a:t>自由下落的球，重力势能转化成动能。</a:t>
            </a:r>
            <a:endParaRPr lang="zh-CN" altLang="en-US" sz="2800" b="1" dirty="0">
              <a:solidFill>
                <a:srgbClr val="0D0D0D"/>
              </a:solidFill>
              <a:latin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43013" y="2505075"/>
            <a:ext cx="6657975" cy="4057650"/>
            <a:chOff x="974961" y="2851389"/>
            <a:chExt cx="7180265" cy="3736975"/>
          </a:xfrm>
        </p:grpSpPr>
        <p:pic>
          <p:nvPicPr>
            <p:cNvPr id="7174" name="Picture 19" descr="蹦极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1701" y="2851389"/>
              <a:ext cx="2803525" cy="3736975"/>
            </a:xfrm>
            <a:prstGeom prst="rect">
              <a:avLst/>
            </a:prstGeom>
            <a:noFill/>
            <a:ln w="28575" cap="flat" cmpd="sng">
              <a:solidFill>
                <a:srgbClr val="FF9933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7175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4961" y="2860755"/>
              <a:ext cx="3033203" cy="3725635"/>
            </a:xfrm>
            <a:prstGeom prst="rect">
              <a:avLst/>
            </a:prstGeom>
            <a:noFill/>
            <a:ln w="28575" cap="flat" cmpd="sng">
              <a:solidFill>
                <a:srgbClr val="FF9933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3" y="2911475"/>
            <a:ext cx="1400175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Text Box 27"/>
          <p:cNvSpPr txBox="1"/>
          <p:nvPr/>
        </p:nvSpPr>
        <p:spPr>
          <a:xfrm>
            <a:off x="468313" y="2457450"/>
            <a:ext cx="10080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滚摆</a:t>
            </a:r>
          </a:p>
        </p:txBody>
      </p:sp>
      <p:grpSp>
        <p:nvGrpSpPr>
          <p:cNvPr id="2" name="Group 53"/>
          <p:cNvGrpSpPr/>
          <p:nvPr/>
        </p:nvGrpSpPr>
        <p:grpSpPr>
          <a:xfrm>
            <a:off x="3116263" y="2986088"/>
            <a:ext cx="1401762" cy="2638425"/>
            <a:chOff x="1963" y="1881"/>
            <a:chExt cx="883" cy="1662"/>
          </a:xfrm>
        </p:grpSpPr>
        <p:pic>
          <p:nvPicPr>
            <p:cNvPr id="8220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3" y="1881"/>
              <a:ext cx="883" cy="16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21" name="Line 18"/>
            <p:cNvSpPr/>
            <p:nvPr/>
          </p:nvSpPr>
          <p:spPr>
            <a:xfrm>
              <a:off x="2223" y="3331"/>
              <a:ext cx="1" cy="212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lg"/>
            </a:ln>
          </p:spPr>
        </p:sp>
      </p:grpSp>
      <p:grpSp>
        <p:nvGrpSpPr>
          <p:cNvPr id="3" name="Group 52"/>
          <p:cNvGrpSpPr/>
          <p:nvPr/>
        </p:nvGrpSpPr>
        <p:grpSpPr>
          <a:xfrm>
            <a:off x="1584325" y="2457450"/>
            <a:ext cx="1514475" cy="2657475"/>
            <a:chOff x="1050" y="1548"/>
            <a:chExt cx="954" cy="1674"/>
          </a:xfrm>
        </p:grpSpPr>
        <p:pic>
          <p:nvPicPr>
            <p:cNvPr id="8218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0" y="1834"/>
              <a:ext cx="954" cy="13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9" name="Text Box 28"/>
            <p:cNvSpPr txBox="1"/>
            <p:nvPr/>
          </p:nvSpPr>
          <p:spPr>
            <a:xfrm>
              <a:off x="1157" y="1548"/>
              <a:ext cx="72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8000" rIns="180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初始态</a:t>
              </a:r>
              <a:endParaRPr lang="en-US" altLang="zh-CN" sz="2800" b="1" dirty="0">
                <a:solidFill>
                  <a:srgbClr val="CC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4500563" y="2911475"/>
            <a:ext cx="1400175" cy="3881438"/>
            <a:chOff x="2857" y="1652"/>
            <a:chExt cx="882" cy="2445"/>
          </a:xfrm>
        </p:grpSpPr>
        <p:pic>
          <p:nvPicPr>
            <p:cNvPr id="8216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" y="1652"/>
              <a:ext cx="882" cy="21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7" name="Text Box 29"/>
            <p:cNvSpPr txBox="1"/>
            <p:nvPr/>
          </p:nvSpPr>
          <p:spPr>
            <a:xfrm>
              <a:off x="2993" y="3770"/>
              <a:ext cx="72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8000" rIns="180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 dirty="0">
                  <a:latin typeface="Arial" panose="020B0604020202020204" pitchFamily="34" charset="0"/>
                </a:rPr>
                <a:t>最低点</a:t>
              </a:r>
            </a:p>
          </p:txBody>
        </p:sp>
      </p:grpSp>
      <p:sp>
        <p:nvSpPr>
          <p:cNvPr id="3103" name="Line 31"/>
          <p:cNvSpPr/>
          <p:nvPr/>
        </p:nvSpPr>
        <p:spPr>
          <a:xfrm>
            <a:off x="1800225" y="5719763"/>
            <a:ext cx="2665413" cy="0"/>
          </a:xfrm>
          <a:prstGeom prst="line">
            <a:avLst/>
          </a:prstGeom>
          <a:ln w="28575" cap="flat" cmpd="sng">
            <a:solidFill>
              <a:srgbClr val="CC0000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5" name="Group 45"/>
          <p:cNvGrpSpPr/>
          <p:nvPr/>
        </p:nvGrpSpPr>
        <p:grpSpPr>
          <a:xfrm>
            <a:off x="5878513" y="2911475"/>
            <a:ext cx="1427162" cy="2700338"/>
            <a:chOff x="3725" y="799"/>
            <a:chExt cx="899" cy="1701"/>
          </a:xfrm>
        </p:grpSpPr>
        <p:grpSp>
          <p:nvGrpSpPr>
            <p:cNvPr id="6" name="Group 38"/>
            <p:cNvGrpSpPr/>
            <p:nvPr/>
          </p:nvGrpSpPr>
          <p:grpSpPr>
            <a:xfrm>
              <a:off x="3725" y="799"/>
              <a:ext cx="899" cy="1692"/>
              <a:chOff x="3725" y="799"/>
              <a:chExt cx="899" cy="1692"/>
            </a:xfrm>
          </p:grpSpPr>
          <p:pic>
            <p:nvPicPr>
              <p:cNvPr id="8213" name="Picture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5" y="799"/>
                <a:ext cx="899" cy="16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214" name="Line 34"/>
              <p:cNvSpPr/>
              <p:nvPr/>
            </p:nvSpPr>
            <p:spPr>
              <a:xfrm flipH="1">
                <a:off x="3855" y="2024"/>
                <a:ext cx="23" cy="136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15" name="Line 35"/>
              <p:cNvSpPr/>
              <p:nvPr/>
            </p:nvSpPr>
            <p:spPr>
              <a:xfrm>
                <a:off x="4468" y="2069"/>
                <a:ext cx="22" cy="9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8212" name="Line 25"/>
            <p:cNvSpPr/>
            <p:nvPr/>
          </p:nvSpPr>
          <p:spPr>
            <a:xfrm flipH="1" flipV="1">
              <a:off x="4309" y="2273"/>
              <a:ext cx="0" cy="227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med" len="lg"/>
            </a:ln>
          </p:spPr>
        </p:sp>
      </p:grpSp>
      <p:sp>
        <p:nvSpPr>
          <p:cNvPr id="8202" name="Line 39"/>
          <p:cNvSpPr/>
          <p:nvPr/>
        </p:nvSpPr>
        <p:spPr>
          <a:xfrm>
            <a:off x="8424863" y="4459288"/>
            <a:ext cx="0" cy="730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7" name="Group 46"/>
          <p:cNvGrpSpPr/>
          <p:nvPr/>
        </p:nvGrpSpPr>
        <p:grpSpPr>
          <a:xfrm>
            <a:off x="7273925" y="2947988"/>
            <a:ext cx="1608138" cy="2714625"/>
            <a:chOff x="4604" y="822"/>
            <a:chExt cx="1013" cy="1710"/>
          </a:xfrm>
        </p:grpSpPr>
        <p:sp>
          <p:nvSpPr>
            <p:cNvPr id="8209" name="Text Box 30"/>
            <p:cNvSpPr txBox="1"/>
            <p:nvPr/>
          </p:nvSpPr>
          <p:spPr>
            <a:xfrm>
              <a:off x="4740" y="2205"/>
              <a:ext cx="72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8000" rIns="180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 dirty="0">
                  <a:latin typeface="Arial" panose="020B0604020202020204" pitchFamily="34" charset="0"/>
                </a:rPr>
                <a:t>最高点</a:t>
              </a:r>
            </a:p>
          </p:txBody>
        </p:sp>
        <p:pic>
          <p:nvPicPr>
            <p:cNvPr id="8210" name="Picture 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04" y="822"/>
              <a:ext cx="1013" cy="138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104" name="Line 32"/>
          <p:cNvSpPr/>
          <p:nvPr/>
        </p:nvSpPr>
        <p:spPr>
          <a:xfrm>
            <a:off x="3205163" y="4532313"/>
            <a:ext cx="3960812" cy="0"/>
          </a:xfrm>
          <a:prstGeom prst="line">
            <a:avLst/>
          </a:prstGeom>
          <a:ln w="28575" cap="flat" cmpd="sng">
            <a:solidFill>
              <a:srgbClr val="CC0000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8" name="Group 47"/>
          <p:cNvGrpSpPr/>
          <p:nvPr/>
        </p:nvGrpSpPr>
        <p:grpSpPr>
          <a:xfrm>
            <a:off x="611188" y="404813"/>
            <a:ext cx="2474912" cy="712787"/>
            <a:chOff x="357" y="1026"/>
            <a:chExt cx="1559" cy="449"/>
          </a:xfrm>
        </p:grpSpPr>
        <p:pic>
          <p:nvPicPr>
            <p:cNvPr id="8207" name="TextBox 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57" y="1026"/>
              <a:ext cx="1559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8" name="Text Box 49"/>
            <p:cNvSpPr txBox="1"/>
            <p:nvPr/>
          </p:nvSpPr>
          <p:spPr>
            <a:xfrm>
              <a:off x="527" y="1083"/>
              <a:ext cx="130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想想做做</a:t>
              </a:r>
              <a:endParaRPr lang="en-US" altLang="zh-CN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206" name="圆角矩形 10"/>
          <p:cNvSpPr/>
          <p:nvPr/>
        </p:nvSpPr>
        <p:spPr>
          <a:xfrm>
            <a:off x="468313" y="1160463"/>
            <a:ext cx="8208962" cy="1116012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楷体_GB2312" pitchFamily="49" charset="-122"/>
              </a:rPr>
              <a:t>　    </a:t>
            </a:r>
            <a:r>
              <a:rPr lang="zh-CN" altLang="en-US" sz="2800" b="1" dirty="0">
                <a:latin typeface="Arial" panose="020B0604020202020204" pitchFamily="34" charset="0"/>
              </a:rPr>
              <a:t>观察滚摆的运动，想想滚摆在运动过程中动能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和势能是如何变化的？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/>
          <p:nvPr/>
        </p:nvSpPr>
        <p:spPr>
          <a:xfrm>
            <a:off x="4572000" y="2168525"/>
            <a:ext cx="33988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铁锁会打到鼻子吗？</a:t>
            </a:r>
          </a:p>
        </p:txBody>
      </p:sp>
      <p:pic>
        <p:nvPicPr>
          <p:cNvPr id="13474" name="Picture 162" descr="twl9x0304280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588" y="2889250"/>
            <a:ext cx="3708400" cy="3313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圆角矩形 10"/>
          <p:cNvSpPr/>
          <p:nvPr/>
        </p:nvSpPr>
        <p:spPr>
          <a:xfrm>
            <a:off x="827088" y="800100"/>
            <a:ext cx="7705725" cy="1116013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楷体_GB2312" pitchFamily="49" charset="-122"/>
              </a:rPr>
              <a:t>　    </a:t>
            </a:r>
            <a:r>
              <a:rPr lang="zh-CN" altLang="en-US" sz="2800" b="1" dirty="0">
                <a:latin typeface="Arial" panose="020B0604020202020204" pitchFamily="34" charset="0"/>
              </a:rPr>
              <a:t>分析单摆小球在摆动过程中动能和势能是怎样相互转化的。</a:t>
            </a:r>
          </a:p>
        </p:txBody>
      </p:sp>
      <p:grpSp>
        <p:nvGrpSpPr>
          <p:cNvPr id="2" name="Group 179"/>
          <p:cNvGrpSpPr/>
          <p:nvPr/>
        </p:nvGrpSpPr>
        <p:grpSpPr>
          <a:xfrm>
            <a:off x="1871663" y="2852738"/>
            <a:ext cx="900112" cy="3060700"/>
            <a:chOff x="771" y="1139"/>
            <a:chExt cx="567" cy="1928"/>
          </a:xfrm>
        </p:grpSpPr>
        <p:grpSp>
          <p:nvGrpSpPr>
            <p:cNvPr id="3" name="Group 165"/>
            <p:cNvGrpSpPr/>
            <p:nvPr/>
          </p:nvGrpSpPr>
          <p:grpSpPr>
            <a:xfrm>
              <a:off x="771" y="1139"/>
              <a:ext cx="567" cy="68"/>
              <a:chOff x="431" y="1366"/>
              <a:chExt cx="1043" cy="68"/>
            </a:xfrm>
          </p:grpSpPr>
          <p:sp>
            <p:nvSpPr>
              <p:cNvPr id="9238" name="Rectangle 163" descr="宽上对角线"/>
              <p:cNvSpPr/>
              <p:nvPr/>
            </p:nvSpPr>
            <p:spPr>
              <a:xfrm>
                <a:off x="453" y="1366"/>
                <a:ext cx="1021" cy="68"/>
              </a:xfrm>
              <a:prstGeom prst="rect">
                <a:avLst/>
              </a:prstGeom>
              <a:blipFill rotWithShape="0">
                <a:blip r:embed="rId3"/>
              </a:blip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39" name="Line 164"/>
              <p:cNvSpPr/>
              <p:nvPr/>
            </p:nvSpPr>
            <p:spPr>
              <a:xfrm>
                <a:off x="431" y="1434"/>
                <a:ext cx="998" cy="0"/>
              </a:xfrm>
              <a:prstGeom prst="line">
                <a:avLst/>
              </a:prstGeom>
              <a:ln w="2857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4" name="Group 169"/>
            <p:cNvGrpSpPr/>
            <p:nvPr/>
          </p:nvGrpSpPr>
          <p:grpSpPr>
            <a:xfrm>
              <a:off x="952" y="1207"/>
              <a:ext cx="204" cy="1860"/>
              <a:chOff x="952" y="1207"/>
              <a:chExt cx="204" cy="1860"/>
            </a:xfrm>
          </p:grpSpPr>
          <p:sp>
            <p:nvSpPr>
              <p:cNvPr id="9236" name="Line 166"/>
              <p:cNvSpPr/>
              <p:nvPr/>
            </p:nvSpPr>
            <p:spPr>
              <a:xfrm>
                <a:off x="1066" y="1207"/>
                <a:ext cx="0" cy="1747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37" name="Oval 167"/>
              <p:cNvSpPr/>
              <p:nvPr/>
            </p:nvSpPr>
            <p:spPr>
              <a:xfrm>
                <a:off x="952" y="2863"/>
                <a:ext cx="204" cy="204"/>
              </a:xfrm>
              <a:prstGeom prst="ellipse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Group 170"/>
          <p:cNvGrpSpPr/>
          <p:nvPr/>
        </p:nvGrpSpPr>
        <p:grpSpPr>
          <a:xfrm rot="-1293410">
            <a:off x="2700338" y="2889250"/>
            <a:ext cx="323850" cy="2952750"/>
            <a:chOff x="952" y="1207"/>
            <a:chExt cx="204" cy="1860"/>
          </a:xfrm>
        </p:grpSpPr>
        <p:sp>
          <p:nvSpPr>
            <p:cNvPr id="9232" name="Line 171"/>
            <p:cNvSpPr/>
            <p:nvPr/>
          </p:nvSpPr>
          <p:spPr>
            <a:xfrm flipH="1">
              <a:off x="1066" y="1207"/>
              <a:ext cx="0" cy="1747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3" name="Oval 172"/>
            <p:cNvSpPr/>
            <p:nvPr/>
          </p:nvSpPr>
          <p:spPr>
            <a:xfrm>
              <a:off x="952" y="2863"/>
              <a:ext cx="204" cy="20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173"/>
          <p:cNvGrpSpPr/>
          <p:nvPr/>
        </p:nvGrpSpPr>
        <p:grpSpPr>
          <a:xfrm rot="1289667" flipH="1">
            <a:off x="1655763" y="2889250"/>
            <a:ext cx="323850" cy="2952750"/>
            <a:chOff x="952" y="1207"/>
            <a:chExt cx="204" cy="1860"/>
          </a:xfrm>
        </p:grpSpPr>
        <p:sp>
          <p:nvSpPr>
            <p:cNvPr id="9230" name="Line 174"/>
            <p:cNvSpPr/>
            <p:nvPr/>
          </p:nvSpPr>
          <p:spPr>
            <a:xfrm flipH="1">
              <a:off x="1066" y="1207"/>
              <a:ext cx="0" cy="1747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1" name="Oval 175"/>
            <p:cNvSpPr/>
            <p:nvPr/>
          </p:nvSpPr>
          <p:spPr>
            <a:xfrm>
              <a:off x="952" y="2863"/>
              <a:ext cx="204" cy="20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9225" name="Arc 181"/>
          <p:cNvSpPr/>
          <p:nvPr/>
        </p:nvSpPr>
        <p:spPr>
          <a:xfrm rot="10800000">
            <a:off x="1584325" y="5157788"/>
            <a:ext cx="393700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12453" h="21600" fill="none">
                <a:moveTo>
                  <a:pt x="-1" y="0"/>
                </a:moveTo>
                <a:cubicBezTo>
                  <a:pt x="4459" y="0"/>
                  <a:pt x="8809" y="1380"/>
                  <a:pt x="12452" y="3951"/>
                </a:cubicBezTo>
              </a:path>
              <a:path w="12453" h="21600" stroke="0">
                <a:moveTo>
                  <a:pt x="-1" y="0"/>
                </a:moveTo>
                <a:cubicBezTo>
                  <a:pt x="4459" y="0"/>
                  <a:pt x="8809" y="1380"/>
                  <a:pt x="12452" y="395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round/>
            <a:headEnd type="stealth" w="med" len="lg"/>
            <a:tailEnd type="none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6" name="Text Box 182"/>
          <p:cNvSpPr txBox="1"/>
          <p:nvPr/>
        </p:nvSpPr>
        <p:spPr>
          <a:xfrm>
            <a:off x="1835150" y="2168525"/>
            <a:ext cx="9715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单摆</a:t>
            </a:r>
          </a:p>
        </p:txBody>
      </p:sp>
      <p:sp>
        <p:nvSpPr>
          <p:cNvPr id="9227" name="Text Box 184"/>
          <p:cNvSpPr txBox="1"/>
          <p:nvPr/>
        </p:nvSpPr>
        <p:spPr>
          <a:xfrm>
            <a:off x="935038" y="5768975"/>
            <a:ext cx="6127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228" name="Text Box 185"/>
          <p:cNvSpPr txBox="1"/>
          <p:nvPr/>
        </p:nvSpPr>
        <p:spPr>
          <a:xfrm>
            <a:off x="2159000" y="5949950"/>
            <a:ext cx="6127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229" name="Text Box 186"/>
          <p:cNvSpPr txBox="1"/>
          <p:nvPr/>
        </p:nvSpPr>
        <p:spPr>
          <a:xfrm>
            <a:off x="3059113" y="5842000"/>
            <a:ext cx="6127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sp>
        <p:nvSpPr>
          <p:cNvPr id="1041" name="Rectangle 17"/>
          <p:cNvSpPr/>
          <p:nvPr/>
        </p:nvSpPr>
        <p:spPr>
          <a:xfrm>
            <a:off x="1116013" y="2060575"/>
            <a:ext cx="7272337" cy="1630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．机械能守恒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</a:rPr>
              <a:t>当只有动能和势能互相转化时，机械能总量不变。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042" name="Rectangle 18"/>
          <p:cNvSpPr/>
          <p:nvPr/>
        </p:nvSpPr>
        <p:spPr>
          <a:xfrm>
            <a:off x="2879725" y="4041775"/>
            <a:ext cx="3446463" cy="604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机械能 </a:t>
            </a:r>
            <a:r>
              <a:rPr lang="en-US" altLang="zh-CN" sz="2800" b="1" dirty="0">
                <a:latin typeface="Times New Roman" panose="02020603050405020304" pitchFamily="18" charset="0"/>
              </a:rPr>
              <a:t>= </a:t>
            </a:r>
            <a:r>
              <a:rPr lang="zh-CN" altLang="en-US" sz="2800" b="1" dirty="0">
                <a:latin typeface="Times New Roman" panose="02020603050405020304" pitchFamily="18" charset="0"/>
              </a:rPr>
              <a:t>动能 </a:t>
            </a:r>
            <a:r>
              <a:rPr lang="en-US" altLang="zh-CN" sz="2800" b="1" dirty="0">
                <a:latin typeface="Times New Roman" panose="02020603050405020304" pitchFamily="18" charset="0"/>
              </a:rPr>
              <a:t>+ </a:t>
            </a:r>
            <a:r>
              <a:rPr lang="zh-CN" altLang="en-US" sz="2800" b="1" dirty="0">
                <a:latin typeface="Times New Roman" panose="02020603050405020304" pitchFamily="18" charset="0"/>
              </a:rPr>
              <a:t>势能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4356100" y="4616450"/>
            <a:ext cx="898525" cy="879475"/>
            <a:chOff x="2132" y="2273"/>
            <a:chExt cx="566" cy="554"/>
          </a:xfrm>
        </p:grpSpPr>
        <p:sp>
          <p:nvSpPr>
            <p:cNvPr id="10256" name="Line 19"/>
            <p:cNvSpPr/>
            <p:nvPr/>
          </p:nvSpPr>
          <p:spPr>
            <a:xfrm>
              <a:off x="2381" y="2273"/>
              <a:ext cx="0" cy="227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257" name="Rectangle 20"/>
            <p:cNvSpPr/>
            <p:nvPr/>
          </p:nvSpPr>
          <p:spPr>
            <a:xfrm>
              <a:off x="2132" y="2500"/>
              <a:ext cx="56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势能</a:t>
              </a: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5364163" y="4616450"/>
            <a:ext cx="987425" cy="879475"/>
            <a:chOff x="2767" y="2273"/>
            <a:chExt cx="622" cy="554"/>
          </a:xfrm>
        </p:grpSpPr>
        <p:sp>
          <p:nvSpPr>
            <p:cNvPr id="10254" name="Rectangle 21"/>
            <p:cNvSpPr/>
            <p:nvPr/>
          </p:nvSpPr>
          <p:spPr>
            <a:xfrm>
              <a:off x="2767" y="2500"/>
              <a:ext cx="62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 dirty="0">
                  <a:latin typeface="Times New Roman" panose="02020603050405020304" pitchFamily="18" charset="0"/>
                </a:rPr>
                <a:t> </a:t>
              </a:r>
              <a:r>
                <a:rPr lang="zh-CN" altLang="en-US" sz="2800" b="1" dirty="0">
                  <a:latin typeface="Times New Roman" panose="02020603050405020304" pitchFamily="18" charset="0"/>
                </a:rPr>
                <a:t>动能</a:t>
              </a:r>
            </a:p>
          </p:txBody>
        </p:sp>
        <p:sp>
          <p:nvSpPr>
            <p:cNvPr id="10255" name="Line 23"/>
            <p:cNvSpPr/>
            <p:nvPr/>
          </p:nvSpPr>
          <p:spPr>
            <a:xfrm>
              <a:off x="3061" y="2273"/>
              <a:ext cx="0" cy="227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4" name="Group 26"/>
          <p:cNvGrpSpPr/>
          <p:nvPr/>
        </p:nvGrpSpPr>
        <p:grpSpPr>
          <a:xfrm>
            <a:off x="3311525" y="4652963"/>
            <a:ext cx="2259013" cy="842962"/>
            <a:chOff x="1474" y="2296"/>
            <a:chExt cx="1423" cy="531"/>
          </a:xfrm>
        </p:grpSpPr>
        <p:sp>
          <p:nvSpPr>
            <p:cNvPr id="10252" name="Rectangle 22"/>
            <p:cNvSpPr/>
            <p:nvPr/>
          </p:nvSpPr>
          <p:spPr>
            <a:xfrm>
              <a:off x="2653" y="2500"/>
              <a:ext cx="24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 dirty="0">
                  <a:latin typeface="Times New Roman" panose="02020603050405020304" pitchFamily="18" charset="0"/>
                </a:rPr>
                <a:t>+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253" name="AutoShape 25"/>
            <p:cNvSpPr/>
            <p:nvPr/>
          </p:nvSpPr>
          <p:spPr>
            <a:xfrm flipH="1">
              <a:off x="1474" y="2296"/>
              <a:ext cx="635" cy="431"/>
            </a:xfrm>
            <a:custGeom>
              <a:avLst/>
              <a:gdLst>
                <a:gd name="txL" fmla="*/ 0 w 21600"/>
                <a:gd name="txT" fmla="*/ 19846 h 21600"/>
                <a:gd name="txR" fmla="*/ 20375 w 21600"/>
                <a:gd name="txB" fmla="*/ 21600 h 21600"/>
              </a:gdLst>
              <a:ahLst/>
              <a:cxnLst>
                <a:cxn ang="17694720">
                  <a:pos x="0" y="0"/>
                </a:cxn>
                <a:cxn ang="11796480">
                  <a:pos x="0" y="0"/>
                </a:cxn>
                <a:cxn ang="11796480">
                  <a:pos x="0" y="0"/>
                </a:cxn>
                <a:cxn ang="589824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19567" y="0"/>
                  </a:moveTo>
                  <a:lnTo>
                    <a:pt x="17534" y="9032"/>
                  </a:lnTo>
                  <a:lnTo>
                    <a:pt x="18742" y="9032"/>
                  </a:lnTo>
                  <a:lnTo>
                    <a:pt x="18742" y="19852"/>
                  </a:lnTo>
                  <a:lnTo>
                    <a:pt x="0" y="19852"/>
                  </a:lnTo>
                  <a:lnTo>
                    <a:pt x="0" y="21600"/>
                  </a:lnTo>
                  <a:lnTo>
                    <a:pt x="20392" y="21600"/>
                  </a:lnTo>
                  <a:lnTo>
                    <a:pt x="20392" y="9032"/>
                  </a:lnTo>
                  <a:lnTo>
                    <a:pt x="21600" y="9032"/>
                  </a:lnTo>
                  <a:lnTo>
                    <a:pt x="19567" y="0"/>
                  </a:lnTo>
                  <a:close/>
                </a:path>
              </a:pathLst>
            </a:custGeom>
            <a:solidFill>
              <a:srgbClr val="CC0000">
                <a:alpha val="100000"/>
              </a:srgbClr>
            </a:solidFill>
            <a:ln w="9525" cap="flat" cmpd="sng">
              <a:solidFill>
                <a:srgbClr val="CC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49" name="Text Box 3"/>
          <p:cNvSpPr txBox="1"/>
          <p:nvPr/>
        </p:nvSpPr>
        <p:spPr>
          <a:xfrm>
            <a:off x="539750" y="512763"/>
            <a:ext cx="6985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Arial" panose="020B0604020202020204" pitchFamily="34" charset="0"/>
              </a:rPr>
              <a:t>二、机械能的</a:t>
            </a:r>
            <a:r>
              <a:rPr lang="zh-CN" altLang="en-US" b="1" dirty="0">
                <a:latin typeface="黑体" panose="02010609060101010101" pitchFamily="49" charset="-122"/>
              </a:rPr>
              <a:t>转化及守恒</a:t>
            </a:r>
          </a:p>
        </p:txBody>
      </p:sp>
      <p:sp>
        <p:nvSpPr>
          <p:cNvPr id="10250" name="Rectangle 30"/>
          <p:cNvSpPr/>
          <p:nvPr/>
        </p:nvSpPr>
        <p:spPr>
          <a:xfrm>
            <a:off x="1114425" y="1304925"/>
            <a:ext cx="5005388" cy="604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．动能和势能能够相互转化。</a:t>
            </a:r>
          </a:p>
        </p:txBody>
      </p:sp>
      <p:sp>
        <p:nvSpPr>
          <p:cNvPr id="1055" name="AutoShape 31"/>
          <p:cNvSpPr/>
          <p:nvPr/>
        </p:nvSpPr>
        <p:spPr>
          <a:xfrm>
            <a:off x="1079500" y="5624513"/>
            <a:ext cx="1908175" cy="647700"/>
          </a:xfrm>
          <a:prstGeom prst="wedgeRoundRectCallout">
            <a:avLst>
              <a:gd name="adj1" fmla="val 60398"/>
              <a:gd name="adj2" fmla="val -236028"/>
              <a:gd name="adj3" fmla="val 16667"/>
            </a:avLst>
          </a:prstGeom>
          <a:solidFill>
            <a:srgbClr val="FFCC66"/>
          </a:solidFill>
          <a:ln w="2857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保持不变</a:t>
            </a:r>
            <a:endParaRPr lang="en-US" altLang="zh-CN" sz="28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/>
      <p:bldP spid="1042" grpId="0"/>
      <p:bldP spid="1055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442</Words>
  <PresentationFormat>全屏显示(4:3)</PresentationFormat>
  <Paragraphs>87</Paragraphs>
  <Slides>19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10</cp:revision>
  <dcterms:created xsi:type="dcterms:W3CDTF">2020-02-09T01:43:08Z</dcterms:created>
  <dcterms:modified xsi:type="dcterms:W3CDTF">2020-02-09T02:08:43Z</dcterms:modified>
</cp:coreProperties>
</file>