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80F5-6B4E-4DB6-A749-C2CC2FA9A4E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1A730-1A40-4868-89D3-AE6CD1908B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TextBox 3"/>
          <p:cNvSpPr txBox="1"/>
          <p:nvPr/>
        </p:nvSpPr>
        <p:spPr>
          <a:xfrm>
            <a:off x="1211263" y="1160463"/>
            <a:ext cx="7069137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5000" b="1" dirty="0">
                <a:solidFill>
                  <a:srgbClr val="111111"/>
                </a:solidFill>
                <a:latin typeface="楷体_GB2312"/>
                <a:ea typeface="楷体_GB2312"/>
              </a:rPr>
              <a:t>第十二章 第１节 </a:t>
            </a:r>
            <a:r>
              <a:rPr lang="zh-CN" altLang="en-US" sz="5000" b="1" dirty="0">
                <a:latin typeface="楷体_GB2312"/>
                <a:ea typeface="楷体_GB2312"/>
              </a:rPr>
              <a:t>杠杆</a:t>
            </a:r>
            <a:endParaRPr lang="zh-CN" altLang="en-US" sz="5000" b="1" dirty="0">
              <a:solidFill>
                <a:srgbClr val="111111"/>
              </a:solidFill>
              <a:latin typeface="楷体_GB2312"/>
              <a:ea typeface="楷体_GB2312"/>
            </a:endParaRPr>
          </a:p>
        </p:txBody>
      </p:sp>
      <p:pic>
        <p:nvPicPr>
          <p:cNvPr id="22" name="图片 21" descr="07604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4965" y="2503170"/>
            <a:ext cx="5830570" cy="39135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55"/>
          <p:cNvGraphicFramePr>
            <a:graphicFrameLocks noGrp="1"/>
          </p:cNvGraphicFramePr>
          <p:nvPr/>
        </p:nvGraphicFramePr>
        <p:xfrm>
          <a:off x="827088" y="1096963"/>
          <a:ext cx="7489825" cy="3536951"/>
        </p:xfrm>
        <a:graphic>
          <a:graphicData uri="http://schemas.openxmlformats.org/drawingml/2006/table">
            <a:tbl>
              <a:tblPr/>
              <a:tblGrid>
                <a:gridCol w="1497330"/>
                <a:gridCol w="1498918"/>
                <a:gridCol w="1497329"/>
                <a:gridCol w="1498918"/>
                <a:gridCol w="1497330"/>
              </a:tblGrid>
              <a:tr h="945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次数</a:t>
                      </a: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动力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en-US" altLang="zh-CN" sz="2800" b="1" i="1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/N</a:t>
                      </a:r>
                      <a:endParaRPr kumimoji="0" lang="zh-CN" altLang="en-US" sz="2800" b="1" i="0" u="none" strike="noStrike" cap="none" normalizeH="0" baseline="-25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动力臂</a:t>
                      </a: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</a:t>
                      </a:r>
                      <a:r>
                        <a:rPr kumimoji="0" lang="en-US" altLang="zh-CN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/cm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阻力</a:t>
                      </a: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en-US" altLang="zh-CN" sz="28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/N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阻力臂</a:t>
                      </a: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</a:t>
                      </a:r>
                      <a:r>
                        <a:rPr kumimoji="0" lang="en-US" altLang="zh-CN" sz="28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/cm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3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83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83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83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83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91459" marR="91459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2827338" y="2089150"/>
            <a:ext cx="863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1.5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5795963" y="2033588"/>
            <a:ext cx="8636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1.0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7412038" y="2039938"/>
            <a:ext cx="6127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15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2827338" y="2555875"/>
            <a:ext cx="863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1.0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5802313" y="2522538"/>
            <a:ext cx="8636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1.0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7324725" y="2570163"/>
            <a:ext cx="6127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10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2827338" y="3127375"/>
            <a:ext cx="863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2.0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5795963" y="3070225"/>
            <a:ext cx="863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0.5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7364413" y="3095625"/>
            <a:ext cx="863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20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4271963" y="2063750"/>
            <a:ext cx="863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10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4264025" y="2519363"/>
            <a:ext cx="8636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10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4356100" y="3070225"/>
            <a:ext cx="4508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5</a:t>
            </a:r>
          </a:p>
        </p:txBody>
      </p:sp>
      <p:sp>
        <p:nvSpPr>
          <p:cNvPr id="11323" name="Rectangle 11"/>
          <p:cNvSpPr/>
          <p:nvPr/>
        </p:nvSpPr>
        <p:spPr>
          <a:xfrm>
            <a:off x="358775" y="207963"/>
            <a:ext cx="2257425" cy="576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</a:rPr>
              <a:t>数据记录：</a:t>
            </a:r>
          </a:p>
        </p:txBody>
      </p:sp>
      <p:pic>
        <p:nvPicPr>
          <p:cNvPr id="1132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263" y="4876800"/>
            <a:ext cx="2495550" cy="167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圆角矩形 7"/>
          <p:cNvSpPr/>
          <p:nvPr/>
        </p:nvSpPr>
        <p:spPr>
          <a:xfrm>
            <a:off x="915988" y="5008563"/>
            <a:ext cx="7704137" cy="539750"/>
          </a:xfrm>
          <a:prstGeom prst="roundRect">
            <a:avLst>
              <a:gd name="adj" fmla="val 16806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_GB2312"/>
                <a:ea typeface="楷体_GB2312"/>
              </a:rPr>
              <a:t>　杠杆</a:t>
            </a:r>
            <a:r>
              <a:rPr lang="zh-CN" altLang="en-US" sz="2800" b="1" dirty="0">
                <a:latin typeface="宋体" panose="02010600030101010101" pitchFamily="2" charset="-122"/>
              </a:rPr>
              <a:t>平衡</a:t>
            </a:r>
            <a:r>
              <a:rPr lang="zh-CN" altLang="en-US" sz="2800" b="1" dirty="0">
                <a:latin typeface="楷体_GB2312"/>
                <a:ea typeface="楷体_GB2312"/>
              </a:rPr>
              <a:t>时，动力</a:t>
            </a:r>
            <a:r>
              <a:rPr lang="en-US" altLang="zh-CN" sz="2800" b="1" dirty="0">
                <a:latin typeface="楷体_GB2312"/>
                <a:ea typeface="楷体_GB2312"/>
              </a:rPr>
              <a:t>×</a:t>
            </a:r>
            <a:r>
              <a:rPr lang="zh-CN" altLang="en-US" sz="2800" b="1" dirty="0">
                <a:latin typeface="楷体_GB2312"/>
                <a:ea typeface="楷体_GB2312"/>
              </a:rPr>
              <a:t>动力臂</a:t>
            </a:r>
            <a:r>
              <a:rPr lang="en-US" altLang="zh-CN" sz="2800" b="1" dirty="0">
                <a:latin typeface="楷体_GB2312"/>
                <a:ea typeface="楷体_GB2312"/>
              </a:rPr>
              <a:t>=</a:t>
            </a:r>
            <a:r>
              <a:rPr lang="zh-CN" altLang="en-US" sz="2800" b="1" dirty="0">
                <a:latin typeface="楷体_GB2312"/>
                <a:ea typeface="楷体_GB2312"/>
              </a:rPr>
              <a:t>阻力</a:t>
            </a:r>
            <a:r>
              <a:rPr lang="en-US" altLang="zh-CN" sz="2800" b="1" dirty="0">
                <a:latin typeface="楷体_GB2312"/>
                <a:ea typeface="楷体_GB2312"/>
              </a:rPr>
              <a:t>×</a:t>
            </a:r>
            <a:r>
              <a:rPr lang="zh-CN" altLang="en-US" sz="2800" b="1" dirty="0">
                <a:latin typeface="楷体_GB2312"/>
                <a:ea typeface="楷体_GB2312"/>
              </a:rPr>
              <a:t>阻力臂。</a:t>
            </a:r>
          </a:p>
        </p:txBody>
      </p:sp>
      <p:grpSp>
        <p:nvGrpSpPr>
          <p:cNvPr id="3" name="Group 59"/>
          <p:cNvGrpSpPr/>
          <p:nvPr/>
        </p:nvGrpSpPr>
        <p:grpSpPr>
          <a:xfrm>
            <a:off x="3779838" y="5842000"/>
            <a:ext cx="2214562" cy="620713"/>
            <a:chOff x="725" y="3691"/>
            <a:chExt cx="1452" cy="391"/>
          </a:xfrm>
        </p:grpSpPr>
        <p:graphicFrame>
          <p:nvGraphicFramePr>
            <p:cNvPr id="11327" name="Object 56"/>
            <p:cNvGraphicFramePr>
              <a:graphicFrameLocks/>
            </p:cNvGraphicFramePr>
            <p:nvPr/>
          </p:nvGraphicFramePr>
          <p:xfrm>
            <a:off x="867" y="3719"/>
            <a:ext cx="1089" cy="338"/>
          </p:xfrm>
          <a:graphic>
            <a:graphicData uri="http://schemas.openxmlformats.org/presentationml/2006/ole">
              <p:oleObj spid="_x0000_s1026" r:id="rId4" imgW="736600" imgH="228600" progId="">
                <p:embed/>
              </p:oleObj>
            </a:graphicData>
          </a:graphic>
        </p:graphicFrame>
        <p:sp>
          <p:nvSpPr>
            <p:cNvPr id="11328" name="Rectangle 58"/>
            <p:cNvSpPr/>
            <p:nvPr/>
          </p:nvSpPr>
          <p:spPr>
            <a:xfrm>
              <a:off x="725" y="3691"/>
              <a:ext cx="1452" cy="391"/>
            </a:xfrm>
            <a:prstGeom prst="rect">
              <a:avLst/>
            </a:prstGeom>
            <a:noFill/>
            <a:ln w="28575" cap="flat" cmpd="sng">
              <a:solidFill>
                <a:srgbClr val="F9B27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流程图: 过程 1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/>
          <p:nvPr/>
        </p:nvSpPr>
        <p:spPr>
          <a:xfrm>
            <a:off x="290513" y="1027113"/>
            <a:ext cx="8175625" cy="165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_GB2312"/>
                <a:ea typeface="楷体_GB2312"/>
              </a:rPr>
              <a:t>　　</a:t>
            </a:r>
            <a:r>
              <a:rPr lang="zh-CN" altLang="en-US" sz="2800" b="1" dirty="0">
                <a:latin typeface="Times New Roman" panose="02020603050405020304" pitchFamily="18" charset="0"/>
              </a:rPr>
              <a:t>工人师傅用独轮车搬运砖块，车和砖块所受的重力</a:t>
            </a:r>
            <a:r>
              <a:rPr lang="en-US" altLang="zh-CN" sz="2800" b="1" dirty="0">
                <a:latin typeface="Times New Roman" panose="02020603050405020304" pitchFamily="18" charset="0"/>
              </a:rPr>
              <a:t>G</a:t>
            </a:r>
            <a:r>
              <a:rPr lang="zh-CN" altLang="en-US" sz="2800" b="1" dirty="0">
                <a:latin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</a:rPr>
              <a:t>1 200 N</a:t>
            </a:r>
            <a:r>
              <a:rPr lang="zh-CN" altLang="en-US" sz="2800" b="1" dirty="0">
                <a:latin typeface="Times New Roman" panose="02020603050405020304" pitchFamily="18" charset="0"/>
              </a:rPr>
              <a:t>，有关尺寸如图所示，工人师傅推车时，人手向上的力</a:t>
            </a:r>
            <a:r>
              <a:rPr lang="en-US" altLang="zh-CN" sz="2800" b="1" dirty="0">
                <a:latin typeface="Times New Roman" panose="02020603050405020304" pitchFamily="18" charset="0"/>
              </a:rPr>
              <a:t>F</a:t>
            </a:r>
            <a:r>
              <a:rPr lang="zh-CN" altLang="en-US" sz="2800" b="1" dirty="0">
                <a:latin typeface="Times New Roman" panose="02020603050405020304" pitchFamily="18" charset="0"/>
              </a:rPr>
              <a:t>的大小是？</a:t>
            </a:r>
          </a:p>
        </p:txBody>
      </p:sp>
      <p:sp>
        <p:nvSpPr>
          <p:cNvPr id="12292" name="TextBox 1"/>
          <p:cNvSpPr txBox="1"/>
          <p:nvPr/>
        </p:nvSpPr>
        <p:spPr>
          <a:xfrm>
            <a:off x="404813" y="260350"/>
            <a:ext cx="23050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[</a:t>
            </a: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练一练</a:t>
            </a: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]</a:t>
            </a:r>
          </a:p>
        </p:txBody>
      </p:sp>
      <p:pic>
        <p:nvPicPr>
          <p:cNvPr id="1229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0" y="2773363"/>
            <a:ext cx="3392488" cy="3697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椭圆 6"/>
          <p:cNvSpPr/>
          <p:nvPr/>
        </p:nvSpPr>
        <p:spPr>
          <a:xfrm flipH="1">
            <a:off x="7650163" y="5405438"/>
            <a:ext cx="1190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80338" y="5037138"/>
            <a:ext cx="3635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14"/>
          <p:cNvSpPr/>
          <p:nvPr/>
        </p:nvSpPr>
        <p:spPr>
          <a:xfrm flipH="1" flipV="1">
            <a:off x="5580063" y="5475288"/>
            <a:ext cx="2189162" cy="635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grpSp>
        <p:nvGrpSpPr>
          <p:cNvPr id="2" name="Group 15"/>
          <p:cNvGrpSpPr/>
          <p:nvPr/>
        </p:nvGrpSpPr>
        <p:grpSpPr>
          <a:xfrm>
            <a:off x="7069138" y="5545138"/>
            <a:ext cx="593725" cy="46037"/>
            <a:chOff x="0" y="0"/>
            <a:chExt cx="280" cy="0"/>
          </a:xfrm>
        </p:grpSpPr>
        <p:sp>
          <p:nvSpPr>
            <p:cNvPr id="12300" name="Line 16"/>
            <p:cNvSpPr/>
            <p:nvPr/>
          </p:nvSpPr>
          <p:spPr>
            <a:xfrm rot="-10800000" flipH="1">
              <a:off x="27" y="0"/>
              <a:ext cx="245" cy="0"/>
            </a:xfrm>
            <a:prstGeom prst="line">
              <a:avLst/>
            </a:prstGeom>
            <a:ln w="38100" cap="flat" cmpd="sng">
              <a:solidFill>
                <a:srgbClr val="0066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1" name="Line 17"/>
            <p:cNvSpPr/>
            <p:nvPr/>
          </p:nvSpPr>
          <p:spPr>
            <a:xfrm>
              <a:off x="190" y="0"/>
              <a:ext cx="90" cy="0"/>
            </a:xfrm>
            <a:prstGeom prst="line">
              <a:avLst/>
            </a:prstGeom>
            <a:ln w="38100" cap="flat" cmpd="sng">
              <a:solidFill>
                <a:srgbClr val="0066CC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02" name="Line 18"/>
            <p:cNvSpPr/>
            <p:nvPr/>
          </p:nvSpPr>
          <p:spPr>
            <a:xfrm flipH="1">
              <a:off x="0" y="0"/>
              <a:ext cx="92" cy="0"/>
            </a:xfrm>
            <a:prstGeom prst="line">
              <a:avLst/>
            </a:prstGeom>
            <a:ln w="38100" cap="flat" cmpd="sng">
              <a:solidFill>
                <a:srgbClr val="0066CC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5" name="AutoShape 7"/>
          <p:cNvSpPr/>
          <p:nvPr/>
        </p:nvSpPr>
        <p:spPr>
          <a:xfrm>
            <a:off x="6280150" y="4994275"/>
            <a:ext cx="503238" cy="431800"/>
          </a:xfrm>
          <a:prstGeom prst="wedgeRectCallout">
            <a:avLst>
              <a:gd name="adj1" fmla="val 1102"/>
              <a:gd name="adj2" fmla="val 7352"/>
            </a:avLst>
          </a:prstGeom>
          <a:noFill/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" name="AutoShape 9"/>
          <p:cNvSpPr/>
          <p:nvPr/>
        </p:nvSpPr>
        <p:spPr>
          <a:xfrm>
            <a:off x="7138988" y="5481638"/>
            <a:ext cx="508000" cy="455612"/>
          </a:xfrm>
          <a:prstGeom prst="wedgeRectCallout">
            <a:avLst>
              <a:gd name="adj1" fmla="val 7815"/>
              <a:gd name="adj2" fmla="val -32231"/>
            </a:avLst>
          </a:prstGeom>
          <a:noFill/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圆角矩形 7"/>
          <p:cNvSpPr/>
          <p:nvPr/>
        </p:nvSpPr>
        <p:spPr>
          <a:xfrm>
            <a:off x="358775" y="1052513"/>
            <a:ext cx="8245475" cy="1657350"/>
          </a:xfrm>
          <a:prstGeom prst="roundRect">
            <a:avLst>
              <a:gd name="adj" fmla="val 1165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t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r>
              <a:rPr lang="zh-CN" altLang="zh-CN" sz="2400" b="1" dirty="0">
                <a:latin typeface="Arial" panose="020B0604020202020204" pitchFamily="34" charset="0"/>
              </a:rPr>
              <a:t>在杠杆的一侧挂上钩码作为阻力，通过在其</a:t>
            </a:r>
            <a:r>
              <a:rPr lang="zh-CN" altLang="en-US" sz="2400" b="1" dirty="0">
                <a:latin typeface="Arial" panose="020B0604020202020204" pitchFamily="34" charset="0"/>
              </a:rPr>
              <a:t>他</a:t>
            </a:r>
            <a:r>
              <a:rPr lang="zh-CN" altLang="zh-CN" sz="2400" b="1" dirty="0">
                <a:latin typeface="Arial" panose="020B0604020202020204" pitchFamily="34" charset="0"/>
              </a:rPr>
              <a:t>位置上用弹簧测力计拉住杠杆的办法使杠杆平衡。</a:t>
            </a:r>
            <a:r>
              <a:rPr lang="zh-CN" altLang="en-US" sz="2400" b="1" dirty="0">
                <a:latin typeface="Times New Roman" panose="02020603050405020304" pitchFamily="18" charset="0"/>
              </a:rPr>
              <a:t>将动力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、阻力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、动力臂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、阻力臂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记录表格中。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3316" name="Rectangle 11"/>
          <p:cNvSpPr/>
          <p:nvPr/>
        </p:nvSpPr>
        <p:spPr>
          <a:xfrm>
            <a:off x="287338" y="142875"/>
            <a:ext cx="1987550" cy="576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实验拓展：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50282" b="12476"/>
          <a:stretch>
            <a:fillRect/>
          </a:stretch>
        </p:blipFill>
        <p:spPr>
          <a:xfrm>
            <a:off x="684213" y="3068638"/>
            <a:ext cx="3408362" cy="350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65883" b="11116"/>
          <a:stretch>
            <a:fillRect/>
          </a:stretch>
        </p:blipFill>
        <p:spPr>
          <a:xfrm>
            <a:off x="5041900" y="3076575"/>
            <a:ext cx="3525838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Line 14"/>
          <p:cNvSpPr/>
          <p:nvPr/>
        </p:nvSpPr>
        <p:spPr>
          <a:xfrm flipH="1" flipV="1">
            <a:off x="6135688" y="4508500"/>
            <a:ext cx="9207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3" name="Line 3"/>
          <p:cNvSpPr/>
          <p:nvPr/>
        </p:nvSpPr>
        <p:spPr>
          <a:xfrm rot="-165689" flipV="1">
            <a:off x="6172200" y="2887663"/>
            <a:ext cx="57150" cy="15240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Text Box 8"/>
          <p:cNvSpPr txBox="1"/>
          <p:nvPr/>
        </p:nvSpPr>
        <p:spPr>
          <a:xfrm>
            <a:off x="3910013" y="3138488"/>
            <a:ext cx="914400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i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b="1" i="1" baseline="-250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Line 3"/>
          <p:cNvSpPr/>
          <p:nvPr/>
        </p:nvSpPr>
        <p:spPr>
          <a:xfrm rot="-165689" flipH="1" flipV="1">
            <a:off x="4611688" y="2849563"/>
            <a:ext cx="1539875" cy="1671637"/>
          </a:xfrm>
          <a:prstGeom prst="line">
            <a:avLst/>
          </a:prstGeom>
          <a:ln w="5715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4"/>
          <p:cNvSpPr/>
          <p:nvPr/>
        </p:nvSpPr>
        <p:spPr>
          <a:xfrm rot="-136312">
            <a:off x="6291263" y="4518025"/>
            <a:ext cx="1238250" cy="1312863"/>
          </a:xfrm>
          <a:prstGeom prst="line">
            <a:avLst/>
          </a:prstGeom>
          <a:ln w="57150" cap="flat" cmpd="sng">
            <a:solidFill>
              <a:srgbClr val="0066CC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7" name="Line 14"/>
          <p:cNvSpPr/>
          <p:nvPr/>
        </p:nvSpPr>
        <p:spPr>
          <a:xfrm flipH="1">
            <a:off x="6596063" y="4546600"/>
            <a:ext cx="406400" cy="396875"/>
          </a:xfrm>
          <a:prstGeom prst="line">
            <a:avLst/>
          </a:prstGeom>
          <a:ln w="57150" cap="flat" cmpd="sng">
            <a:solidFill>
              <a:srgbClr val="FFC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" name="流程图: 过程 1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/>
          <p:nvPr/>
        </p:nvSpPr>
        <p:spPr>
          <a:xfrm>
            <a:off x="252413" y="765175"/>
            <a:ext cx="8639175" cy="281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_GB2312"/>
                <a:ea typeface="楷体_GB2312"/>
              </a:rPr>
              <a:t>　　</a:t>
            </a:r>
            <a:r>
              <a:rPr lang="zh-CN" altLang="en-US" sz="2400" b="1" dirty="0">
                <a:latin typeface="Times New Roman" panose="02020603050405020304" pitchFamily="18" charset="0"/>
              </a:rPr>
              <a:t>在杭州动物园内，一位物理老师利用杠杆原理，仅用小小的弹簧测力计就测出了一头大象的质量（如甲图）。测量时用了一根长度为</a:t>
            </a:r>
            <a:r>
              <a:rPr lang="en-US" altLang="zh-CN" sz="2400" b="1" dirty="0">
                <a:latin typeface="Times New Roman" panose="02020603050405020304" pitchFamily="18" charset="0"/>
              </a:rPr>
              <a:t>10m</a:t>
            </a:r>
            <a:r>
              <a:rPr lang="zh-CN" altLang="en-US" sz="2400" b="1" dirty="0">
                <a:latin typeface="Times New Roman" panose="02020603050405020304" pitchFamily="18" charset="0"/>
              </a:rPr>
              <a:t>的槽钢作为杠杆。如图乙所示，吊钩固定点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</a:rPr>
              <a:t>为支点，测得动力臂长度为</a:t>
            </a:r>
            <a:r>
              <a:rPr lang="en-US" altLang="zh-CN" sz="2400" b="1" dirty="0">
                <a:latin typeface="Times New Roman" panose="02020603050405020304" pitchFamily="18" charset="0"/>
              </a:rPr>
              <a:t>9m</a:t>
            </a:r>
            <a:r>
              <a:rPr lang="zh-CN" altLang="en-US" sz="2400" b="1" dirty="0">
                <a:latin typeface="Times New Roman" panose="02020603050405020304" pitchFamily="18" charset="0"/>
              </a:rPr>
              <a:t>，阻力臂长度为</a:t>
            </a:r>
            <a:r>
              <a:rPr lang="en-US" altLang="zh-CN" sz="2400" b="1" dirty="0">
                <a:latin typeface="Times New Roman" panose="02020603050405020304" pitchFamily="18" charset="0"/>
              </a:rPr>
              <a:t>6cm</a:t>
            </a:r>
            <a:r>
              <a:rPr lang="zh-CN" altLang="en-US" sz="2400" b="1" dirty="0">
                <a:latin typeface="Times New Roman" panose="02020603050405020304" pitchFamily="18" charset="0"/>
              </a:rPr>
              <a:t>，弹簧测力计的示数</a:t>
            </a:r>
            <a:r>
              <a:rPr lang="en-US" altLang="zh-CN" sz="2400" b="1" dirty="0">
                <a:latin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</a:rPr>
              <a:t>200N</a:t>
            </a:r>
            <a:r>
              <a:rPr lang="zh-CN" altLang="en-US" sz="2400" b="1" dirty="0">
                <a:latin typeface="Times New Roman" panose="02020603050405020304" pitchFamily="18" charset="0"/>
              </a:rPr>
              <a:t>，不计槽钢和铁笼的质量。则槽钢对铁笼的拉力大小为</a:t>
            </a:r>
            <a:r>
              <a:rPr lang="zh-CN" altLang="en-US" sz="2400" b="1" u="sng" dirty="0">
                <a:latin typeface="Times New Roman" panose="02020603050405020304" pitchFamily="18" charset="0"/>
              </a:rPr>
              <a:t>   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N</a:t>
            </a:r>
            <a:r>
              <a:rPr lang="zh-CN" altLang="en-US" sz="2400" b="1" dirty="0">
                <a:latin typeface="Times New Roman" panose="02020603050405020304" pitchFamily="18" charset="0"/>
              </a:rPr>
              <a:t>，测出的大象质量约为</a:t>
            </a:r>
            <a:r>
              <a:rPr lang="zh-CN" altLang="en-US" sz="2400" b="1" u="sng" dirty="0">
                <a:latin typeface="Times New Roman" panose="02020603050405020304" pitchFamily="18" charset="0"/>
              </a:rPr>
              <a:t>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t</a:t>
            </a:r>
            <a:r>
              <a:rPr lang="zh-CN" altLang="en-US" sz="2400" b="1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4340" name="TextBox 1"/>
          <p:cNvSpPr txBox="1"/>
          <p:nvPr/>
        </p:nvSpPr>
        <p:spPr>
          <a:xfrm>
            <a:off x="404813" y="260350"/>
            <a:ext cx="23050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[</a:t>
            </a: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练一练</a:t>
            </a: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]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2159000" y="3003550"/>
            <a:ext cx="13493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30000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6983413" y="3003550"/>
            <a:ext cx="3984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3</a:t>
            </a:r>
          </a:p>
        </p:txBody>
      </p:sp>
      <p:pic>
        <p:nvPicPr>
          <p:cNvPr id="14343" name="图片24" descr="菁优网：http://www.jyeoo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3789363"/>
            <a:ext cx="6307138" cy="290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Line 14"/>
          <p:cNvSpPr/>
          <p:nvPr/>
        </p:nvSpPr>
        <p:spPr>
          <a:xfrm flipH="1" flipV="1">
            <a:off x="4176713" y="4624388"/>
            <a:ext cx="2916237" cy="10001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0" name="椭圆 19"/>
          <p:cNvSpPr/>
          <p:nvPr/>
        </p:nvSpPr>
        <p:spPr>
          <a:xfrm flipH="1">
            <a:off x="6986588" y="4624388"/>
            <a:ext cx="1190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16763" y="4256088"/>
            <a:ext cx="3635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7127875" y="4673600"/>
            <a:ext cx="776288" cy="50800"/>
            <a:chOff x="0" y="0"/>
            <a:chExt cx="280" cy="0"/>
          </a:xfrm>
        </p:grpSpPr>
        <p:sp>
          <p:nvSpPr>
            <p:cNvPr id="14351" name="Line 16"/>
            <p:cNvSpPr/>
            <p:nvPr/>
          </p:nvSpPr>
          <p:spPr>
            <a:xfrm rot="-10800000" flipH="1">
              <a:off x="27" y="0"/>
              <a:ext cx="245" cy="0"/>
            </a:xfrm>
            <a:prstGeom prst="line">
              <a:avLst/>
            </a:prstGeom>
            <a:ln w="38100" cap="flat" cmpd="sng">
              <a:solidFill>
                <a:srgbClr val="0066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2" name="Line 17"/>
            <p:cNvSpPr/>
            <p:nvPr/>
          </p:nvSpPr>
          <p:spPr>
            <a:xfrm>
              <a:off x="190" y="0"/>
              <a:ext cx="90" cy="0"/>
            </a:xfrm>
            <a:prstGeom prst="line">
              <a:avLst/>
            </a:prstGeom>
            <a:ln w="38100" cap="flat" cmpd="sng">
              <a:solidFill>
                <a:srgbClr val="0066CC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4353" name="Line 18"/>
            <p:cNvSpPr/>
            <p:nvPr/>
          </p:nvSpPr>
          <p:spPr>
            <a:xfrm flipH="1">
              <a:off x="0" y="0"/>
              <a:ext cx="92" cy="0"/>
            </a:xfrm>
            <a:prstGeom prst="line">
              <a:avLst/>
            </a:prstGeom>
            <a:ln w="38100" cap="flat" cmpd="sng">
              <a:solidFill>
                <a:srgbClr val="0066CC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6" name="AutoShape 9"/>
          <p:cNvSpPr/>
          <p:nvPr/>
        </p:nvSpPr>
        <p:spPr>
          <a:xfrm>
            <a:off x="7246938" y="4786313"/>
            <a:ext cx="508000" cy="455612"/>
          </a:xfrm>
          <a:prstGeom prst="wedgeRectCallout">
            <a:avLst>
              <a:gd name="adj1" fmla="val 7815"/>
              <a:gd name="adj2" fmla="val -32231"/>
            </a:avLst>
          </a:prstGeom>
          <a:noFill/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" name="Line 4"/>
          <p:cNvSpPr/>
          <p:nvPr/>
        </p:nvSpPr>
        <p:spPr>
          <a:xfrm rot="-136312" flipH="1">
            <a:off x="7842250" y="3829050"/>
            <a:ext cx="41275" cy="1027113"/>
          </a:xfrm>
          <a:prstGeom prst="line">
            <a:avLst/>
          </a:prstGeom>
          <a:ln w="57150" cap="flat" cmpd="sng">
            <a:solidFill>
              <a:srgbClr val="0066CC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8" name="AutoShape 7"/>
          <p:cNvSpPr/>
          <p:nvPr/>
        </p:nvSpPr>
        <p:spPr>
          <a:xfrm>
            <a:off x="5580063" y="4125913"/>
            <a:ext cx="503237" cy="431800"/>
          </a:xfrm>
          <a:prstGeom prst="wedgeRectCallout">
            <a:avLst>
              <a:gd name="adj1" fmla="val 1102"/>
              <a:gd name="adj2" fmla="val 7352"/>
            </a:avLst>
          </a:prstGeom>
          <a:noFill/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bldLvl="0" animBg="1"/>
      <p:bldP spid="21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Rot="1"/>
          </p:cNvSpPr>
          <p:nvPr/>
        </p:nvSpPr>
        <p:spPr>
          <a:xfrm>
            <a:off x="395288" y="836613"/>
            <a:ext cx="8208962" cy="12112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_GB2312"/>
                <a:ea typeface="楷体_GB2312"/>
              </a:rPr>
              <a:t>　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．省力杠杆：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	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动力臂大于阻力臂，动力小于阻力。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55650" y="2133600"/>
            <a:ext cx="7453313" cy="7207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在生活中，你还发现了哪些工具是省力杠杆？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55650" y="5084763"/>
            <a:ext cx="7740650" cy="1296987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_GB2312"/>
                <a:ea typeface="楷体_GB231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</a:rPr>
              <a:t>我们在使用省力杠杆时，得到了省力的利益，同时我们又付出了怎样的代价呢？</a:t>
            </a:r>
          </a:p>
        </p:txBody>
      </p:sp>
      <p:pic>
        <p:nvPicPr>
          <p:cNvPr id="15369" name="Picture 6" descr="http://www.bm2088.com/uploadFiles/info/201010/15/20101015025134349.jpg"/>
          <p:cNvPicPr>
            <a:picLocks noChangeAspect="1"/>
          </p:cNvPicPr>
          <p:nvPr/>
        </p:nvPicPr>
        <p:blipFill>
          <a:blip r:embed="rId2"/>
          <a:srcRect l="7420" r="3070" b="6349"/>
          <a:stretch>
            <a:fillRect/>
          </a:stretch>
        </p:blipFill>
        <p:spPr>
          <a:xfrm>
            <a:off x="3471863" y="3090863"/>
            <a:ext cx="2443162" cy="1644650"/>
          </a:xfrm>
          <a:prstGeom prst="rect">
            <a:avLst/>
          </a:prstGeom>
          <a:noFill/>
          <a:ln w="571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7" name="Rectangle 2"/>
          <p:cNvSpPr txBox="1">
            <a:spLocks noRot="1"/>
          </p:cNvSpPr>
          <p:nvPr/>
        </p:nvSpPr>
        <p:spPr>
          <a:xfrm>
            <a:off x="287338" y="180975"/>
            <a:ext cx="556577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三、生活中的杠杆：</a:t>
            </a:r>
          </a:p>
        </p:txBody>
      </p:sp>
      <p:pic>
        <p:nvPicPr>
          <p:cNvPr id="11" name="Picture 12" descr="未命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109913"/>
            <a:ext cx="2160588" cy="162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0" descr="剪树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38" y="3105150"/>
            <a:ext cx="2008187" cy="163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0"/>
          <p:cNvSpPr txBox="1"/>
          <p:nvPr/>
        </p:nvSpPr>
        <p:spPr>
          <a:xfrm>
            <a:off x="3851275" y="3213100"/>
            <a:ext cx="3778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b="1" i="1" dirty="0">
                <a:latin typeface="宋体" panose="02010600030101010101" pitchFamily="2" charset="-122"/>
              </a:rPr>
              <a:t>o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1437" y="6045212"/>
            <a:ext cx="673463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　 使用费力的杠杆，有什么好处呢？</a:t>
            </a:r>
          </a:p>
        </p:txBody>
      </p:sp>
      <p:pic>
        <p:nvPicPr>
          <p:cNvPr id="16391" name="Picture 24" descr="赛艇的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" y="272415"/>
            <a:ext cx="6833235" cy="4229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 7"/>
          <p:cNvSpPr/>
          <p:nvPr/>
        </p:nvSpPr>
        <p:spPr>
          <a:xfrm>
            <a:off x="784225" y="4184650"/>
            <a:ext cx="7345363" cy="165576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请注意观察，赛艇的船浆在划水时，它的动力臂和阻力臂，哪个更长呢？我们在使用时，是省力了？还是费力了呢？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 txBox="1">
            <a:spLocks noRot="1"/>
          </p:cNvSpPr>
          <p:nvPr/>
        </p:nvSpPr>
        <p:spPr>
          <a:xfrm>
            <a:off x="395288" y="836613"/>
            <a:ext cx="8208962" cy="12112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_GB2312"/>
                <a:ea typeface="楷体_GB2312"/>
              </a:rPr>
              <a:t>　　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/>
              </a:rPr>
              <a:t>2</a:t>
            </a:r>
            <a:r>
              <a:rPr lang="zh-CN" altLang="en-US" sz="2800" b="1" dirty="0">
                <a:latin typeface="楷体_GB2312"/>
                <a:ea typeface="楷体_GB2312"/>
              </a:rPr>
              <a:t>．</a:t>
            </a:r>
            <a:r>
              <a:rPr lang="zh-CN" altLang="en-US" sz="2800" b="1" dirty="0">
                <a:latin typeface="宋体" panose="02010600030101010101" pitchFamily="2" charset="-122"/>
              </a:rPr>
              <a:t>费力杠杆：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Arial" panose="020B0604020202020204" pitchFamily="34" charset="0"/>
              </a:rPr>
              <a:t>	    </a:t>
            </a:r>
            <a:r>
              <a:rPr lang="zh-CN" altLang="en-US" sz="2800" b="1" dirty="0">
                <a:latin typeface="Arial" panose="020B0604020202020204" pitchFamily="34" charset="0"/>
              </a:rPr>
              <a:t>动力臂小于阻力臂，动力大于阻力。</a:t>
            </a:r>
            <a:endParaRPr lang="zh-CN" altLang="en-US" sz="2800" b="1" dirty="0">
              <a:latin typeface="楷体_GB2312"/>
              <a:ea typeface="楷体_GB231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55650" y="2276475"/>
            <a:ext cx="7524750" cy="7207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在生活中，你还发现了哪些工具是费力杠杆？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55650" y="5157788"/>
            <a:ext cx="7704138" cy="1296987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使用费力杠杆，虽然费了力，但却省了动力作用点移动的距离。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755650" y="3213100"/>
            <a:ext cx="7561263" cy="1714500"/>
            <a:chOff x="476" y="2160"/>
            <a:chExt cx="4763" cy="1080"/>
          </a:xfrm>
        </p:grpSpPr>
        <p:pic>
          <p:nvPicPr>
            <p:cNvPr id="17415" name="Picture 3"/>
            <p:cNvPicPr>
              <a:picLocks noChangeAspect="1"/>
            </p:cNvPicPr>
            <p:nvPr/>
          </p:nvPicPr>
          <p:blipFill>
            <a:blip r:embed="rId2"/>
            <a:srcRect l="9166" t="23882" b="22653"/>
            <a:stretch>
              <a:fillRect/>
            </a:stretch>
          </p:blipFill>
          <p:spPr>
            <a:xfrm>
              <a:off x="476" y="2251"/>
              <a:ext cx="1624" cy="928"/>
            </a:xfrm>
            <a:prstGeom prst="rect">
              <a:avLst/>
            </a:prstGeom>
            <a:noFill/>
            <a:ln w="571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7416" name="Picture 4" descr="http://home.lnfisher.com/attachment/200911/2/48650_125717525062T4.jpg"/>
            <p:cNvPicPr>
              <a:picLocks noChangeAspect="1"/>
            </p:cNvPicPr>
            <p:nvPr/>
          </p:nvPicPr>
          <p:blipFill>
            <a:blip r:embed="rId3"/>
            <a:srcRect l="13753" t="33846" r="28697" b="25000"/>
            <a:stretch>
              <a:fillRect/>
            </a:stretch>
          </p:blipFill>
          <p:spPr>
            <a:xfrm>
              <a:off x="2200" y="2224"/>
              <a:ext cx="1588" cy="9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7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2" y="2160"/>
              <a:ext cx="1357" cy="10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 txBox="1">
            <a:spLocks noRot="1"/>
          </p:cNvSpPr>
          <p:nvPr/>
        </p:nvSpPr>
        <p:spPr>
          <a:xfrm>
            <a:off x="395288" y="836613"/>
            <a:ext cx="8208962" cy="12112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_GB2312"/>
                <a:ea typeface="楷体_GB2312"/>
              </a:rPr>
              <a:t>　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/>
              </a:rPr>
              <a:t>3</a:t>
            </a:r>
            <a:r>
              <a:rPr lang="zh-CN" altLang="en-US" sz="2800" b="1" dirty="0">
                <a:latin typeface="楷体_GB2312"/>
                <a:ea typeface="楷体_GB2312"/>
              </a:rPr>
              <a:t>．</a:t>
            </a:r>
            <a:r>
              <a:rPr lang="zh-CN" altLang="en-US" sz="2800" b="1" dirty="0">
                <a:latin typeface="宋体" panose="02010600030101010101" pitchFamily="2" charset="-122"/>
              </a:rPr>
              <a:t>等臂杠杆：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Arial" panose="020B0604020202020204" pitchFamily="34" charset="0"/>
              </a:rPr>
              <a:t>	</a:t>
            </a:r>
            <a:r>
              <a:rPr lang="zh-CN" altLang="en-US" sz="2800" b="1" dirty="0">
                <a:latin typeface="Arial" panose="020B0604020202020204" pitchFamily="34" charset="0"/>
              </a:rPr>
              <a:t>动力臂等于阻力臂，动力等于阻力。</a:t>
            </a:r>
            <a:endParaRPr lang="zh-CN" altLang="en-US" sz="2800" b="1" dirty="0">
              <a:latin typeface="楷体_GB2312"/>
              <a:ea typeface="楷体_GB231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11188" y="2060575"/>
            <a:ext cx="7993062" cy="57626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物理实验室中，我们使用的天平就是等臂杠杆。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1187450" y="3068638"/>
            <a:ext cx="2879725" cy="2933700"/>
            <a:chOff x="885" y="1954"/>
            <a:chExt cx="1814" cy="1848"/>
          </a:xfrm>
        </p:grpSpPr>
        <p:pic>
          <p:nvPicPr>
            <p:cNvPr id="18441" name="Picture 9" descr="634353589942343750"/>
            <p:cNvPicPr>
              <a:picLocks noChangeAspect="1"/>
            </p:cNvPicPr>
            <p:nvPr/>
          </p:nvPicPr>
          <p:blipFill>
            <a:blip r:embed="rId2"/>
            <a:srcRect l="17491" t="12138" r="20668" b="17363"/>
            <a:stretch>
              <a:fillRect/>
            </a:stretch>
          </p:blipFill>
          <p:spPr>
            <a:xfrm>
              <a:off x="885" y="1954"/>
              <a:ext cx="1814" cy="13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2" name="TextBox 7"/>
            <p:cNvSpPr txBox="1"/>
            <p:nvPr/>
          </p:nvSpPr>
          <p:spPr>
            <a:xfrm>
              <a:off x="1261" y="3475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楷体_GB2312"/>
                  <a:ea typeface="楷体_GB2312"/>
                </a:rPr>
                <a:t>托盘天平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5219700" y="2709863"/>
            <a:ext cx="2797175" cy="3382962"/>
            <a:chOff x="3522" y="1707"/>
            <a:chExt cx="1626" cy="2131"/>
          </a:xfrm>
        </p:grpSpPr>
        <p:pic>
          <p:nvPicPr>
            <p:cNvPr id="18439" name="Picture 10" descr="1300682370795289056"/>
            <p:cNvPicPr>
              <a:picLocks noChangeAspect="1"/>
            </p:cNvPicPr>
            <p:nvPr/>
          </p:nvPicPr>
          <p:blipFill>
            <a:blip r:embed="rId3"/>
            <a:srcRect l="37491" t="5331" r="12549" b="8649"/>
            <a:stretch>
              <a:fillRect/>
            </a:stretch>
          </p:blipFill>
          <p:spPr>
            <a:xfrm>
              <a:off x="3522" y="1707"/>
              <a:ext cx="1626" cy="18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0" name="TextBox 7"/>
            <p:cNvSpPr txBox="1"/>
            <p:nvPr/>
          </p:nvSpPr>
          <p:spPr>
            <a:xfrm>
              <a:off x="3682" y="3511"/>
              <a:ext cx="93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楷体_GB2312"/>
                  <a:ea typeface="楷体_GB2312"/>
                </a:rPr>
                <a:t>物理天平</a:t>
              </a: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/>
          <p:nvPr/>
        </p:nvSpPr>
        <p:spPr>
          <a:xfrm>
            <a:off x="341313" y="1314450"/>
            <a:ext cx="8542337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．下列工具在正常使用中，属于费力杠杆的是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                              （    ） </a:t>
            </a:r>
          </a:p>
        </p:txBody>
      </p:sp>
      <p:sp>
        <p:nvSpPr>
          <p:cNvPr id="19460" name="TextBox 1"/>
          <p:cNvSpPr txBox="1"/>
          <p:nvPr/>
        </p:nvSpPr>
        <p:spPr>
          <a:xfrm>
            <a:off x="611188" y="346075"/>
            <a:ext cx="23050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[</a:t>
            </a: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练一练</a:t>
            </a: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]</a:t>
            </a:r>
          </a:p>
        </p:txBody>
      </p:sp>
      <p:sp>
        <p:nvSpPr>
          <p:cNvPr id="19461" name="TextBox 7"/>
          <p:cNvSpPr txBox="1"/>
          <p:nvPr/>
        </p:nvSpPr>
        <p:spPr>
          <a:xfrm>
            <a:off x="476250" y="4868863"/>
            <a:ext cx="18700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FontTx/>
              <a:buNone/>
              <a:tabLst>
                <a:tab pos="1254125" algn="l"/>
              </a:tabLst>
            </a:pPr>
            <a:r>
              <a:rPr lang="en-US" altLang="zh-CN" sz="2800" b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．启瓶器</a:t>
            </a:r>
          </a:p>
        </p:txBody>
      </p:sp>
      <p:pic>
        <p:nvPicPr>
          <p:cNvPr id="19462" name="Picture 17" descr="OE05643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2636838"/>
            <a:ext cx="2159000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18" descr="19545209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019925" y="2492375"/>
            <a:ext cx="1657350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9" descr="30986214_3d9fae"/>
          <p:cNvPicPr>
            <a:picLocks noChangeAspect="1"/>
          </p:cNvPicPr>
          <p:nvPr/>
        </p:nvPicPr>
        <p:blipFill>
          <a:blip r:embed="rId4">
            <a:grayscl/>
          </a:blip>
          <a:srcRect l="20792" r="14958" b="20866"/>
          <a:stretch>
            <a:fillRect/>
          </a:stretch>
        </p:blipFill>
        <p:spPr>
          <a:xfrm>
            <a:off x="250825" y="2636838"/>
            <a:ext cx="2232025" cy="177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2781300"/>
            <a:ext cx="1990725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6" name="TextBox 7"/>
          <p:cNvSpPr txBox="1"/>
          <p:nvPr/>
        </p:nvSpPr>
        <p:spPr>
          <a:xfrm>
            <a:off x="2555875" y="4854575"/>
            <a:ext cx="22066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．切纸铡刀</a:t>
            </a:r>
          </a:p>
        </p:txBody>
      </p:sp>
      <p:sp>
        <p:nvSpPr>
          <p:cNvPr id="19467" name="TextBox 7"/>
          <p:cNvSpPr txBox="1"/>
          <p:nvPr/>
        </p:nvSpPr>
        <p:spPr>
          <a:xfrm>
            <a:off x="4787900" y="4854575"/>
            <a:ext cx="18700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</a:rPr>
              <a:t>．食品夹</a:t>
            </a:r>
          </a:p>
        </p:txBody>
      </p:sp>
      <p:sp>
        <p:nvSpPr>
          <p:cNvPr id="19468" name="TextBox 7"/>
          <p:cNvSpPr txBox="1"/>
          <p:nvPr/>
        </p:nvSpPr>
        <p:spPr>
          <a:xfrm>
            <a:off x="6948488" y="4868863"/>
            <a:ext cx="18700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D</a:t>
            </a:r>
            <a:r>
              <a:rPr lang="zh-CN" altLang="en-US" sz="2800" b="1" dirty="0">
                <a:latin typeface="Times New Roman" panose="02020603050405020304" pitchFamily="18" charset="0"/>
              </a:rPr>
              <a:t>．羊角锤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6948488" y="1858963"/>
            <a:ext cx="5111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" name="流程图: 过程 1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/>
          <p:nvPr/>
        </p:nvSpPr>
        <p:spPr>
          <a:xfrm>
            <a:off x="522288" y="1449388"/>
            <a:ext cx="8280400" cy="3681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_GB2312"/>
                <a:ea typeface="楷体_GB2312"/>
              </a:rPr>
              <a:t>　　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．如图所示，分别沿力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、的方向用力，使杠杆平衡，关于三个力的大小，下列说法正确的是（     ）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	</a:t>
            </a:r>
            <a:r>
              <a:rPr lang="en-US" altLang="zh-CN" sz="2800" b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．沿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方向的力最小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	</a:t>
            </a:r>
            <a:r>
              <a:rPr lang="en-US" altLang="zh-CN" sz="2800" b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．沿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方向的力最小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	</a:t>
            </a:r>
            <a:r>
              <a:rPr lang="en-US" altLang="zh-CN" sz="2800" b="1" dirty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</a:rPr>
              <a:t>．沿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F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方向的力最小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	</a:t>
            </a:r>
            <a:r>
              <a:rPr lang="en-US" altLang="zh-CN" sz="2800" b="1" dirty="0">
                <a:latin typeface="Times New Roman" panose="02020603050405020304" pitchFamily="18" charset="0"/>
              </a:rPr>
              <a:t>D</a:t>
            </a:r>
            <a:r>
              <a:rPr lang="zh-CN" altLang="en-US" sz="2800" b="1" dirty="0">
                <a:latin typeface="Times New Roman" panose="02020603050405020304" pitchFamily="18" charset="0"/>
              </a:rPr>
              <a:t>．三个力的大小相等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050" y="2549525"/>
            <a:ext cx="431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B</a:t>
            </a:r>
          </a:p>
        </p:txBody>
      </p:sp>
      <p:sp>
        <p:nvSpPr>
          <p:cNvPr id="20485" name="Rectangle 4"/>
          <p:cNvSpPr/>
          <p:nvPr/>
        </p:nvSpPr>
        <p:spPr>
          <a:xfrm>
            <a:off x="8129588" y="4270375"/>
            <a:ext cx="619125" cy="36195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zh-CN" sz="2000" b="1" i="1" dirty="0">
                <a:latin typeface="Times New Roman" panose="02020603050405020304" pitchFamily="18" charset="0"/>
              </a:rPr>
              <a:t>F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3</a:t>
            </a:r>
            <a:endParaRPr lang="en-US" altLang="zh-CN" sz="2000" b="1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5703888" y="3462338"/>
            <a:ext cx="2838450" cy="1622425"/>
            <a:chOff x="3411" y="2590"/>
            <a:chExt cx="1788" cy="1022"/>
          </a:xfrm>
        </p:grpSpPr>
        <p:sp>
          <p:nvSpPr>
            <p:cNvPr id="20503" name="Rectangle 6"/>
            <p:cNvSpPr/>
            <p:nvPr/>
          </p:nvSpPr>
          <p:spPr>
            <a:xfrm>
              <a:off x="4528" y="2719"/>
              <a:ext cx="243" cy="28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</a:rPr>
                <a:t>F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1</a:t>
              </a:r>
              <a:endParaRPr lang="en-US" altLang="zh-CN"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3" name="Group 7"/>
            <p:cNvGrpSpPr/>
            <p:nvPr/>
          </p:nvGrpSpPr>
          <p:grpSpPr>
            <a:xfrm rot="5400000">
              <a:off x="3300" y="2700"/>
              <a:ext cx="293" cy="72"/>
              <a:chOff x="7369" y="3110"/>
              <a:chExt cx="2053" cy="211"/>
            </a:xfrm>
          </p:grpSpPr>
          <p:sp>
            <p:nvSpPr>
              <p:cNvPr id="20516" name="Rectangle 8" descr="浅色下对角线"/>
              <p:cNvSpPr/>
              <p:nvPr/>
            </p:nvSpPr>
            <p:spPr>
              <a:xfrm>
                <a:off x="7369" y="3110"/>
                <a:ext cx="2021" cy="211"/>
              </a:xfrm>
              <a:prstGeom prst="rect">
                <a:avLst/>
              </a:prstGeom>
              <a:blipFill rotWithShape="0">
                <a:blip r:embed="rId2"/>
              </a:blip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517" name="Line 9" descr="浅色下对角线"/>
              <p:cNvSpPr/>
              <p:nvPr/>
            </p:nvSpPr>
            <p:spPr>
              <a:xfrm flipV="1">
                <a:off x="7386" y="3114"/>
                <a:ext cx="2036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505" name="AutoShape 10"/>
            <p:cNvSpPr/>
            <p:nvPr/>
          </p:nvSpPr>
          <p:spPr>
            <a:xfrm rot="1742235">
              <a:off x="3425" y="3009"/>
              <a:ext cx="1271" cy="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4" name="Group 11"/>
            <p:cNvGrpSpPr/>
            <p:nvPr/>
          </p:nvGrpSpPr>
          <p:grpSpPr>
            <a:xfrm>
              <a:off x="3452" y="2714"/>
              <a:ext cx="97" cy="92"/>
              <a:chOff x="3494" y="2430"/>
              <a:chExt cx="434" cy="434"/>
            </a:xfrm>
          </p:grpSpPr>
          <p:sp>
            <p:nvSpPr>
              <p:cNvPr id="20514" name="Oval 12"/>
              <p:cNvSpPr/>
              <p:nvPr/>
            </p:nvSpPr>
            <p:spPr>
              <a:xfrm>
                <a:off x="3494" y="2430"/>
                <a:ext cx="434" cy="434"/>
              </a:xfrm>
              <a:prstGeom prst="ellipse">
                <a:avLst/>
              </a:prstGeom>
              <a:noFill/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515" name="Oval 13"/>
              <p:cNvSpPr/>
              <p:nvPr/>
            </p:nvSpPr>
            <p:spPr>
              <a:xfrm>
                <a:off x="3658" y="2595"/>
                <a:ext cx="104" cy="104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0507" name="Line 14"/>
            <p:cNvSpPr/>
            <p:nvPr/>
          </p:nvSpPr>
          <p:spPr>
            <a:xfrm>
              <a:off x="4629" y="3329"/>
              <a:ext cx="36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20508" name="Line 15"/>
            <p:cNvSpPr/>
            <p:nvPr/>
          </p:nvSpPr>
          <p:spPr>
            <a:xfrm flipV="1">
              <a:off x="4619" y="2932"/>
              <a:ext cx="0" cy="3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20509" name="Line 16"/>
            <p:cNvSpPr/>
            <p:nvPr/>
          </p:nvSpPr>
          <p:spPr>
            <a:xfrm flipV="1">
              <a:off x="4619" y="2966"/>
              <a:ext cx="239" cy="36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lg"/>
            </a:ln>
          </p:spPr>
        </p:sp>
        <p:sp>
          <p:nvSpPr>
            <p:cNvPr id="20510" name="Rectangle 17"/>
            <p:cNvSpPr/>
            <p:nvPr/>
          </p:nvSpPr>
          <p:spPr>
            <a:xfrm>
              <a:off x="4903" y="2782"/>
              <a:ext cx="296" cy="2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i="1" dirty="0">
                  <a:latin typeface="Times New Roman" panose="02020603050405020304" pitchFamily="18" charset="0"/>
                </a:rPr>
                <a:t>F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2</a:t>
              </a:r>
              <a:endParaRPr lang="en-US" altLang="zh-CN"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6" name="Group 18"/>
            <p:cNvGrpSpPr/>
            <p:nvPr/>
          </p:nvGrpSpPr>
          <p:grpSpPr>
            <a:xfrm>
              <a:off x="3836" y="3042"/>
              <a:ext cx="223" cy="570"/>
              <a:chOff x="2596" y="2415"/>
              <a:chExt cx="300" cy="810"/>
            </a:xfrm>
          </p:grpSpPr>
          <p:sp>
            <p:nvSpPr>
              <p:cNvPr id="20512" name="Line 19"/>
              <p:cNvSpPr/>
              <p:nvPr/>
            </p:nvSpPr>
            <p:spPr>
              <a:xfrm>
                <a:off x="2744" y="2415"/>
                <a:ext cx="0" cy="63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513" name="Rectangle 20"/>
              <p:cNvSpPr/>
              <p:nvPr/>
            </p:nvSpPr>
            <p:spPr>
              <a:xfrm>
                <a:off x="2596" y="2985"/>
                <a:ext cx="300" cy="24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54293" name="Line 21"/>
          <p:cNvSpPr/>
          <p:nvPr/>
        </p:nvSpPr>
        <p:spPr>
          <a:xfrm flipV="1">
            <a:off x="7623175" y="3140075"/>
            <a:ext cx="0" cy="935038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54294" name="Line 22"/>
          <p:cNvSpPr/>
          <p:nvPr/>
        </p:nvSpPr>
        <p:spPr>
          <a:xfrm flipH="1">
            <a:off x="7359650" y="4579938"/>
            <a:ext cx="288925" cy="431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54295" name="Line 23"/>
          <p:cNvSpPr/>
          <p:nvPr/>
        </p:nvSpPr>
        <p:spPr>
          <a:xfrm flipH="1">
            <a:off x="5508625" y="4638675"/>
            <a:ext cx="20891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54296" name="Line 24"/>
          <p:cNvSpPr/>
          <p:nvPr/>
        </p:nvSpPr>
        <p:spPr>
          <a:xfrm>
            <a:off x="5797550" y="3716338"/>
            <a:ext cx="18002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54297" name="Line 25"/>
          <p:cNvSpPr/>
          <p:nvPr/>
        </p:nvSpPr>
        <p:spPr>
          <a:xfrm>
            <a:off x="5797550" y="3716338"/>
            <a:ext cx="1800225" cy="1008062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54298" name="Line 26"/>
          <p:cNvSpPr/>
          <p:nvPr/>
        </p:nvSpPr>
        <p:spPr>
          <a:xfrm>
            <a:off x="5797550" y="3716338"/>
            <a:ext cx="0" cy="935037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0493" name="Text Box 27"/>
          <p:cNvSpPr txBox="1"/>
          <p:nvPr/>
        </p:nvSpPr>
        <p:spPr>
          <a:xfrm>
            <a:off x="5475288" y="3487738"/>
            <a:ext cx="3810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Arial" panose="020B0604020202020204" pitchFamily="34" charset="0"/>
              </a:rPr>
              <a:t>O</a:t>
            </a:r>
          </a:p>
        </p:txBody>
      </p:sp>
      <p:grpSp>
        <p:nvGrpSpPr>
          <p:cNvPr id="7" name="Group 28"/>
          <p:cNvGrpSpPr/>
          <p:nvPr/>
        </p:nvGrpSpPr>
        <p:grpSpPr>
          <a:xfrm>
            <a:off x="5797550" y="3208338"/>
            <a:ext cx="1800225" cy="434975"/>
            <a:chOff x="3470" y="2430"/>
            <a:chExt cx="1134" cy="274"/>
          </a:xfrm>
        </p:grpSpPr>
        <p:sp>
          <p:nvSpPr>
            <p:cNvPr id="20501" name="AutoShape 29"/>
            <p:cNvSpPr/>
            <p:nvPr/>
          </p:nvSpPr>
          <p:spPr>
            <a:xfrm rot="5400000">
              <a:off x="4014" y="2114"/>
              <a:ext cx="45" cy="1134"/>
            </a:xfrm>
            <a:prstGeom prst="leftBrace">
              <a:avLst>
                <a:gd name="adj1" fmla="val 21000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20502" name="Text Box 30"/>
            <p:cNvSpPr txBox="1"/>
            <p:nvPr/>
          </p:nvSpPr>
          <p:spPr>
            <a:xfrm>
              <a:off x="3923" y="2430"/>
              <a:ext cx="24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i="1" dirty="0">
                  <a:latin typeface="宋体" panose="02010600030101010101" pitchFamily="2" charset="-122"/>
                </a:rPr>
                <a:t>L</a:t>
              </a:r>
              <a:r>
                <a:rPr lang="en-US" altLang="zh-CN" sz="2000" b="1" baseline="-25000" dirty="0">
                  <a:latin typeface="宋体" panose="02010600030101010101" pitchFamily="2" charset="-122"/>
                </a:rPr>
                <a:t>1</a:t>
              </a:r>
              <a:endParaRPr lang="en-US" altLang="zh-CN" sz="2000" b="1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5340350" y="3762375"/>
            <a:ext cx="395288" cy="863600"/>
            <a:chOff x="3182" y="2779"/>
            <a:chExt cx="249" cy="544"/>
          </a:xfrm>
        </p:grpSpPr>
        <p:sp>
          <p:nvSpPr>
            <p:cNvPr id="20499" name="AutoShape 32"/>
            <p:cNvSpPr/>
            <p:nvPr/>
          </p:nvSpPr>
          <p:spPr>
            <a:xfrm>
              <a:off x="3379" y="2779"/>
              <a:ext cx="45" cy="544"/>
            </a:xfrm>
            <a:prstGeom prst="leftBrace">
              <a:avLst>
                <a:gd name="adj1" fmla="val 10074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20500" name="Text Box 33"/>
            <p:cNvSpPr txBox="1"/>
            <p:nvPr/>
          </p:nvSpPr>
          <p:spPr>
            <a:xfrm>
              <a:off x="3182" y="2915"/>
              <a:ext cx="24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i="1" dirty="0">
                  <a:latin typeface="宋体" panose="02010600030101010101" pitchFamily="2" charset="-122"/>
                </a:rPr>
                <a:t>L</a:t>
              </a:r>
              <a:r>
                <a:rPr lang="en-US" altLang="zh-CN" sz="2000" b="1" baseline="-25000" dirty="0">
                  <a:latin typeface="宋体" panose="02010600030101010101" pitchFamily="2" charset="-122"/>
                </a:rPr>
                <a:t>3</a:t>
              </a:r>
              <a:endParaRPr lang="en-US" altLang="zh-CN" sz="2000" b="1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9" name="Group 34"/>
          <p:cNvGrpSpPr/>
          <p:nvPr/>
        </p:nvGrpSpPr>
        <p:grpSpPr>
          <a:xfrm>
            <a:off x="5680075" y="4219575"/>
            <a:ext cx="1944688" cy="396875"/>
            <a:chOff x="3396" y="3067"/>
            <a:chExt cx="1225" cy="250"/>
          </a:xfrm>
        </p:grpSpPr>
        <p:sp>
          <p:nvSpPr>
            <p:cNvPr id="20497" name="AutoShape 35"/>
            <p:cNvSpPr/>
            <p:nvPr/>
          </p:nvSpPr>
          <p:spPr>
            <a:xfrm rot="-3598527" flipV="1">
              <a:off x="3986" y="2508"/>
              <a:ext cx="45" cy="1225"/>
            </a:xfrm>
            <a:prstGeom prst="leftBrace">
              <a:avLst>
                <a:gd name="adj1" fmla="val 226851"/>
                <a:gd name="adj2" fmla="val 50000"/>
              </a:avLst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20498" name="Text Box 36"/>
            <p:cNvSpPr txBox="1"/>
            <p:nvPr/>
          </p:nvSpPr>
          <p:spPr>
            <a:xfrm>
              <a:off x="3878" y="3067"/>
              <a:ext cx="24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i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L</a:t>
              </a:r>
              <a:r>
                <a:rPr lang="en-US" altLang="zh-CN" sz="2000" b="1" baseline="-25000" dirty="0">
                  <a:solidFill>
                    <a:srgbClr val="FF0000"/>
                  </a:solidFill>
                  <a:latin typeface="宋体" panose="02010600030101010101" pitchFamily="2" charset="-122"/>
                </a:rPr>
                <a:t>2</a:t>
              </a:r>
              <a:endPara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剪树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3862388"/>
            <a:ext cx="3302000" cy="267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13" descr="裁纸刀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3" y="1050925"/>
            <a:ext cx="3756025" cy="238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12" descr="未命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650" y="1036638"/>
            <a:ext cx="3176588" cy="2389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 Box 2"/>
          <p:cNvSpPr txBox="1"/>
          <p:nvPr/>
        </p:nvSpPr>
        <p:spPr>
          <a:xfrm>
            <a:off x="215900" y="371475"/>
            <a:ext cx="68040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楷体_GB2312"/>
              </a:rPr>
              <a:t>讨论：下列工具工作时有什么共同特征？</a:t>
            </a:r>
          </a:p>
        </p:txBody>
      </p:sp>
      <p:pic>
        <p:nvPicPr>
          <p:cNvPr id="11" name="Picture 13" descr="压水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3856038"/>
            <a:ext cx="4032250" cy="270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385763" y="549275"/>
            <a:ext cx="8280400" cy="4706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．小阳同学在做“探究杠杆平衡条件”的实验时，他把杠杆挂在支架上，发现左端向下倾斜。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）若使杠杆在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宋体" panose="02010600030101010101" pitchFamily="2" charset="-122"/>
              </a:rPr>
              <a:t>位置平衡，需把平衡螺母向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u="sng" dirty="0">
                <a:latin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宋体" panose="02010600030101010101" pitchFamily="2" charset="-122"/>
              </a:rPr>
              <a:t>端调节。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）如果在杠杆的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宋体" panose="02010600030101010101" pitchFamily="2" charset="-122"/>
              </a:rPr>
              <a:t>处挂三个相同的钩码，则在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宋体" panose="02010600030101010101" pitchFamily="2" charset="-122"/>
              </a:rPr>
              <a:t>处要挂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宋体" panose="02010600030101010101" pitchFamily="2" charset="-122"/>
              </a:rPr>
              <a:t>个同样的钩码，杠杆才能重新位置平衡。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）若在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宋体" panose="02010600030101010101" pitchFamily="2" charset="-122"/>
              </a:rPr>
              <a:t>处挂</a:t>
            </a:r>
            <a:r>
              <a:rPr lang="en-US" altLang="zh-CN" sz="2800" b="1" dirty="0">
                <a:latin typeface="Times New Roman" panose="02020603050405020304" pitchFamily="18" charset="0"/>
              </a:rPr>
              <a:t>6</a:t>
            </a:r>
            <a:r>
              <a:rPr lang="en-US" altLang="zh-CN" sz="1800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latin typeface="宋体" panose="02010600030101010101" pitchFamily="2" charset="-122"/>
              </a:rPr>
              <a:t>的钩码，用弹簧测力计作用在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宋体" panose="02010600030101010101" pitchFamily="2" charset="-122"/>
              </a:rPr>
              <a:t>点，要使杠杆在水平位置平衡，最小拉力的方向应该</a:t>
            </a:r>
            <a:r>
              <a:rPr lang="en-US" altLang="zh-CN" sz="2800" b="1" u="sng" dirty="0">
                <a:latin typeface="宋体" panose="02010600030101010101" pitchFamily="2" charset="-122"/>
              </a:rPr>
              <a:t>        </a:t>
            </a:r>
            <a:r>
              <a:rPr lang="zh-CN" altLang="en-US" sz="2800" b="1" dirty="0">
                <a:latin typeface="宋体" panose="02010600030101010101" pitchFamily="2" charset="-122"/>
              </a:rPr>
              <a:t>，此时弹簧测力计的示数为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6900" y="1628775"/>
            <a:ext cx="11112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水平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088" y="2097088"/>
            <a:ext cx="5397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2900" y="3176588"/>
            <a:ext cx="5111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4" name="Group 42"/>
          <p:cNvGrpSpPr/>
          <p:nvPr/>
        </p:nvGrpSpPr>
        <p:grpSpPr>
          <a:xfrm>
            <a:off x="1727200" y="5295900"/>
            <a:ext cx="4967288" cy="1301750"/>
            <a:chOff x="1292" y="3294"/>
            <a:chExt cx="3129" cy="820"/>
          </a:xfrm>
        </p:grpSpPr>
        <p:sp>
          <p:nvSpPr>
            <p:cNvPr id="21514" name="Rectangle 17"/>
            <p:cNvSpPr/>
            <p:nvPr/>
          </p:nvSpPr>
          <p:spPr>
            <a:xfrm>
              <a:off x="1605" y="3678"/>
              <a:ext cx="2503" cy="15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21515" name="Line 19"/>
            <p:cNvSpPr/>
            <p:nvPr/>
          </p:nvSpPr>
          <p:spPr>
            <a:xfrm>
              <a:off x="2022" y="3678"/>
              <a:ext cx="0" cy="15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6" name="Line 21"/>
            <p:cNvSpPr/>
            <p:nvPr/>
          </p:nvSpPr>
          <p:spPr>
            <a:xfrm>
              <a:off x="2438" y="3678"/>
              <a:ext cx="0" cy="15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7" name="Line 23"/>
            <p:cNvSpPr/>
            <p:nvPr/>
          </p:nvSpPr>
          <p:spPr>
            <a:xfrm>
              <a:off x="2854" y="3678"/>
              <a:ext cx="0" cy="15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8" name="Line 25"/>
            <p:cNvSpPr/>
            <p:nvPr/>
          </p:nvSpPr>
          <p:spPr>
            <a:xfrm>
              <a:off x="3270" y="3678"/>
              <a:ext cx="0" cy="15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9" name="Line 27"/>
            <p:cNvSpPr/>
            <p:nvPr/>
          </p:nvSpPr>
          <p:spPr>
            <a:xfrm>
              <a:off x="3686" y="3678"/>
              <a:ext cx="0" cy="15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0" name="Line 30"/>
            <p:cNvSpPr/>
            <p:nvPr/>
          </p:nvSpPr>
          <p:spPr>
            <a:xfrm flipV="1">
              <a:off x="2849" y="3294"/>
              <a:ext cx="0" cy="46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1" name="Line 31"/>
            <p:cNvSpPr/>
            <p:nvPr/>
          </p:nvSpPr>
          <p:spPr>
            <a:xfrm>
              <a:off x="2525" y="3294"/>
              <a:ext cx="679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2" name="Line 32"/>
            <p:cNvSpPr/>
            <p:nvPr/>
          </p:nvSpPr>
          <p:spPr>
            <a:xfrm flipH="1">
              <a:off x="1292" y="3756"/>
              <a:ext cx="31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3" name="Line 33"/>
            <p:cNvSpPr/>
            <p:nvPr/>
          </p:nvSpPr>
          <p:spPr>
            <a:xfrm flipH="1">
              <a:off x="4108" y="3756"/>
              <a:ext cx="31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4" name="Rectangle 34"/>
            <p:cNvSpPr/>
            <p:nvPr/>
          </p:nvSpPr>
          <p:spPr>
            <a:xfrm>
              <a:off x="1397" y="3629"/>
              <a:ext cx="52" cy="23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21525" name="Rectangle 35"/>
            <p:cNvSpPr/>
            <p:nvPr/>
          </p:nvSpPr>
          <p:spPr>
            <a:xfrm>
              <a:off x="4265" y="3629"/>
              <a:ext cx="53" cy="23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21526" name="Text Box 36"/>
            <p:cNvSpPr txBox="1"/>
            <p:nvPr/>
          </p:nvSpPr>
          <p:spPr>
            <a:xfrm>
              <a:off x="2752" y="3787"/>
              <a:ext cx="2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i="1" dirty="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1527" name="Text Box 37"/>
            <p:cNvSpPr txBox="1"/>
            <p:nvPr/>
          </p:nvSpPr>
          <p:spPr>
            <a:xfrm>
              <a:off x="1918" y="3458"/>
              <a:ext cx="26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i="1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1528" name="Text Box 38"/>
            <p:cNvSpPr txBox="1"/>
            <p:nvPr/>
          </p:nvSpPr>
          <p:spPr>
            <a:xfrm>
              <a:off x="3162" y="3458"/>
              <a:ext cx="26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i="1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529" name="Text Box 39"/>
            <p:cNvSpPr txBox="1"/>
            <p:nvPr/>
          </p:nvSpPr>
          <p:spPr>
            <a:xfrm>
              <a:off x="3996" y="3472"/>
              <a:ext cx="26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i="1" dirty="0"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" name="TextBox 6"/>
          <p:cNvSpPr txBox="1"/>
          <p:nvPr/>
        </p:nvSpPr>
        <p:spPr>
          <a:xfrm>
            <a:off x="755650" y="4673600"/>
            <a:ext cx="18732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竖直向上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6661150" y="4710113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N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42924" y="479409"/>
            <a:ext cx="3429024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课堂小结</a:t>
            </a:r>
          </a:p>
        </p:txBody>
      </p:sp>
      <p:sp>
        <p:nvSpPr>
          <p:cNvPr id="3" name="单圆角矩形 2"/>
          <p:cNvSpPr/>
          <p:nvPr/>
        </p:nvSpPr>
        <p:spPr>
          <a:xfrm>
            <a:off x="928662" y="2714620"/>
            <a:ext cx="1714512" cy="2357454"/>
          </a:xfrm>
          <a:prstGeom prst="snip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杠杆的概念</a:t>
            </a:r>
          </a:p>
        </p:txBody>
      </p:sp>
      <p:sp>
        <p:nvSpPr>
          <p:cNvPr id="4" name="单圆角矩形 3"/>
          <p:cNvSpPr/>
          <p:nvPr/>
        </p:nvSpPr>
        <p:spPr>
          <a:xfrm>
            <a:off x="3703623" y="2714620"/>
            <a:ext cx="1890131" cy="2357454"/>
          </a:xfrm>
          <a:prstGeom prst="snip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杠杆平衡的条件</a:t>
            </a:r>
          </a:p>
        </p:txBody>
      </p:sp>
      <p:sp>
        <p:nvSpPr>
          <p:cNvPr id="5" name="单圆角矩形 4"/>
          <p:cNvSpPr/>
          <p:nvPr/>
        </p:nvSpPr>
        <p:spPr>
          <a:xfrm>
            <a:off x="6429388" y="2786058"/>
            <a:ext cx="1714512" cy="2357454"/>
          </a:xfrm>
          <a:prstGeom prst="snip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杠杆的分类</a:t>
            </a:r>
          </a:p>
        </p:txBody>
      </p:sp>
      <p:sp>
        <p:nvSpPr>
          <p:cNvPr id="6" name="燕尾形 5"/>
          <p:cNvSpPr/>
          <p:nvPr/>
        </p:nvSpPr>
        <p:spPr>
          <a:xfrm>
            <a:off x="3000364" y="3286124"/>
            <a:ext cx="500066" cy="121444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5715008" y="3214686"/>
            <a:ext cx="500066" cy="121444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/>
          <p:nvPr/>
        </p:nvSpPr>
        <p:spPr>
          <a:xfrm>
            <a:off x="395288" y="728663"/>
            <a:ext cx="8459787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在力的作用下，能绕固定点转动的硬棒，叫做杠杆。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288925" y="142875"/>
            <a:ext cx="1989138" cy="623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一、杠杆</a:t>
            </a:r>
            <a:endParaRPr lang="en-US" altLang="zh-CN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30" name="Rectangle 43"/>
          <p:cNvSpPr/>
          <p:nvPr/>
        </p:nvSpPr>
        <p:spPr>
          <a:xfrm>
            <a:off x="6053138" y="175260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楷体_GB2312"/>
                <a:ea typeface="楷体_GB2312"/>
              </a:rPr>
              <a:t>A</a:t>
            </a:r>
            <a:r>
              <a:rPr lang="zh-CN" altLang="en-US" sz="2800" b="1" dirty="0">
                <a:solidFill>
                  <a:srgbClr val="C00000"/>
                </a:solidFill>
                <a:latin typeface="楷体_GB2312"/>
                <a:ea typeface="楷体_GB2312"/>
              </a:rPr>
              <a:t>、支点（</a:t>
            </a:r>
            <a:r>
              <a:rPr lang="en-US" altLang="zh-CN" sz="2800" b="1" dirty="0">
                <a:solidFill>
                  <a:srgbClr val="C00000"/>
                </a:solidFill>
                <a:latin typeface="楷体_GB2312"/>
                <a:ea typeface="楷体_GB2312"/>
              </a:rPr>
              <a:t>O</a:t>
            </a:r>
            <a:r>
              <a:rPr lang="zh-CN" altLang="en-US" sz="2800" b="1" dirty="0">
                <a:solidFill>
                  <a:srgbClr val="C00000"/>
                </a:solidFill>
                <a:latin typeface="楷体_GB2312"/>
                <a:ea typeface="楷体_GB2312"/>
              </a:rPr>
              <a:t>）</a:t>
            </a:r>
          </a:p>
        </p:txBody>
      </p:sp>
      <p:sp>
        <p:nvSpPr>
          <p:cNvPr id="31" name="Rectangle 43"/>
          <p:cNvSpPr/>
          <p:nvPr/>
        </p:nvSpPr>
        <p:spPr>
          <a:xfrm>
            <a:off x="6072188" y="228600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楷体_GB2312"/>
                <a:ea typeface="楷体_GB2312"/>
              </a:rPr>
              <a:t>B</a:t>
            </a:r>
            <a:r>
              <a:rPr lang="zh-CN" altLang="en-US" sz="2800" b="1" dirty="0">
                <a:solidFill>
                  <a:srgbClr val="C00000"/>
                </a:solidFill>
                <a:latin typeface="楷体_GB2312"/>
                <a:ea typeface="楷体_GB2312"/>
              </a:rPr>
              <a:t>、动力（</a:t>
            </a:r>
            <a:r>
              <a:rPr lang="en-US" altLang="zh-CN" sz="2800" b="1" dirty="0">
                <a:solidFill>
                  <a:srgbClr val="C00000"/>
                </a:solidFill>
                <a:latin typeface="楷体_GB2312"/>
                <a:ea typeface="楷体_GB2312"/>
              </a:rPr>
              <a:t>F</a:t>
            </a:r>
            <a:r>
              <a:rPr lang="en-US" altLang="zh-CN" sz="2800" b="1" baseline="-25000" dirty="0">
                <a:solidFill>
                  <a:srgbClr val="C00000"/>
                </a:solidFill>
                <a:latin typeface="楷体_GB2312"/>
                <a:ea typeface="楷体_GB231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楷体_GB2312"/>
                <a:ea typeface="楷体_GB2312"/>
              </a:rPr>
              <a:t>）</a:t>
            </a:r>
          </a:p>
        </p:txBody>
      </p:sp>
      <p:sp>
        <p:nvSpPr>
          <p:cNvPr id="32" name="Rectangle 43"/>
          <p:cNvSpPr/>
          <p:nvPr/>
        </p:nvSpPr>
        <p:spPr>
          <a:xfrm>
            <a:off x="6067425" y="2852738"/>
            <a:ext cx="3352800" cy="5191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楷体_GB2312"/>
                <a:ea typeface="楷体_GB2312"/>
              </a:rPr>
              <a:t>C</a:t>
            </a:r>
            <a:r>
              <a:rPr lang="zh-CN" altLang="en-US" sz="2800" b="1" dirty="0">
                <a:solidFill>
                  <a:srgbClr val="C00000"/>
                </a:solidFill>
                <a:latin typeface="楷体_GB2312"/>
                <a:ea typeface="楷体_GB2312"/>
              </a:rPr>
              <a:t>、阻力（</a:t>
            </a:r>
            <a:r>
              <a:rPr lang="en-US" altLang="zh-CN" sz="2800" b="1" dirty="0">
                <a:solidFill>
                  <a:srgbClr val="C00000"/>
                </a:solidFill>
                <a:latin typeface="楷体_GB2312"/>
                <a:ea typeface="楷体_GB2312"/>
              </a:rPr>
              <a:t>F</a:t>
            </a:r>
            <a:r>
              <a:rPr lang="en-US" altLang="zh-CN" sz="2800" b="1" baseline="-25000" dirty="0">
                <a:solidFill>
                  <a:srgbClr val="C00000"/>
                </a:solidFill>
                <a:latin typeface="楷体_GB2312"/>
                <a:ea typeface="楷体_GB2312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latin typeface="楷体_GB2312"/>
                <a:ea typeface="楷体_GB2312"/>
              </a:rPr>
              <a:t>）</a:t>
            </a:r>
          </a:p>
        </p:txBody>
      </p:sp>
      <p:sp>
        <p:nvSpPr>
          <p:cNvPr id="33" name="Rectangle 43"/>
          <p:cNvSpPr/>
          <p:nvPr/>
        </p:nvSpPr>
        <p:spPr>
          <a:xfrm>
            <a:off x="6067425" y="342900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楷体_GB2312"/>
                <a:ea typeface="楷体_GB2312"/>
              </a:rPr>
              <a:t>D</a:t>
            </a:r>
            <a:r>
              <a:rPr lang="zh-CN" altLang="en-US" sz="2800" b="1" dirty="0">
                <a:solidFill>
                  <a:srgbClr val="C00000"/>
                </a:solidFill>
                <a:latin typeface="楷体_GB2312"/>
                <a:ea typeface="楷体_GB2312"/>
              </a:rPr>
              <a:t>、动力臂（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_GB2312"/>
              </a:rPr>
              <a:t>l</a:t>
            </a:r>
            <a:r>
              <a:rPr lang="en-US" altLang="zh-CN" sz="2800" b="1" baseline="-25000" dirty="0">
                <a:solidFill>
                  <a:srgbClr val="C00000"/>
                </a:solidFill>
                <a:latin typeface="楷体_GB2312"/>
                <a:ea typeface="楷体_GB231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楷体_GB2312"/>
                <a:ea typeface="楷体_GB2312"/>
              </a:rPr>
              <a:t>）</a:t>
            </a:r>
          </a:p>
        </p:txBody>
      </p:sp>
      <p:sp>
        <p:nvSpPr>
          <p:cNvPr id="34" name="Rectangle 43"/>
          <p:cNvSpPr/>
          <p:nvPr/>
        </p:nvSpPr>
        <p:spPr>
          <a:xfrm>
            <a:off x="6067425" y="396240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楷体_GB2312"/>
                <a:ea typeface="楷体_GB2312"/>
              </a:rPr>
              <a:t>E</a:t>
            </a:r>
            <a:r>
              <a:rPr lang="zh-CN" altLang="en-US" sz="2800" b="1" dirty="0">
                <a:solidFill>
                  <a:srgbClr val="C00000"/>
                </a:solidFill>
                <a:latin typeface="楷体_GB2312"/>
                <a:ea typeface="楷体_GB2312"/>
              </a:rPr>
              <a:t>、阻力臂（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_GB2312"/>
              </a:rPr>
              <a:t>l</a:t>
            </a:r>
            <a:r>
              <a:rPr lang="en-US" altLang="zh-CN" sz="2800" b="1" baseline="-25000" dirty="0">
                <a:solidFill>
                  <a:srgbClr val="C00000"/>
                </a:solidFill>
                <a:latin typeface="楷体_GB2312"/>
                <a:ea typeface="楷体_GB2312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latin typeface="楷体_GB2312"/>
                <a:ea typeface="楷体_GB2312"/>
              </a:rPr>
              <a:t>）</a:t>
            </a:r>
          </a:p>
        </p:txBody>
      </p:sp>
      <p:pic>
        <p:nvPicPr>
          <p:cNvPr id="3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4905375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Line 4"/>
          <p:cNvSpPr/>
          <p:nvPr/>
        </p:nvSpPr>
        <p:spPr>
          <a:xfrm rot="-136311">
            <a:off x="3840163" y="3252788"/>
            <a:ext cx="1036637" cy="4445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7" name="Line 3"/>
          <p:cNvSpPr/>
          <p:nvPr/>
        </p:nvSpPr>
        <p:spPr>
          <a:xfrm rot="-165689" flipH="1">
            <a:off x="4862513" y="3760788"/>
            <a:ext cx="17462" cy="733425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" name="Line 4"/>
          <p:cNvSpPr/>
          <p:nvPr/>
        </p:nvSpPr>
        <p:spPr>
          <a:xfrm rot="-136312" flipH="1">
            <a:off x="4829175" y="1905000"/>
            <a:ext cx="42863" cy="1903413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9" name="Line 5"/>
          <p:cNvSpPr/>
          <p:nvPr/>
        </p:nvSpPr>
        <p:spPr>
          <a:xfrm>
            <a:off x="1524000" y="3276600"/>
            <a:ext cx="22860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2" name="组合 39"/>
          <p:cNvGrpSpPr/>
          <p:nvPr/>
        </p:nvGrpSpPr>
        <p:grpSpPr>
          <a:xfrm>
            <a:off x="1524000" y="2309813"/>
            <a:ext cx="2286000" cy="919162"/>
            <a:chOff x="0" y="0"/>
            <a:chExt cx="2286000" cy="919162"/>
          </a:xfrm>
        </p:grpSpPr>
        <p:sp>
          <p:nvSpPr>
            <p:cNvPr id="4131" name="AutoShape 7"/>
            <p:cNvSpPr/>
            <p:nvPr/>
          </p:nvSpPr>
          <p:spPr>
            <a:xfrm rot="5400000" flipV="1">
              <a:off x="1028700" y="-338138"/>
              <a:ext cx="228600" cy="2286000"/>
            </a:xfrm>
            <a:prstGeom prst="leftBrace">
              <a:avLst>
                <a:gd name="adj1" fmla="val 76898"/>
                <a:gd name="adj2" fmla="val 51269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132" name="Text Box 8"/>
            <p:cNvSpPr txBox="1"/>
            <p:nvPr/>
          </p:nvSpPr>
          <p:spPr>
            <a:xfrm>
              <a:off x="990600" y="0"/>
              <a:ext cx="914400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40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4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3" name="Line 3"/>
          <p:cNvSpPr/>
          <p:nvPr/>
        </p:nvSpPr>
        <p:spPr>
          <a:xfrm rot="-165689" flipH="1">
            <a:off x="1397000" y="2133600"/>
            <a:ext cx="50800" cy="12096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3" name="组合 45"/>
          <p:cNvGrpSpPr/>
          <p:nvPr/>
        </p:nvGrpSpPr>
        <p:grpSpPr>
          <a:xfrm>
            <a:off x="3824288" y="2286000"/>
            <a:ext cx="1204912" cy="938213"/>
            <a:chOff x="0" y="0"/>
            <a:chExt cx="1204912" cy="938213"/>
          </a:xfrm>
        </p:grpSpPr>
        <p:sp>
          <p:nvSpPr>
            <p:cNvPr id="4129" name="AutoShape 7"/>
            <p:cNvSpPr/>
            <p:nvPr/>
          </p:nvSpPr>
          <p:spPr>
            <a:xfrm rot="5400000" flipV="1">
              <a:off x="381000" y="328613"/>
              <a:ext cx="228600" cy="990600"/>
            </a:xfrm>
            <a:prstGeom prst="leftBrace">
              <a:avLst>
                <a:gd name="adj1" fmla="val 76896"/>
                <a:gd name="adj2" fmla="val 51269"/>
              </a:avLst>
            </a:prstGeom>
            <a:noFill/>
            <a:ln w="571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130" name="Text Box 8"/>
            <p:cNvSpPr txBox="1"/>
            <p:nvPr/>
          </p:nvSpPr>
          <p:spPr>
            <a:xfrm>
              <a:off x="290512" y="0"/>
              <a:ext cx="914400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000" b="1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4000" b="1" i="1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i="1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7" name="Text Box 8"/>
          <p:cNvSpPr txBox="1"/>
          <p:nvPr/>
        </p:nvSpPr>
        <p:spPr>
          <a:xfrm>
            <a:off x="3595688" y="2638425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b="1" i="1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组合 32"/>
          <p:cNvGrpSpPr/>
          <p:nvPr/>
        </p:nvGrpSpPr>
        <p:grpSpPr>
          <a:xfrm rot="5400000" flipH="1">
            <a:off x="1524000" y="3048000"/>
            <a:ext cx="228600" cy="228600"/>
            <a:chOff x="0" y="0"/>
            <a:chExt cx="381000" cy="381000"/>
          </a:xfrm>
        </p:grpSpPr>
        <p:cxnSp>
          <p:nvCxnSpPr>
            <p:cNvPr id="4127" name="直接连接符 37"/>
            <p:cNvCxnSpPr/>
            <p:nvPr/>
          </p:nvCxnSpPr>
          <p:spPr>
            <a:xfrm>
              <a:off x="0" y="15875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  <p:cxnSp>
          <p:nvCxnSpPr>
            <p:cNvPr id="4128" name="直接连接符 38"/>
            <p:cNvCxnSpPr/>
            <p:nvPr/>
          </p:nvCxnSpPr>
          <p:spPr>
            <a:xfrm rot="5400000">
              <a:off x="174625" y="190500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</p:grpSp>
      <p:grpSp>
        <p:nvGrpSpPr>
          <p:cNvPr id="5" name="组合 32"/>
          <p:cNvGrpSpPr/>
          <p:nvPr/>
        </p:nvGrpSpPr>
        <p:grpSpPr>
          <a:xfrm rot="5400000" flipH="1" flipV="1">
            <a:off x="4614863" y="3048000"/>
            <a:ext cx="228600" cy="228600"/>
            <a:chOff x="0" y="0"/>
            <a:chExt cx="381000" cy="381000"/>
          </a:xfrm>
        </p:grpSpPr>
        <p:cxnSp>
          <p:nvCxnSpPr>
            <p:cNvPr id="4125" name="直接连接符 40"/>
            <p:cNvCxnSpPr/>
            <p:nvPr/>
          </p:nvCxnSpPr>
          <p:spPr>
            <a:xfrm>
              <a:off x="0" y="15875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  <p:cxnSp>
          <p:nvCxnSpPr>
            <p:cNvPr id="4126" name="直接连接符 41"/>
            <p:cNvCxnSpPr/>
            <p:nvPr/>
          </p:nvCxnSpPr>
          <p:spPr>
            <a:xfrm rot="5400000">
              <a:off x="174625" y="190500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</p:grpSp>
      <p:sp>
        <p:nvSpPr>
          <p:cNvPr id="54" name="Text Box 8"/>
          <p:cNvSpPr txBox="1"/>
          <p:nvPr/>
        </p:nvSpPr>
        <p:spPr>
          <a:xfrm>
            <a:off x="990600" y="31242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b="1" i="1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Text Box 8"/>
          <p:cNvSpPr txBox="1"/>
          <p:nvPr/>
        </p:nvSpPr>
        <p:spPr>
          <a:xfrm>
            <a:off x="4191000" y="38100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i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b="1" i="1" baseline="-250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椭圆 44"/>
          <p:cNvSpPr/>
          <p:nvPr/>
        </p:nvSpPr>
        <p:spPr>
          <a:xfrm>
            <a:off x="3733800" y="3200400"/>
            <a:ext cx="152400" cy="152400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 Box 47"/>
          <p:cNvSpPr txBox="1"/>
          <p:nvPr/>
        </p:nvSpPr>
        <p:spPr>
          <a:xfrm>
            <a:off x="609600" y="2438400"/>
            <a:ext cx="611188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/>
              </a:rPr>
              <a:t>动力作用线</a:t>
            </a:r>
          </a:p>
        </p:txBody>
      </p:sp>
      <p:sp>
        <p:nvSpPr>
          <p:cNvPr id="58" name="Line 48"/>
          <p:cNvSpPr/>
          <p:nvPr/>
        </p:nvSpPr>
        <p:spPr>
          <a:xfrm flipH="1">
            <a:off x="1447800" y="3429000"/>
            <a:ext cx="0" cy="1219200"/>
          </a:xfrm>
          <a:prstGeom prst="line">
            <a:avLst/>
          </a:prstGeom>
          <a:ln w="38100" cap="flat" cmpd="sng">
            <a:solidFill>
              <a:srgbClr val="3366FF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59" name="Text Box 49"/>
          <p:cNvSpPr txBox="1"/>
          <p:nvPr/>
        </p:nvSpPr>
        <p:spPr>
          <a:xfrm>
            <a:off x="5029200" y="1752600"/>
            <a:ext cx="611188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/>
              </a:rPr>
              <a:t>阻力作用线</a:t>
            </a:r>
          </a:p>
        </p:txBody>
      </p:sp>
      <p:sp>
        <p:nvSpPr>
          <p:cNvPr id="60" name="TextBox 8"/>
          <p:cNvSpPr/>
          <p:nvPr/>
        </p:nvSpPr>
        <p:spPr>
          <a:xfrm>
            <a:off x="838200" y="4724400"/>
            <a:ext cx="5995988" cy="590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2D2D8A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071880" lvl="0" indent="-107188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注意：力的作用点一定在杠杆上</a:t>
            </a:r>
            <a:endParaRPr lang="zh-CN" altLang="en-US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61" name="TextBox 8"/>
          <p:cNvSpPr/>
          <p:nvPr/>
        </p:nvSpPr>
        <p:spPr>
          <a:xfrm>
            <a:off x="838200" y="5486400"/>
            <a:ext cx="6019800" cy="1063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2D2D8A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071880" lvl="0" indent="-107188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力的作用线：过力的作用点沿力的方向所画的直线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7" grpId="0"/>
      <p:bldP spid="54" grpId="0"/>
      <p:bldP spid="55" grpId="0"/>
      <p:bldP spid="56" grpId="0" bldLvl="0" animBg="1"/>
      <p:bldP spid="57" grpId="0"/>
      <p:bldP spid="59" grpId="0"/>
      <p:bldP spid="60" grpId="0" bldLvl="0" animBg="1"/>
      <p:bldP spid="6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裁纸刀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1196975"/>
            <a:ext cx="8328025" cy="529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196850" y="166688"/>
            <a:ext cx="4824413" cy="623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一、杠杆</a:t>
            </a:r>
            <a:endParaRPr lang="en-US" altLang="zh-CN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 flipH="1">
            <a:off x="820738" y="3752850"/>
            <a:ext cx="1190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8638" y="3371850"/>
            <a:ext cx="3635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Line 3"/>
          <p:cNvSpPr/>
          <p:nvPr/>
        </p:nvSpPr>
        <p:spPr>
          <a:xfrm rot="-165689" flipH="1">
            <a:off x="7427913" y="2247900"/>
            <a:ext cx="50800" cy="12096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48"/>
          <p:cNvSpPr/>
          <p:nvPr/>
        </p:nvSpPr>
        <p:spPr>
          <a:xfrm flipH="1">
            <a:off x="7464425" y="3363913"/>
            <a:ext cx="0" cy="1219200"/>
          </a:xfrm>
          <a:prstGeom prst="line">
            <a:avLst/>
          </a:prstGeom>
          <a:ln w="38100" cap="flat" cmpd="sng">
            <a:solidFill>
              <a:srgbClr val="3366FF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3" name="Line 4"/>
          <p:cNvSpPr/>
          <p:nvPr/>
        </p:nvSpPr>
        <p:spPr>
          <a:xfrm rot="-136311" flipV="1">
            <a:off x="939800" y="3071813"/>
            <a:ext cx="1881188" cy="66675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4" name="Line 3"/>
          <p:cNvSpPr/>
          <p:nvPr/>
        </p:nvSpPr>
        <p:spPr>
          <a:xfrm rot="-165689" flipH="1" flipV="1">
            <a:off x="2427288" y="2076450"/>
            <a:ext cx="458787" cy="1552575"/>
          </a:xfrm>
          <a:prstGeom prst="line">
            <a:avLst/>
          </a:prstGeom>
          <a:ln w="5715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5"/>
          <p:cNvSpPr/>
          <p:nvPr/>
        </p:nvSpPr>
        <p:spPr>
          <a:xfrm flipV="1">
            <a:off x="890588" y="3822700"/>
            <a:ext cx="6508750" cy="22225"/>
          </a:xfrm>
          <a:prstGeom prst="line">
            <a:avLst/>
          </a:prstGeom>
          <a:ln w="571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5" name="组合 39"/>
          <p:cNvGrpSpPr/>
          <p:nvPr/>
        </p:nvGrpSpPr>
        <p:grpSpPr>
          <a:xfrm rot="10800000">
            <a:off x="933450" y="3913188"/>
            <a:ext cx="6486525" cy="1108075"/>
            <a:chOff x="0" y="-187770"/>
            <a:chExt cx="2286000" cy="1106932"/>
          </a:xfrm>
        </p:grpSpPr>
        <p:sp>
          <p:nvSpPr>
            <p:cNvPr id="5144" name="AutoShape 7"/>
            <p:cNvSpPr/>
            <p:nvPr/>
          </p:nvSpPr>
          <p:spPr>
            <a:xfrm rot="5400000" flipV="1">
              <a:off x="1028700" y="-338138"/>
              <a:ext cx="228600" cy="2286000"/>
            </a:xfrm>
            <a:prstGeom prst="leftBrace">
              <a:avLst>
                <a:gd name="adj1" fmla="val 76898"/>
                <a:gd name="adj2" fmla="val 51269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5145" name="Text Box 8"/>
            <p:cNvSpPr txBox="1"/>
            <p:nvPr/>
          </p:nvSpPr>
          <p:spPr>
            <a:xfrm rot="10800000">
              <a:off x="1014868" y="-187770"/>
              <a:ext cx="232696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40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4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组合 45"/>
          <p:cNvGrpSpPr/>
          <p:nvPr/>
        </p:nvGrpSpPr>
        <p:grpSpPr>
          <a:xfrm rot="-1359612">
            <a:off x="617538" y="2417763"/>
            <a:ext cx="2370137" cy="938212"/>
            <a:chOff x="0" y="0"/>
            <a:chExt cx="1204912" cy="938213"/>
          </a:xfrm>
        </p:grpSpPr>
        <p:sp>
          <p:nvSpPr>
            <p:cNvPr id="5142" name="AutoShape 7"/>
            <p:cNvSpPr/>
            <p:nvPr/>
          </p:nvSpPr>
          <p:spPr>
            <a:xfrm rot="5400000" flipV="1">
              <a:off x="381000" y="328613"/>
              <a:ext cx="228600" cy="990600"/>
            </a:xfrm>
            <a:prstGeom prst="leftBrace">
              <a:avLst>
                <a:gd name="adj1" fmla="val 76896"/>
                <a:gd name="adj2" fmla="val 51269"/>
              </a:avLst>
            </a:prstGeom>
            <a:noFill/>
            <a:ln w="57150" cap="flat" cmpd="sng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43" name="Text Box 8"/>
            <p:cNvSpPr txBox="1"/>
            <p:nvPr/>
          </p:nvSpPr>
          <p:spPr>
            <a:xfrm>
              <a:off x="290512" y="0"/>
              <a:ext cx="914400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000" b="1" i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4000" b="1" i="1" baseline="-250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i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组合 32"/>
          <p:cNvGrpSpPr/>
          <p:nvPr/>
        </p:nvGrpSpPr>
        <p:grpSpPr>
          <a:xfrm rot="-5400000" flipH="1">
            <a:off x="7202488" y="3878263"/>
            <a:ext cx="228600" cy="228600"/>
            <a:chOff x="0" y="0"/>
            <a:chExt cx="381000" cy="381000"/>
          </a:xfrm>
        </p:grpSpPr>
        <p:cxnSp>
          <p:nvCxnSpPr>
            <p:cNvPr id="5140" name="直接连接符 37"/>
            <p:cNvCxnSpPr/>
            <p:nvPr/>
          </p:nvCxnSpPr>
          <p:spPr>
            <a:xfrm>
              <a:off x="0" y="15875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  <p:cxnSp>
          <p:nvCxnSpPr>
            <p:cNvPr id="5141" name="直接连接符 38"/>
            <p:cNvCxnSpPr/>
            <p:nvPr/>
          </p:nvCxnSpPr>
          <p:spPr>
            <a:xfrm rot="5400000">
              <a:off x="174625" y="190500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</p:grpSp>
      <p:sp>
        <p:nvSpPr>
          <p:cNvPr id="5135" name="Text Box 8"/>
          <p:cNvSpPr txBox="1"/>
          <p:nvPr/>
        </p:nvSpPr>
        <p:spPr>
          <a:xfrm>
            <a:off x="7724775" y="248285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b="1" i="1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8"/>
          <p:cNvSpPr txBox="1"/>
          <p:nvPr/>
        </p:nvSpPr>
        <p:spPr>
          <a:xfrm>
            <a:off x="2955925" y="2376488"/>
            <a:ext cx="914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i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b="1" i="1" baseline="-250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组合 32"/>
          <p:cNvGrpSpPr/>
          <p:nvPr/>
        </p:nvGrpSpPr>
        <p:grpSpPr>
          <a:xfrm rot="-952960" flipH="1">
            <a:off x="2433638" y="2860675"/>
            <a:ext cx="203200" cy="244475"/>
            <a:chOff x="0" y="0"/>
            <a:chExt cx="381000" cy="381000"/>
          </a:xfrm>
        </p:grpSpPr>
        <p:cxnSp>
          <p:nvCxnSpPr>
            <p:cNvPr id="5138" name="直接连接符 37"/>
            <p:cNvCxnSpPr/>
            <p:nvPr/>
          </p:nvCxnSpPr>
          <p:spPr>
            <a:xfrm>
              <a:off x="0" y="15875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  <p:cxnSp>
          <p:nvCxnSpPr>
            <p:cNvPr id="5139" name="直接连接符 38"/>
            <p:cNvCxnSpPr/>
            <p:nvPr/>
          </p:nvCxnSpPr>
          <p:spPr>
            <a:xfrm rot="5400000">
              <a:off x="174625" y="190500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</p:grpSp>
      <p:sp>
        <p:nvSpPr>
          <p:cNvPr id="4" name="流程图: 过程 3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/>
          <p:nvPr/>
        </p:nvSpPr>
        <p:spPr>
          <a:xfrm>
            <a:off x="196850" y="166688"/>
            <a:ext cx="4824413" cy="623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一、杠杆</a:t>
            </a:r>
            <a:endParaRPr lang="en-US" altLang="zh-CN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pic>
        <p:nvPicPr>
          <p:cNvPr id="6148" name="Picture 6" descr="snap01"/>
          <p:cNvPicPr>
            <a:picLocks noChangeAspect="1"/>
          </p:cNvPicPr>
          <p:nvPr/>
        </p:nvPicPr>
        <p:blipFill>
          <a:blip r:embed="rId2"/>
          <a:srcRect l="4514" t="5800" b="4291"/>
          <a:stretch>
            <a:fillRect/>
          </a:stretch>
        </p:blipFill>
        <p:spPr>
          <a:xfrm>
            <a:off x="1041400" y="1628775"/>
            <a:ext cx="7061200" cy="486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4284663" y="234950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6050" y="1881188"/>
            <a:ext cx="363538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3"/>
          <p:cNvSpPr/>
          <p:nvPr/>
        </p:nvSpPr>
        <p:spPr>
          <a:xfrm rot="-165689" flipH="1">
            <a:off x="1973263" y="3286125"/>
            <a:ext cx="50800" cy="12096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48"/>
          <p:cNvSpPr/>
          <p:nvPr/>
        </p:nvSpPr>
        <p:spPr>
          <a:xfrm flipH="1">
            <a:off x="1998663" y="2065338"/>
            <a:ext cx="0" cy="1219200"/>
          </a:xfrm>
          <a:prstGeom prst="line">
            <a:avLst/>
          </a:prstGeom>
          <a:ln w="38100" cap="flat" cmpd="sng">
            <a:solidFill>
              <a:srgbClr val="3366FF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3" name="Line 4"/>
          <p:cNvSpPr/>
          <p:nvPr/>
        </p:nvSpPr>
        <p:spPr>
          <a:xfrm rot="-136311">
            <a:off x="4418013" y="2370138"/>
            <a:ext cx="1036637" cy="44450"/>
          </a:xfrm>
          <a:prstGeom prst="line">
            <a:avLst/>
          </a:prstGeom>
          <a:ln w="57150" cap="flat" cmpd="sng"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4" name="Line 3"/>
          <p:cNvSpPr/>
          <p:nvPr/>
        </p:nvSpPr>
        <p:spPr>
          <a:xfrm rot="-165689" flipH="1">
            <a:off x="5597525" y="2054225"/>
            <a:ext cx="17463" cy="733425"/>
          </a:xfrm>
          <a:prstGeom prst="line">
            <a:avLst/>
          </a:prstGeom>
          <a:ln w="5715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" name="Line 4"/>
          <p:cNvSpPr/>
          <p:nvPr/>
        </p:nvSpPr>
        <p:spPr>
          <a:xfrm rot="-136312" flipH="1">
            <a:off x="5618163" y="2786063"/>
            <a:ext cx="42862" cy="1903412"/>
          </a:xfrm>
          <a:prstGeom prst="line">
            <a:avLst/>
          </a:prstGeom>
          <a:ln w="57150" cap="flat" cmpd="sng">
            <a:solidFill>
              <a:srgbClr val="0066CC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6" name="Line 5"/>
          <p:cNvSpPr/>
          <p:nvPr/>
        </p:nvSpPr>
        <p:spPr>
          <a:xfrm>
            <a:off x="2033588" y="2384425"/>
            <a:ext cx="22860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5" name="组合 39"/>
          <p:cNvGrpSpPr/>
          <p:nvPr/>
        </p:nvGrpSpPr>
        <p:grpSpPr>
          <a:xfrm>
            <a:off x="2033588" y="1279525"/>
            <a:ext cx="2286000" cy="919163"/>
            <a:chOff x="0" y="0"/>
            <a:chExt cx="2286000" cy="919162"/>
          </a:xfrm>
        </p:grpSpPr>
        <p:sp>
          <p:nvSpPr>
            <p:cNvPr id="6169" name="AutoShape 7"/>
            <p:cNvSpPr/>
            <p:nvPr/>
          </p:nvSpPr>
          <p:spPr>
            <a:xfrm rot="5400000" flipV="1">
              <a:off x="1028700" y="-338138"/>
              <a:ext cx="228600" cy="2286000"/>
            </a:xfrm>
            <a:prstGeom prst="leftBrace">
              <a:avLst>
                <a:gd name="adj1" fmla="val 76898"/>
                <a:gd name="adj2" fmla="val 51269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6170" name="Text Box 8"/>
            <p:cNvSpPr txBox="1"/>
            <p:nvPr/>
          </p:nvSpPr>
          <p:spPr>
            <a:xfrm>
              <a:off x="990600" y="0"/>
              <a:ext cx="914400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40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4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组合 45"/>
          <p:cNvGrpSpPr/>
          <p:nvPr/>
        </p:nvGrpSpPr>
        <p:grpSpPr>
          <a:xfrm>
            <a:off x="4448175" y="1282700"/>
            <a:ext cx="1204913" cy="938213"/>
            <a:chOff x="0" y="0"/>
            <a:chExt cx="1204912" cy="938213"/>
          </a:xfrm>
        </p:grpSpPr>
        <p:sp>
          <p:nvSpPr>
            <p:cNvPr id="6167" name="AutoShape 7"/>
            <p:cNvSpPr/>
            <p:nvPr/>
          </p:nvSpPr>
          <p:spPr>
            <a:xfrm rot="5400000" flipV="1">
              <a:off x="381000" y="328613"/>
              <a:ext cx="228600" cy="990600"/>
            </a:xfrm>
            <a:prstGeom prst="leftBrace">
              <a:avLst>
                <a:gd name="adj1" fmla="val 76896"/>
                <a:gd name="adj2" fmla="val 51269"/>
              </a:avLst>
            </a:prstGeom>
            <a:noFill/>
            <a:ln w="57150" cap="flat" cmpd="sng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FFC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8" name="Text Box 8"/>
            <p:cNvSpPr txBox="1"/>
            <p:nvPr/>
          </p:nvSpPr>
          <p:spPr>
            <a:xfrm>
              <a:off x="290512" y="0"/>
              <a:ext cx="914400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000" b="1" i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sz="4000" b="1" i="1" baseline="-250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i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组合 32"/>
          <p:cNvGrpSpPr/>
          <p:nvPr/>
        </p:nvGrpSpPr>
        <p:grpSpPr>
          <a:xfrm rot="5400000" flipH="1">
            <a:off x="2008188" y="2135188"/>
            <a:ext cx="228600" cy="228600"/>
            <a:chOff x="0" y="0"/>
            <a:chExt cx="381000" cy="381000"/>
          </a:xfrm>
        </p:grpSpPr>
        <p:cxnSp>
          <p:nvCxnSpPr>
            <p:cNvPr id="6165" name="直接连接符 37"/>
            <p:cNvCxnSpPr/>
            <p:nvPr/>
          </p:nvCxnSpPr>
          <p:spPr>
            <a:xfrm>
              <a:off x="0" y="15875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  <p:cxnSp>
          <p:nvCxnSpPr>
            <p:cNvPr id="6166" name="直接连接符 38"/>
            <p:cNvCxnSpPr/>
            <p:nvPr/>
          </p:nvCxnSpPr>
          <p:spPr>
            <a:xfrm rot="5400000">
              <a:off x="174625" y="190500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</p:grpSp>
      <p:sp>
        <p:nvSpPr>
          <p:cNvPr id="35" name="Text Box 8"/>
          <p:cNvSpPr txBox="1"/>
          <p:nvPr/>
        </p:nvSpPr>
        <p:spPr>
          <a:xfrm>
            <a:off x="1436688" y="35433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b="1" i="1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8"/>
          <p:cNvSpPr txBox="1"/>
          <p:nvPr/>
        </p:nvSpPr>
        <p:spPr>
          <a:xfrm>
            <a:off x="5853113" y="1979613"/>
            <a:ext cx="914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i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b="1" i="1" baseline="-250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组合 32"/>
          <p:cNvGrpSpPr/>
          <p:nvPr/>
        </p:nvGrpSpPr>
        <p:grpSpPr>
          <a:xfrm rot="188299" flipH="1">
            <a:off x="5356225" y="2138363"/>
            <a:ext cx="228600" cy="228600"/>
            <a:chOff x="0" y="0"/>
            <a:chExt cx="381000" cy="381000"/>
          </a:xfrm>
        </p:grpSpPr>
        <p:cxnSp>
          <p:nvCxnSpPr>
            <p:cNvPr id="6163" name="直接连接符 37"/>
            <p:cNvCxnSpPr/>
            <p:nvPr/>
          </p:nvCxnSpPr>
          <p:spPr>
            <a:xfrm>
              <a:off x="0" y="15875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  <p:cxnSp>
          <p:nvCxnSpPr>
            <p:cNvPr id="6164" name="直接连接符 38"/>
            <p:cNvCxnSpPr/>
            <p:nvPr/>
          </p:nvCxnSpPr>
          <p:spPr>
            <a:xfrm rot="5400000">
              <a:off x="174625" y="190500"/>
              <a:ext cx="3810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1998"/>
                </a:srgbClr>
              </a:outerShdw>
            </a:effectLst>
          </p:spPr>
        </p:cxnSp>
      </p:grpSp>
      <p:sp>
        <p:nvSpPr>
          <p:cNvPr id="4" name="流程图: 过程 3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/>
          <p:nvPr/>
        </p:nvSpPr>
        <p:spPr>
          <a:xfrm>
            <a:off x="196850" y="166688"/>
            <a:ext cx="4824413" cy="623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一、杠杆</a:t>
            </a:r>
            <a:endParaRPr lang="en-US" altLang="zh-CN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341438"/>
            <a:ext cx="3562350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Oval 4"/>
          <p:cNvSpPr/>
          <p:nvPr/>
        </p:nvSpPr>
        <p:spPr>
          <a:xfrm>
            <a:off x="4716463" y="4351338"/>
            <a:ext cx="73025" cy="73025"/>
          </a:xfrm>
          <a:prstGeom prst="ellipse">
            <a:avLst/>
          </a:prstGeom>
          <a:solidFill>
            <a:srgbClr val="FF0000"/>
          </a:solidFill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31" name="Line 5"/>
          <p:cNvSpPr/>
          <p:nvPr/>
        </p:nvSpPr>
        <p:spPr>
          <a:xfrm rot="-210411" flipH="1">
            <a:off x="4267200" y="4360863"/>
            <a:ext cx="104775" cy="1660525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" name="Line 6"/>
          <p:cNvSpPr/>
          <p:nvPr/>
        </p:nvSpPr>
        <p:spPr>
          <a:xfrm rot="-8114756" flipV="1">
            <a:off x="2482850" y="1924050"/>
            <a:ext cx="69850" cy="1223963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3" name="AutoShape 7"/>
          <p:cNvSpPr/>
          <p:nvPr/>
        </p:nvSpPr>
        <p:spPr>
          <a:xfrm>
            <a:off x="3203575" y="3573463"/>
            <a:ext cx="503238" cy="431800"/>
          </a:xfrm>
          <a:prstGeom prst="wedgeRectCallout">
            <a:avLst>
              <a:gd name="adj1" fmla="val 1102"/>
              <a:gd name="adj2" fmla="val 7352"/>
            </a:avLst>
          </a:prstGeom>
          <a:solidFill>
            <a:schemeClr val="bg1"/>
          </a:solid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77" name="AutoShape 8"/>
          <p:cNvSpPr/>
          <p:nvPr/>
        </p:nvSpPr>
        <p:spPr>
          <a:xfrm>
            <a:off x="3708400" y="1268413"/>
            <a:ext cx="360363" cy="430212"/>
          </a:xfrm>
          <a:prstGeom prst="wedgeRectCallout">
            <a:avLst>
              <a:gd name="adj1" fmla="val 38546"/>
              <a:gd name="adj2" fmla="val 58486"/>
            </a:avLst>
          </a:prstGeom>
          <a:solidFill>
            <a:schemeClr val="bg1"/>
          </a:solid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AutoShape 9"/>
          <p:cNvSpPr/>
          <p:nvPr/>
        </p:nvSpPr>
        <p:spPr>
          <a:xfrm>
            <a:off x="4356100" y="4724400"/>
            <a:ext cx="508000" cy="455613"/>
          </a:xfrm>
          <a:prstGeom prst="wedgeRectCallout">
            <a:avLst>
              <a:gd name="adj1" fmla="val 7815"/>
              <a:gd name="adj2" fmla="val -32231"/>
            </a:avLst>
          </a:prstGeom>
          <a:noFill/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" name="AutoShape 10"/>
          <p:cNvSpPr/>
          <p:nvPr/>
        </p:nvSpPr>
        <p:spPr>
          <a:xfrm>
            <a:off x="3851275" y="5959475"/>
            <a:ext cx="360363" cy="422275"/>
          </a:xfrm>
          <a:prstGeom prst="wedgeRectCallout">
            <a:avLst>
              <a:gd name="adj1" fmla="val 3745"/>
              <a:gd name="adj2" fmla="val 83458"/>
            </a:avLst>
          </a:prstGeom>
          <a:noFill/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/>
          <p:cNvSpPr txBox="1"/>
          <p:nvPr/>
        </p:nvSpPr>
        <p:spPr>
          <a:xfrm>
            <a:off x="4946650" y="4265613"/>
            <a:ext cx="488950" cy="458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0" name="Rectangle 12"/>
          <p:cNvSpPr/>
          <p:nvPr/>
        </p:nvSpPr>
        <p:spPr>
          <a:xfrm rot="-8340000">
            <a:off x="2609850" y="2112963"/>
            <a:ext cx="79692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4800" b="1" dirty="0">
                <a:latin typeface="Arial" panose="020B0604020202020204" pitchFamily="34" charset="0"/>
              </a:rPr>
              <a:t>∟</a:t>
            </a:r>
          </a:p>
        </p:txBody>
      </p:sp>
      <p:sp>
        <p:nvSpPr>
          <p:cNvPr id="42" name="Rectangle 13"/>
          <p:cNvSpPr/>
          <p:nvPr/>
        </p:nvSpPr>
        <p:spPr>
          <a:xfrm rot="-5400000">
            <a:off x="4194175" y="4344988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Arial" panose="020B0604020202020204" pitchFamily="34" charset="0"/>
              </a:rPr>
              <a:t>∟</a:t>
            </a:r>
          </a:p>
        </p:txBody>
      </p:sp>
      <p:sp>
        <p:nvSpPr>
          <p:cNvPr id="43" name="Line 14"/>
          <p:cNvSpPr/>
          <p:nvPr/>
        </p:nvSpPr>
        <p:spPr>
          <a:xfrm flipH="1" flipV="1">
            <a:off x="2700338" y="2420938"/>
            <a:ext cx="2016125" cy="201612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grpSp>
        <p:nvGrpSpPr>
          <p:cNvPr id="2" name="Group 15"/>
          <p:cNvGrpSpPr/>
          <p:nvPr/>
        </p:nvGrpSpPr>
        <p:grpSpPr>
          <a:xfrm>
            <a:off x="4284663" y="4386263"/>
            <a:ext cx="444500" cy="0"/>
            <a:chOff x="0" y="0"/>
            <a:chExt cx="280" cy="0"/>
          </a:xfrm>
        </p:grpSpPr>
        <p:sp>
          <p:nvSpPr>
            <p:cNvPr id="7185" name="Line 16"/>
            <p:cNvSpPr/>
            <p:nvPr/>
          </p:nvSpPr>
          <p:spPr>
            <a:xfrm rot="-10800000" flipH="1">
              <a:off x="27" y="0"/>
              <a:ext cx="245" cy="0"/>
            </a:xfrm>
            <a:prstGeom prst="line">
              <a:avLst/>
            </a:prstGeom>
            <a:ln w="38100" cap="flat" cmpd="sng">
              <a:solidFill>
                <a:srgbClr val="0066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6" name="Line 17"/>
            <p:cNvSpPr/>
            <p:nvPr/>
          </p:nvSpPr>
          <p:spPr>
            <a:xfrm>
              <a:off x="190" y="0"/>
              <a:ext cx="90" cy="0"/>
            </a:xfrm>
            <a:prstGeom prst="line">
              <a:avLst/>
            </a:prstGeom>
            <a:ln w="38100" cap="flat" cmpd="sng">
              <a:solidFill>
                <a:srgbClr val="0066CC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187" name="Line 18"/>
            <p:cNvSpPr/>
            <p:nvPr/>
          </p:nvSpPr>
          <p:spPr>
            <a:xfrm flipH="1">
              <a:off x="0" y="0"/>
              <a:ext cx="92" cy="0"/>
            </a:xfrm>
            <a:prstGeom prst="line">
              <a:avLst/>
            </a:prstGeom>
            <a:ln w="38100" cap="flat" cmpd="sng">
              <a:solidFill>
                <a:srgbClr val="0066CC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3" grpId="0" bldLvl="0" animBg="1"/>
      <p:bldP spid="37" grpId="0"/>
      <p:bldP spid="38" grpId="0"/>
      <p:bldP spid="39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Rot="1"/>
          </p:cNvSpPr>
          <p:nvPr/>
        </p:nvSpPr>
        <p:spPr>
          <a:xfrm>
            <a:off x="701675" y="233363"/>
            <a:ext cx="556577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二、杠杆的平衡条件：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8588" y="4665663"/>
            <a:ext cx="6096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杠杆在动力和阻力作用下静止或匀速转动时，我们就说杠杆平衡。</a:t>
            </a:r>
          </a:p>
        </p:txBody>
      </p:sp>
      <p:sp>
        <p:nvSpPr>
          <p:cNvPr id="14" name="Rectangle 9"/>
          <p:cNvSpPr/>
          <p:nvPr/>
        </p:nvSpPr>
        <p:spPr>
          <a:xfrm>
            <a:off x="457200" y="4648200"/>
            <a:ext cx="2209800" cy="1031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FontTx/>
              <a:buNone/>
            </a:pPr>
            <a:r>
              <a:rPr lang="zh-CN" altLang="en-US" sz="2800" b="1" dirty="0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（一）杠杆</a:t>
            </a:r>
          </a:p>
          <a:p>
            <a:pPr marL="0" lvl="0" indent="0" eaLnBrk="1" hangingPunct="1">
              <a:buFontTx/>
              <a:buNone/>
            </a:pPr>
            <a:r>
              <a:rPr lang="zh-CN" altLang="en-US" sz="2800" b="1" dirty="0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平衡：</a:t>
            </a:r>
          </a:p>
        </p:txBody>
      </p:sp>
      <p:sp>
        <p:nvSpPr>
          <p:cNvPr id="15" name="Text Box 13"/>
          <p:cNvSpPr txBox="1"/>
          <p:nvPr/>
        </p:nvSpPr>
        <p:spPr>
          <a:xfrm>
            <a:off x="287338" y="1131888"/>
            <a:ext cx="2667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FontTx/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讨论</a:t>
            </a:r>
            <a:r>
              <a:rPr lang="en-US" altLang="zh-CN" sz="2800" b="1" dirty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pic>
        <p:nvPicPr>
          <p:cNvPr id="16" name="Picture 2" descr="D:\课程同步\第11章　简单机械和功\图库\11016.gif"/>
          <p:cNvPicPr>
            <a:picLocks noChangeAspect="1"/>
          </p:cNvPicPr>
          <p:nvPr/>
        </p:nvPicPr>
        <p:blipFill>
          <a:blip r:embed="rId2"/>
          <a:srcRect l="2020" b="8823"/>
          <a:stretch>
            <a:fillRect/>
          </a:stretch>
        </p:blipFill>
        <p:spPr>
          <a:xfrm>
            <a:off x="838200" y="1828800"/>
            <a:ext cx="75438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828800" y="11430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体重不同的两人能不能让跷跷板稳定下来？</a:t>
            </a:r>
          </a:p>
        </p:txBody>
      </p:sp>
      <p:sp>
        <p:nvSpPr>
          <p:cNvPr id="18" name="TextBox 8"/>
          <p:cNvSpPr/>
          <p:nvPr/>
        </p:nvSpPr>
        <p:spPr>
          <a:xfrm>
            <a:off x="2592388" y="4533900"/>
            <a:ext cx="6172200" cy="1190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2D2D8A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071880" lvl="0" indent="-107188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问题：杠杆在满足什么条件时才会平衡呢？</a:t>
            </a:r>
          </a:p>
        </p:txBody>
      </p:sp>
      <p:sp>
        <p:nvSpPr>
          <p:cNvPr id="2" name="流程图: 过程 1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Rot="1"/>
          </p:cNvSpPr>
          <p:nvPr/>
        </p:nvSpPr>
        <p:spPr>
          <a:xfrm>
            <a:off x="701675" y="233363"/>
            <a:ext cx="556577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二、杠杆的平衡条件：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333625"/>
            <a:ext cx="558165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．实验器材：</a:t>
            </a:r>
            <a:endParaRPr lang="zh-CN" altLang="en-US" sz="2800" b="1" dirty="0">
              <a:latin typeface="楷体_GB2312"/>
              <a:ea typeface="楷体_GB2312"/>
            </a:endParaRPr>
          </a:p>
        </p:txBody>
      </p:sp>
      <p:pic>
        <p:nvPicPr>
          <p:cNvPr id="5231" name="Picture 111" descr="杠杆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913" y="1930400"/>
            <a:ext cx="3240087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952625"/>
            <a:ext cx="3025775" cy="202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3"/>
          <p:cNvSpPr txBox="1"/>
          <p:nvPr/>
        </p:nvSpPr>
        <p:spPr>
          <a:xfrm>
            <a:off x="457200" y="985838"/>
            <a:ext cx="281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、 提出问题：</a:t>
            </a:r>
          </a:p>
        </p:txBody>
      </p:sp>
      <p:sp>
        <p:nvSpPr>
          <p:cNvPr id="14" name="Text Box 4"/>
          <p:cNvSpPr txBox="1"/>
          <p:nvPr/>
        </p:nvSpPr>
        <p:spPr>
          <a:xfrm>
            <a:off x="2819400" y="992188"/>
            <a:ext cx="6096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杠杆平衡时，动力、动力臂、阻力、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阻力臂之间存在着怎样的关系？</a:t>
            </a:r>
          </a:p>
        </p:txBody>
      </p:sp>
      <p:sp>
        <p:nvSpPr>
          <p:cNvPr id="15" name="Rectangle 16"/>
          <p:cNvSpPr/>
          <p:nvPr/>
        </p:nvSpPr>
        <p:spPr>
          <a:xfrm>
            <a:off x="1277938" y="3216275"/>
            <a:ext cx="3997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杠杆、钩码、铁架台</a:t>
            </a:r>
          </a:p>
        </p:txBody>
      </p:sp>
      <p:sp>
        <p:nvSpPr>
          <p:cNvPr id="16" name="Rectangle 9"/>
          <p:cNvSpPr/>
          <p:nvPr/>
        </p:nvSpPr>
        <p:spPr>
          <a:xfrm>
            <a:off x="2309813" y="5588000"/>
            <a:ext cx="49149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保证力臂沿杠杆，便于测量。</a:t>
            </a:r>
            <a:r>
              <a:rPr lang="zh-CN" altLang="en-US" sz="2800" b="1" dirty="0">
                <a:latin typeface="Arial" panose="020B0604020202020204" pitchFamily="34" charset="0"/>
              </a:rPr>
              <a:t>　</a:t>
            </a:r>
          </a:p>
        </p:txBody>
      </p:sp>
      <p:sp>
        <p:nvSpPr>
          <p:cNvPr id="18" name="Rectangle 12"/>
          <p:cNvSpPr/>
          <p:nvPr/>
        </p:nvSpPr>
        <p:spPr>
          <a:xfrm>
            <a:off x="1071563" y="4927600"/>
            <a:ext cx="64341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）调节平衡螺母，使杠杆水平平衡。</a:t>
            </a:r>
          </a:p>
        </p:txBody>
      </p:sp>
      <p:sp>
        <p:nvSpPr>
          <p:cNvPr id="19" name="Rectangle 11"/>
          <p:cNvSpPr/>
          <p:nvPr/>
        </p:nvSpPr>
        <p:spPr>
          <a:xfrm>
            <a:off x="615950" y="4137025"/>
            <a:ext cx="2287588" cy="574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</a:rPr>
              <a:t>实验操作：</a:t>
            </a:r>
          </a:p>
        </p:txBody>
      </p:sp>
      <p:sp>
        <p:nvSpPr>
          <p:cNvPr id="2" name="流程图: 过程 1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0" y="4437063"/>
            <a:ext cx="2916238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Rectangle 12"/>
          <p:cNvSpPr/>
          <p:nvPr/>
        </p:nvSpPr>
        <p:spPr>
          <a:xfrm>
            <a:off x="365125" y="1247775"/>
            <a:ext cx="64341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）调节平衡螺母，使杠杆水平平衡。</a:t>
            </a:r>
          </a:p>
        </p:txBody>
      </p:sp>
      <p:sp>
        <p:nvSpPr>
          <p:cNvPr id="25" name="Rectangle 12"/>
          <p:cNvSpPr/>
          <p:nvPr/>
        </p:nvSpPr>
        <p:spPr>
          <a:xfrm>
            <a:off x="365125" y="1814513"/>
            <a:ext cx="8131175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）杠杆两端挂上不同数量的钩码，移动钩码的位置，使杠杆水平平衡。将动力</a:t>
            </a:r>
            <a:r>
              <a:rPr lang="en-US" altLang="zh-CN" sz="2800" b="1" dirty="0">
                <a:latin typeface="Arial" panose="020B0604020202020204" pitchFamily="34" charset="0"/>
              </a:rPr>
              <a:t>F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、阻力</a:t>
            </a:r>
            <a:r>
              <a:rPr lang="en-US" altLang="zh-CN" sz="2800" b="1" dirty="0">
                <a:latin typeface="Arial" panose="020B0604020202020204" pitchFamily="34" charset="0"/>
              </a:rPr>
              <a:t>F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、动力臂</a:t>
            </a:r>
            <a:r>
              <a:rPr lang="en-US" altLang="zh-CN" sz="2800" b="1" dirty="0">
                <a:latin typeface="Arial" panose="020B0604020202020204" pitchFamily="34" charset="0"/>
              </a:rPr>
              <a:t>l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、阻力臂</a:t>
            </a:r>
            <a:r>
              <a:rPr lang="en-US" altLang="zh-CN" sz="2800" b="1" dirty="0">
                <a:latin typeface="Arial" panose="020B0604020202020204" pitchFamily="34" charset="0"/>
              </a:rPr>
              <a:t>l</a:t>
            </a:r>
            <a:r>
              <a:rPr lang="en-US" altLang="zh-CN" sz="2800" b="1" baseline="-25000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记录表格中。</a:t>
            </a:r>
          </a:p>
        </p:txBody>
      </p:sp>
      <p:sp>
        <p:nvSpPr>
          <p:cNvPr id="26" name="Rectangle 12"/>
          <p:cNvSpPr/>
          <p:nvPr/>
        </p:nvSpPr>
        <p:spPr>
          <a:xfrm>
            <a:off x="393700" y="3248025"/>
            <a:ext cx="81311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）改变阻力和阻力臂的大小，相应调节动力和动力臂的大小，再做几次实验。 </a:t>
            </a:r>
          </a:p>
        </p:txBody>
      </p:sp>
      <p:sp>
        <p:nvSpPr>
          <p:cNvPr id="10247" name="Rectangle 11"/>
          <p:cNvSpPr/>
          <p:nvPr/>
        </p:nvSpPr>
        <p:spPr>
          <a:xfrm>
            <a:off x="365125" y="341313"/>
            <a:ext cx="2287588" cy="574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</a:rPr>
              <a:t>实验操作：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760</Words>
  <PresentationFormat>全屏显示(4:3)</PresentationFormat>
  <Paragraphs>153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8</cp:revision>
  <dcterms:created xsi:type="dcterms:W3CDTF">2020-02-09T01:43:08Z</dcterms:created>
  <dcterms:modified xsi:type="dcterms:W3CDTF">2020-02-09T02:09:41Z</dcterms:modified>
</cp:coreProperties>
</file>