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08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819400" y="2095500"/>
          <a:ext cx="5705475" cy="2095500"/>
          <a:chOff x="2819400" y="2095500"/>
          <a:chExt cx="5705475" cy="2095500"/>
        </a:xfrm>
      </p:grpSpPr>
      <p:sp>
        <p:nvSpPr>
          <p:cNvPr id="2" name="文本框 1"/>
          <p:cNvSpPr txBox="1"/>
          <p:nvPr/>
        </p:nvSpPr>
        <p:spPr>
          <a:xfrm>
            <a:off x="2411760" y="2553662"/>
            <a:ext cx="5040560" cy="769441"/>
          </a:xfrm>
          <a:prstGeom prst="rect">
            <a:avLst/>
          </a:prstGeom>
          <a:noFill/>
        </p:spPr>
        <p:txBody>
          <a:bodyPr wrap="square" lIns="0" tIns="0" rIns="0" bIns="0" rtlCol="0">
            <a:spAutoFit/>
          </a:bodyPr>
          <a:lstStyle/>
          <a:p>
            <a:pPr marL="0" marR="0" lvl="0" indent="0" algn="l" fontAlgn="base">
              <a:lnSpc>
                <a:spcPct val="125000"/>
              </a:lnSpc>
            </a:pPr>
            <a:r>
              <a:rPr lang="en-US" sz="4000" u="none" spc="0" dirty="0" smtClean="0">
                <a:solidFill>
                  <a:srgbClr val="FFFFFF">
                    <a:alpha val="100000"/>
                  </a:srgbClr>
                </a:solidFill>
                <a:latin typeface="微软雅黑" panose="020B0503020204020204" charset="-122"/>
              </a:rPr>
              <a:t>11.4 </a:t>
            </a:r>
            <a:r>
              <a:rPr lang="en-US" sz="4000" u="none" spc="0" dirty="0" err="1" smtClean="0">
                <a:solidFill>
                  <a:srgbClr val="FFFFFF">
                    <a:alpha val="100000"/>
                  </a:srgbClr>
                </a:solidFill>
                <a:latin typeface="微软雅黑" panose="020B0503020204020204" charset="-122"/>
              </a:rPr>
              <a:t>机械能及其转化</a:t>
            </a:r>
            <a:endParaRPr lang="en-US" sz="4000" u="none" spc="0" dirty="0">
              <a:solidFill>
                <a:srgbClr val="FFFFFF">
                  <a:alpha val="100000"/>
                </a:srgbClr>
              </a:solidFill>
              <a:latin typeface="微软雅黑" panose="020B0503020204020204" charset="-122"/>
            </a:endParaRPr>
          </a:p>
        </p:txBody>
      </p:sp>
    </p:spTree>
    <p:extLst>
      <p:ext uri="{BB962C8B-B14F-4D97-AF65-F5344CB8AC3E}">
        <p14:creationId xmlns:p14="http://schemas.microsoft.com/office/powerpoint/2010/main" val="167436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648200"/>
          <a:chOff x="381000" y="266700"/>
          <a:chExt cx="9134475" cy="46482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sp>
        <p:nvSpPr>
          <p:cNvPr id="4" name="文本框 3"/>
          <p:cNvSpPr txBox="1"/>
          <p:nvPr/>
        </p:nvSpPr>
        <p:spPr>
          <a:xfrm>
            <a:off x="1200150" y="1104900"/>
            <a:ext cx="7730490" cy="442429"/>
          </a:xfrm>
          <a:prstGeom prst="rect">
            <a:avLst/>
          </a:prstGeom>
          <a:noFill/>
        </p:spPr>
        <p:txBody>
          <a:bodyPr wrap="square"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举高的皮球释放后，重力势能减小，是不是能量消失了？ </a:t>
            </a:r>
          </a:p>
        </p:txBody>
      </p:sp>
      <p:pic>
        <p:nvPicPr>
          <p:cNvPr id="5" name="图片 4"/>
          <p:cNvPicPr/>
          <p:nvPr/>
        </p:nvPicPr>
        <p:blipFill>
          <a:blip r:embed="rId2"/>
          <a:stretch>
            <a:fillRect/>
          </a:stretch>
        </p:blipFill>
        <p:spPr>
          <a:xfrm>
            <a:off x="628650" y="1130300"/>
            <a:ext cx="419100" cy="558800"/>
          </a:xfrm>
          <a:prstGeom prst="rect">
            <a:avLst/>
          </a:prstGeom>
        </p:spPr>
      </p:pic>
      <p:pic>
        <p:nvPicPr>
          <p:cNvPr id="6" name="图片 5"/>
          <p:cNvPicPr/>
          <p:nvPr/>
        </p:nvPicPr>
        <p:blipFill>
          <a:blip r:embed="rId3"/>
          <a:stretch>
            <a:fillRect/>
          </a:stretch>
        </p:blipFill>
        <p:spPr>
          <a:xfrm>
            <a:off x="6972300" y="1803400"/>
            <a:ext cx="723900" cy="965200"/>
          </a:xfrm>
          <a:prstGeom prst="rect">
            <a:avLst/>
          </a:prstGeom>
        </p:spPr>
      </p:pic>
      <p:pic>
        <p:nvPicPr>
          <p:cNvPr id="7" name="图片 6"/>
          <p:cNvPicPr/>
          <p:nvPr/>
        </p:nvPicPr>
        <p:blipFill>
          <a:blip r:embed="rId3"/>
          <a:stretch>
            <a:fillRect/>
          </a:stretch>
        </p:blipFill>
        <p:spPr>
          <a:xfrm>
            <a:off x="6991350" y="3124200"/>
            <a:ext cx="723900" cy="965200"/>
          </a:xfrm>
          <a:prstGeom prst="rect">
            <a:avLst/>
          </a:prstGeom>
        </p:spPr>
      </p:pic>
      <p:pic>
        <p:nvPicPr>
          <p:cNvPr id="8" name="图片 7"/>
          <p:cNvPicPr/>
          <p:nvPr/>
        </p:nvPicPr>
        <p:blipFill>
          <a:blip r:embed="rId3"/>
          <a:stretch>
            <a:fillRect/>
          </a:stretch>
        </p:blipFill>
        <p:spPr>
          <a:xfrm>
            <a:off x="7038975" y="5232400"/>
            <a:ext cx="723900" cy="965200"/>
          </a:xfrm>
          <a:prstGeom prst="rect">
            <a:avLst/>
          </a:prstGeom>
        </p:spPr>
      </p:pic>
      <p:sp>
        <p:nvSpPr>
          <p:cNvPr id="9" name="文本框 8"/>
          <p:cNvSpPr txBox="1"/>
          <p:nvPr/>
        </p:nvSpPr>
        <p:spPr>
          <a:xfrm>
            <a:off x="1200150" y="2489200"/>
            <a:ext cx="10858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没有</a:t>
            </a:r>
          </a:p>
        </p:txBody>
      </p:sp>
      <p:sp>
        <p:nvSpPr>
          <p:cNvPr id="10" name="文本框 9"/>
          <p:cNvSpPr txBox="1"/>
          <p:nvPr/>
        </p:nvSpPr>
        <p:spPr>
          <a:xfrm>
            <a:off x="1295400" y="38989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pic>
        <p:nvPicPr>
          <p:cNvPr id="11" name="图片 10"/>
          <p:cNvPicPr/>
          <p:nvPr/>
        </p:nvPicPr>
        <p:blipFill>
          <a:blip r:embed="rId4"/>
          <a:stretch>
            <a:fillRect/>
          </a:stretch>
        </p:blipFill>
        <p:spPr>
          <a:xfrm>
            <a:off x="2714625" y="3943351"/>
            <a:ext cx="990600" cy="520700"/>
          </a:xfrm>
          <a:prstGeom prst="rect">
            <a:avLst/>
          </a:prstGeom>
        </p:spPr>
      </p:pic>
      <p:sp>
        <p:nvSpPr>
          <p:cNvPr id="12" name="文本框 11"/>
          <p:cNvSpPr txBox="1"/>
          <p:nvPr/>
        </p:nvSpPr>
        <p:spPr>
          <a:xfrm>
            <a:off x="3981451" y="3898900"/>
            <a:ext cx="752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
        <p:nvSpPr>
          <p:cNvPr id="13" name="文本框 12"/>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14" name="文本框 13"/>
          <p:cNvSpPr txBox="1"/>
          <p:nvPr/>
        </p:nvSpPr>
        <p:spPr>
          <a:xfrm>
            <a:off x="3571875" y="51181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30558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476750"/>
          <a:chOff x="381000" y="266700"/>
          <a:chExt cx="9134475" cy="44767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sp>
        <p:nvSpPr>
          <p:cNvPr id="4" name="文本框 3"/>
          <p:cNvSpPr txBox="1"/>
          <p:nvPr/>
        </p:nvSpPr>
        <p:spPr>
          <a:xfrm>
            <a:off x="1162050" y="1155700"/>
            <a:ext cx="718185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观察滚摆的运动，想想滚摆在运动过程中动能和势能是如何变化的？ </a:t>
            </a:r>
          </a:p>
        </p:txBody>
      </p:sp>
      <p:pic>
        <p:nvPicPr>
          <p:cNvPr id="5" name="图片 4"/>
          <p:cNvPicPr/>
          <p:nvPr/>
        </p:nvPicPr>
        <p:blipFill>
          <a:blip r:embed="rId2"/>
          <a:stretch>
            <a:fillRect/>
          </a:stretch>
        </p:blipFill>
        <p:spPr>
          <a:xfrm>
            <a:off x="628650" y="1219200"/>
            <a:ext cx="419100" cy="558800"/>
          </a:xfrm>
          <a:prstGeom prst="rect">
            <a:avLst/>
          </a:prstGeom>
        </p:spPr>
      </p:pic>
      <p:pic>
        <p:nvPicPr>
          <p:cNvPr id="6" name="图片 5"/>
          <p:cNvPicPr/>
          <p:nvPr/>
        </p:nvPicPr>
        <p:blipFill>
          <a:blip r:embed="rId3"/>
          <a:stretch>
            <a:fillRect/>
          </a:stretch>
        </p:blipFill>
        <p:spPr>
          <a:xfrm>
            <a:off x="1200150" y="3022600"/>
            <a:ext cx="1333500" cy="24638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4"/>
          <a:stretch>
            <a:fillRect/>
          </a:stretch>
        </p:blipFill>
        <p:spPr>
          <a:xfrm>
            <a:off x="3148013" y="2997200"/>
            <a:ext cx="1314450" cy="2514600"/>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p:cNvPicPr/>
          <p:nvPr/>
        </p:nvPicPr>
        <p:blipFill>
          <a:blip r:embed="rId5"/>
          <a:stretch>
            <a:fillRect/>
          </a:stretch>
        </p:blipFill>
        <p:spPr>
          <a:xfrm>
            <a:off x="5081588" y="3016251"/>
            <a:ext cx="1276350" cy="2476500"/>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p:nvPr/>
        </p:nvPicPr>
        <p:blipFill>
          <a:blip r:embed="rId6"/>
          <a:stretch>
            <a:fillRect/>
          </a:stretch>
        </p:blipFill>
        <p:spPr>
          <a:xfrm>
            <a:off x="7019926" y="2971800"/>
            <a:ext cx="1266825" cy="2463800"/>
          </a:xfrm>
          <a:prstGeom prst="rect">
            <a:avLst/>
          </a:prstGeom>
          <a:ln w="63500" cap="flat" cmpd="sng" algn="ctr">
            <a:solidFill>
              <a:srgbClr val="FFFFFF">
                <a:alpha val="14900"/>
              </a:srgbClr>
            </a:solidFill>
            <a:prstDash val="solid"/>
            <a:round/>
            <a:headEnd type="none" w="med" len="med"/>
            <a:tailEnd type="none" w="med" len="med"/>
          </a:ln>
        </p:spPr>
      </p:pic>
      <p:sp>
        <p:nvSpPr>
          <p:cNvPr id="10" name="文本框 9"/>
          <p:cNvSpPr txBox="1"/>
          <p:nvPr/>
        </p:nvSpPr>
        <p:spPr>
          <a:xfrm>
            <a:off x="1285875" y="2374900"/>
            <a:ext cx="13144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初始状态</a:t>
            </a:r>
          </a:p>
        </p:txBody>
      </p:sp>
      <p:sp>
        <p:nvSpPr>
          <p:cNvPr id="11" name="文本框 10"/>
          <p:cNvSpPr txBox="1"/>
          <p:nvPr/>
        </p:nvSpPr>
        <p:spPr>
          <a:xfrm>
            <a:off x="3314700" y="2374900"/>
            <a:ext cx="9715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最低点</a:t>
            </a:r>
          </a:p>
        </p:txBody>
      </p:sp>
      <p:sp>
        <p:nvSpPr>
          <p:cNvPr id="12" name="文本框 11"/>
          <p:cNvSpPr txBox="1"/>
          <p:nvPr/>
        </p:nvSpPr>
        <p:spPr>
          <a:xfrm>
            <a:off x="5219700" y="2374900"/>
            <a:ext cx="9906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最高点</a:t>
            </a:r>
          </a:p>
        </p:txBody>
      </p:sp>
      <p:sp>
        <p:nvSpPr>
          <p:cNvPr id="13" name="文本框 12"/>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14" name="文本框 13"/>
          <p:cNvSpPr txBox="1"/>
          <p:nvPr/>
        </p:nvSpPr>
        <p:spPr>
          <a:xfrm>
            <a:off x="7162800" y="2374900"/>
            <a:ext cx="9715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最低点</a:t>
            </a:r>
          </a:p>
        </p:txBody>
      </p:sp>
      <p:pic>
        <p:nvPicPr>
          <p:cNvPr id="15" name="图片 14"/>
          <p:cNvPicPr/>
          <p:nvPr/>
        </p:nvPicPr>
        <p:blipFill>
          <a:blip r:embed="rId7"/>
          <a:stretch>
            <a:fillRect/>
          </a:stretch>
        </p:blipFill>
        <p:spPr>
          <a:xfrm>
            <a:off x="2743200" y="3937001"/>
            <a:ext cx="190500" cy="1663700"/>
          </a:xfrm>
          <a:prstGeom prst="rect">
            <a:avLst/>
          </a:prstGeom>
        </p:spPr>
      </p:pic>
      <p:pic>
        <p:nvPicPr>
          <p:cNvPr id="16" name="图片 15"/>
          <p:cNvPicPr/>
          <p:nvPr/>
        </p:nvPicPr>
        <p:blipFill>
          <a:blip r:embed="rId7"/>
          <a:stretch>
            <a:fillRect/>
          </a:stretch>
        </p:blipFill>
        <p:spPr>
          <a:xfrm>
            <a:off x="6591300" y="3937001"/>
            <a:ext cx="190500" cy="1663700"/>
          </a:xfrm>
          <a:prstGeom prst="rect">
            <a:avLst/>
          </a:prstGeom>
        </p:spPr>
      </p:pic>
      <p:pic>
        <p:nvPicPr>
          <p:cNvPr id="17" name="图片 16"/>
          <p:cNvPicPr/>
          <p:nvPr/>
        </p:nvPicPr>
        <p:blipFill>
          <a:blip r:embed="rId8"/>
          <a:stretch>
            <a:fillRect/>
          </a:stretch>
        </p:blipFill>
        <p:spPr>
          <a:xfrm>
            <a:off x="4657726" y="3829051"/>
            <a:ext cx="200025" cy="1727200"/>
          </a:xfrm>
          <a:prstGeom prst="rect">
            <a:avLst/>
          </a:prstGeom>
        </p:spPr>
      </p:pic>
      <p:pic>
        <p:nvPicPr>
          <p:cNvPr id="18" name="图片 17"/>
          <p:cNvPicPr/>
          <p:nvPr/>
        </p:nvPicPr>
        <p:blipFill>
          <a:blip r:embed="rId9"/>
          <a:stretch>
            <a:fillRect/>
          </a:stretch>
        </p:blipFill>
        <p:spPr>
          <a:xfrm>
            <a:off x="1819275" y="5600701"/>
            <a:ext cx="1695450" cy="368300"/>
          </a:xfrm>
          <a:prstGeom prst="rect">
            <a:avLst/>
          </a:prstGeom>
        </p:spPr>
      </p:pic>
      <p:pic>
        <p:nvPicPr>
          <p:cNvPr id="19" name="图片 18"/>
          <p:cNvPicPr/>
          <p:nvPr/>
        </p:nvPicPr>
        <p:blipFill>
          <a:blip r:embed="rId9"/>
          <a:stretch>
            <a:fillRect/>
          </a:stretch>
        </p:blipFill>
        <p:spPr>
          <a:xfrm>
            <a:off x="3962400" y="5575301"/>
            <a:ext cx="1695450" cy="368300"/>
          </a:xfrm>
          <a:prstGeom prst="rect">
            <a:avLst/>
          </a:prstGeom>
        </p:spPr>
      </p:pic>
      <p:pic>
        <p:nvPicPr>
          <p:cNvPr id="20" name="图片 19"/>
          <p:cNvPicPr/>
          <p:nvPr/>
        </p:nvPicPr>
        <p:blipFill>
          <a:blip r:embed="rId9"/>
          <a:stretch>
            <a:fillRect/>
          </a:stretch>
        </p:blipFill>
        <p:spPr>
          <a:xfrm>
            <a:off x="6153150" y="5575301"/>
            <a:ext cx="1695450" cy="368300"/>
          </a:xfrm>
          <a:prstGeom prst="rect">
            <a:avLst/>
          </a:prstGeom>
        </p:spPr>
      </p:pic>
      <p:sp>
        <p:nvSpPr>
          <p:cNvPr id="21" name="文本框 20"/>
          <p:cNvSpPr txBox="1"/>
          <p:nvPr/>
        </p:nvSpPr>
        <p:spPr>
          <a:xfrm>
            <a:off x="1238250" y="59690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sp>
        <p:nvSpPr>
          <p:cNvPr id="22" name="文本框 21"/>
          <p:cNvSpPr txBox="1"/>
          <p:nvPr/>
        </p:nvSpPr>
        <p:spPr>
          <a:xfrm>
            <a:off x="3448051" y="5969000"/>
            <a:ext cx="7334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
        <p:nvSpPr>
          <p:cNvPr id="23" name="文本框 22"/>
          <p:cNvSpPr txBox="1"/>
          <p:nvPr/>
        </p:nvSpPr>
        <p:spPr>
          <a:xfrm>
            <a:off x="5276850" y="59690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sp>
        <p:nvSpPr>
          <p:cNvPr id="24" name="文本框 23"/>
          <p:cNvSpPr txBox="1"/>
          <p:nvPr/>
        </p:nvSpPr>
        <p:spPr>
          <a:xfrm>
            <a:off x="7486651" y="5969000"/>
            <a:ext cx="7334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Tree>
    <p:extLst>
      <p:ext uri="{BB962C8B-B14F-4D97-AF65-F5344CB8AC3E}">
        <p14:creationId xmlns:p14="http://schemas.microsoft.com/office/powerpoint/2010/main" val="39331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p:bldP spid="12" grpId="0"/>
      <p:bldP spid="14" grpId="0"/>
      <p:bldP spid="15" grpId="0"/>
      <p:bldP spid="16" grpId="0"/>
      <p:bldP spid="17" grpId="0"/>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57175"/>
          <a:ext cx="9134475" cy="4171950"/>
          <a:chOff x="381000" y="257175"/>
          <a:chExt cx="9134475" cy="41719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429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pic>
        <p:nvPicPr>
          <p:cNvPr id="4" name="图片 3"/>
          <p:cNvPicPr/>
          <p:nvPr/>
        </p:nvPicPr>
        <p:blipFill>
          <a:blip r:embed="rId2"/>
          <a:stretch>
            <a:fillRect/>
          </a:stretch>
        </p:blipFill>
        <p:spPr>
          <a:xfrm>
            <a:off x="628650" y="1219200"/>
            <a:ext cx="419100" cy="558800"/>
          </a:xfrm>
          <a:prstGeom prst="rect">
            <a:avLst/>
          </a:prstGeom>
        </p:spPr>
      </p:pic>
      <p:sp>
        <p:nvSpPr>
          <p:cNvPr id="5" name="文本框 4"/>
          <p:cNvSpPr txBox="1"/>
          <p:nvPr/>
        </p:nvSpPr>
        <p:spPr>
          <a:xfrm>
            <a:off x="1143001" y="1143000"/>
            <a:ext cx="7134225"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滚摆在哪个位置具有的动能最大？在哪个位置具有的重力势能最大？ </a:t>
            </a:r>
          </a:p>
        </p:txBody>
      </p:sp>
      <p:pic>
        <p:nvPicPr>
          <p:cNvPr id="6" name="图片 5"/>
          <p:cNvPicPr/>
          <p:nvPr/>
        </p:nvPicPr>
        <p:blipFill>
          <a:blip r:embed="rId3"/>
          <a:stretch>
            <a:fillRect/>
          </a:stretch>
        </p:blipFill>
        <p:spPr>
          <a:xfrm>
            <a:off x="1190625" y="2870200"/>
            <a:ext cx="1352550" cy="26670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4"/>
          <a:stretch>
            <a:fillRect/>
          </a:stretch>
        </p:blipFill>
        <p:spPr>
          <a:xfrm>
            <a:off x="4895851" y="2844800"/>
            <a:ext cx="1343025" cy="2717800"/>
          </a:xfrm>
          <a:prstGeom prst="rect">
            <a:avLst/>
          </a:prstGeom>
          <a:ln w="63500" cap="flat" cmpd="sng" algn="ctr">
            <a:solidFill>
              <a:srgbClr val="FFFFFF">
                <a:alpha val="14900"/>
              </a:srgbClr>
            </a:solidFill>
            <a:prstDash val="solid"/>
            <a:round/>
            <a:headEnd type="none" w="med" len="med"/>
            <a:tailEnd type="none" w="med" len="med"/>
          </a:ln>
        </p:spPr>
      </p:pic>
      <p:sp>
        <p:nvSpPr>
          <p:cNvPr id="8" name="文本框 7"/>
          <p:cNvSpPr txBox="1"/>
          <p:nvPr/>
        </p:nvSpPr>
        <p:spPr>
          <a:xfrm>
            <a:off x="2914651" y="2641600"/>
            <a:ext cx="12668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最低点时</a:t>
            </a:r>
          </a:p>
        </p:txBody>
      </p:sp>
      <p:sp>
        <p:nvSpPr>
          <p:cNvPr id="9" name="文本框 8"/>
          <p:cNvSpPr txBox="1"/>
          <p:nvPr/>
        </p:nvSpPr>
        <p:spPr>
          <a:xfrm>
            <a:off x="2914650" y="33274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转动最快</a:t>
            </a:r>
          </a:p>
        </p:txBody>
      </p:sp>
      <p:sp>
        <p:nvSpPr>
          <p:cNvPr id="10" name="文本框 9"/>
          <p:cNvSpPr txBox="1"/>
          <p:nvPr/>
        </p:nvSpPr>
        <p:spPr>
          <a:xfrm>
            <a:off x="2914650" y="4013200"/>
            <a:ext cx="12382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动能最大</a:t>
            </a:r>
          </a:p>
        </p:txBody>
      </p:sp>
      <p:sp>
        <p:nvSpPr>
          <p:cNvPr id="11" name="文本框 10"/>
          <p:cNvSpPr txBox="1"/>
          <p:nvPr/>
        </p:nvSpPr>
        <p:spPr>
          <a:xfrm>
            <a:off x="2914651" y="4660900"/>
            <a:ext cx="12858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高度最低</a:t>
            </a:r>
          </a:p>
        </p:txBody>
      </p:sp>
      <p:sp>
        <p:nvSpPr>
          <p:cNvPr id="12" name="文本框 11"/>
          <p:cNvSpPr txBox="1"/>
          <p:nvPr/>
        </p:nvSpPr>
        <p:spPr>
          <a:xfrm>
            <a:off x="2714626" y="5359400"/>
            <a:ext cx="19145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重力势能最小 </a:t>
            </a:r>
          </a:p>
        </p:txBody>
      </p:sp>
      <p:sp>
        <p:nvSpPr>
          <p:cNvPr id="13" name="文本框 12"/>
          <p:cNvSpPr txBox="1"/>
          <p:nvPr/>
        </p:nvSpPr>
        <p:spPr>
          <a:xfrm>
            <a:off x="6838951" y="2679700"/>
            <a:ext cx="12668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最高点时</a:t>
            </a:r>
          </a:p>
        </p:txBody>
      </p:sp>
      <p:sp>
        <p:nvSpPr>
          <p:cNvPr id="14" name="文本框 13"/>
          <p:cNvSpPr txBox="1"/>
          <p:nvPr/>
        </p:nvSpPr>
        <p:spPr>
          <a:xfrm>
            <a:off x="6838950" y="33655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转动最慢</a:t>
            </a:r>
          </a:p>
        </p:txBody>
      </p:sp>
      <p:sp>
        <p:nvSpPr>
          <p:cNvPr id="15" name="文本框 14"/>
          <p:cNvSpPr txBox="1"/>
          <p:nvPr/>
        </p:nvSpPr>
        <p:spPr>
          <a:xfrm>
            <a:off x="6838950" y="4051300"/>
            <a:ext cx="12382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动能最小</a:t>
            </a:r>
          </a:p>
        </p:txBody>
      </p:sp>
      <p:sp>
        <p:nvSpPr>
          <p:cNvPr id="16" name="文本框 15"/>
          <p:cNvSpPr txBox="1"/>
          <p:nvPr/>
        </p:nvSpPr>
        <p:spPr>
          <a:xfrm>
            <a:off x="6838951" y="4699000"/>
            <a:ext cx="12858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高度最高</a:t>
            </a:r>
          </a:p>
        </p:txBody>
      </p:sp>
      <p:sp>
        <p:nvSpPr>
          <p:cNvPr id="17" name="文本框 16"/>
          <p:cNvSpPr txBox="1"/>
          <p:nvPr/>
        </p:nvSpPr>
        <p:spPr>
          <a:xfrm>
            <a:off x="6638926" y="5397500"/>
            <a:ext cx="19145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重力势能最大 </a:t>
            </a:r>
          </a:p>
        </p:txBody>
      </p:sp>
    </p:spTree>
    <p:extLst>
      <p:ext uri="{BB962C8B-B14F-4D97-AF65-F5344CB8AC3E}">
        <p14:creationId xmlns:p14="http://schemas.microsoft.com/office/powerpoint/2010/main" val="300336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p:bldP spid="10" grpId="0"/>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47650"/>
          <a:ext cx="9134475" cy="4576763"/>
          <a:chOff x="381000" y="247650"/>
          <a:chExt cx="9134475" cy="4576763"/>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302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sp>
        <p:nvSpPr>
          <p:cNvPr id="4" name="文本框 3"/>
          <p:cNvSpPr txBox="1"/>
          <p:nvPr/>
        </p:nvSpPr>
        <p:spPr>
          <a:xfrm>
            <a:off x="1228725" y="1206500"/>
            <a:ext cx="689610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分析单摆小球在摆动过程中动能和势能是怎样相互转化的？ </a:t>
            </a:r>
          </a:p>
        </p:txBody>
      </p:sp>
      <p:pic>
        <p:nvPicPr>
          <p:cNvPr id="5" name="图片 4"/>
          <p:cNvPicPr/>
          <p:nvPr/>
        </p:nvPicPr>
        <p:blipFill>
          <a:blip r:embed="rId2"/>
          <a:stretch>
            <a:fillRect/>
          </a:stretch>
        </p:blipFill>
        <p:spPr>
          <a:xfrm>
            <a:off x="628650" y="1257300"/>
            <a:ext cx="419100" cy="558800"/>
          </a:xfrm>
          <a:prstGeom prst="rect">
            <a:avLst/>
          </a:prstGeom>
        </p:spPr>
      </p:pic>
      <p:sp>
        <p:nvSpPr>
          <p:cNvPr id="6" name="文本框 5"/>
          <p:cNvSpPr txBox="1"/>
          <p:nvPr/>
        </p:nvSpPr>
        <p:spPr>
          <a:xfrm>
            <a:off x="4000500" y="31496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 </a:t>
            </a:r>
          </a:p>
        </p:txBody>
      </p:sp>
      <p:pic>
        <p:nvPicPr>
          <p:cNvPr id="7" name="图片 6" descr="C:\Users\Administrator\Desktop\截图1586282113_副本.png截图1586282113_副本"/>
          <p:cNvPicPr/>
          <p:nvPr/>
        </p:nvPicPr>
        <p:blipFill>
          <a:blip r:embed="rId3"/>
          <a:srcRect/>
          <a:stretch>
            <a:fillRect/>
          </a:stretch>
        </p:blipFill>
        <p:spPr>
          <a:xfrm>
            <a:off x="1276350" y="2400300"/>
            <a:ext cx="26670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descr="C:\Users\Administrator\Desktop\截图1586282113_副本.png截图1586282113_副本"/>
          <p:cNvPicPr/>
          <p:nvPr/>
        </p:nvPicPr>
        <p:blipFill>
          <a:blip r:embed="rId4"/>
          <a:srcRect/>
          <a:stretch>
            <a:fillRect/>
          </a:stretch>
        </p:blipFill>
        <p:spPr>
          <a:xfrm>
            <a:off x="3143250" y="2844800"/>
            <a:ext cx="26670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descr="C:\Users\Administrator\Desktop\截图1586282113_副本.png截图1586282113_副本"/>
          <p:cNvPicPr/>
          <p:nvPr/>
        </p:nvPicPr>
        <p:blipFill>
          <a:blip r:embed="rId5"/>
          <a:srcRect/>
          <a:stretch>
            <a:fillRect/>
          </a:stretch>
        </p:blipFill>
        <p:spPr>
          <a:xfrm>
            <a:off x="5286375" y="2324947"/>
            <a:ext cx="2667000" cy="2667000"/>
          </a:xfrm>
          <a:prstGeom prst="rect">
            <a:avLst/>
          </a:prstGeom>
          <a:ln w="63500" cap="flat" cmpd="sng" algn="ctr">
            <a:solidFill>
              <a:srgbClr val="FFFFFF">
                <a:alpha val="14900"/>
              </a:srgbClr>
            </a:solidFill>
            <a:prstDash val="solid"/>
            <a:round/>
            <a:headEnd type="none" w="med" len="med"/>
            <a:tailEnd type="none" w="med" len="med"/>
          </a:ln>
        </p:spPr>
      </p:pic>
      <p:sp>
        <p:nvSpPr>
          <p:cNvPr id="10" name="文本框 9"/>
          <p:cNvSpPr txBox="1"/>
          <p:nvPr/>
        </p:nvSpPr>
        <p:spPr>
          <a:xfrm>
            <a:off x="1590675" y="51689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初始状态</a:t>
            </a:r>
          </a:p>
        </p:txBody>
      </p:sp>
      <p:sp>
        <p:nvSpPr>
          <p:cNvPr id="11" name="文本框 10"/>
          <p:cNvSpPr txBox="1"/>
          <p:nvPr/>
        </p:nvSpPr>
        <p:spPr>
          <a:xfrm>
            <a:off x="3067050" y="56261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pic>
        <p:nvPicPr>
          <p:cNvPr id="12" name="图片 11"/>
          <p:cNvPicPr/>
          <p:nvPr/>
        </p:nvPicPr>
        <p:blipFill>
          <a:blip r:embed="rId6"/>
          <a:stretch>
            <a:fillRect/>
          </a:stretch>
        </p:blipFill>
        <p:spPr>
          <a:xfrm>
            <a:off x="4267200" y="5759451"/>
            <a:ext cx="685800" cy="342900"/>
          </a:xfrm>
          <a:prstGeom prst="rect">
            <a:avLst/>
          </a:prstGeom>
        </p:spPr>
      </p:pic>
      <p:sp>
        <p:nvSpPr>
          <p:cNvPr id="13" name="文本框 12"/>
          <p:cNvSpPr txBox="1"/>
          <p:nvPr/>
        </p:nvSpPr>
        <p:spPr>
          <a:xfrm>
            <a:off x="4972051" y="5626100"/>
            <a:ext cx="752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
        <p:nvSpPr>
          <p:cNvPr id="14" name="文本框 13"/>
          <p:cNvSpPr txBox="1"/>
          <p:nvPr/>
        </p:nvSpPr>
        <p:spPr>
          <a:xfrm>
            <a:off x="7334250" y="54356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pic>
        <p:nvPicPr>
          <p:cNvPr id="15" name="图片 14"/>
          <p:cNvPicPr/>
          <p:nvPr/>
        </p:nvPicPr>
        <p:blipFill>
          <a:blip r:embed="rId6"/>
          <a:stretch>
            <a:fillRect/>
          </a:stretch>
        </p:blipFill>
        <p:spPr>
          <a:xfrm>
            <a:off x="6543675" y="5568951"/>
            <a:ext cx="685800" cy="342900"/>
          </a:xfrm>
          <a:prstGeom prst="rect">
            <a:avLst/>
          </a:prstGeom>
        </p:spPr>
      </p:pic>
      <p:sp>
        <p:nvSpPr>
          <p:cNvPr id="16" name="文本框 15"/>
          <p:cNvSpPr txBox="1"/>
          <p:nvPr/>
        </p:nvSpPr>
        <p:spPr>
          <a:xfrm>
            <a:off x="5781676" y="5435600"/>
            <a:ext cx="752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Tree>
    <p:extLst>
      <p:ext uri="{BB962C8B-B14F-4D97-AF65-F5344CB8AC3E}">
        <p14:creationId xmlns:p14="http://schemas.microsoft.com/office/powerpoint/2010/main" val="120117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ldLvl="0" animBg="1"/>
      <p:bldP spid="8" grpId="0" bldLvl="0" animBg="1"/>
      <p:bldP spid="9" grpId="0" bldLvl="0" animBg="1"/>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47650"/>
          <a:ext cx="9134475" cy="4810125"/>
          <a:chOff x="381000" y="247650"/>
          <a:chExt cx="9134475" cy="48101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302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sp>
        <p:nvSpPr>
          <p:cNvPr id="4" name="文本框 3"/>
          <p:cNvSpPr txBox="1"/>
          <p:nvPr/>
        </p:nvSpPr>
        <p:spPr>
          <a:xfrm>
            <a:off x="1352550" y="1181100"/>
            <a:ext cx="71056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想一想，从鼻尖释放的铁锁，会再次打到鼻尖吗？ </a:t>
            </a:r>
          </a:p>
        </p:txBody>
      </p:sp>
      <p:pic>
        <p:nvPicPr>
          <p:cNvPr id="5" name="图片 4"/>
          <p:cNvPicPr/>
          <p:nvPr/>
        </p:nvPicPr>
        <p:blipFill>
          <a:blip r:embed="rId2"/>
          <a:stretch>
            <a:fillRect/>
          </a:stretch>
        </p:blipFill>
        <p:spPr>
          <a:xfrm>
            <a:off x="628650" y="1206500"/>
            <a:ext cx="419100" cy="558800"/>
          </a:xfrm>
          <a:prstGeom prst="rect">
            <a:avLst/>
          </a:prstGeom>
        </p:spPr>
      </p:pic>
      <p:pic>
        <p:nvPicPr>
          <p:cNvPr id="6" name="图片 5"/>
          <p:cNvPicPr/>
          <p:nvPr/>
        </p:nvPicPr>
        <p:blipFill>
          <a:blip r:embed="rId3"/>
          <a:stretch>
            <a:fillRect/>
          </a:stretch>
        </p:blipFill>
        <p:spPr>
          <a:xfrm>
            <a:off x="5829301" y="2032000"/>
            <a:ext cx="2710005" cy="3175000"/>
          </a:xfrm>
          <a:prstGeom prst="rect">
            <a:avLst/>
          </a:prstGeom>
        </p:spPr>
      </p:pic>
      <p:sp>
        <p:nvSpPr>
          <p:cNvPr id="7" name="文本框 6"/>
          <p:cNvSpPr txBox="1"/>
          <p:nvPr/>
        </p:nvSpPr>
        <p:spPr>
          <a:xfrm>
            <a:off x="7705726" y="1155700"/>
            <a:ext cx="6762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不会</a:t>
            </a:r>
          </a:p>
        </p:txBody>
      </p:sp>
      <p:sp>
        <p:nvSpPr>
          <p:cNvPr id="8" name="文本框 7"/>
          <p:cNvSpPr txBox="1"/>
          <p:nvPr/>
        </p:nvSpPr>
        <p:spPr>
          <a:xfrm>
            <a:off x="1352550" y="1993900"/>
            <a:ext cx="405765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铁锁除了受到重力和拉力外还受到什么力？</a:t>
            </a:r>
          </a:p>
        </p:txBody>
      </p:sp>
      <p:pic>
        <p:nvPicPr>
          <p:cNvPr id="9" name="图片 8"/>
          <p:cNvPicPr/>
          <p:nvPr/>
        </p:nvPicPr>
        <p:blipFill>
          <a:blip r:embed="rId2"/>
          <a:stretch>
            <a:fillRect/>
          </a:stretch>
        </p:blipFill>
        <p:spPr>
          <a:xfrm>
            <a:off x="638175" y="2044700"/>
            <a:ext cx="419100" cy="558800"/>
          </a:xfrm>
          <a:prstGeom prst="rect">
            <a:avLst/>
          </a:prstGeom>
        </p:spPr>
      </p:pic>
      <p:sp>
        <p:nvSpPr>
          <p:cNvPr id="10" name="文本框 9"/>
          <p:cNvSpPr txBox="1"/>
          <p:nvPr/>
        </p:nvSpPr>
        <p:spPr>
          <a:xfrm>
            <a:off x="3609976" y="2578100"/>
            <a:ext cx="13239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空气阻力</a:t>
            </a:r>
          </a:p>
        </p:txBody>
      </p:sp>
      <p:sp>
        <p:nvSpPr>
          <p:cNvPr id="11" name="文本框 10"/>
          <p:cNvSpPr txBox="1"/>
          <p:nvPr/>
        </p:nvSpPr>
        <p:spPr>
          <a:xfrm>
            <a:off x="1333500" y="3403600"/>
            <a:ext cx="4495800" cy="884858"/>
          </a:xfrm>
          <a:prstGeom prst="rect">
            <a:avLst/>
          </a:prstGeom>
          <a:noFill/>
        </p:spPr>
        <p:txBody>
          <a:bodyPr wrap="square"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空气阻力越小，铁锁克服阻力做功就越少，摆回的高度就越高。 </a:t>
            </a:r>
          </a:p>
        </p:txBody>
      </p:sp>
      <p:sp>
        <p:nvSpPr>
          <p:cNvPr id="12" name="文本框 11"/>
          <p:cNvSpPr txBox="1"/>
          <p:nvPr/>
        </p:nvSpPr>
        <p:spPr>
          <a:xfrm>
            <a:off x="1295401" y="4889500"/>
            <a:ext cx="4644751" cy="442429"/>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微软雅黑" panose="020B0503020204020204" charset="-122"/>
              </a:rPr>
              <a:t>当阻力为零时，铁锁摆回原高度</a:t>
            </a:r>
            <a:r>
              <a:rPr lang="en-US" sz="2300" u="none" spc="0" dirty="0">
                <a:solidFill>
                  <a:srgbClr val="FFFFFF">
                    <a:alpha val="100000"/>
                  </a:srgbClr>
                </a:solidFill>
                <a:latin typeface="微软雅黑" panose="020B0503020204020204" charset="-122"/>
              </a:rPr>
              <a:t>。</a:t>
            </a:r>
          </a:p>
        </p:txBody>
      </p:sp>
      <p:sp>
        <p:nvSpPr>
          <p:cNvPr id="13" name="文本框 12"/>
          <p:cNvSpPr txBox="1"/>
          <p:nvPr/>
        </p:nvSpPr>
        <p:spPr>
          <a:xfrm>
            <a:off x="1304925" y="58928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pic>
        <p:nvPicPr>
          <p:cNvPr id="14" name="图片 13"/>
          <p:cNvPicPr/>
          <p:nvPr/>
        </p:nvPicPr>
        <p:blipFill>
          <a:blip r:embed="rId4"/>
          <a:stretch>
            <a:fillRect/>
          </a:stretch>
        </p:blipFill>
        <p:spPr>
          <a:xfrm>
            <a:off x="2609850" y="6070601"/>
            <a:ext cx="952500" cy="342900"/>
          </a:xfrm>
          <a:prstGeom prst="rect">
            <a:avLst/>
          </a:prstGeom>
        </p:spPr>
      </p:pic>
      <p:sp>
        <p:nvSpPr>
          <p:cNvPr id="15" name="文本框 14"/>
          <p:cNvSpPr txBox="1"/>
          <p:nvPr/>
        </p:nvSpPr>
        <p:spPr>
          <a:xfrm>
            <a:off x="3705226" y="5918200"/>
            <a:ext cx="752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pic>
        <p:nvPicPr>
          <p:cNvPr id="16" name="图片 15"/>
          <p:cNvPicPr/>
          <p:nvPr/>
        </p:nvPicPr>
        <p:blipFill>
          <a:blip r:embed="rId4"/>
          <a:stretch>
            <a:fillRect/>
          </a:stretch>
        </p:blipFill>
        <p:spPr>
          <a:xfrm>
            <a:off x="4429126" y="6064251"/>
            <a:ext cx="923925" cy="342900"/>
          </a:xfrm>
          <a:prstGeom prst="rect">
            <a:avLst/>
          </a:prstGeom>
        </p:spPr>
      </p:pic>
      <p:sp>
        <p:nvSpPr>
          <p:cNvPr id="17" name="文本框 16"/>
          <p:cNvSpPr txBox="1"/>
          <p:nvPr/>
        </p:nvSpPr>
        <p:spPr>
          <a:xfrm>
            <a:off x="5476875" y="58928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sp>
        <p:nvSpPr>
          <p:cNvPr id="18" name="文本框 17"/>
          <p:cNvSpPr txBox="1"/>
          <p:nvPr/>
        </p:nvSpPr>
        <p:spPr>
          <a:xfrm>
            <a:off x="2724150" y="5575300"/>
            <a:ext cx="666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panose="020B0503020204020204" charset="-122"/>
              </a:rPr>
              <a:t>完全</a:t>
            </a:r>
          </a:p>
        </p:txBody>
      </p:sp>
      <p:sp>
        <p:nvSpPr>
          <p:cNvPr id="19" name="文本框 18"/>
          <p:cNvSpPr txBox="1"/>
          <p:nvPr/>
        </p:nvSpPr>
        <p:spPr>
          <a:xfrm>
            <a:off x="4562475" y="5562600"/>
            <a:ext cx="666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panose="020B0503020204020204" charset="-122"/>
              </a:rPr>
              <a:t>完全</a:t>
            </a:r>
          </a:p>
        </p:txBody>
      </p:sp>
      <p:sp>
        <p:nvSpPr>
          <p:cNvPr id="20" name="文本框 19"/>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21" name="文本框 20"/>
          <p:cNvSpPr txBox="1"/>
          <p:nvPr/>
        </p:nvSpPr>
        <p:spPr>
          <a:xfrm>
            <a:off x="3781425" y="34671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38158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47650"/>
          <a:ext cx="9134475" cy="4705350"/>
          <a:chOff x="381000" y="247650"/>
          <a:chExt cx="9134475" cy="47053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302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pic>
        <p:nvPicPr>
          <p:cNvPr id="4" name="图片 3"/>
          <p:cNvPicPr/>
          <p:nvPr/>
        </p:nvPicPr>
        <p:blipFill>
          <a:blip r:embed="rId2"/>
          <a:stretch>
            <a:fillRect/>
          </a:stretch>
        </p:blipFill>
        <p:spPr>
          <a:xfrm>
            <a:off x="628650" y="1257300"/>
            <a:ext cx="323850" cy="431800"/>
          </a:xfrm>
          <a:prstGeom prst="rect">
            <a:avLst/>
          </a:prstGeom>
        </p:spPr>
      </p:pic>
      <p:sp>
        <p:nvSpPr>
          <p:cNvPr id="5" name="文本框 4"/>
          <p:cNvSpPr txBox="1"/>
          <p:nvPr/>
        </p:nvSpPr>
        <p:spPr>
          <a:xfrm>
            <a:off x="1133475" y="1174751"/>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动能和势能能够相互转化。 </a:t>
            </a:r>
          </a:p>
        </p:txBody>
      </p:sp>
      <p:pic>
        <p:nvPicPr>
          <p:cNvPr id="6" name="图片 5"/>
          <p:cNvPicPr/>
          <p:nvPr/>
        </p:nvPicPr>
        <p:blipFill>
          <a:blip r:embed="rId3"/>
          <a:stretch>
            <a:fillRect/>
          </a:stretch>
        </p:blipFill>
        <p:spPr>
          <a:xfrm>
            <a:off x="628650" y="2044700"/>
            <a:ext cx="323850" cy="431800"/>
          </a:xfrm>
          <a:prstGeom prst="rect">
            <a:avLst/>
          </a:prstGeom>
        </p:spPr>
      </p:pic>
      <p:sp>
        <p:nvSpPr>
          <p:cNvPr id="7" name="文本框 6"/>
          <p:cNvSpPr txBox="1"/>
          <p:nvPr/>
        </p:nvSpPr>
        <p:spPr>
          <a:xfrm>
            <a:off x="1104900" y="1968500"/>
            <a:ext cx="672465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当只有动能和势能互相转化时，机械能总量不变——机械能守恒。</a:t>
            </a:r>
          </a:p>
        </p:txBody>
      </p:sp>
      <p:sp>
        <p:nvSpPr>
          <p:cNvPr id="8" name="文本框 7"/>
          <p:cNvSpPr txBox="1"/>
          <p:nvPr/>
        </p:nvSpPr>
        <p:spPr>
          <a:xfrm>
            <a:off x="1285875" y="4489451"/>
            <a:ext cx="2952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机械能=动能+势能</a:t>
            </a:r>
          </a:p>
        </p:txBody>
      </p:sp>
      <p:sp>
        <p:nvSpPr>
          <p:cNvPr id="9" name="文本框 8"/>
          <p:cNvSpPr txBox="1"/>
          <p:nvPr/>
        </p:nvSpPr>
        <p:spPr>
          <a:xfrm>
            <a:off x="5038725" y="4483100"/>
            <a:ext cx="2952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机械能=动能+势能</a:t>
            </a:r>
          </a:p>
        </p:txBody>
      </p:sp>
      <p:pic>
        <p:nvPicPr>
          <p:cNvPr id="10" name="图片 9"/>
          <p:cNvPicPr/>
          <p:nvPr/>
        </p:nvPicPr>
        <p:blipFill>
          <a:blip r:embed="rId4"/>
          <a:stretch>
            <a:fillRect/>
          </a:stretch>
        </p:blipFill>
        <p:spPr>
          <a:xfrm>
            <a:off x="2752726" y="5054600"/>
            <a:ext cx="104775" cy="863600"/>
          </a:xfrm>
          <a:prstGeom prst="rect">
            <a:avLst/>
          </a:prstGeom>
        </p:spPr>
      </p:pic>
      <p:pic>
        <p:nvPicPr>
          <p:cNvPr id="11" name="图片 10"/>
          <p:cNvPicPr/>
          <p:nvPr/>
        </p:nvPicPr>
        <p:blipFill>
          <a:blip r:embed="rId4"/>
          <a:stretch>
            <a:fillRect/>
          </a:stretch>
        </p:blipFill>
        <p:spPr>
          <a:xfrm>
            <a:off x="3667126" y="5054600"/>
            <a:ext cx="104775" cy="863600"/>
          </a:xfrm>
          <a:prstGeom prst="rect">
            <a:avLst/>
          </a:prstGeom>
        </p:spPr>
      </p:pic>
      <p:pic>
        <p:nvPicPr>
          <p:cNvPr id="12" name="图片 11"/>
          <p:cNvPicPr/>
          <p:nvPr/>
        </p:nvPicPr>
        <p:blipFill>
          <a:blip r:embed="rId5"/>
          <a:stretch>
            <a:fillRect/>
          </a:stretch>
        </p:blipFill>
        <p:spPr>
          <a:xfrm>
            <a:off x="1647825" y="3937000"/>
            <a:ext cx="190500" cy="660400"/>
          </a:xfrm>
          <a:prstGeom prst="rect">
            <a:avLst/>
          </a:prstGeom>
        </p:spPr>
      </p:pic>
      <p:pic>
        <p:nvPicPr>
          <p:cNvPr id="13" name="图片 12"/>
          <p:cNvPicPr/>
          <p:nvPr/>
        </p:nvPicPr>
        <p:blipFill>
          <a:blip r:embed="rId5"/>
          <a:stretch>
            <a:fillRect/>
          </a:stretch>
        </p:blipFill>
        <p:spPr>
          <a:xfrm>
            <a:off x="5400675" y="3886200"/>
            <a:ext cx="190500" cy="660400"/>
          </a:xfrm>
          <a:prstGeom prst="rect">
            <a:avLst/>
          </a:prstGeom>
        </p:spPr>
      </p:pic>
      <p:sp>
        <p:nvSpPr>
          <p:cNvPr id="14" name="文本框 13"/>
          <p:cNvSpPr txBox="1"/>
          <p:nvPr/>
        </p:nvSpPr>
        <p:spPr>
          <a:xfrm>
            <a:off x="1504951" y="3390900"/>
            <a:ext cx="6191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不变</a:t>
            </a:r>
          </a:p>
        </p:txBody>
      </p:sp>
      <p:sp>
        <p:nvSpPr>
          <p:cNvPr id="15" name="文本框 14"/>
          <p:cNvSpPr txBox="1"/>
          <p:nvPr/>
        </p:nvSpPr>
        <p:spPr>
          <a:xfrm>
            <a:off x="5191126" y="3340100"/>
            <a:ext cx="6191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减少</a:t>
            </a:r>
          </a:p>
        </p:txBody>
      </p:sp>
      <p:sp>
        <p:nvSpPr>
          <p:cNvPr id="16" name="文本框 15"/>
          <p:cNvSpPr txBox="1"/>
          <p:nvPr/>
        </p:nvSpPr>
        <p:spPr>
          <a:xfrm>
            <a:off x="5772150" y="5499100"/>
            <a:ext cx="2628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转化成其他形式的能</a:t>
            </a:r>
          </a:p>
        </p:txBody>
      </p:sp>
      <p:pic>
        <p:nvPicPr>
          <p:cNvPr id="17" name="图片 16"/>
          <p:cNvPicPr/>
          <p:nvPr/>
        </p:nvPicPr>
        <p:blipFill>
          <a:blip r:embed="rId6"/>
          <a:stretch>
            <a:fillRect/>
          </a:stretch>
        </p:blipFill>
        <p:spPr>
          <a:xfrm>
            <a:off x="6534150" y="5029200"/>
            <a:ext cx="1028700" cy="431800"/>
          </a:xfrm>
          <a:prstGeom prst="rect">
            <a:avLst/>
          </a:prstGeom>
        </p:spPr>
      </p:pic>
      <p:sp>
        <p:nvSpPr>
          <p:cNvPr id="18" name="文本框 17"/>
          <p:cNvSpPr txBox="1"/>
          <p:nvPr/>
        </p:nvSpPr>
        <p:spPr>
          <a:xfrm>
            <a:off x="3486151" y="5854700"/>
            <a:ext cx="695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动能</a:t>
            </a:r>
          </a:p>
        </p:txBody>
      </p:sp>
      <p:pic>
        <p:nvPicPr>
          <p:cNvPr id="19" name="图片 18"/>
          <p:cNvPicPr/>
          <p:nvPr/>
        </p:nvPicPr>
        <p:blipFill>
          <a:blip r:embed="rId7"/>
          <a:stretch>
            <a:fillRect/>
          </a:stretch>
        </p:blipFill>
        <p:spPr>
          <a:xfrm>
            <a:off x="1552576" y="5194301"/>
            <a:ext cx="1019175" cy="1079500"/>
          </a:xfrm>
          <a:prstGeom prst="rect">
            <a:avLst/>
          </a:prstGeom>
        </p:spPr>
      </p:pic>
      <p:sp>
        <p:nvSpPr>
          <p:cNvPr id="20" name="文本框 19"/>
          <p:cNvSpPr txBox="1"/>
          <p:nvPr/>
        </p:nvSpPr>
        <p:spPr>
          <a:xfrm>
            <a:off x="2609851" y="5854700"/>
            <a:ext cx="695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势能</a:t>
            </a:r>
          </a:p>
        </p:txBody>
      </p:sp>
      <p:sp>
        <p:nvSpPr>
          <p:cNvPr id="21" name="文本框 20"/>
          <p:cNvSpPr txBox="1"/>
          <p:nvPr/>
        </p:nvSpPr>
        <p:spPr>
          <a:xfrm>
            <a:off x="3190876" y="5854700"/>
            <a:ext cx="371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a:t>
            </a:r>
          </a:p>
        </p:txBody>
      </p:sp>
      <p:sp>
        <p:nvSpPr>
          <p:cNvPr id="22" name="文本框 21"/>
          <p:cNvSpPr txBox="1"/>
          <p:nvPr/>
        </p:nvSpPr>
        <p:spPr>
          <a:xfrm>
            <a:off x="1152525" y="4533900"/>
            <a:ext cx="1085850"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23" name="文本框 22"/>
          <p:cNvSpPr txBox="1"/>
          <p:nvPr/>
        </p:nvSpPr>
        <p:spPr>
          <a:xfrm>
            <a:off x="4924425" y="4546600"/>
            <a:ext cx="1085850"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24" name="文本框 23"/>
          <p:cNvSpPr txBox="1"/>
          <p:nvPr/>
        </p:nvSpPr>
        <p:spPr>
          <a:xfrm>
            <a:off x="3829050" y="4038600"/>
            <a:ext cx="4762500"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25" name="文本框 24"/>
          <p:cNvSpPr txBox="1"/>
          <p:nvPr/>
        </p:nvSpPr>
        <p:spPr>
          <a:xfrm>
            <a:off x="4229100" y="12954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35457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47650"/>
          <a:ext cx="9134475" cy="3962400"/>
          <a:chOff x="381000" y="247650"/>
          <a:chExt cx="9134475" cy="39624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302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sp>
        <p:nvSpPr>
          <p:cNvPr id="4" name="文本框 3"/>
          <p:cNvSpPr txBox="1"/>
          <p:nvPr/>
        </p:nvSpPr>
        <p:spPr>
          <a:xfrm>
            <a:off x="1295400" y="1231900"/>
            <a:ext cx="6935470" cy="442429"/>
          </a:xfrm>
          <a:prstGeom prst="rect">
            <a:avLst/>
          </a:prstGeom>
          <a:noFill/>
        </p:spPr>
        <p:txBody>
          <a:bodyPr wrap="square"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想一想，下列生活中的实例，能量是如何转换的？ </a:t>
            </a:r>
          </a:p>
        </p:txBody>
      </p:sp>
      <p:pic>
        <p:nvPicPr>
          <p:cNvPr id="5" name="图片 4"/>
          <p:cNvPicPr/>
          <p:nvPr/>
        </p:nvPicPr>
        <p:blipFill>
          <a:blip r:embed="rId2"/>
          <a:stretch>
            <a:fillRect/>
          </a:stretch>
        </p:blipFill>
        <p:spPr>
          <a:xfrm>
            <a:off x="628650" y="1257300"/>
            <a:ext cx="419100" cy="558800"/>
          </a:xfrm>
          <a:prstGeom prst="rect">
            <a:avLst/>
          </a:prstGeom>
        </p:spPr>
      </p:pic>
      <p:pic>
        <p:nvPicPr>
          <p:cNvPr id="6" name="图片 5"/>
          <p:cNvPicPr/>
          <p:nvPr/>
        </p:nvPicPr>
        <p:blipFill>
          <a:blip r:embed="rId3"/>
          <a:stretch>
            <a:fillRect/>
          </a:stretch>
        </p:blipFill>
        <p:spPr>
          <a:xfrm>
            <a:off x="4857750" y="25400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4"/>
          <a:stretch>
            <a:fillRect/>
          </a:stretch>
        </p:blipFill>
        <p:spPr>
          <a:xfrm>
            <a:off x="1323975" y="2540000"/>
            <a:ext cx="2857500" cy="2667000"/>
          </a:xfrm>
          <a:prstGeom prst="rect">
            <a:avLst/>
          </a:prstGeom>
          <a:ln w="63500" cap="flat" cmpd="sng" algn="ctr">
            <a:solidFill>
              <a:srgbClr val="FFFFFF">
                <a:alpha val="14900"/>
              </a:srgbClr>
            </a:solidFill>
            <a:prstDash val="solid"/>
            <a:round/>
            <a:headEnd type="none" w="med" len="med"/>
            <a:tailEnd type="none" w="med" len="med"/>
          </a:ln>
        </p:spPr>
      </p:pic>
      <p:sp>
        <p:nvSpPr>
          <p:cNvPr id="8" name="文本框 7"/>
          <p:cNvSpPr txBox="1"/>
          <p:nvPr/>
        </p:nvSpPr>
        <p:spPr>
          <a:xfrm>
            <a:off x="2238376" y="5283200"/>
            <a:ext cx="9620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过山车</a:t>
            </a:r>
          </a:p>
        </p:txBody>
      </p:sp>
      <p:sp>
        <p:nvSpPr>
          <p:cNvPr id="9" name="文本框 8"/>
          <p:cNvSpPr txBox="1"/>
          <p:nvPr/>
        </p:nvSpPr>
        <p:spPr>
          <a:xfrm>
            <a:off x="5924551" y="5283200"/>
            <a:ext cx="9620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荡秋千</a:t>
            </a:r>
          </a:p>
        </p:txBody>
      </p:sp>
    </p:spTree>
    <p:extLst>
      <p:ext uri="{BB962C8B-B14F-4D97-AF65-F5344CB8AC3E}">
        <p14:creationId xmlns:p14="http://schemas.microsoft.com/office/powerpoint/2010/main" val="14239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381250"/>
          <a:chOff x="381000" y="266700"/>
          <a:chExt cx="9134475" cy="23812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例题</a:t>
            </a:r>
          </a:p>
        </p:txBody>
      </p:sp>
      <p:sp>
        <p:nvSpPr>
          <p:cNvPr id="4" name="文本框 3"/>
          <p:cNvSpPr txBox="1"/>
          <p:nvPr/>
        </p:nvSpPr>
        <p:spPr>
          <a:xfrm>
            <a:off x="628650" y="1219200"/>
            <a:ext cx="7886700" cy="3097002"/>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上紧发条的玩具车在水平桌面上开始跑动时(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A．弹性势能减小，动能增大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B．弹性势能增大，动能减小</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C．弹性势能不变，动能减小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D．弹性势能减小，动能不变 </a:t>
            </a:r>
          </a:p>
        </p:txBody>
      </p:sp>
      <p:sp>
        <p:nvSpPr>
          <p:cNvPr id="5" name="文本框 4"/>
          <p:cNvSpPr txBox="1"/>
          <p:nvPr/>
        </p:nvSpPr>
        <p:spPr>
          <a:xfrm>
            <a:off x="6400800" y="1193800"/>
            <a:ext cx="314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A</a:t>
            </a:r>
          </a:p>
        </p:txBody>
      </p:sp>
      <p:sp>
        <p:nvSpPr>
          <p:cNvPr id="6" name="文本框 5"/>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40358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381250"/>
          <a:chOff x="381000" y="266700"/>
          <a:chExt cx="9134475" cy="23812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38175" y="355600"/>
            <a:ext cx="8496300"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例题</a:t>
            </a:r>
          </a:p>
        </p:txBody>
      </p:sp>
      <p:sp>
        <p:nvSpPr>
          <p:cNvPr id="4" name="文本框 3"/>
          <p:cNvSpPr txBox="1"/>
          <p:nvPr/>
        </p:nvSpPr>
        <p:spPr>
          <a:xfrm>
            <a:off x="638175" y="1117600"/>
            <a:ext cx="7696200" cy="2654573"/>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在下列过程中，物体的动能转化为重力势能的有(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A．从水坝上流下来的水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B．汽车沿斜坡匀速向上行驶</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C．乒乓球触地后向上弹起时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D．斜向上抛出的垒球，当它在上升阶段时 </a:t>
            </a:r>
          </a:p>
        </p:txBody>
      </p:sp>
      <p:sp>
        <p:nvSpPr>
          <p:cNvPr id="5" name="文本框 4"/>
          <p:cNvSpPr txBox="1"/>
          <p:nvPr/>
        </p:nvSpPr>
        <p:spPr>
          <a:xfrm>
            <a:off x="6924675" y="1104900"/>
            <a:ext cx="3619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D</a:t>
            </a:r>
          </a:p>
        </p:txBody>
      </p:sp>
      <p:sp>
        <p:nvSpPr>
          <p:cNvPr id="6" name="文本框 5"/>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65645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381250"/>
          <a:chOff x="381000" y="266700"/>
          <a:chExt cx="9134475" cy="23812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38175" y="355600"/>
            <a:ext cx="8496300"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例题</a:t>
            </a:r>
          </a:p>
        </p:txBody>
      </p:sp>
      <p:sp>
        <p:nvSpPr>
          <p:cNvPr id="4" name="文本框 3"/>
          <p:cNvSpPr txBox="1"/>
          <p:nvPr/>
        </p:nvSpPr>
        <p:spPr>
          <a:xfrm>
            <a:off x="262255" y="1092201"/>
            <a:ext cx="7919720" cy="884858"/>
          </a:xfrm>
          <a:prstGeom prst="rect">
            <a:avLst/>
          </a:prstGeom>
          <a:noFill/>
        </p:spPr>
        <p:txBody>
          <a:bodyPr wrap="square"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“神舟五号”载人飞船成功返航，实现了中国人几千年的“飞天梦”，返回舱减速着陆过程中，航天英雄杨利伟的(          )</a:t>
            </a:r>
          </a:p>
        </p:txBody>
      </p:sp>
      <p:sp>
        <p:nvSpPr>
          <p:cNvPr id="5" name="文本框 4"/>
          <p:cNvSpPr txBox="1"/>
          <p:nvPr/>
        </p:nvSpPr>
        <p:spPr>
          <a:xfrm>
            <a:off x="7086600" y="1651000"/>
            <a:ext cx="4000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  D</a:t>
            </a:r>
          </a:p>
        </p:txBody>
      </p:sp>
      <p:sp>
        <p:nvSpPr>
          <p:cNvPr id="6" name="文本框 5"/>
          <p:cNvSpPr txBox="1"/>
          <p:nvPr/>
        </p:nvSpPr>
        <p:spPr>
          <a:xfrm>
            <a:off x="638175" y="2489200"/>
            <a:ext cx="6877050" cy="1769715"/>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A．动能增加，重力势能减少，机械能不变</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B．动能不变，重力势能减少，机械能减少</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C．动能减少，重力势能不变，机械能减少</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D．动能减少，重力势能减少，机械能减少 </a:t>
            </a:r>
          </a:p>
        </p:txBody>
      </p:sp>
      <p:sp>
        <p:nvSpPr>
          <p:cNvPr id="7" name="文本框 6"/>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38618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857500"/>
          <a:chOff x="381000" y="266700"/>
          <a:chExt cx="9134475" cy="28575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教学目标</a:t>
            </a:r>
          </a:p>
        </p:txBody>
      </p:sp>
      <p:pic>
        <p:nvPicPr>
          <p:cNvPr id="4" name="图片 3"/>
          <p:cNvPicPr/>
          <p:nvPr/>
        </p:nvPicPr>
        <p:blipFill>
          <a:blip r:embed="rId2"/>
          <a:stretch>
            <a:fillRect/>
          </a:stretch>
        </p:blipFill>
        <p:spPr>
          <a:xfrm>
            <a:off x="628650" y="1320800"/>
            <a:ext cx="323850" cy="431800"/>
          </a:xfrm>
          <a:prstGeom prst="rect">
            <a:avLst/>
          </a:prstGeom>
        </p:spPr>
      </p:pic>
      <p:sp>
        <p:nvSpPr>
          <p:cNvPr id="5" name="文本框 4"/>
          <p:cNvSpPr txBox="1"/>
          <p:nvPr/>
        </p:nvSpPr>
        <p:spPr>
          <a:xfrm>
            <a:off x="1171574" y="1238251"/>
            <a:ext cx="6784801" cy="442429"/>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微软雅黑" panose="020B0503020204020204" charset="-122"/>
              </a:rPr>
              <a:t>知道动能、重力势能和弹性势能统称为机械能</a:t>
            </a:r>
            <a:r>
              <a:rPr lang="en-US" sz="2300" u="none" spc="0" dirty="0">
                <a:solidFill>
                  <a:srgbClr val="FFFFFF">
                    <a:alpha val="100000"/>
                  </a:srgbClr>
                </a:solidFill>
                <a:latin typeface="微软雅黑" panose="020B0503020204020204" charset="-122"/>
              </a:rPr>
              <a:t>。  </a:t>
            </a:r>
          </a:p>
        </p:txBody>
      </p:sp>
      <p:pic>
        <p:nvPicPr>
          <p:cNvPr id="6" name="图片 5"/>
          <p:cNvPicPr/>
          <p:nvPr/>
        </p:nvPicPr>
        <p:blipFill>
          <a:blip r:embed="rId3"/>
          <a:stretch>
            <a:fillRect/>
          </a:stretch>
        </p:blipFill>
        <p:spPr>
          <a:xfrm>
            <a:off x="628650" y="2108200"/>
            <a:ext cx="323850" cy="431800"/>
          </a:xfrm>
          <a:prstGeom prst="rect">
            <a:avLst/>
          </a:prstGeom>
        </p:spPr>
      </p:pic>
      <p:sp>
        <p:nvSpPr>
          <p:cNvPr id="7" name="文本框 6"/>
          <p:cNvSpPr txBox="1"/>
          <p:nvPr/>
        </p:nvSpPr>
        <p:spPr>
          <a:xfrm>
            <a:off x="1171574" y="2019300"/>
            <a:ext cx="7864921" cy="884858"/>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微软雅黑" panose="020B0503020204020204" charset="-122"/>
              </a:rPr>
              <a:t>能通过实验或实例，认识物体的动能和势能可以相互转化。能解释与机械能转化有关的现象</a:t>
            </a:r>
            <a:r>
              <a:rPr lang="en-US" sz="2300" u="none" spc="0" dirty="0">
                <a:solidFill>
                  <a:srgbClr val="FFFFFF">
                    <a:alpha val="100000"/>
                  </a:srgbClr>
                </a:solidFill>
                <a:latin typeface="微软雅黑" panose="020B0503020204020204" charset="-122"/>
              </a:rPr>
              <a:t>。</a:t>
            </a:r>
          </a:p>
        </p:txBody>
      </p:sp>
      <p:pic>
        <p:nvPicPr>
          <p:cNvPr id="8" name="图片 7"/>
          <p:cNvPicPr/>
          <p:nvPr/>
        </p:nvPicPr>
        <p:blipFill>
          <a:blip r:embed="rId4"/>
          <a:stretch>
            <a:fillRect/>
          </a:stretch>
        </p:blipFill>
        <p:spPr>
          <a:xfrm>
            <a:off x="628650" y="3378200"/>
            <a:ext cx="323850" cy="431800"/>
          </a:xfrm>
          <a:prstGeom prst="rect">
            <a:avLst/>
          </a:prstGeom>
        </p:spPr>
      </p:pic>
      <p:sp>
        <p:nvSpPr>
          <p:cNvPr id="9" name="文本框 8"/>
          <p:cNvSpPr txBox="1"/>
          <p:nvPr/>
        </p:nvSpPr>
        <p:spPr>
          <a:xfrm>
            <a:off x="1171575" y="3302000"/>
            <a:ext cx="7562850" cy="1769715"/>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微软雅黑" panose="020B0503020204020204" charset="-122"/>
              </a:rPr>
              <a:t>能通过实例认识能量可以从一个物体转移到另一个物体，不同形式的能量可以相互转化。通过水能和风能的利用知道人类如何利用机械能的转化与守恒解决实际问题。提高运用机械能转化与守恒观点分析力学问题的意识。</a:t>
            </a:r>
          </a:p>
        </p:txBody>
      </p:sp>
    </p:spTree>
    <p:extLst>
      <p:ext uri="{BB962C8B-B14F-4D97-AF65-F5344CB8AC3E}">
        <p14:creationId xmlns:p14="http://schemas.microsoft.com/office/powerpoint/2010/main" val="352449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695825"/>
          <a:chOff x="381000" y="266700"/>
          <a:chExt cx="9134475" cy="46958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19125" y="355600"/>
            <a:ext cx="8515350"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例题</a:t>
            </a:r>
          </a:p>
        </p:txBody>
      </p:sp>
      <p:sp>
        <p:nvSpPr>
          <p:cNvPr id="4" name="文本框 3"/>
          <p:cNvSpPr txBox="1"/>
          <p:nvPr/>
        </p:nvSpPr>
        <p:spPr>
          <a:xfrm>
            <a:off x="619126" y="1028700"/>
            <a:ext cx="7820025" cy="2654573"/>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某选手在自由式滑雪比赛中运动的轨迹如图所示，如果不计空气阻力，下列说法正确的是（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A.从a点向b点运动过程中，重力势能全部转化为动能</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B.在a点和c点速度都为零，因此重力势能相等</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C.从c点下落到d点过程中，重力势能转化为动能</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D.在a点和e点都处于静止状态，因此机械能相等 </a:t>
            </a:r>
          </a:p>
        </p:txBody>
      </p:sp>
      <p:pic>
        <p:nvPicPr>
          <p:cNvPr id="5" name="图片 4"/>
          <p:cNvPicPr/>
          <p:nvPr/>
        </p:nvPicPr>
        <p:blipFill>
          <a:blip r:embed="rId2"/>
          <a:stretch>
            <a:fillRect/>
          </a:stretch>
        </p:blipFill>
        <p:spPr>
          <a:xfrm>
            <a:off x="1581150" y="4635500"/>
            <a:ext cx="5657850" cy="1625600"/>
          </a:xfrm>
          <a:prstGeom prst="rect">
            <a:avLst/>
          </a:prstGeom>
          <a:ln w="63500" cap="flat" cmpd="sng" algn="ctr">
            <a:solidFill>
              <a:srgbClr val="FFFFFF">
                <a:alpha val="14900"/>
              </a:srgbClr>
            </a:solidFill>
            <a:prstDash val="solid"/>
            <a:round/>
            <a:headEnd type="none" w="med" len="med"/>
            <a:tailEnd type="none" w="med" len="med"/>
          </a:ln>
        </p:spPr>
      </p:pic>
      <p:sp>
        <p:nvSpPr>
          <p:cNvPr id="6" name="文本框 5"/>
          <p:cNvSpPr txBox="1"/>
          <p:nvPr/>
        </p:nvSpPr>
        <p:spPr>
          <a:xfrm>
            <a:off x="4702175" y="1013461"/>
            <a:ext cx="22860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  C</a:t>
            </a:r>
          </a:p>
        </p:txBody>
      </p:sp>
    </p:spTree>
    <p:extLst>
      <p:ext uri="{BB962C8B-B14F-4D97-AF65-F5344CB8AC3E}">
        <p14:creationId xmlns:p14="http://schemas.microsoft.com/office/powerpoint/2010/main" val="4572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381250"/>
          <a:chOff x="381000" y="266700"/>
          <a:chExt cx="9134475" cy="23812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19125" y="355600"/>
            <a:ext cx="8515350"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练习</a:t>
            </a:r>
          </a:p>
        </p:txBody>
      </p:sp>
      <p:sp>
        <p:nvSpPr>
          <p:cNvPr id="4" name="文本框 3"/>
          <p:cNvSpPr txBox="1"/>
          <p:nvPr/>
        </p:nvSpPr>
        <p:spPr>
          <a:xfrm>
            <a:off x="619125" y="1181100"/>
            <a:ext cx="5448300" cy="1327286"/>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下面的物体中，只具有动能的是（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只有势能的是（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既有动能，又有势能的是（   ）</a:t>
            </a:r>
          </a:p>
        </p:txBody>
      </p:sp>
      <p:sp>
        <p:nvSpPr>
          <p:cNvPr id="5" name="文本框 4"/>
          <p:cNvSpPr txBox="1"/>
          <p:nvPr/>
        </p:nvSpPr>
        <p:spPr>
          <a:xfrm>
            <a:off x="4086225" y="2311400"/>
            <a:ext cx="342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B</a:t>
            </a:r>
          </a:p>
        </p:txBody>
      </p:sp>
      <p:sp>
        <p:nvSpPr>
          <p:cNvPr id="6" name="文本框 5"/>
          <p:cNvSpPr txBox="1"/>
          <p:nvPr/>
        </p:nvSpPr>
        <p:spPr>
          <a:xfrm>
            <a:off x="4895850" y="1168400"/>
            <a:ext cx="342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E</a:t>
            </a:r>
          </a:p>
        </p:txBody>
      </p:sp>
      <p:sp>
        <p:nvSpPr>
          <p:cNvPr id="7" name="文本框 6"/>
          <p:cNvSpPr txBox="1"/>
          <p:nvPr/>
        </p:nvSpPr>
        <p:spPr>
          <a:xfrm>
            <a:off x="2619375" y="1752600"/>
            <a:ext cx="3619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C</a:t>
            </a:r>
          </a:p>
        </p:txBody>
      </p:sp>
      <p:sp>
        <p:nvSpPr>
          <p:cNvPr id="8" name="文本框 7"/>
          <p:cNvSpPr txBox="1"/>
          <p:nvPr/>
        </p:nvSpPr>
        <p:spPr>
          <a:xfrm>
            <a:off x="619125" y="2946400"/>
            <a:ext cx="4762500" cy="2212144"/>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A、停在地面上的汽车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B、在空中飞行的飞机</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C、被起重机吊在空中静止的货物    </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D、弹簧</a:t>
            </a:r>
            <a:br>
              <a:rPr lang="en-US" sz="2300" u="none" spc="0">
                <a:solidFill>
                  <a:srgbClr val="FFFFFF">
                    <a:alpha val="100000"/>
                  </a:srgbClr>
                </a:solidFill>
                <a:latin typeface="微软雅黑" panose="020B0503020204020204" charset="-122"/>
              </a:rPr>
            </a:br>
            <a:r>
              <a:rPr lang="en-US" sz="2300" u="none" spc="0">
                <a:solidFill>
                  <a:srgbClr val="FFFFFF">
                    <a:alpha val="100000"/>
                  </a:srgbClr>
                </a:solidFill>
                <a:latin typeface="微软雅黑" panose="020B0503020204020204" charset="-122"/>
              </a:rPr>
              <a:t>E、在水平铁轨上正行驶的火车 </a:t>
            </a:r>
          </a:p>
        </p:txBody>
      </p:sp>
      <p:sp>
        <p:nvSpPr>
          <p:cNvPr id="9" name="文本框 8"/>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42173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1743075"/>
          <a:chOff x="381000" y="266700"/>
          <a:chExt cx="9134475" cy="17430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19125" y="355600"/>
            <a:ext cx="8515350"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练习</a:t>
            </a:r>
          </a:p>
        </p:txBody>
      </p:sp>
      <p:sp>
        <p:nvSpPr>
          <p:cNvPr id="4" name="文本框 3"/>
          <p:cNvSpPr txBox="1"/>
          <p:nvPr/>
        </p:nvSpPr>
        <p:spPr>
          <a:xfrm>
            <a:off x="619126" y="1231900"/>
            <a:ext cx="7820025" cy="1769715"/>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跳伞运动员在“中华第一高楼”——上海的金茂大厦进行跳伞。运动员从345米的高度跳下，在下落过程中运动员的重力势能______，（填“增大”、“不变”、“减小”），若以________为参照物，运动员是静止的。 </a:t>
            </a:r>
          </a:p>
        </p:txBody>
      </p:sp>
      <p:sp>
        <p:nvSpPr>
          <p:cNvPr id="5" name="文本框 4"/>
          <p:cNvSpPr txBox="1"/>
          <p:nvPr/>
        </p:nvSpPr>
        <p:spPr>
          <a:xfrm>
            <a:off x="1297940" y="2120665"/>
            <a:ext cx="6858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微软雅黑" panose="020B0503020204020204" charset="-122"/>
              </a:rPr>
              <a:t>减少</a:t>
            </a:r>
            <a:endParaRPr lang="en-US" sz="2300" u="none" spc="0" dirty="0">
              <a:solidFill>
                <a:srgbClr val="FFFF00">
                  <a:alpha val="100000"/>
                </a:srgbClr>
              </a:solidFill>
              <a:latin typeface="微软雅黑" panose="020B0503020204020204" charset="-122"/>
            </a:endParaRPr>
          </a:p>
        </p:txBody>
      </p:sp>
      <p:sp>
        <p:nvSpPr>
          <p:cNvPr id="6" name="文本框 5"/>
          <p:cNvSpPr txBox="1"/>
          <p:nvPr/>
        </p:nvSpPr>
        <p:spPr>
          <a:xfrm>
            <a:off x="649849" y="2564592"/>
            <a:ext cx="95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微软雅黑" panose="020B0503020204020204" charset="-122"/>
              </a:rPr>
              <a:t>降落伞</a:t>
            </a:r>
            <a:endParaRPr lang="en-US" sz="2300" u="none" spc="0" dirty="0">
              <a:solidFill>
                <a:srgbClr val="FFFF00">
                  <a:alpha val="100000"/>
                </a:srgbClr>
              </a:solidFill>
              <a:latin typeface="微软雅黑" panose="020B0503020204020204" charset="-122"/>
            </a:endParaRPr>
          </a:p>
        </p:txBody>
      </p:sp>
    </p:spTree>
    <p:extLst>
      <p:ext uri="{BB962C8B-B14F-4D97-AF65-F5344CB8AC3E}">
        <p14:creationId xmlns:p14="http://schemas.microsoft.com/office/powerpoint/2010/main" val="35389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057650"/>
          <a:chOff x="381000" y="266700"/>
          <a:chExt cx="9134475" cy="40576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风能水能的利用</a:t>
            </a:r>
          </a:p>
        </p:txBody>
      </p:sp>
      <p:sp>
        <p:nvSpPr>
          <p:cNvPr id="4" name="文本框 3"/>
          <p:cNvSpPr txBox="1"/>
          <p:nvPr/>
        </p:nvSpPr>
        <p:spPr>
          <a:xfrm>
            <a:off x="628650" y="1206500"/>
            <a:ext cx="62293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自然界的流水和风都具有大量的_______能。 </a:t>
            </a:r>
          </a:p>
        </p:txBody>
      </p:sp>
      <p:pic>
        <p:nvPicPr>
          <p:cNvPr id="5" name="图片 4"/>
          <p:cNvPicPr/>
          <p:nvPr/>
        </p:nvPicPr>
        <p:blipFill>
          <a:blip r:embed="rId2"/>
          <a:stretch>
            <a:fillRect/>
          </a:stretch>
        </p:blipFill>
        <p:spPr>
          <a:xfrm>
            <a:off x="4895850" y="25654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p:nvPr/>
        </p:nvPicPr>
        <p:blipFill>
          <a:blip r:embed="rId3"/>
          <a:stretch>
            <a:fillRect/>
          </a:stretch>
        </p:blipFill>
        <p:spPr>
          <a:xfrm>
            <a:off x="1114425" y="2565400"/>
            <a:ext cx="2857500" cy="2667000"/>
          </a:xfrm>
          <a:prstGeom prst="rect">
            <a:avLst/>
          </a:prstGeom>
          <a:ln w="63500" cap="flat" cmpd="sng" algn="ctr">
            <a:solidFill>
              <a:srgbClr val="FFFFFF">
                <a:alpha val="14900"/>
              </a:srgbClr>
            </a:solidFill>
            <a:prstDash val="solid"/>
            <a:round/>
            <a:headEnd type="none" w="med" len="med"/>
            <a:tailEnd type="none" w="med" len="med"/>
          </a:ln>
        </p:spPr>
      </p:pic>
      <p:sp>
        <p:nvSpPr>
          <p:cNvPr id="7" name="文本框 6"/>
          <p:cNvSpPr txBox="1"/>
          <p:nvPr/>
        </p:nvSpPr>
        <p:spPr>
          <a:xfrm>
            <a:off x="1057276" y="5410200"/>
            <a:ext cx="6572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水能</a:t>
            </a:r>
          </a:p>
        </p:txBody>
      </p:sp>
      <p:sp>
        <p:nvSpPr>
          <p:cNvPr id="8" name="文本框 7"/>
          <p:cNvSpPr txBox="1"/>
          <p:nvPr/>
        </p:nvSpPr>
        <p:spPr>
          <a:xfrm>
            <a:off x="1762125" y="5410200"/>
            <a:ext cx="21336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成因：水的流动 </a:t>
            </a:r>
          </a:p>
        </p:txBody>
      </p:sp>
      <p:sp>
        <p:nvSpPr>
          <p:cNvPr id="9" name="文本框 8"/>
          <p:cNvSpPr txBox="1"/>
          <p:nvPr/>
        </p:nvSpPr>
        <p:spPr>
          <a:xfrm>
            <a:off x="4924426" y="5397500"/>
            <a:ext cx="6572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风能</a:t>
            </a:r>
          </a:p>
        </p:txBody>
      </p:sp>
      <p:sp>
        <p:nvSpPr>
          <p:cNvPr id="10" name="文本框 9"/>
          <p:cNvSpPr txBox="1"/>
          <p:nvPr/>
        </p:nvSpPr>
        <p:spPr>
          <a:xfrm>
            <a:off x="5629276" y="5397500"/>
            <a:ext cx="24669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成因：空气的流动 </a:t>
            </a:r>
          </a:p>
        </p:txBody>
      </p:sp>
      <p:sp>
        <p:nvSpPr>
          <p:cNvPr id="11" name="文本框 10"/>
          <p:cNvSpPr txBox="1"/>
          <p:nvPr/>
        </p:nvSpPr>
        <p:spPr>
          <a:xfrm>
            <a:off x="4743450" y="1181100"/>
            <a:ext cx="723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机械</a:t>
            </a:r>
          </a:p>
        </p:txBody>
      </p:sp>
      <p:sp>
        <p:nvSpPr>
          <p:cNvPr id="12" name="文本框 11"/>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41434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571875"/>
          <a:chOff x="381000" y="266700"/>
          <a:chExt cx="9134475" cy="35718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风能水能的利用</a:t>
            </a:r>
          </a:p>
        </p:txBody>
      </p:sp>
      <p:pic>
        <p:nvPicPr>
          <p:cNvPr id="4" name="图片 3"/>
          <p:cNvPicPr/>
          <p:nvPr/>
        </p:nvPicPr>
        <p:blipFill>
          <a:blip r:embed="rId2"/>
          <a:stretch>
            <a:fillRect/>
          </a:stretch>
        </p:blipFill>
        <p:spPr>
          <a:xfrm>
            <a:off x="4752975" y="18288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5" name="图片 4"/>
          <p:cNvPicPr/>
          <p:nvPr/>
        </p:nvPicPr>
        <p:blipFill>
          <a:blip r:embed="rId3"/>
          <a:stretch>
            <a:fillRect/>
          </a:stretch>
        </p:blipFill>
        <p:spPr>
          <a:xfrm>
            <a:off x="1181100" y="1828800"/>
            <a:ext cx="2857500" cy="2667000"/>
          </a:xfrm>
          <a:prstGeom prst="rect">
            <a:avLst/>
          </a:prstGeom>
          <a:ln w="63500" cap="flat" cmpd="sng" algn="ctr">
            <a:solidFill>
              <a:srgbClr val="FFFFFF">
                <a:alpha val="14900"/>
              </a:srgbClr>
            </a:solidFill>
            <a:prstDash val="solid"/>
            <a:round/>
            <a:headEnd type="none" w="med" len="med"/>
            <a:tailEnd type="none" w="med" len="med"/>
          </a:ln>
        </p:spPr>
      </p:pic>
      <p:sp>
        <p:nvSpPr>
          <p:cNvPr id="6" name="文本框 5"/>
          <p:cNvSpPr txBox="1"/>
          <p:nvPr/>
        </p:nvSpPr>
        <p:spPr>
          <a:xfrm>
            <a:off x="1885951" y="4762500"/>
            <a:ext cx="12668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水力发电</a:t>
            </a:r>
          </a:p>
        </p:txBody>
      </p:sp>
      <p:sp>
        <p:nvSpPr>
          <p:cNvPr id="7" name="文本框 6"/>
          <p:cNvSpPr txBox="1"/>
          <p:nvPr/>
        </p:nvSpPr>
        <p:spPr>
          <a:xfrm>
            <a:off x="5095875" y="4762500"/>
            <a:ext cx="2247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水力发电示意图</a:t>
            </a:r>
          </a:p>
        </p:txBody>
      </p:sp>
    </p:spTree>
    <p:extLst>
      <p:ext uri="{BB962C8B-B14F-4D97-AF65-F5344CB8AC3E}">
        <p14:creationId xmlns:p14="http://schemas.microsoft.com/office/powerpoint/2010/main" val="14610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686175"/>
          <a:chOff x="381000" y="266700"/>
          <a:chExt cx="9134475" cy="36861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风能水能的利用</a:t>
            </a:r>
          </a:p>
        </p:txBody>
      </p:sp>
      <p:pic>
        <p:nvPicPr>
          <p:cNvPr id="4" name="图片 3"/>
          <p:cNvPicPr/>
          <p:nvPr/>
        </p:nvPicPr>
        <p:blipFill>
          <a:blip r:embed="rId2"/>
          <a:stretch>
            <a:fillRect/>
          </a:stretch>
        </p:blipFill>
        <p:spPr>
          <a:xfrm>
            <a:off x="1047750" y="19812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5" name="图片 4"/>
          <p:cNvPicPr/>
          <p:nvPr/>
        </p:nvPicPr>
        <p:blipFill>
          <a:blip r:embed="rId3"/>
          <a:stretch>
            <a:fillRect/>
          </a:stretch>
        </p:blipFill>
        <p:spPr>
          <a:xfrm>
            <a:off x="4495800" y="1981200"/>
            <a:ext cx="2857500" cy="2667000"/>
          </a:xfrm>
          <a:prstGeom prst="rect">
            <a:avLst/>
          </a:prstGeom>
          <a:ln w="63500" cap="flat" cmpd="sng" algn="ctr">
            <a:solidFill>
              <a:srgbClr val="FFFFFF">
                <a:alpha val="14900"/>
              </a:srgbClr>
            </a:solidFill>
            <a:prstDash val="solid"/>
            <a:round/>
            <a:headEnd type="none" w="med" len="med"/>
            <a:tailEnd type="none" w="med" len="med"/>
          </a:ln>
        </p:spPr>
      </p:pic>
      <p:sp>
        <p:nvSpPr>
          <p:cNvPr id="6" name="文本框 5"/>
          <p:cNvSpPr txBox="1"/>
          <p:nvPr/>
        </p:nvSpPr>
        <p:spPr>
          <a:xfrm>
            <a:off x="1800226" y="4914900"/>
            <a:ext cx="12287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风力发电</a:t>
            </a:r>
          </a:p>
        </p:txBody>
      </p:sp>
      <p:sp>
        <p:nvSpPr>
          <p:cNvPr id="7" name="文本框 6"/>
          <p:cNvSpPr txBox="1"/>
          <p:nvPr/>
        </p:nvSpPr>
        <p:spPr>
          <a:xfrm>
            <a:off x="5295901" y="4914900"/>
            <a:ext cx="1514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轮船的船行</a:t>
            </a:r>
          </a:p>
        </p:txBody>
      </p:sp>
    </p:spTree>
    <p:extLst>
      <p:ext uri="{BB962C8B-B14F-4D97-AF65-F5344CB8AC3E}">
        <p14:creationId xmlns:p14="http://schemas.microsoft.com/office/powerpoint/2010/main" val="14817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457700"/>
          <a:chOff x="381000" y="266700"/>
          <a:chExt cx="9134475" cy="44577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练习</a:t>
            </a:r>
          </a:p>
        </p:txBody>
      </p:sp>
      <p:sp>
        <p:nvSpPr>
          <p:cNvPr id="4" name="文本框 3"/>
          <p:cNvSpPr txBox="1"/>
          <p:nvPr/>
        </p:nvSpPr>
        <p:spPr>
          <a:xfrm>
            <a:off x="628650" y="1143000"/>
            <a:ext cx="76962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下列现象中利用风能或水能做功的是（         ） </a:t>
            </a:r>
          </a:p>
        </p:txBody>
      </p:sp>
      <p:pic>
        <p:nvPicPr>
          <p:cNvPr id="5" name="图片 4"/>
          <p:cNvPicPr/>
          <p:nvPr/>
        </p:nvPicPr>
        <p:blipFill>
          <a:blip r:embed="rId2"/>
          <a:stretch>
            <a:fillRect/>
          </a:stretch>
        </p:blipFill>
        <p:spPr>
          <a:xfrm>
            <a:off x="1657350" y="2298700"/>
            <a:ext cx="1619250" cy="1397000"/>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p:nvPr/>
        </p:nvPicPr>
        <p:blipFill>
          <a:blip r:embed="rId3"/>
          <a:stretch>
            <a:fillRect/>
          </a:stretch>
        </p:blipFill>
        <p:spPr>
          <a:xfrm>
            <a:off x="4991100" y="2298700"/>
            <a:ext cx="1619250" cy="13970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4"/>
          <a:stretch>
            <a:fillRect/>
          </a:stretch>
        </p:blipFill>
        <p:spPr>
          <a:xfrm>
            <a:off x="1657350" y="4432300"/>
            <a:ext cx="1619250" cy="1397000"/>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p:cNvPicPr/>
          <p:nvPr/>
        </p:nvPicPr>
        <p:blipFill>
          <a:blip r:embed="rId5"/>
          <a:stretch>
            <a:fillRect/>
          </a:stretch>
        </p:blipFill>
        <p:spPr>
          <a:xfrm>
            <a:off x="4991100" y="4432300"/>
            <a:ext cx="1619250" cy="1397000"/>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876301" y="3784600"/>
            <a:ext cx="33813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A.帆船在河水中逆流航行 </a:t>
            </a:r>
          </a:p>
        </p:txBody>
      </p:sp>
      <p:sp>
        <p:nvSpPr>
          <p:cNvPr id="10" name="文本框 9"/>
          <p:cNvSpPr txBox="1"/>
          <p:nvPr/>
        </p:nvSpPr>
        <p:spPr>
          <a:xfrm>
            <a:off x="4829176" y="3784600"/>
            <a:ext cx="26384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B.风筝越飞越高 </a:t>
            </a:r>
          </a:p>
        </p:txBody>
      </p:sp>
      <p:sp>
        <p:nvSpPr>
          <p:cNvPr id="11" name="文本框 10"/>
          <p:cNvSpPr txBox="1"/>
          <p:nvPr/>
        </p:nvSpPr>
        <p:spPr>
          <a:xfrm>
            <a:off x="1219200" y="5943600"/>
            <a:ext cx="2628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C.用太阳灶把水烧开</a:t>
            </a:r>
          </a:p>
        </p:txBody>
      </p:sp>
      <p:sp>
        <p:nvSpPr>
          <p:cNvPr id="12" name="文本框 11"/>
          <p:cNvSpPr txBox="1"/>
          <p:nvPr/>
        </p:nvSpPr>
        <p:spPr>
          <a:xfrm>
            <a:off x="4600576" y="5943600"/>
            <a:ext cx="27336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D.船在河中顺流而下 </a:t>
            </a:r>
          </a:p>
        </p:txBody>
      </p:sp>
      <p:sp>
        <p:nvSpPr>
          <p:cNvPr id="13" name="文本框 12"/>
          <p:cNvSpPr txBox="1"/>
          <p:nvPr/>
        </p:nvSpPr>
        <p:spPr>
          <a:xfrm>
            <a:off x="5562601" y="1193800"/>
            <a:ext cx="8096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ABD</a:t>
            </a:r>
          </a:p>
        </p:txBody>
      </p:sp>
    </p:spTree>
    <p:extLst>
      <p:ext uri="{BB962C8B-B14F-4D97-AF65-F5344CB8AC3E}">
        <p14:creationId xmlns:p14="http://schemas.microsoft.com/office/powerpoint/2010/main" val="3774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923925"/>
          <a:chOff x="381000" y="266700"/>
          <a:chExt cx="9134475" cy="9239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课本练习</a:t>
            </a:r>
          </a:p>
        </p:txBody>
      </p:sp>
      <p:sp>
        <p:nvSpPr>
          <p:cNvPr id="4" name="文本框 3"/>
          <p:cNvSpPr txBox="1"/>
          <p:nvPr/>
        </p:nvSpPr>
        <p:spPr>
          <a:xfrm>
            <a:off x="628650" y="1231900"/>
            <a:ext cx="73914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分析章首图的过山车在运动过程中的能量转化情况。</a:t>
            </a:r>
          </a:p>
        </p:txBody>
      </p:sp>
    </p:spTree>
    <p:extLst>
      <p:ext uri="{BB962C8B-B14F-4D97-AF65-F5344CB8AC3E}">
        <p14:creationId xmlns:p14="http://schemas.microsoft.com/office/powerpoint/2010/main" val="170225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942975"/>
          <a:chOff x="381000" y="266700"/>
          <a:chExt cx="9134475" cy="9429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课本练习</a:t>
            </a:r>
          </a:p>
        </p:txBody>
      </p:sp>
      <p:sp>
        <p:nvSpPr>
          <p:cNvPr id="4" name="文本框 3"/>
          <p:cNvSpPr txBox="1"/>
          <p:nvPr/>
        </p:nvSpPr>
        <p:spPr>
          <a:xfrm>
            <a:off x="628650" y="1257300"/>
            <a:ext cx="784860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怎样向地板抛乒乓球，才能使它弹跳到高于原来抛球的位置？说明这种抛法的理由。</a:t>
            </a:r>
          </a:p>
        </p:txBody>
      </p:sp>
    </p:spTree>
    <p:extLst>
      <p:ext uri="{BB962C8B-B14F-4D97-AF65-F5344CB8AC3E}">
        <p14:creationId xmlns:p14="http://schemas.microsoft.com/office/powerpoint/2010/main" val="3767175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904875"/>
          <a:chOff x="381000" y="266700"/>
          <a:chExt cx="9134475" cy="9048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课本练习</a:t>
            </a:r>
          </a:p>
        </p:txBody>
      </p:sp>
      <p:sp>
        <p:nvSpPr>
          <p:cNvPr id="4" name="文本框 3"/>
          <p:cNvSpPr txBox="1"/>
          <p:nvPr/>
        </p:nvSpPr>
        <p:spPr>
          <a:xfrm>
            <a:off x="628651" y="1206500"/>
            <a:ext cx="7896225" cy="1769715"/>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蹦床运动是体操运动的一种，2011年蹦床世锦赛中我国运动员以优异的成绩夺得金牌和奖牌总数第一。设想有一重物从蹦床上某点下落，经蹦床反弹后上升。请你说说这个过程发生了哪些机械能的转化。</a:t>
            </a:r>
          </a:p>
        </p:txBody>
      </p:sp>
    </p:spTree>
    <p:extLst>
      <p:ext uri="{BB962C8B-B14F-4D97-AF65-F5344CB8AC3E}">
        <p14:creationId xmlns:p14="http://schemas.microsoft.com/office/powerpoint/2010/main" val="404513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90525" y="266700"/>
          <a:ext cx="9134475" cy="3333750"/>
          <a:chOff x="390525" y="266700"/>
          <a:chExt cx="9134475" cy="3333750"/>
        </a:xfrm>
      </p:grpSpPr>
      <p:sp>
        <p:nvSpPr>
          <p:cNvPr id="2" name="文本框 1"/>
          <p:cNvSpPr txBox="1"/>
          <p:nvPr/>
        </p:nvSpPr>
        <p:spPr>
          <a:xfrm>
            <a:off x="390525"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教学重点</a:t>
            </a:r>
          </a:p>
        </p:txBody>
      </p:sp>
      <p:sp>
        <p:nvSpPr>
          <p:cNvPr id="4" name="文本框 3"/>
          <p:cNvSpPr txBox="1"/>
          <p:nvPr/>
        </p:nvSpPr>
        <p:spPr>
          <a:xfrm>
            <a:off x="628650" y="1447800"/>
            <a:ext cx="63436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机械能的概念、动能和势能的相互转化的理解</a:t>
            </a:r>
          </a:p>
        </p:txBody>
      </p:sp>
      <p:sp>
        <p:nvSpPr>
          <p:cNvPr id="5" name="文本框 4"/>
          <p:cNvSpPr txBox="1"/>
          <p:nvPr/>
        </p:nvSpPr>
        <p:spPr>
          <a:xfrm>
            <a:off x="390525" y="34798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28651" y="33147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教学重点</a:t>
            </a:r>
          </a:p>
        </p:txBody>
      </p:sp>
      <p:sp>
        <p:nvSpPr>
          <p:cNvPr id="7" name="文本框 6"/>
          <p:cNvSpPr txBox="1"/>
          <p:nvPr/>
        </p:nvSpPr>
        <p:spPr>
          <a:xfrm>
            <a:off x="628650" y="4445000"/>
            <a:ext cx="65722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解释有关动能和势能相互转化的简单物理现象 </a:t>
            </a:r>
          </a:p>
        </p:txBody>
      </p:sp>
    </p:spTree>
    <p:extLst>
      <p:ext uri="{BB962C8B-B14F-4D97-AF65-F5344CB8AC3E}">
        <p14:creationId xmlns:p14="http://schemas.microsoft.com/office/powerpoint/2010/main" val="3385366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733925"/>
          <a:chOff x="381000" y="266700"/>
          <a:chExt cx="9134475" cy="47339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课本练习</a:t>
            </a:r>
          </a:p>
        </p:txBody>
      </p:sp>
      <p:sp>
        <p:nvSpPr>
          <p:cNvPr id="4" name="文本框 3"/>
          <p:cNvSpPr txBox="1"/>
          <p:nvPr/>
        </p:nvSpPr>
        <p:spPr>
          <a:xfrm>
            <a:off x="628650" y="1181100"/>
            <a:ext cx="7924800" cy="1769715"/>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在一个罐子的盖和底各开两个小洞。将小铁块用细绳绑在橡皮筋两端穿过小洞用竹签固定（图11.4.7）。做好后将它从不太陡的斜面滚下。观察有什么出乎意料的现象。怎样解释看到的现象？</a:t>
            </a:r>
          </a:p>
        </p:txBody>
      </p:sp>
      <p:pic>
        <p:nvPicPr>
          <p:cNvPr id="5" name="图片 4"/>
          <p:cNvPicPr/>
          <p:nvPr/>
        </p:nvPicPr>
        <p:blipFill>
          <a:blip r:embed="rId2"/>
          <a:stretch>
            <a:fillRect/>
          </a:stretch>
        </p:blipFill>
        <p:spPr>
          <a:xfrm>
            <a:off x="5400675" y="3644900"/>
            <a:ext cx="2857500" cy="2667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863795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886200"/>
          <a:chOff x="381000" y="266700"/>
          <a:chExt cx="9134475" cy="38862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总结</a:t>
            </a:r>
          </a:p>
        </p:txBody>
      </p:sp>
      <p:sp>
        <p:nvSpPr>
          <p:cNvPr id="4" name="文本框 3"/>
          <p:cNvSpPr txBox="1"/>
          <p:nvPr/>
        </p:nvSpPr>
        <p:spPr>
          <a:xfrm>
            <a:off x="1162051" y="1504951"/>
            <a:ext cx="48672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动能、</a:t>
            </a:r>
            <a:r>
              <a:rPr lang="en-US" sz="2300" u="none" spc="0">
                <a:solidFill>
                  <a:srgbClr val="F65E5E">
                    <a:alpha val="100000"/>
                  </a:srgbClr>
                </a:solidFill>
                <a:latin typeface="微软雅黑" panose="020B0503020204020204" charset="-122"/>
              </a:rPr>
              <a:t>势能</a:t>
            </a:r>
            <a:r>
              <a:rPr lang="en-US" sz="2300" u="none" spc="0">
                <a:solidFill>
                  <a:srgbClr val="FFFFFF">
                    <a:alpha val="100000"/>
                  </a:srgbClr>
                </a:solidFill>
                <a:latin typeface="微软雅黑" panose="020B0503020204020204" charset="-122"/>
              </a:rPr>
              <a:t>统称为_________。</a:t>
            </a:r>
          </a:p>
        </p:txBody>
      </p:sp>
      <p:pic>
        <p:nvPicPr>
          <p:cNvPr id="5" name="图片 4"/>
          <p:cNvPicPr/>
          <p:nvPr/>
        </p:nvPicPr>
        <p:blipFill>
          <a:blip r:embed="rId2"/>
          <a:stretch>
            <a:fillRect/>
          </a:stretch>
        </p:blipFill>
        <p:spPr>
          <a:xfrm>
            <a:off x="638175" y="1600200"/>
            <a:ext cx="323850" cy="431800"/>
          </a:xfrm>
          <a:prstGeom prst="rect">
            <a:avLst/>
          </a:prstGeom>
        </p:spPr>
      </p:pic>
      <p:sp>
        <p:nvSpPr>
          <p:cNvPr id="6" name="文本框 5"/>
          <p:cNvSpPr txBox="1"/>
          <p:nvPr/>
        </p:nvSpPr>
        <p:spPr>
          <a:xfrm>
            <a:off x="1209675" y="2781300"/>
            <a:ext cx="9906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92D050">
                    <a:alpha val="100000"/>
                  </a:srgbClr>
                </a:solidFill>
                <a:latin typeface="微软雅黑" panose="020B0503020204020204" charset="-122"/>
              </a:rPr>
              <a:t>机械能</a:t>
            </a:r>
          </a:p>
        </p:txBody>
      </p:sp>
      <p:pic>
        <p:nvPicPr>
          <p:cNvPr id="7" name="图片 6"/>
          <p:cNvPicPr/>
          <p:nvPr/>
        </p:nvPicPr>
        <p:blipFill>
          <a:blip r:embed="rId3"/>
          <a:stretch>
            <a:fillRect/>
          </a:stretch>
        </p:blipFill>
        <p:spPr>
          <a:xfrm>
            <a:off x="2181225" y="2451100"/>
            <a:ext cx="76200" cy="1270000"/>
          </a:xfrm>
          <a:prstGeom prst="rect">
            <a:avLst/>
          </a:prstGeom>
        </p:spPr>
      </p:pic>
      <p:sp>
        <p:nvSpPr>
          <p:cNvPr id="8" name="文本框 7"/>
          <p:cNvSpPr txBox="1"/>
          <p:nvPr/>
        </p:nvSpPr>
        <p:spPr>
          <a:xfrm>
            <a:off x="2352675" y="2184400"/>
            <a:ext cx="7429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
        <p:nvSpPr>
          <p:cNvPr id="9" name="文本框 8"/>
          <p:cNvSpPr txBox="1"/>
          <p:nvPr/>
        </p:nvSpPr>
        <p:spPr>
          <a:xfrm>
            <a:off x="2352675" y="3302000"/>
            <a:ext cx="666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panose="020B0503020204020204" charset="-122"/>
              </a:rPr>
              <a:t>势能</a:t>
            </a:r>
          </a:p>
        </p:txBody>
      </p:sp>
      <p:pic>
        <p:nvPicPr>
          <p:cNvPr id="10" name="图片 9"/>
          <p:cNvPicPr/>
          <p:nvPr/>
        </p:nvPicPr>
        <p:blipFill>
          <a:blip r:embed="rId3"/>
          <a:stretch>
            <a:fillRect/>
          </a:stretch>
        </p:blipFill>
        <p:spPr>
          <a:xfrm>
            <a:off x="3095625" y="2971800"/>
            <a:ext cx="76200" cy="1270000"/>
          </a:xfrm>
          <a:prstGeom prst="rect">
            <a:avLst/>
          </a:prstGeom>
        </p:spPr>
      </p:pic>
      <p:sp>
        <p:nvSpPr>
          <p:cNvPr id="11" name="文本框 10"/>
          <p:cNvSpPr txBox="1"/>
          <p:nvPr/>
        </p:nvSpPr>
        <p:spPr>
          <a:xfrm>
            <a:off x="3257551" y="2679700"/>
            <a:ext cx="12287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重力势能</a:t>
            </a:r>
          </a:p>
        </p:txBody>
      </p:sp>
      <p:sp>
        <p:nvSpPr>
          <p:cNvPr id="12" name="文本框 11"/>
          <p:cNvSpPr txBox="1"/>
          <p:nvPr/>
        </p:nvSpPr>
        <p:spPr>
          <a:xfrm>
            <a:off x="3276601" y="3924300"/>
            <a:ext cx="12287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弹性势能</a:t>
            </a:r>
          </a:p>
        </p:txBody>
      </p:sp>
      <p:sp>
        <p:nvSpPr>
          <p:cNvPr id="13" name="文本框 12"/>
          <p:cNvSpPr txBox="1"/>
          <p:nvPr/>
        </p:nvSpPr>
        <p:spPr>
          <a:xfrm>
            <a:off x="1162050" y="4642273"/>
            <a:ext cx="7839710" cy="442429"/>
          </a:xfrm>
          <a:prstGeom prst="rect">
            <a:avLst/>
          </a:prstGeom>
          <a:noFill/>
        </p:spPr>
        <p:txBody>
          <a:bodyPr wrap="square"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物体具有机械能的总量等于动能、势能两种能量_______。 </a:t>
            </a:r>
          </a:p>
        </p:txBody>
      </p:sp>
      <p:pic>
        <p:nvPicPr>
          <p:cNvPr id="14" name="图片 13"/>
          <p:cNvPicPr/>
          <p:nvPr/>
        </p:nvPicPr>
        <p:blipFill>
          <a:blip r:embed="rId4"/>
          <a:stretch>
            <a:fillRect/>
          </a:stretch>
        </p:blipFill>
        <p:spPr>
          <a:xfrm>
            <a:off x="638175" y="4749800"/>
            <a:ext cx="323850" cy="431800"/>
          </a:xfrm>
          <a:prstGeom prst="rect">
            <a:avLst/>
          </a:prstGeom>
        </p:spPr>
      </p:pic>
      <p:sp>
        <p:nvSpPr>
          <p:cNvPr id="15" name="文本框 14"/>
          <p:cNvSpPr txBox="1"/>
          <p:nvPr/>
        </p:nvSpPr>
        <p:spPr>
          <a:xfrm>
            <a:off x="3524250" y="1473200"/>
            <a:ext cx="10096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92D050">
                    <a:alpha val="100000"/>
                  </a:srgbClr>
                </a:solidFill>
                <a:latin typeface="微软雅黑" panose="020B0503020204020204" charset="-122"/>
              </a:rPr>
              <a:t>机械能</a:t>
            </a:r>
          </a:p>
        </p:txBody>
      </p:sp>
      <p:sp>
        <p:nvSpPr>
          <p:cNvPr id="16" name="文本框 15"/>
          <p:cNvSpPr txBox="1"/>
          <p:nvPr/>
        </p:nvSpPr>
        <p:spPr>
          <a:xfrm>
            <a:off x="7296150" y="4622800"/>
            <a:ext cx="6477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之和</a:t>
            </a:r>
          </a:p>
        </p:txBody>
      </p:sp>
    </p:spTree>
    <p:extLst>
      <p:ext uri="{BB962C8B-B14F-4D97-AF65-F5344CB8AC3E}">
        <p14:creationId xmlns:p14="http://schemas.microsoft.com/office/powerpoint/2010/main" val="712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44000" cy="4657725"/>
          <a:chOff x="381000" y="266700"/>
          <a:chExt cx="9144000" cy="46577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总结</a:t>
            </a:r>
          </a:p>
        </p:txBody>
      </p:sp>
      <p:pic>
        <p:nvPicPr>
          <p:cNvPr id="4" name="图片 3"/>
          <p:cNvPicPr/>
          <p:nvPr/>
        </p:nvPicPr>
        <p:blipFill>
          <a:blip r:embed="rId2"/>
          <a:stretch>
            <a:fillRect/>
          </a:stretch>
        </p:blipFill>
        <p:spPr>
          <a:xfrm>
            <a:off x="628650" y="1257300"/>
            <a:ext cx="323850" cy="431800"/>
          </a:xfrm>
          <a:prstGeom prst="rect">
            <a:avLst/>
          </a:prstGeom>
        </p:spPr>
      </p:pic>
      <p:sp>
        <p:nvSpPr>
          <p:cNvPr id="5" name="文本框 4"/>
          <p:cNvSpPr txBox="1"/>
          <p:nvPr/>
        </p:nvSpPr>
        <p:spPr>
          <a:xfrm>
            <a:off x="1133475" y="1174751"/>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动能和势能能够相互_______。 </a:t>
            </a:r>
          </a:p>
        </p:txBody>
      </p:sp>
      <p:pic>
        <p:nvPicPr>
          <p:cNvPr id="6" name="图片 5"/>
          <p:cNvPicPr/>
          <p:nvPr/>
        </p:nvPicPr>
        <p:blipFill>
          <a:blip r:embed="rId3"/>
          <a:stretch>
            <a:fillRect/>
          </a:stretch>
        </p:blipFill>
        <p:spPr>
          <a:xfrm>
            <a:off x="628650" y="2044700"/>
            <a:ext cx="323850" cy="431800"/>
          </a:xfrm>
          <a:prstGeom prst="rect">
            <a:avLst/>
          </a:prstGeom>
        </p:spPr>
      </p:pic>
      <p:sp>
        <p:nvSpPr>
          <p:cNvPr id="7" name="文本框 6"/>
          <p:cNvSpPr txBox="1"/>
          <p:nvPr/>
        </p:nvSpPr>
        <p:spPr>
          <a:xfrm>
            <a:off x="1114425" y="1968500"/>
            <a:ext cx="727710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当只有动能和势能互相转化时，机械能总量不变——_________________。</a:t>
            </a:r>
          </a:p>
        </p:txBody>
      </p:sp>
      <p:sp>
        <p:nvSpPr>
          <p:cNvPr id="8" name="文本框 7"/>
          <p:cNvSpPr txBox="1"/>
          <p:nvPr/>
        </p:nvSpPr>
        <p:spPr>
          <a:xfrm>
            <a:off x="1647825" y="4425951"/>
            <a:ext cx="2952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机械能=动能+势能</a:t>
            </a:r>
          </a:p>
        </p:txBody>
      </p:sp>
      <p:sp>
        <p:nvSpPr>
          <p:cNvPr id="9" name="文本框 8"/>
          <p:cNvSpPr txBox="1"/>
          <p:nvPr/>
        </p:nvSpPr>
        <p:spPr>
          <a:xfrm>
            <a:off x="5038725" y="4445000"/>
            <a:ext cx="2952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机械能=动能+势能</a:t>
            </a:r>
          </a:p>
        </p:txBody>
      </p:sp>
      <p:pic>
        <p:nvPicPr>
          <p:cNvPr id="10" name="图片 9"/>
          <p:cNvPicPr/>
          <p:nvPr/>
        </p:nvPicPr>
        <p:blipFill>
          <a:blip r:embed="rId4"/>
          <a:stretch>
            <a:fillRect/>
          </a:stretch>
        </p:blipFill>
        <p:spPr>
          <a:xfrm>
            <a:off x="3114676" y="4991100"/>
            <a:ext cx="104775" cy="863600"/>
          </a:xfrm>
          <a:prstGeom prst="rect">
            <a:avLst/>
          </a:prstGeom>
        </p:spPr>
      </p:pic>
      <p:pic>
        <p:nvPicPr>
          <p:cNvPr id="11" name="图片 10"/>
          <p:cNvPicPr/>
          <p:nvPr/>
        </p:nvPicPr>
        <p:blipFill>
          <a:blip r:embed="rId4"/>
          <a:stretch>
            <a:fillRect/>
          </a:stretch>
        </p:blipFill>
        <p:spPr>
          <a:xfrm>
            <a:off x="4029076" y="4991100"/>
            <a:ext cx="104775" cy="863600"/>
          </a:xfrm>
          <a:prstGeom prst="rect">
            <a:avLst/>
          </a:prstGeom>
        </p:spPr>
      </p:pic>
      <p:pic>
        <p:nvPicPr>
          <p:cNvPr id="12" name="图片 11"/>
          <p:cNvPicPr/>
          <p:nvPr/>
        </p:nvPicPr>
        <p:blipFill>
          <a:blip r:embed="rId5"/>
          <a:stretch>
            <a:fillRect/>
          </a:stretch>
        </p:blipFill>
        <p:spPr>
          <a:xfrm>
            <a:off x="2009775" y="3873500"/>
            <a:ext cx="190500" cy="660400"/>
          </a:xfrm>
          <a:prstGeom prst="rect">
            <a:avLst/>
          </a:prstGeom>
        </p:spPr>
      </p:pic>
      <p:pic>
        <p:nvPicPr>
          <p:cNvPr id="13" name="图片 12"/>
          <p:cNvPicPr/>
          <p:nvPr/>
        </p:nvPicPr>
        <p:blipFill>
          <a:blip r:embed="rId5"/>
          <a:stretch>
            <a:fillRect/>
          </a:stretch>
        </p:blipFill>
        <p:spPr>
          <a:xfrm>
            <a:off x="5400675" y="3848100"/>
            <a:ext cx="190500" cy="660400"/>
          </a:xfrm>
          <a:prstGeom prst="rect">
            <a:avLst/>
          </a:prstGeom>
        </p:spPr>
      </p:pic>
      <p:sp>
        <p:nvSpPr>
          <p:cNvPr id="14" name="文本框 13"/>
          <p:cNvSpPr txBox="1"/>
          <p:nvPr/>
        </p:nvSpPr>
        <p:spPr>
          <a:xfrm>
            <a:off x="1866901" y="3327400"/>
            <a:ext cx="6191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不变</a:t>
            </a:r>
          </a:p>
        </p:txBody>
      </p:sp>
      <p:sp>
        <p:nvSpPr>
          <p:cNvPr id="15" name="文本框 14"/>
          <p:cNvSpPr txBox="1"/>
          <p:nvPr/>
        </p:nvSpPr>
        <p:spPr>
          <a:xfrm>
            <a:off x="5191126" y="3302000"/>
            <a:ext cx="6191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减少</a:t>
            </a:r>
          </a:p>
        </p:txBody>
      </p:sp>
      <p:sp>
        <p:nvSpPr>
          <p:cNvPr id="16" name="文本框 15"/>
          <p:cNvSpPr txBox="1"/>
          <p:nvPr/>
        </p:nvSpPr>
        <p:spPr>
          <a:xfrm>
            <a:off x="5772150" y="5461000"/>
            <a:ext cx="2628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转化成其他形式的能</a:t>
            </a:r>
          </a:p>
        </p:txBody>
      </p:sp>
      <p:pic>
        <p:nvPicPr>
          <p:cNvPr id="17" name="图片 16"/>
          <p:cNvPicPr/>
          <p:nvPr/>
        </p:nvPicPr>
        <p:blipFill>
          <a:blip r:embed="rId6"/>
          <a:stretch>
            <a:fillRect/>
          </a:stretch>
        </p:blipFill>
        <p:spPr>
          <a:xfrm>
            <a:off x="6534150" y="4991100"/>
            <a:ext cx="1028700" cy="431800"/>
          </a:xfrm>
          <a:prstGeom prst="rect">
            <a:avLst/>
          </a:prstGeom>
        </p:spPr>
      </p:pic>
      <p:sp>
        <p:nvSpPr>
          <p:cNvPr id="18" name="文本框 17"/>
          <p:cNvSpPr txBox="1"/>
          <p:nvPr/>
        </p:nvSpPr>
        <p:spPr>
          <a:xfrm>
            <a:off x="3848101" y="5791200"/>
            <a:ext cx="695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动能</a:t>
            </a:r>
          </a:p>
        </p:txBody>
      </p:sp>
      <p:pic>
        <p:nvPicPr>
          <p:cNvPr id="19" name="图片 18"/>
          <p:cNvPicPr/>
          <p:nvPr/>
        </p:nvPicPr>
        <p:blipFill>
          <a:blip r:embed="rId7"/>
          <a:stretch>
            <a:fillRect/>
          </a:stretch>
        </p:blipFill>
        <p:spPr>
          <a:xfrm>
            <a:off x="1914526" y="5130801"/>
            <a:ext cx="1019175" cy="1079500"/>
          </a:xfrm>
          <a:prstGeom prst="rect">
            <a:avLst/>
          </a:prstGeom>
        </p:spPr>
      </p:pic>
      <p:sp>
        <p:nvSpPr>
          <p:cNvPr id="20" name="文本框 19"/>
          <p:cNvSpPr txBox="1"/>
          <p:nvPr/>
        </p:nvSpPr>
        <p:spPr>
          <a:xfrm>
            <a:off x="2971801" y="5791200"/>
            <a:ext cx="695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势能</a:t>
            </a:r>
          </a:p>
        </p:txBody>
      </p:sp>
      <p:sp>
        <p:nvSpPr>
          <p:cNvPr id="21" name="文本框 20"/>
          <p:cNvSpPr txBox="1"/>
          <p:nvPr/>
        </p:nvSpPr>
        <p:spPr>
          <a:xfrm>
            <a:off x="3562351" y="5816600"/>
            <a:ext cx="371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a:t>
            </a:r>
          </a:p>
        </p:txBody>
      </p:sp>
      <p:sp>
        <p:nvSpPr>
          <p:cNvPr id="22" name="文本框 21"/>
          <p:cNvSpPr txBox="1"/>
          <p:nvPr/>
        </p:nvSpPr>
        <p:spPr>
          <a:xfrm>
            <a:off x="1514475" y="4508500"/>
            <a:ext cx="1085850"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23" name="文本框 22"/>
          <p:cNvSpPr txBox="1"/>
          <p:nvPr/>
        </p:nvSpPr>
        <p:spPr>
          <a:xfrm>
            <a:off x="4914900" y="4521200"/>
            <a:ext cx="1085850"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24" name="文本框 23"/>
          <p:cNvSpPr txBox="1"/>
          <p:nvPr/>
        </p:nvSpPr>
        <p:spPr>
          <a:xfrm>
            <a:off x="4191000" y="3937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25" name="文本框 24"/>
          <p:cNvSpPr txBox="1"/>
          <p:nvPr/>
        </p:nvSpPr>
        <p:spPr>
          <a:xfrm>
            <a:off x="3857625" y="1130300"/>
            <a:ext cx="723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转化</a:t>
            </a:r>
          </a:p>
        </p:txBody>
      </p:sp>
      <p:sp>
        <p:nvSpPr>
          <p:cNvPr id="26" name="文本框 25"/>
          <p:cNvSpPr txBox="1"/>
          <p:nvPr/>
        </p:nvSpPr>
        <p:spPr>
          <a:xfrm>
            <a:off x="1447800" y="2527300"/>
            <a:ext cx="15811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机械能守恒</a:t>
            </a:r>
          </a:p>
        </p:txBody>
      </p:sp>
      <p:sp>
        <p:nvSpPr>
          <p:cNvPr id="27" name="文本框 26"/>
          <p:cNvSpPr txBox="1"/>
          <p:nvPr/>
        </p:nvSpPr>
        <p:spPr>
          <a:xfrm>
            <a:off x="4000500" y="3683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28" name="文本框 27"/>
          <p:cNvSpPr txBox="1"/>
          <p:nvPr/>
        </p:nvSpPr>
        <p:spPr>
          <a:xfrm>
            <a:off x="4191000" y="3937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29" name="文本框 28"/>
          <p:cNvSpPr txBox="1"/>
          <p:nvPr/>
        </p:nvSpPr>
        <p:spPr>
          <a:xfrm>
            <a:off x="4381500" y="4191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57935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P spid="23" grpId="0" animBg="1"/>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686300"/>
          <a:chOff x="381000" y="266700"/>
          <a:chExt cx="9134475" cy="46863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知识回顾</a:t>
            </a:r>
          </a:p>
        </p:txBody>
      </p:sp>
      <p:sp>
        <p:nvSpPr>
          <p:cNvPr id="4" name="文本框 3"/>
          <p:cNvSpPr txBox="1"/>
          <p:nvPr/>
        </p:nvSpPr>
        <p:spPr>
          <a:xfrm>
            <a:off x="628650" y="1155700"/>
            <a:ext cx="17526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能量定义： </a:t>
            </a:r>
          </a:p>
        </p:txBody>
      </p:sp>
      <p:sp>
        <p:nvSpPr>
          <p:cNvPr id="5" name="文本框 4"/>
          <p:cNvSpPr txBox="1"/>
          <p:nvPr/>
        </p:nvSpPr>
        <p:spPr>
          <a:xfrm>
            <a:off x="2047876" y="1155700"/>
            <a:ext cx="58007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物体对外做功，表示这个物体具有_________</a:t>
            </a:r>
          </a:p>
        </p:txBody>
      </p:sp>
      <p:sp>
        <p:nvSpPr>
          <p:cNvPr id="6" name="文本框 5"/>
          <p:cNvSpPr txBox="1"/>
          <p:nvPr/>
        </p:nvSpPr>
        <p:spPr>
          <a:xfrm>
            <a:off x="628650" y="18161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能量单位：____________  </a:t>
            </a:r>
          </a:p>
        </p:txBody>
      </p:sp>
      <p:sp>
        <p:nvSpPr>
          <p:cNvPr id="7" name="文本框 6"/>
          <p:cNvSpPr txBox="1"/>
          <p:nvPr/>
        </p:nvSpPr>
        <p:spPr>
          <a:xfrm>
            <a:off x="628650" y="2527300"/>
            <a:ext cx="7734300" cy="884858"/>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注：一个物体能够做的功________，表示这个物体的能量________ </a:t>
            </a:r>
          </a:p>
        </p:txBody>
      </p:sp>
      <p:sp>
        <p:nvSpPr>
          <p:cNvPr id="8" name="文本框 7"/>
          <p:cNvSpPr txBox="1"/>
          <p:nvPr/>
        </p:nvSpPr>
        <p:spPr>
          <a:xfrm>
            <a:off x="628650" y="3835400"/>
            <a:ext cx="1063030" cy="442429"/>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微软雅黑" panose="020B0503020204020204" charset="-122"/>
              </a:rPr>
              <a:t>动能</a:t>
            </a:r>
            <a:r>
              <a:rPr lang="en-US" sz="2300" u="none" spc="0" dirty="0">
                <a:solidFill>
                  <a:srgbClr val="F65E5E">
                    <a:alpha val="100000"/>
                  </a:srgbClr>
                </a:solidFill>
                <a:latin typeface="微软雅黑" panose="020B0503020204020204" charset="-122"/>
              </a:rPr>
              <a:t>：</a:t>
            </a:r>
          </a:p>
        </p:txBody>
      </p:sp>
      <p:sp>
        <p:nvSpPr>
          <p:cNvPr id="9" name="文本框 8"/>
          <p:cNvSpPr txBox="1"/>
          <p:nvPr/>
        </p:nvSpPr>
        <p:spPr>
          <a:xfrm>
            <a:off x="1466850" y="38354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物体由于________而具有的能 </a:t>
            </a:r>
          </a:p>
        </p:txBody>
      </p:sp>
      <p:sp>
        <p:nvSpPr>
          <p:cNvPr id="10" name="文本框 9"/>
          <p:cNvSpPr txBox="1"/>
          <p:nvPr/>
        </p:nvSpPr>
        <p:spPr>
          <a:xfrm>
            <a:off x="628651" y="5149851"/>
            <a:ext cx="7334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panose="020B0503020204020204" charset="-122"/>
              </a:rPr>
              <a:t>势能</a:t>
            </a:r>
          </a:p>
        </p:txBody>
      </p:sp>
      <p:pic>
        <p:nvPicPr>
          <p:cNvPr id="11" name="图片 10"/>
          <p:cNvPicPr/>
          <p:nvPr/>
        </p:nvPicPr>
        <p:blipFill>
          <a:blip r:embed="rId2"/>
          <a:stretch>
            <a:fillRect/>
          </a:stretch>
        </p:blipFill>
        <p:spPr>
          <a:xfrm>
            <a:off x="1285875" y="4660901"/>
            <a:ext cx="95250" cy="1587500"/>
          </a:xfrm>
          <a:prstGeom prst="rect">
            <a:avLst/>
          </a:prstGeom>
        </p:spPr>
      </p:pic>
      <p:sp>
        <p:nvSpPr>
          <p:cNvPr id="12" name="文本框 11"/>
          <p:cNvSpPr txBox="1"/>
          <p:nvPr/>
        </p:nvSpPr>
        <p:spPr>
          <a:xfrm>
            <a:off x="1485900" y="4483100"/>
            <a:ext cx="15621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panose="020B0503020204020204" charset="-122"/>
              </a:rPr>
              <a:t>重力势能：</a:t>
            </a:r>
          </a:p>
        </p:txBody>
      </p:sp>
      <p:sp>
        <p:nvSpPr>
          <p:cNvPr id="13" name="文本框 12"/>
          <p:cNvSpPr txBox="1"/>
          <p:nvPr/>
        </p:nvSpPr>
        <p:spPr>
          <a:xfrm>
            <a:off x="1485900" y="5829300"/>
            <a:ext cx="15621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panose="020B0503020204020204" charset="-122"/>
              </a:rPr>
              <a:t>弹性势能：</a:t>
            </a:r>
          </a:p>
        </p:txBody>
      </p:sp>
      <p:sp>
        <p:nvSpPr>
          <p:cNvPr id="14" name="文本框 13"/>
          <p:cNvSpPr txBox="1"/>
          <p:nvPr/>
        </p:nvSpPr>
        <p:spPr>
          <a:xfrm>
            <a:off x="2857500" y="44577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物体由于_________而具有的能量</a:t>
            </a:r>
          </a:p>
        </p:txBody>
      </p:sp>
      <p:sp>
        <p:nvSpPr>
          <p:cNvPr id="15" name="文本框 14"/>
          <p:cNvSpPr txBox="1"/>
          <p:nvPr/>
        </p:nvSpPr>
        <p:spPr>
          <a:xfrm>
            <a:off x="2857500" y="58293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物体由于_____________而具有的能量</a:t>
            </a:r>
          </a:p>
        </p:txBody>
      </p:sp>
      <p:sp>
        <p:nvSpPr>
          <p:cNvPr id="16" name="文本框 15"/>
          <p:cNvSpPr txBox="1"/>
          <p:nvPr/>
        </p:nvSpPr>
        <p:spPr>
          <a:xfrm>
            <a:off x="6591301" y="1117600"/>
            <a:ext cx="695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能量</a:t>
            </a:r>
          </a:p>
        </p:txBody>
      </p:sp>
      <p:sp>
        <p:nvSpPr>
          <p:cNvPr id="17" name="文本框 16"/>
          <p:cNvSpPr txBox="1"/>
          <p:nvPr/>
        </p:nvSpPr>
        <p:spPr>
          <a:xfrm>
            <a:off x="2105025" y="1765300"/>
            <a:ext cx="13716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焦耳（J）</a:t>
            </a:r>
          </a:p>
        </p:txBody>
      </p:sp>
      <p:sp>
        <p:nvSpPr>
          <p:cNvPr id="18" name="文本框 17"/>
          <p:cNvSpPr txBox="1"/>
          <p:nvPr/>
        </p:nvSpPr>
        <p:spPr>
          <a:xfrm>
            <a:off x="3990976" y="2489200"/>
            <a:ext cx="7524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越多</a:t>
            </a:r>
          </a:p>
        </p:txBody>
      </p:sp>
      <p:sp>
        <p:nvSpPr>
          <p:cNvPr id="19" name="文本框 18"/>
          <p:cNvSpPr txBox="1"/>
          <p:nvPr/>
        </p:nvSpPr>
        <p:spPr>
          <a:xfrm>
            <a:off x="866775" y="3035300"/>
            <a:ext cx="7048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越大</a:t>
            </a:r>
          </a:p>
        </p:txBody>
      </p:sp>
      <p:sp>
        <p:nvSpPr>
          <p:cNvPr id="20" name="文本框 19"/>
          <p:cNvSpPr txBox="1"/>
          <p:nvPr/>
        </p:nvSpPr>
        <p:spPr>
          <a:xfrm>
            <a:off x="2790825" y="3784600"/>
            <a:ext cx="7048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运动</a:t>
            </a:r>
          </a:p>
        </p:txBody>
      </p:sp>
      <p:sp>
        <p:nvSpPr>
          <p:cNvPr id="21" name="文本框 20"/>
          <p:cNvSpPr txBox="1"/>
          <p:nvPr/>
        </p:nvSpPr>
        <p:spPr>
          <a:xfrm>
            <a:off x="4095751" y="4406900"/>
            <a:ext cx="1076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被举高</a:t>
            </a:r>
          </a:p>
        </p:txBody>
      </p:sp>
      <p:sp>
        <p:nvSpPr>
          <p:cNvPr id="22" name="文本框 21"/>
          <p:cNvSpPr txBox="1"/>
          <p:nvPr/>
        </p:nvSpPr>
        <p:spPr>
          <a:xfrm>
            <a:off x="4181475" y="5791200"/>
            <a:ext cx="13525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弹性形变</a:t>
            </a:r>
          </a:p>
        </p:txBody>
      </p:sp>
    </p:spTree>
    <p:extLst>
      <p:ext uri="{BB962C8B-B14F-4D97-AF65-F5344CB8AC3E}">
        <p14:creationId xmlns:p14="http://schemas.microsoft.com/office/powerpoint/2010/main" val="11288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352800"/>
          <a:chOff x="381000" y="266700"/>
          <a:chExt cx="9134475" cy="33528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知识回顾</a:t>
            </a:r>
          </a:p>
        </p:txBody>
      </p:sp>
      <p:sp>
        <p:nvSpPr>
          <p:cNvPr id="4" name="文本框 3"/>
          <p:cNvSpPr txBox="1"/>
          <p:nvPr/>
        </p:nvSpPr>
        <p:spPr>
          <a:xfrm>
            <a:off x="628650" y="1104900"/>
            <a:ext cx="3319780" cy="442429"/>
          </a:xfrm>
          <a:prstGeom prst="rect">
            <a:avLst/>
          </a:prstGeom>
          <a:noFill/>
        </p:spPr>
        <p:txBody>
          <a:bodyPr wrap="square"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各种能量的影响因素： </a:t>
            </a:r>
          </a:p>
        </p:txBody>
      </p:sp>
      <p:sp>
        <p:nvSpPr>
          <p:cNvPr id="5" name="文本框 4"/>
          <p:cNvSpPr txBox="1"/>
          <p:nvPr/>
        </p:nvSpPr>
        <p:spPr>
          <a:xfrm>
            <a:off x="628651" y="1841500"/>
            <a:ext cx="62388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物体动能的大小跟___________、___________有关 </a:t>
            </a:r>
          </a:p>
        </p:txBody>
      </p:sp>
      <p:sp>
        <p:nvSpPr>
          <p:cNvPr id="6" name="文本框 5"/>
          <p:cNvSpPr txBox="1"/>
          <p:nvPr/>
        </p:nvSpPr>
        <p:spPr>
          <a:xfrm>
            <a:off x="628650" y="2692400"/>
            <a:ext cx="68199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物体重力势能的大小跟___________、___________有关</a:t>
            </a:r>
          </a:p>
        </p:txBody>
      </p:sp>
      <p:sp>
        <p:nvSpPr>
          <p:cNvPr id="7" name="文本框 6"/>
          <p:cNvSpPr txBox="1"/>
          <p:nvPr/>
        </p:nvSpPr>
        <p:spPr>
          <a:xfrm>
            <a:off x="628650" y="35941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弹性势能大小与_________大小有关  </a:t>
            </a:r>
          </a:p>
        </p:txBody>
      </p:sp>
      <p:sp>
        <p:nvSpPr>
          <p:cNvPr id="8" name="文本框 7"/>
          <p:cNvSpPr txBox="1"/>
          <p:nvPr/>
        </p:nvSpPr>
        <p:spPr>
          <a:xfrm>
            <a:off x="628651" y="4470400"/>
            <a:ext cx="58578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实验运用______________、_______________</a:t>
            </a:r>
          </a:p>
        </p:txBody>
      </p:sp>
      <p:sp>
        <p:nvSpPr>
          <p:cNvPr id="9" name="文本框 8"/>
          <p:cNvSpPr txBox="1"/>
          <p:nvPr/>
        </p:nvSpPr>
        <p:spPr>
          <a:xfrm>
            <a:off x="3209925" y="1790700"/>
            <a:ext cx="6096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速度</a:t>
            </a:r>
          </a:p>
        </p:txBody>
      </p:sp>
      <p:sp>
        <p:nvSpPr>
          <p:cNvPr id="10" name="文本框 9"/>
          <p:cNvSpPr txBox="1"/>
          <p:nvPr/>
        </p:nvSpPr>
        <p:spPr>
          <a:xfrm>
            <a:off x="5038726" y="1790700"/>
            <a:ext cx="6191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质量</a:t>
            </a:r>
          </a:p>
        </p:txBody>
      </p:sp>
      <p:sp>
        <p:nvSpPr>
          <p:cNvPr id="11" name="文本框 10"/>
          <p:cNvSpPr txBox="1"/>
          <p:nvPr/>
        </p:nvSpPr>
        <p:spPr>
          <a:xfrm>
            <a:off x="5629276" y="2654300"/>
            <a:ext cx="6191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质量</a:t>
            </a:r>
          </a:p>
        </p:txBody>
      </p:sp>
      <p:sp>
        <p:nvSpPr>
          <p:cNvPr id="12" name="文本框 11"/>
          <p:cNvSpPr txBox="1"/>
          <p:nvPr/>
        </p:nvSpPr>
        <p:spPr>
          <a:xfrm>
            <a:off x="3838575" y="2667000"/>
            <a:ext cx="7429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高度</a:t>
            </a:r>
          </a:p>
        </p:txBody>
      </p:sp>
      <p:sp>
        <p:nvSpPr>
          <p:cNvPr id="13" name="文本框 12"/>
          <p:cNvSpPr txBox="1"/>
          <p:nvPr/>
        </p:nvSpPr>
        <p:spPr>
          <a:xfrm>
            <a:off x="2857500" y="3530600"/>
            <a:ext cx="7429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形变</a:t>
            </a:r>
          </a:p>
        </p:txBody>
      </p:sp>
      <p:sp>
        <p:nvSpPr>
          <p:cNvPr id="14" name="文本框 13"/>
          <p:cNvSpPr txBox="1"/>
          <p:nvPr/>
        </p:nvSpPr>
        <p:spPr>
          <a:xfrm>
            <a:off x="2219325" y="4419600"/>
            <a:ext cx="95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转换法</a:t>
            </a:r>
          </a:p>
        </p:txBody>
      </p:sp>
      <p:sp>
        <p:nvSpPr>
          <p:cNvPr id="15" name="文本框 14"/>
          <p:cNvSpPr txBox="1"/>
          <p:nvPr/>
        </p:nvSpPr>
        <p:spPr>
          <a:xfrm>
            <a:off x="4105276" y="4432300"/>
            <a:ext cx="15335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控制变量法</a:t>
            </a:r>
          </a:p>
        </p:txBody>
      </p:sp>
    </p:spTree>
    <p:extLst>
      <p:ext uri="{BB962C8B-B14F-4D97-AF65-F5344CB8AC3E}">
        <p14:creationId xmlns:p14="http://schemas.microsoft.com/office/powerpoint/2010/main" val="11732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562350"/>
          <a:chOff x="381000" y="266700"/>
          <a:chExt cx="9134475" cy="35623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知识引入</a:t>
            </a:r>
          </a:p>
        </p:txBody>
      </p:sp>
      <p:pic>
        <p:nvPicPr>
          <p:cNvPr id="4" name="图片 3"/>
          <p:cNvPicPr/>
          <p:nvPr/>
        </p:nvPicPr>
        <p:blipFill>
          <a:blip r:embed="rId2"/>
          <a:stretch>
            <a:fillRect/>
          </a:stretch>
        </p:blipFill>
        <p:spPr>
          <a:xfrm>
            <a:off x="647700" y="1193800"/>
            <a:ext cx="419100" cy="558800"/>
          </a:xfrm>
          <a:prstGeom prst="rect">
            <a:avLst/>
          </a:prstGeom>
        </p:spPr>
      </p:pic>
      <p:sp>
        <p:nvSpPr>
          <p:cNvPr id="5" name="文本框 4"/>
          <p:cNvSpPr txBox="1"/>
          <p:nvPr/>
        </p:nvSpPr>
        <p:spPr>
          <a:xfrm>
            <a:off x="1219200" y="11684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想一想，下列物体都具有什么能量？ </a:t>
            </a:r>
          </a:p>
        </p:txBody>
      </p:sp>
      <p:pic>
        <p:nvPicPr>
          <p:cNvPr id="6" name="图片 5"/>
          <p:cNvPicPr/>
          <p:nvPr/>
        </p:nvPicPr>
        <p:blipFill>
          <a:blip r:embed="rId3"/>
          <a:stretch>
            <a:fillRect/>
          </a:stretch>
        </p:blipFill>
        <p:spPr>
          <a:xfrm>
            <a:off x="6315075" y="3048000"/>
            <a:ext cx="1619250" cy="13970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4"/>
          <a:stretch>
            <a:fillRect/>
          </a:stretch>
        </p:blipFill>
        <p:spPr>
          <a:xfrm>
            <a:off x="3714750" y="3048000"/>
            <a:ext cx="1619250" cy="1397000"/>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p:cNvPicPr/>
          <p:nvPr/>
        </p:nvPicPr>
        <p:blipFill>
          <a:blip r:embed="rId5"/>
          <a:stretch>
            <a:fillRect/>
          </a:stretch>
        </p:blipFill>
        <p:spPr>
          <a:xfrm>
            <a:off x="1228725" y="3048000"/>
            <a:ext cx="1619250" cy="1397000"/>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1314450" y="2273300"/>
            <a:ext cx="15049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奔驰的汽车</a:t>
            </a:r>
          </a:p>
        </p:txBody>
      </p:sp>
      <p:sp>
        <p:nvSpPr>
          <p:cNvPr id="10" name="文本框 9"/>
          <p:cNvSpPr txBox="1"/>
          <p:nvPr/>
        </p:nvSpPr>
        <p:spPr>
          <a:xfrm>
            <a:off x="3657601" y="2286000"/>
            <a:ext cx="1838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树枝上的小鸟</a:t>
            </a:r>
          </a:p>
        </p:txBody>
      </p:sp>
      <p:sp>
        <p:nvSpPr>
          <p:cNvPr id="11" name="文本框 10"/>
          <p:cNvSpPr txBox="1"/>
          <p:nvPr/>
        </p:nvSpPr>
        <p:spPr>
          <a:xfrm>
            <a:off x="6362701" y="2273300"/>
            <a:ext cx="14954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拉开的皮筋</a:t>
            </a:r>
          </a:p>
        </p:txBody>
      </p:sp>
      <p:sp>
        <p:nvSpPr>
          <p:cNvPr id="12" name="文本框 11"/>
          <p:cNvSpPr txBox="1"/>
          <p:nvPr/>
        </p:nvSpPr>
        <p:spPr>
          <a:xfrm>
            <a:off x="1695451" y="4749800"/>
            <a:ext cx="7143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
        <p:nvSpPr>
          <p:cNvPr id="13" name="文本框 12"/>
          <p:cNvSpPr txBox="1"/>
          <p:nvPr/>
        </p:nvSpPr>
        <p:spPr>
          <a:xfrm>
            <a:off x="3971926" y="4749800"/>
            <a:ext cx="12858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a:t>
            </a:r>
          </a:p>
        </p:txBody>
      </p:sp>
      <p:sp>
        <p:nvSpPr>
          <p:cNvPr id="14" name="文本框 13"/>
          <p:cNvSpPr txBox="1"/>
          <p:nvPr/>
        </p:nvSpPr>
        <p:spPr>
          <a:xfrm>
            <a:off x="6515101" y="4749800"/>
            <a:ext cx="12668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弹性势能</a:t>
            </a:r>
          </a:p>
        </p:txBody>
      </p:sp>
    </p:spTree>
    <p:extLst>
      <p:ext uri="{BB962C8B-B14F-4D97-AF65-F5344CB8AC3E}">
        <p14:creationId xmlns:p14="http://schemas.microsoft.com/office/powerpoint/2010/main" val="31235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429125"/>
          <a:chOff x="381000" y="266700"/>
          <a:chExt cx="9134475" cy="44291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知识引入</a:t>
            </a:r>
          </a:p>
        </p:txBody>
      </p:sp>
      <p:pic>
        <p:nvPicPr>
          <p:cNvPr id="4" name="图片 3"/>
          <p:cNvPicPr/>
          <p:nvPr/>
        </p:nvPicPr>
        <p:blipFill>
          <a:blip r:embed="rId2"/>
          <a:stretch>
            <a:fillRect/>
          </a:stretch>
        </p:blipFill>
        <p:spPr>
          <a:xfrm>
            <a:off x="628650" y="1155700"/>
            <a:ext cx="419100" cy="558800"/>
          </a:xfrm>
          <a:prstGeom prst="rect">
            <a:avLst/>
          </a:prstGeom>
        </p:spPr>
      </p:pic>
      <p:sp>
        <p:nvSpPr>
          <p:cNvPr id="5" name="文本框 4"/>
          <p:cNvSpPr txBox="1"/>
          <p:nvPr/>
        </p:nvSpPr>
        <p:spPr>
          <a:xfrm>
            <a:off x="1200150" y="1130300"/>
            <a:ext cx="62484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想一想，在天空中飞行的飞机具有什么能量？ </a:t>
            </a:r>
          </a:p>
        </p:txBody>
      </p:sp>
      <p:pic>
        <p:nvPicPr>
          <p:cNvPr id="6" name="图片 5"/>
          <p:cNvPicPr/>
          <p:nvPr/>
        </p:nvPicPr>
        <p:blipFill>
          <a:blip r:embed="rId3"/>
          <a:stretch>
            <a:fillRect/>
          </a:stretch>
        </p:blipFill>
        <p:spPr>
          <a:xfrm>
            <a:off x="3267075" y="1993900"/>
            <a:ext cx="1619250" cy="1397000"/>
          </a:xfrm>
          <a:prstGeom prst="rect">
            <a:avLst/>
          </a:prstGeom>
          <a:ln w="63500" cap="flat" cmpd="sng" algn="ctr">
            <a:solidFill>
              <a:srgbClr val="FFFFFF">
                <a:alpha val="14900"/>
              </a:srgbClr>
            </a:solidFill>
            <a:prstDash val="solid"/>
            <a:round/>
            <a:headEnd type="none" w="med" len="med"/>
            <a:tailEnd type="none" w="med" len="med"/>
          </a:ln>
        </p:spPr>
      </p:pic>
      <p:sp>
        <p:nvSpPr>
          <p:cNvPr id="7" name="文本框 6"/>
          <p:cNvSpPr txBox="1"/>
          <p:nvPr/>
        </p:nvSpPr>
        <p:spPr>
          <a:xfrm>
            <a:off x="5534026" y="2400300"/>
            <a:ext cx="21240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重力势能和动能</a:t>
            </a:r>
          </a:p>
        </p:txBody>
      </p:sp>
      <p:pic>
        <p:nvPicPr>
          <p:cNvPr id="8" name="图片 7"/>
          <p:cNvPicPr/>
          <p:nvPr/>
        </p:nvPicPr>
        <p:blipFill>
          <a:blip r:embed="rId2"/>
          <a:stretch>
            <a:fillRect/>
          </a:stretch>
        </p:blipFill>
        <p:spPr>
          <a:xfrm>
            <a:off x="628650" y="3606800"/>
            <a:ext cx="419100" cy="558800"/>
          </a:xfrm>
          <a:prstGeom prst="rect">
            <a:avLst/>
          </a:prstGeom>
        </p:spPr>
      </p:pic>
      <p:sp>
        <p:nvSpPr>
          <p:cNvPr id="9" name="文本框 8"/>
          <p:cNvSpPr txBox="1"/>
          <p:nvPr/>
        </p:nvSpPr>
        <p:spPr>
          <a:xfrm>
            <a:off x="1200150" y="3581400"/>
            <a:ext cx="65722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想一想，跳水运动员在空中时具有什么能量？ </a:t>
            </a:r>
          </a:p>
        </p:txBody>
      </p:sp>
      <p:pic>
        <p:nvPicPr>
          <p:cNvPr id="10" name="图片 9"/>
          <p:cNvPicPr/>
          <p:nvPr/>
        </p:nvPicPr>
        <p:blipFill>
          <a:blip r:embed="rId4"/>
          <a:stretch>
            <a:fillRect/>
          </a:stretch>
        </p:blipFill>
        <p:spPr>
          <a:xfrm>
            <a:off x="3267075" y="4508500"/>
            <a:ext cx="1619250" cy="1397000"/>
          </a:xfrm>
          <a:prstGeom prst="rect">
            <a:avLst/>
          </a:prstGeom>
          <a:ln w="63500" cap="flat" cmpd="sng" algn="ctr">
            <a:solidFill>
              <a:srgbClr val="FFFFFF">
                <a:alpha val="14900"/>
              </a:srgbClr>
            </a:solidFill>
            <a:prstDash val="solid"/>
            <a:round/>
            <a:headEnd type="none" w="med" len="med"/>
            <a:tailEnd type="none" w="med" len="med"/>
          </a:ln>
        </p:spPr>
      </p:pic>
      <p:sp>
        <p:nvSpPr>
          <p:cNvPr id="11" name="文本框 10"/>
          <p:cNvSpPr txBox="1"/>
          <p:nvPr/>
        </p:nvSpPr>
        <p:spPr>
          <a:xfrm>
            <a:off x="5534026" y="4902200"/>
            <a:ext cx="20669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重力势能和动能</a:t>
            </a:r>
          </a:p>
        </p:txBody>
      </p:sp>
    </p:spTree>
    <p:extLst>
      <p:ext uri="{BB962C8B-B14F-4D97-AF65-F5344CB8AC3E}">
        <p14:creationId xmlns:p14="http://schemas.microsoft.com/office/powerpoint/2010/main" val="7849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114800"/>
          <a:chOff x="381000" y="266700"/>
          <a:chExt cx="9134475" cy="41148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机械能</a:t>
            </a:r>
          </a:p>
        </p:txBody>
      </p:sp>
      <p:sp>
        <p:nvSpPr>
          <p:cNvPr id="4" name="文本框 3"/>
          <p:cNvSpPr txBox="1"/>
          <p:nvPr/>
        </p:nvSpPr>
        <p:spPr>
          <a:xfrm>
            <a:off x="628650" y="1117600"/>
            <a:ext cx="63627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我们发现物体有时会同时具有多种能量。 </a:t>
            </a:r>
          </a:p>
        </p:txBody>
      </p:sp>
      <p:sp>
        <p:nvSpPr>
          <p:cNvPr id="5" name="文本框 4"/>
          <p:cNvSpPr txBox="1"/>
          <p:nvPr/>
        </p:nvSpPr>
        <p:spPr>
          <a:xfrm>
            <a:off x="1152526" y="1809751"/>
            <a:ext cx="3729037" cy="442429"/>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微软雅黑" panose="020B0503020204020204" charset="-122"/>
              </a:rPr>
              <a:t>动能、</a:t>
            </a:r>
            <a:r>
              <a:rPr lang="en-US" sz="2300" u="none" spc="0" dirty="0" err="1">
                <a:solidFill>
                  <a:srgbClr val="F65E5E">
                    <a:alpha val="100000"/>
                  </a:srgbClr>
                </a:solidFill>
                <a:latin typeface="微软雅黑" panose="020B0503020204020204" charset="-122"/>
              </a:rPr>
              <a:t>势能</a:t>
            </a:r>
            <a:r>
              <a:rPr lang="en-US" sz="2300" u="none" spc="0" dirty="0" err="1">
                <a:solidFill>
                  <a:srgbClr val="FFFFFF">
                    <a:alpha val="100000"/>
                  </a:srgbClr>
                </a:solidFill>
                <a:latin typeface="微软雅黑" panose="020B0503020204020204" charset="-122"/>
              </a:rPr>
              <a:t>统称为</a:t>
            </a:r>
            <a:r>
              <a:rPr lang="en-US" sz="2300" u="none" spc="0" dirty="0" err="1">
                <a:solidFill>
                  <a:srgbClr val="00B050">
                    <a:alpha val="100000"/>
                  </a:srgbClr>
                </a:solidFill>
                <a:latin typeface="微软雅黑" panose="020B0503020204020204" charset="-122"/>
              </a:rPr>
              <a:t>机械能</a:t>
            </a:r>
            <a:r>
              <a:rPr lang="en-US" sz="2300" u="none" spc="0" dirty="0">
                <a:solidFill>
                  <a:srgbClr val="FFFFFF">
                    <a:alpha val="100000"/>
                  </a:srgbClr>
                </a:solidFill>
                <a:latin typeface="微软雅黑" panose="020B0503020204020204" charset="-122"/>
              </a:rPr>
              <a:t>。</a:t>
            </a:r>
          </a:p>
        </p:txBody>
      </p:sp>
      <p:pic>
        <p:nvPicPr>
          <p:cNvPr id="6" name="图片 5"/>
          <p:cNvPicPr/>
          <p:nvPr/>
        </p:nvPicPr>
        <p:blipFill>
          <a:blip r:embed="rId2"/>
          <a:stretch>
            <a:fillRect/>
          </a:stretch>
        </p:blipFill>
        <p:spPr>
          <a:xfrm>
            <a:off x="628650" y="1905000"/>
            <a:ext cx="323850" cy="431800"/>
          </a:xfrm>
          <a:prstGeom prst="rect">
            <a:avLst/>
          </a:prstGeom>
        </p:spPr>
      </p:pic>
      <p:sp>
        <p:nvSpPr>
          <p:cNvPr id="7" name="文本框 6"/>
          <p:cNvSpPr txBox="1"/>
          <p:nvPr/>
        </p:nvSpPr>
        <p:spPr>
          <a:xfrm>
            <a:off x="1200150" y="3086100"/>
            <a:ext cx="9906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92D050">
                    <a:alpha val="100000"/>
                  </a:srgbClr>
                </a:solidFill>
                <a:latin typeface="微软雅黑" panose="020B0503020204020204" charset="-122"/>
              </a:rPr>
              <a:t>机械能</a:t>
            </a:r>
          </a:p>
        </p:txBody>
      </p:sp>
      <p:pic>
        <p:nvPicPr>
          <p:cNvPr id="8" name="图片 7"/>
          <p:cNvPicPr/>
          <p:nvPr/>
        </p:nvPicPr>
        <p:blipFill>
          <a:blip r:embed="rId3"/>
          <a:stretch>
            <a:fillRect/>
          </a:stretch>
        </p:blipFill>
        <p:spPr>
          <a:xfrm>
            <a:off x="2171700" y="2755900"/>
            <a:ext cx="76200" cy="1270000"/>
          </a:xfrm>
          <a:prstGeom prst="rect">
            <a:avLst/>
          </a:prstGeom>
        </p:spPr>
      </p:pic>
      <p:sp>
        <p:nvSpPr>
          <p:cNvPr id="9" name="文本框 8"/>
          <p:cNvSpPr txBox="1"/>
          <p:nvPr/>
        </p:nvSpPr>
        <p:spPr>
          <a:xfrm>
            <a:off x="2343150" y="2489200"/>
            <a:ext cx="7429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动能</a:t>
            </a:r>
          </a:p>
        </p:txBody>
      </p:sp>
      <p:sp>
        <p:nvSpPr>
          <p:cNvPr id="10" name="文本框 9"/>
          <p:cNvSpPr txBox="1"/>
          <p:nvPr/>
        </p:nvSpPr>
        <p:spPr>
          <a:xfrm>
            <a:off x="2343150" y="3606800"/>
            <a:ext cx="66675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panose="020B0503020204020204" charset="-122"/>
              </a:rPr>
              <a:t>势能</a:t>
            </a:r>
          </a:p>
        </p:txBody>
      </p:sp>
      <p:pic>
        <p:nvPicPr>
          <p:cNvPr id="11" name="图片 10"/>
          <p:cNvPicPr/>
          <p:nvPr/>
        </p:nvPicPr>
        <p:blipFill>
          <a:blip r:embed="rId3"/>
          <a:stretch>
            <a:fillRect/>
          </a:stretch>
        </p:blipFill>
        <p:spPr>
          <a:xfrm>
            <a:off x="3086100" y="3276600"/>
            <a:ext cx="76200" cy="1270000"/>
          </a:xfrm>
          <a:prstGeom prst="rect">
            <a:avLst/>
          </a:prstGeom>
        </p:spPr>
      </p:pic>
      <p:sp>
        <p:nvSpPr>
          <p:cNvPr id="12" name="文本框 11"/>
          <p:cNvSpPr txBox="1"/>
          <p:nvPr/>
        </p:nvSpPr>
        <p:spPr>
          <a:xfrm>
            <a:off x="3248026" y="2984500"/>
            <a:ext cx="12287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重力势能</a:t>
            </a:r>
          </a:p>
        </p:txBody>
      </p:sp>
      <p:sp>
        <p:nvSpPr>
          <p:cNvPr id="13" name="文本框 12"/>
          <p:cNvSpPr txBox="1"/>
          <p:nvPr/>
        </p:nvSpPr>
        <p:spPr>
          <a:xfrm>
            <a:off x="3267076" y="4229100"/>
            <a:ext cx="12287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弹性势能</a:t>
            </a:r>
          </a:p>
        </p:txBody>
      </p:sp>
      <p:sp>
        <p:nvSpPr>
          <p:cNvPr id="14" name="文本框 13"/>
          <p:cNvSpPr txBox="1"/>
          <p:nvPr/>
        </p:nvSpPr>
        <p:spPr>
          <a:xfrm>
            <a:off x="1152525" y="4946651"/>
            <a:ext cx="7353300"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物体具有机械能的总量等于动能、势能两种能量之和</a:t>
            </a:r>
            <a:r>
              <a:rPr lang="en-US" sz="2300" u="none" spc="0" dirty="0">
                <a:solidFill>
                  <a:srgbClr val="FFFFFF">
                    <a:alpha val="100000"/>
                  </a:srgbClr>
                </a:solidFill>
                <a:latin typeface="微软雅黑" panose="020B0503020204020204" charset="-122"/>
              </a:rPr>
              <a:t>。 </a:t>
            </a:r>
          </a:p>
        </p:txBody>
      </p:sp>
      <p:pic>
        <p:nvPicPr>
          <p:cNvPr id="15" name="图片 14"/>
          <p:cNvPicPr/>
          <p:nvPr/>
        </p:nvPicPr>
        <p:blipFill>
          <a:blip r:embed="rId4"/>
          <a:stretch>
            <a:fillRect/>
          </a:stretch>
        </p:blipFill>
        <p:spPr>
          <a:xfrm>
            <a:off x="628650" y="5054600"/>
            <a:ext cx="323850" cy="431800"/>
          </a:xfrm>
          <a:prstGeom prst="rect">
            <a:avLst/>
          </a:prstGeom>
        </p:spPr>
      </p:pic>
    </p:spTree>
    <p:extLst>
      <p:ext uri="{BB962C8B-B14F-4D97-AF65-F5344CB8AC3E}">
        <p14:creationId xmlns:p14="http://schemas.microsoft.com/office/powerpoint/2010/main" val="9007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572000"/>
          <a:chOff x="381000" y="266700"/>
          <a:chExt cx="9134475" cy="45720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panose="020B0503020204020204" charset="-122"/>
              </a:rPr>
              <a:t>能量的相互转化</a:t>
            </a:r>
          </a:p>
        </p:txBody>
      </p:sp>
      <p:sp>
        <p:nvSpPr>
          <p:cNvPr id="4" name="文本框 3"/>
          <p:cNvSpPr txBox="1"/>
          <p:nvPr/>
        </p:nvSpPr>
        <p:spPr>
          <a:xfrm>
            <a:off x="1276351" y="1193800"/>
            <a:ext cx="56292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想一想，射箭时弓的弹性势能去哪里了？ </a:t>
            </a:r>
          </a:p>
        </p:txBody>
      </p:sp>
      <p:pic>
        <p:nvPicPr>
          <p:cNvPr id="5" name="图片 4"/>
          <p:cNvPicPr/>
          <p:nvPr/>
        </p:nvPicPr>
        <p:blipFill>
          <a:blip r:embed="rId2"/>
          <a:stretch>
            <a:fillRect/>
          </a:stretch>
        </p:blipFill>
        <p:spPr>
          <a:xfrm>
            <a:off x="628650" y="1219200"/>
            <a:ext cx="419100" cy="558800"/>
          </a:xfrm>
          <a:prstGeom prst="rect">
            <a:avLst/>
          </a:prstGeom>
        </p:spPr>
      </p:pic>
      <p:pic>
        <p:nvPicPr>
          <p:cNvPr id="6" name="图片 5"/>
          <p:cNvPicPr/>
          <p:nvPr/>
        </p:nvPicPr>
        <p:blipFill>
          <a:blip r:embed="rId3"/>
          <a:stretch>
            <a:fillRect/>
          </a:stretch>
        </p:blipFill>
        <p:spPr>
          <a:xfrm>
            <a:off x="1323975" y="26416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4"/>
          <a:stretch>
            <a:fillRect/>
          </a:stretch>
        </p:blipFill>
        <p:spPr>
          <a:xfrm>
            <a:off x="3609975" y="19558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p:cNvPicPr/>
          <p:nvPr/>
        </p:nvPicPr>
        <p:blipFill>
          <a:blip r:embed="rId5"/>
          <a:stretch>
            <a:fillRect/>
          </a:stretch>
        </p:blipFill>
        <p:spPr>
          <a:xfrm>
            <a:off x="3609975" y="3429000"/>
            <a:ext cx="2857500" cy="2667000"/>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6753226" y="2984500"/>
            <a:ext cx="183832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00">
                    <a:alpha val="100000"/>
                  </a:srgbClr>
                </a:solidFill>
                <a:latin typeface="微软雅黑" panose="020B0503020204020204" charset="-122"/>
              </a:rPr>
              <a:t>弓的弹性势能</a:t>
            </a:r>
          </a:p>
        </p:txBody>
      </p:sp>
      <p:pic>
        <p:nvPicPr>
          <p:cNvPr id="10" name="图片 9"/>
          <p:cNvPicPr/>
          <p:nvPr/>
        </p:nvPicPr>
        <p:blipFill>
          <a:blip r:embed="rId6"/>
          <a:stretch>
            <a:fillRect/>
          </a:stretch>
        </p:blipFill>
        <p:spPr>
          <a:xfrm>
            <a:off x="7486651" y="3568701"/>
            <a:ext cx="276225" cy="927100"/>
          </a:xfrm>
          <a:prstGeom prst="rect">
            <a:avLst/>
          </a:prstGeom>
        </p:spPr>
      </p:pic>
      <p:sp>
        <p:nvSpPr>
          <p:cNvPr id="11" name="文本框 10"/>
          <p:cNvSpPr txBox="1"/>
          <p:nvPr/>
        </p:nvSpPr>
        <p:spPr>
          <a:xfrm>
            <a:off x="7029450" y="4559300"/>
            <a:ext cx="1628775" cy="442429"/>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panose="020B0503020204020204" charset="-122"/>
              </a:rPr>
              <a:t>箭的动能  </a:t>
            </a:r>
          </a:p>
        </p:txBody>
      </p:sp>
      <p:sp>
        <p:nvSpPr>
          <p:cNvPr id="12" name="文本框 11"/>
          <p:cNvSpPr txBox="1"/>
          <p:nvPr/>
        </p:nvSpPr>
        <p:spPr>
          <a:xfrm>
            <a:off x="4000500" y="3175000"/>
            <a:ext cx="4762500"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7461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435</Words>
  <Application>Microsoft Office PowerPoint</Application>
  <PresentationFormat>全屏显示(4:3)</PresentationFormat>
  <Paragraphs>203</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9</cp:revision>
  <dcterms:created xsi:type="dcterms:W3CDTF">2020-04-28T13:33:39Z</dcterms:created>
  <dcterms:modified xsi:type="dcterms:W3CDTF">2020-04-29T22:28:16Z</dcterms:modified>
</cp:coreProperties>
</file>