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39"/>
  </p:notesMasterIdLst>
  <p:sldIdLst>
    <p:sldId id="259" r:id="rId3"/>
    <p:sldId id="257" r:id="rId4"/>
    <p:sldId id="287" r:id="rId5"/>
    <p:sldId id="265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6" r:id="rId14"/>
    <p:sldId id="294" r:id="rId15"/>
    <p:sldId id="303" r:id="rId16"/>
    <p:sldId id="275" r:id="rId17"/>
    <p:sldId id="272" r:id="rId18"/>
    <p:sldId id="273" r:id="rId19"/>
    <p:sldId id="274" r:id="rId20"/>
    <p:sldId id="290" r:id="rId21"/>
    <p:sldId id="293" r:id="rId22"/>
    <p:sldId id="277" r:id="rId23"/>
    <p:sldId id="301" r:id="rId24"/>
    <p:sldId id="302" r:id="rId25"/>
    <p:sldId id="278" r:id="rId26"/>
    <p:sldId id="279" r:id="rId27"/>
    <p:sldId id="284" r:id="rId28"/>
    <p:sldId id="286" r:id="rId29"/>
    <p:sldId id="280" r:id="rId30"/>
    <p:sldId id="281" r:id="rId31"/>
    <p:sldId id="282" r:id="rId32"/>
    <p:sldId id="299" r:id="rId33"/>
    <p:sldId id="300" r:id="rId34"/>
    <p:sldId id="283" r:id="rId35"/>
    <p:sldId id="288" r:id="rId36"/>
    <p:sldId id="289" r:id="rId37"/>
    <p:sldId id="30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8F67-6FE8-4F96-9E69-B211A4FC1C87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D072-7311-4C8F-98D9-8F067C066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9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hui\Desktop\bg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7" y="0"/>
            <a:ext cx="1008063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2484543" y="2305875"/>
            <a:ext cx="7368209" cy="14401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4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第十二章 简单机械</a:t>
            </a:r>
            <a:endParaRPr kumimoji="1" lang="en-US" altLang="zh-CN" sz="4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</a:t>
            </a:r>
            <a:r>
              <a:rPr kumimoji="1" lang="zh-CN" alt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１</a:t>
            </a: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节 </a:t>
            </a:r>
            <a:r>
              <a:rPr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杠杆</a:t>
            </a:r>
            <a:endParaRPr kumimoji="1" lang="zh-CN" altLang="en-US" sz="6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362503" y="845220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</a:t>
            </a:r>
            <a:r>
              <a:rPr lang="zh-CN" altLang="en-US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年级 物理</a:t>
            </a:r>
            <a:endParaRPr lang="en-US" altLang="zh-CN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7" y="1577045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7983" y="3841164"/>
            <a:ext cx="1447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黑体" panose="02010609060101010101" charset="-122"/>
              </a:rPr>
              <a:t>动力臂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06535" y="3853036"/>
            <a:ext cx="697431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到动力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的距离，用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1466168" y="2062403"/>
            <a:ext cx="0" cy="863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8580853" y="3259224"/>
            <a:ext cx="0" cy="1389579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389202" y="2926003"/>
            <a:ext cx="543739" cy="519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528293" y="4731233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1466168" y="2867835"/>
            <a:ext cx="0" cy="2519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charset="-122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9262132" y="3018217"/>
            <a:ext cx="2204035" cy="101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662066" y="23885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sp>
        <p:nvSpPr>
          <p:cNvPr id="15" name="矩形 14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92" y="1608382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1483" y="4765779"/>
            <a:ext cx="1423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黑体" panose="02010609060101010101" charset="-122"/>
              </a:rPr>
              <a:t>阻力臂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82048" y="4778893"/>
            <a:ext cx="67040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到阻力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的距离，用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1466168" y="2062403"/>
            <a:ext cx="0" cy="863600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8580853" y="3259224"/>
            <a:ext cx="0" cy="138957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466167" y="2926003"/>
            <a:ext cx="543739" cy="519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72755" y="4517490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8580853" y="760464"/>
            <a:ext cx="0" cy="2519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charset="-122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1466168" y="2867835"/>
            <a:ext cx="0" cy="2519363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charset="-122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9262132" y="3018217"/>
            <a:ext cx="2204035" cy="1011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72755" y="184245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662066" y="23446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589032" y="2998234"/>
            <a:ext cx="6731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540442" y="2805095"/>
            <a:ext cx="2159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747302" y="2805095"/>
            <a:ext cx="0" cy="14470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大括号 33"/>
          <p:cNvSpPr/>
          <p:nvPr/>
        </p:nvSpPr>
        <p:spPr>
          <a:xfrm rot="5400000">
            <a:off x="8731144" y="2433635"/>
            <a:ext cx="350256" cy="634480"/>
          </a:xfrm>
          <a:prstGeom prst="lef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7" y="1577045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70338" y="175853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支点</a:t>
            </a:r>
          </a:p>
        </p:txBody>
      </p:sp>
      <p:sp>
        <p:nvSpPr>
          <p:cNvPr id="8" name="矩形 7"/>
          <p:cNvSpPr/>
          <p:nvPr/>
        </p:nvSpPr>
        <p:spPr>
          <a:xfrm>
            <a:off x="1606535" y="1800793"/>
            <a:ext cx="5977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杠杆绕着转动的固定点，用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0338" y="2577545"/>
            <a:ext cx="1115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</a:rPr>
              <a:t>动力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06535" y="2581653"/>
            <a:ext cx="507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使杠杆转动的力，用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0338" y="3358405"/>
            <a:ext cx="118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</a:rPr>
              <a:t>阻力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06534" y="3358405"/>
            <a:ext cx="5510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阻碍杠杆转动的力，用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2487" y="4125583"/>
            <a:ext cx="1596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</a:rPr>
              <a:t>动力臂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06535" y="4135157"/>
            <a:ext cx="697431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从支点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到动力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作用线的距离，用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1538" y="4864404"/>
            <a:ext cx="1577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</a:rPr>
              <a:t>阻力臂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65210" y="4883302"/>
            <a:ext cx="6892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从支点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到阻力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作用线的距离，用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1466168" y="2062403"/>
            <a:ext cx="0" cy="863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8580853" y="3259224"/>
            <a:ext cx="0" cy="138957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407536" y="2966068"/>
            <a:ext cx="543739" cy="519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771652" y="4471676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8580853" y="760464"/>
            <a:ext cx="0" cy="2519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charset="-122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1466168" y="2867835"/>
            <a:ext cx="0" cy="2519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charset="-122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8552418" y="3018217"/>
            <a:ext cx="679034" cy="20224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9262132" y="3018217"/>
            <a:ext cx="2204035" cy="101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sp>
        <p:nvSpPr>
          <p:cNvPr id="26" name="矩形 25"/>
          <p:cNvSpPr/>
          <p:nvPr/>
        </p:nvSpPr>
        <p:spPr>
          <a:xfrm>
            <a:off x="8787494" y="23446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662066" y="244284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58583" y="502231"/>
            <a:ext cx="54938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</a:t>
            </a: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要素作图：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98508" y="2431983"/>
            <a:ext cx="2552295" cy="3624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4" descr="09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>
            <a:fillRect/>
          </a:stretch>
        </p:blipFill>
        <p:spPr bwMode="auto">
          <a:xfrm>
            <a:off x="1398507" y="2431983"/>
            <a:ext cx="255229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42"/>
          <p:cNvSpPr>
            <a:spLocks noChangeShapeType="1"/>
          </p:cNvSpPr>
          <p:nvPr/>
        </p:nvSpPr>
        <p:spPr bwMode="auto">
          <a:xfrm rot="12960000" flipV="1">
            <a:off x="2496629" y="2803601"/>
            <a:ext cx="389127" cy="28271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rot="12960000" flipH="1" flipV="1">
            <a:off x="2238093" y="4174556"/>
            <a:ext cx="966712" cy="13130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rot="12531695" flipH="1" flipV="1">
            <a:off x="2203346" y="3021012"/>
            <a:ext cx="593347" cy="104280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rot="12531695" flipH="1">
            <a:off x="2470899" y="4015159"/>
            <a:ext cx="230352" cy="14297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771053" y="2533890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705540" y="5462991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矩形 38"/>
          <p:cNvSpPr/>
          <p:nvPr/>
        </p:nvSpPr>
        <p:spPr>
          <a:xfrm>
            <a:off x="2516225" y="35424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799202" y="31568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6" descr="chapter-9_05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67357" r="17352" b="16071"/>
          <a:stretch>
            <a:fillRect/>
          </a:stretch>
        </p:blipFill>
        <p:spPr bwMode="auto">
          <a:xfrm>
            <a:off x="5262960" y="2431983"/>
            <a:ext cx="2726919" cy="362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42"/>
          <p:cNvSpPr>
            <a:spLocks noChangeShapeType="1"/>
          </p:cNvSpPr>
          <p:nvPr/>
        </p:nvSpPr>
        <p:spPr bwMode="auto">
          <a:xfrm rot="12960000">
            <a:off x="7286034" y="3030959"/>
            <a:ext cx="6454" cy="107894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rot="12960000" flipH="1" flipV="1">
            <a:off x="5599640" y="2813199"/>
            <a:ext cx="242227" cy="3308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rot="12531695">
            <a:off x="5311755" y="3211009"/>
            <a:ext cx="809085" cy="1464489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rot="12531695" flipH="1" flipV="1">
            <a:off x="6809836" y="4156317"/>
            <a:ext cx="699713" cy="22802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rot="12531695" flipH="1">
            <a:off x="5826684" y="4127394"/>
            <a:ext cx="1539923" cy="83518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7301962" y="2662400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5262960" y="3106693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7338830" y="4466821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570389" y="434967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798259" y="416971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92093" y="44104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5749" y="1221319"/>
            <a:ext cx="417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什么是杠杆的平衡？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65749" y="2105219"/>
            <a:ext cx="92834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当杠杆在动力和阻力的作用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下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静止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时，或作缓慢地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匀速</a:t>
            </a:r>
            <a:endParaRPr lang="en-US" altLang="zh-CN" sz="28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转动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时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，我们说杠杆平衡了。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65749" y="3883219"/>
            <a:ext cx="5476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满足什么条件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时才会平衡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  <p:pic>
        <p:nvPicPr>
          <p:cNvPr id="8" name="图片 7" descr="照片 001_2345看图王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97" y="3059326"/>
            <a:ext cx="3063461" cy="2197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13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0684" y="1635264"/>
            <a:ext cx="3647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提出问题：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34068" y="1630432"/>
            <a:ext cx="7571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杠杆平衡时，动力、动力臂、阻力、</a:t>
            </a:r>
          </a:p>
          <a:p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阻力臂之间存在着怎样的关系？</a:t>
            </a:r>
          </a:p>
        </p:txBody>
      </p:sp>
      <p:sp>
        <p:nvSpPr>
          <p:cNvPr id="2" name="矩形 1"/>
          <p:cNvSpPr/>
          <p:nvPr/>
        </p:nvSpPr>
        <p:spPr>
          <a:xfrm>
            <a:off x="450684" y="3071816"/>
            <a:ext cx="417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）猜想与假设：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03651" y="3403266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假设一：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95713" y="4105547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假设二：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03651" y="4790818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假设三：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39936" y="3403266"/>
            <a:ext cx="2348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F1+L1=F2+L2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39936" y="4790818"/>
            <a:ext cx="215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F1/L1=F2/L2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39936" y="4128197"/>
            <a:ext cx="2662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F1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L1=F2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L2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02844" y="334171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1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2541" y="1630431"/>
            <a:ext cx="5493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）制定计划与设计实验</a:t>
            </a:r>
          </a:p>
        </p:txBody>
      </p:sp>
      <p:sp>
        <p:nvSpPr>
          <p:cNvPr id="2" name="矩形 1"/>
          <p:cNvSpPr/>
          <p:nvPr/>
        </p:nvSpPr>
        <p:spPr>
          <a:xfrm>
            <a:off x="1165749" y="2300819"/>
            <a:ext cx="4178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实验器材：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65749" y="3235519"/>
            <a:ext cx="9283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带刻度的杠杆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、铁架台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、钩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码、弹簧测力计 </a:t>
            </a:r>
          </a:p>
        </p:txBody>
      </p:sp>
      <p:sp>
        <p:nvSpPr>
          <p:cNvPr id="6" name="矩形 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15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7485" y="1612121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进行实验：</a:t>
            </a:r>
          </a:p>
        </p:txBody>
      </p:sp>
      <p:sp>
        <p:nvSpPr>
          <p:cNvPr id="2" name="矩形 1"/>
          <p:cNvSpPr/>
          <p:nvPr/>
        </p:nvSpPr>
        <p:spPr>
          <a:xfrm>
            <a:off x="1165749" y="2258452"/>
            <a:ext cx="10164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 调平：把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杠杆安装在支架上，调节杠杆两端的平衡螺母， 使杠杆在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水平位置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59" y="2952680"/>
            <a:ext cx="347472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59" y="4759701"/>
            <a:ext cx="347472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37" y="3247064"/>
            <a:ext cx="1615861" cy="273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6157468" y="4613840"/>
            <a:ext cx="984792" cy="9618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7"/>
          <p:cNvSpPr/>
          <p:nvPr/>
        </p:nvSpPr>
        <p:spPr>
          <a:xfrm rot="5400000">
            <a:off x="1927529" y="3426626"/>
            <a:ext cx="538511" cy="179388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80928" y="3911155"/>
            <a:ext cx="26111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消除重力对杠杆平衡的影响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466" y="1571763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进行实验：</a:t>
            </a:r>
          </a:p>
        </p:txBody>
      </p:sp>
      <p:sp>
        <p:nvSpPr>
          <p:cNvPr id="2" name="矩形 1"/>
          <p:cNvSpPr/>
          <p:nvPr/>
        </p:nvSpPr>
        <p:spPr>
          <a:xfrm>
            <a:off x="1714058" y="2337965"/>
            <a:ext cx="8179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②在杠杆两边挂不同数量的钩码，把支点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右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边的钩码对杠杆的作用力当作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动力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，支点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左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边的钩码对杠杆的作用力当作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阻力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21886" y="3941400"/>
            <a:ext cx="7318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挂钩码的要求：要让杠杆再次在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水平位置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平衡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66267" y="513092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便于测量力臂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AutoShape 7"/>
          <p:cNvSpPr/>
          <p:nvPr/>
        </p:nvSpPr>
        <p:spPr>
          <a:xfrm rot="5400000">
            <a:off x="6763363" y="4644182"/>
            <a:ext cx="538511" cy="179388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9415" y="1630432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422" y="2276763"/>
            <a:ext cx="468000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探究活动</a:t>
            </a:r>
            <a:r>
              <a:rPr lang="en-US" altLang="zh-CN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动力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阻力</a:t>
            </a:r>
            <a:endParaRPr lang="en-US" altLang="zh-CN" sz="28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&lt; 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杠杆左端下降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03" y="1586717"/>
            <a:ext cx="3850505" cy="22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03" y="4030733"/>
            <a:ext cx="3738855" cy="22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2892" y="4028718"/>
            <a:ext cx="497210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探究活动</a:t>
            </a:r>
            <a:r>
              <a:rPr lang="en-US" altLang="zh-CN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= 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</a:p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&lt; 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左端下降</a:t>
            </a:r>
          </a:p>
        </p:txBody>
      </p:sp>
      <p:sp>
        <p:nvSpPr>
          <p:cNvPr id="11" name="矩形 10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7604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7" y="1378226"/>
            <a:ext cx="8229600" cy="43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8494643" y="721222"/>
            <a:ext cx="2213113" cy="379413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课前导入</a:t>
            </a:r>
          </a:p>
        </p:txBody>
      </p:sp>
      <p:sp>
        <p:nvSpPr>
          <p:cNvPr id="25" name="圆角矩形 24">
            <a:hlinkClick r:id="rId4" action="ppaction://hlinksldjump"/>
          </p:cNvPr>
          <p:cNvSpPr/>
          <p:nvPr/>
        </p:nvSpPr>
        <p:spPr>
          <a:xfrm>
            <a:off x="1709530" y="5988662"/>
            <a:ext cx="7315200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观察上图，你能讲出其中的道理吗？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2583" y="1630431"/>
            <a:ext cx="6391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再试试其他情况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2" y="2634129"/>
            <a:ext cx="2203617" cy="27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47" y="2634130"/>
            <a:ext cx="2203617" cy="27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02" y="2634130"/>
            <a:ext cx="2203617" cy="27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58" y="2634129"/>
            <a:ext cx="2203035" cy="268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997612" y="2844250"/>
            <a:ext cx="110886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9" name="矩形 8"/>
          <p:cNvSpPr/>
          <p:nvPr/>
        </p:nvSpPr>
        <p:spPr>
          <a:xfrm>
            <a:off x="10364843" y="4810244"/>
            <a:ext cx="110886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1N </a:t>
            </a:r>
            <a:endParaRPr lang="en-US" altLang="zh-CN" sz="32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2582" y="1630431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进行实验与收集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证据：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663699" y="2398643"/>
          <a:ext cx="8843854" cy="2719458"/>
        </p:xfrm>
        <a:graphic>
          <a:graphicData uri="http://schemas.openxmlformats.org/drawingml/2006/table">
            <a:tbl>
              <a:tblPr/>
              <a:tblGrid>
                <a:gridCol w="1093061"/>
                <a:gridCol w="1414656"/>
                <a:gridCol w="1168943"/>
                <a:gridCol w="1291798"/>
                <a:gridCol w="1291799"/>
                <a:gridCol w="1291798"/>
                <a:gridCol w="1291799"/>
              </a:tblGrid>
              <a:tr h="1066123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217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916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02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27"/>
          <p:cNvSpPr txBox="1">
            <a:spLocks noChangeArrowheads="1"/>
          </p:cNvSpPr>
          <p:nvPr/>
        </p:nvSpPr>
        <p:spPr bwMode="auto">
          <a:xfrm>
            <a:off x="898317" y="5109616"/>
            <a:ext cx="1033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结合表格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中的数据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进分析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，找出它们之间的关系。对于杠杆的平衡条件，你能得出什么结论？</a:t>
            </a:r>
          </a:p>
        </p:txBody>
      </p:sp>
      <p:sp>
        <p:nvSpPr>
          <p:cNvPr id="8" name="矩形 7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7182" y="1630431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进行实验与收集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证据：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689099" y="2398643"/>
          <a:ext cx="8818456" cy="2732157"/>
        </p:xfrm>
        <a:graphic>
          <a:graphicData uri="http://schemas.openxmlformats.org/drawingml/2006/table">
            <a:tbl>
              <a:tblPr/>
              <a:tblGrid>
                <a:gridCol w="1089922"/>
                <a:gridCol w="1410594"/>
                <a:gridCol w="1165586"/>
                <a:gridCol w="1288088"/>
                <a:gridCol w="1288089"/>
                <a:gridCol w="1288088"/>
                <a:gridCol w="1288089"/>
              </a:tblGrid>
              <a:tr h="1071101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721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24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11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27"/>
          <p:cNvSpPr txBox="1">
            <a:spLocks noChangeArrowheads="1"/>
          </p:cNvSpPr>
          <p:nvPr/>
        </p:nvSpPr>
        <p:spPr bwMode="auto">
          <a:xfrm>
            <a:off x="898317" y="5122316"/>
            <a:ext cx="10339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结合表格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中的数据进行分析，找出它们之间的关系。对于杠杆的平衡条件，你能得出什么结论？</a:t>
            </a:r>
          </a:p>
        </p:txBody>
      </p:sp>
      <p:sp>
        <p:nvSpPr>
          <p:cNvPr id="8" name="矩形 7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1782" y="1630432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进行实验与收集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证据：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689099" y="2276763"/>
          <a:ext cx="8844962" cy="3135295"/>
        </p:xfrm>
        <a:graphic>
          <a:graphicData uri="http://schemas.openxmlformats.org/drawingml/2006/table">
            <a:tbl>
              <a:tblPr/>
              <a:tblGrid>
                <a:gridCol w="1093198"/>
                <a:gridCol w="1414833"/>
                <a:gridCol w="1169089"/>
                <a:gridCol w="1291960"/>
                <a:gridCol w="1291961"/>
                <a:gridCol w="1291960"/>
                <a:gridCol w="1291961"/>
              </a:tblGrid>
              <a:tr h="1368528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m)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m)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738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687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684"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5035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defTabSz="915035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5035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5035" rtl="0" eaLnBrk="1" latinLnBrk="0" hangingPunct="1">
                        <a:spcBef>
                          <a:spcPct val="20000"/>
                        </a:spcBef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algn="l" defTabSz="915035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65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22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4482" y="1622564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）分析与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论证：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67186" y="2301420"/>
            <a:ext cx="9528313" cy="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6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杠杆平衡条件是</a:t>
            </a:r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36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913679" y="3408408"/>
            <a:ext cx="9528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</a:t>
            </a:r>
            <a:r>
              <a:rPr lang="en-US" altLang="zh-CN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动力臂</a:t>
            </a:r>
            <a:r>
              <a:rPr lang="en-US" altLang="zh-CN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</a:t>
            </a:r>
            <a:r>
              <a:rPr lang="en-US" altLang="zh-CN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3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阻力臂，</a:t>
            </a:r>
            <a:r>
              <a:rPr lang="zh-CN" altLang="en-US" sz="32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32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L</a:t>
            </a:r>
            <a:r>
              <a:rPr lang="en-US" altLang="zh-CN" sz="32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n-US" altLang="zh-CN" sz="32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L</a:t>
            </a:r>
            <a:r>
              <a:rPr lang="en-US" altLang="zh-CN" sz="32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23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5282" y="1630432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）交流与合作：</a:t>
            </a:r>
          </a:p>
        </p:txBody>
      </p:sp>
      <p:sp>
        <p:nvSpPr>
          <p:cNvPr id="6" name="文本框 27"/>
          <p:cNvSpPr txBox="1">
            <a:spLocks noChangeArrowheads="1"/>
          </p:cNvSpPr>
          <p:nvPr/>
        </p:nvSpPr>
        <p:spPr bwMode="auto">
          <a:xfrm>
            <a:off x="901147" y="2254826"/>
            <a:ext cx="10339525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实验过程为什么要做多次实验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01147" y="4971317"/>
            <a:ext cx="10005391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实</a:t>
            </a:r>
            <a:r>
              <a:rPr lang="zh-CN" altLang="en-US" sz="2800" b="1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验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时，挂完钩码也要求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杠杆静止时在水平位置，为什么</a:t>
            </a:r>
            <a:r>
              <a:rPr lang="en-US" altLang="zh-CN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1696278" y="3034266"/>
            <a:ext cx="763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防止由于一次实验数据带来的偶然性的偏差。</a:t>
            </a:r>
          </a:p>
        </p:txBody>
      </p:sp>
      <p:sp>
        <p:nvSpPr>
          <p:cNvPr id="9" name="矩形 8"/>
          <p:cNvSpPr/>
          <p:nvPr/>
        </p:nvSpPr>
        <p:spPr>
          <a:xfrm>
            <a:off x="1631429" y="5608992"/>
            <a:ext cx="887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spcBef>
                <a:spcPct val="0"/>
              </a:spcBef>
            </a:pP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便于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直接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读出或量出力臂。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zh-CN" altLang="en-US" sz="2800" dirty="0"/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869397" y="3579059"/>
            <a:ext cx="100053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实验前，调节平衡螺母要求杠杆静止时在水平位置，为什么</a:t>
            </a:r>
            <a:r>
              <a:rPr lang="en-US" altLang="zh-CN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</a:rPr>
              <a:t>?</a:t>
            </a:r>
          </a:p>
        </p:txBody>
      </p:sp>
      <p:sp>
        <p:nvSpPr>
          <p:cNvPr id="12" name="矩形 11"/>
          <p:cNvSpPr/>
          <p:nvPr/>
        </p:nvSpPr>
        <p:spPr>
          <a:xfrm>
            <a:off x="1599679" y="4457725"/>
            <a:ext cx="887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spcBef>
                <a:spcPct val="0"/>
              </a:spcBef>
            </a:pP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消除杠杆自重对杠杆平衡的影响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6628" y="1630431"/>
            <a:ext cx="9462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）杠杆平衡条件的应用：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456628" y="2443880"/>
            <a:ext cx="3114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课堂练习（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</a:t>
            </a:r>
            <a:r>
              <a:rPr lang="en-US" altLang="zh-CN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P78  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例题</a:t>
            </a: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6" y="3432313"/>
            <a:ext cx="2475119" cy="26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5008750" y="2705490"/>
            <a:ext cx="5023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杠杆受力分析示意图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297613" y="3500438"/>
            <a:ext cx="93821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9"/>
          <p:cNvSpPr txBox="1">
            <a:spLocks noChangeArrowheads="1"/>
          </p:cNvSpPr>
          <p:nvPr/>
        </p:nvSpPr>
        <p:spPr bwMode="auto">
          <a:xfrm>
            <a:off x="6948488" y="3540679"/>
            <a:ext cx="524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30"/>
          <p:cNvSpPr txBox="1">
            <a:spLocks noChangeArrowheads="1"/>
          </p:cNvSpPr>
          <p:nvPr/>
        </p:nvSpPr>
        <p:spPr bwMode="auto">
          <a:xfrm>
            <a:off x="6592810" y="418173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765925" y="3500438"/>
            <a:ext cx="0" cy="576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08750" y="4076700"/>
            <a:ext cx="2663825" cy="849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699371" y="4012165"/>
            <a:ext cx="134696" cy="1460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948488" y="4076700"/>
            <a:ext cx="0" cy="1584325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063001" y="4085190"/>
            <a:ext cx="0" cy="504825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大括号 24"/>
          <p:cNvSpPr/>
          <p:nvPr/>
        </p:nvSpPr>
        <p:spPr>
          <a:xfrm rot="16200000">
            <a:off x="5768182" y="3442494"/>
            <a:ext cx="323850" cy="1671637"/>
          </a:xfrm>
          <a:prstGeom prst="leftBrace">
            <a:avLst>
              <a:gd name="adj1" fmla="val 2764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6779419" y="3907631"/>
            <a:ext cx="142875" cy="195263"/>
          </a:xfrm>
          <a:prstGeom prst="leftBrace">
            <a:avLst>
              <a:gd name="adj1" fmla="val 14769"/>
              <a:gd name="adj2" fmla="val 4999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761038" y="4425950"/>
            <a:ext cx="524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4779356" y="4750904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7"/>
          <p:cNvSpPr txBox="1">
            <a:spLocks noChangeArrowheads="1"/>
          </p:cNvSpPr>
          <p:nvPr/>
        </p:nvSpPr>
        <p:spPr bwMode="auto">
          <a:xfrm>
            <a:off x="7006431" y="5607533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25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 animBg="1"/>
      <p:bldP spid="25" grpId="0" animBg="1"/>
      <p:bldP spid="28" grpId="0" animBg="1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二、实验探究：杠杆的平衡条件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6082" y="1630431"/>
            <a:ext cx="6732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杠杆平衡条件的应用：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4242" y="2331026"/>
            <a:ext cx="9795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已知</a:t>
            </a: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动力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=200N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；动力臂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=6m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；不计铁笼质量，阻力等于大象所受重力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=G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，阻力臂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=0.04m</a:t>
            </a: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4242" y="3557949"/>
            <a:ext cx="10018646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解：根据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平衡条件：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3337" y="5207360"/>
            <a:ext cx="953955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大象的质量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 = G/g = 3×10</a:t>
            </a:r>
            <a:r>
              <a:rPr lang="en-US" altLang="zh-CN" sz="2400" baseline="30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 10 = 3000kg = 3t</a:t>
            </a:r>
          </a:p>
        </p:txBody>
      </p:sp>
      <p:sp>
        <p:nvSpPr>
          <p:cNvPr id="7" name="矩形 6"/>
          <p:cNvSpPr/>
          <p:nvPr/>
        </p:nvSpPr>
        <p:spPr>
          <a:xfrm>
            <a:off x="3183737" y="4699015"/>
            <a:ext cx="263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aseline="-250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3×10</a:t>
            </a:r>
            <a:r>
              <a:rPr lang="en-US" altLang="zh-CN" sz="2400" baseline="300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N </a:t>
            </a: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3737" y="4134197"/>
            <a:ext cx="3509163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200×6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0.04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4242" y="5655254"/>
            <a:ext cx="2823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答：大象</a:t>
            </a:r>
            <a:r>
              <a:rPr lang="zh-CN" altLang="en-US" sz="2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质量</a:t>
            </a:r>
            <a:r>
              <a:rPr lang="en-US" altLang="zh-CN" sz="24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3t</a:t>
            </a:r>
            <a:endParaRPr lang="en-US" altLang="zh-CN" sz="24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26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1010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、请</a:t>
            </a:r>
            <a:r>
              <a:rPr lang="zh-CN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同学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通过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画</a:t>
            </a:r>
            <a:r>
              <a:rPr lang="zh-CN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图，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观察以下几个杠杆有什么特点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5" descr="06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>
            <a:fillRect/>
          </a:stretch>
        </p:blipFill>
        <p:spPr bwMode="auto">
          <a:xfrm>
            <a:off x="1586737" y="2721388"/>
            <a:ext cx="2422861" cy="21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hapter-9_05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67357" r="17352" b="16071"/>
          <a:stretch>
            <a:fillRect/>
          </a:stretch>
        </p:blipFill>
        <p:spPr bwMode="auto">
          <a:xfrm>
            <a:off x="4695425" y="2721388"/>
            <a:ext cx="2415996" cy="21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图6－11托盘天平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48" y="2721388"/>
            <a:ext cx="2482076" cy="21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27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23428" y="2482035"/>
            <a:ext cx="2552295" cy="3624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611518" y="1400168"/>
            <a:ext cx="10107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、思考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并讨论：根据生活经验，你认为图中的杠杆可以分成几类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？再根据杠杆平衡条件，分析每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一类杠杆分别有什么特点？</a:t>
            </a:r>
          </a:p>
        </p:txBody>
      </p:sp>
      <p:pic>
        <p:nvPicPr>
          <p:cNvPr id="31" name="Picture 5" descr="06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>
            <a:fillRect/>
          </a:stretch>
        </p:blipFill>
        <p:spPr bwMode="auto">
          <a:xfrm>
            <a:off x="1823428" y="2476135"/>
            <a:ext cx="255229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hapter-9_05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67357" r="17352" b="16071"/>
          <a:stretch>
            <a:fillRect/>
          </a:stretch>
        </p:blipFill>
        <p:spPr bwMode="auto">
          <a:xfrm>
            <a:off x="5297120" y="2482035"/>
            <a:ext cx="2552295" cy="362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图6－11托盘天平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5" y="2469532"/>
            <a:ext cx="2552295" cy="36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70"/>
          <p:cNvSpPr>
            <a:spLocks noChangeArrowheads="1"/>
          </p:cNvSpPr>
          <p:nvPr/>
        </p:nvSpPr>
        <p:spPr bwMode="auto">
          <a:xfrm flipH="1">
            <a:off x="3388666" y="4117903"/>
            <a:ext cx="82353" cy="12747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80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Oval 70"/>
          <p:cNvSpPr>
            <a:spLocks noChangeArrowheads="1"/>
          </p:cNvSpPr>
          <p:nvPr/>
        </p:nvSpPr>
        <p:spPr bwMode="auto">
          <a:xfrm flipH="1">
            <a:off x="7331858" y="3759602"/>
            <a:ext cx="82353" cy="117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80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Oval 70"/>
          <p:cNvSpPr>
            <a:spLocks noChangeArrowheads="1"/>
          </p:cNvSpPr>
          <p:nvPr/>
        </p:nvSpPr>
        <p:spPr bwMode="auto">
          <a:xfrm flipV="1">
            <a:off x="10058722" y="3439493"/>
            <a:ext cx="55856" cy="13017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80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rot="12960000" flipH="1" flipV="1">
            <a:off x="3233435" y="4508556"/>
            <a:ext cx="804699" cy="109303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rot="12960000" flipH="1" flipV="1">
            <a:off x="2129798" y="3452234"/>
            <a:ext cx="242551" cy="3193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 rot="12960000">
            <a:off x="7189434" y="3068507"/>
            <a:ext cx="6454" cy="107894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rot="12960000" flipH="1" flipV="1">
            <a:off x="5589515" y="2847228"/>
            <a:ext cx="315265" cy="42374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rot="12960000" flipH="1" flipV="1">
            <a:off x="9173050" y="4272978"/>
            <a:ext cx="467256" cy="60240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42"/>
          <p:cNvSpPr>
            <a:spLocks noChangeShapeType="1"/>
          </p:cNvSpPr>
          <p:nvPr/>
        </p:nvSpPr>
        <p:spPr bwMode="auto">
          <a:xfrm rot="12960000" flipH="1" flipV="1">
            <a:off x="10584407" y="4272977"/>
            <a:ext cx="467256" cy="60240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 rot="12531695">
            <a:off x="3437347" y="3573106"/>
            <a:ext cx="396875" cy="6921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rot="12531695">
            <a:off x="2052636" y="3905959"/>
            <a:ext cx="396875" cy="6921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rot="12531695">
            <a:off x="5389099" y="3285706"/>
            <a:ext cx="705982" cy="1273933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 rot="12531695" flipH="1">
            <a:off x="2347062" y="3935895"/>
            <a:ext cx="1047217" cy="5874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42"/>
          <p:cNvSpPr>
            <a:spLocks noChangeShapeType="1"/>
          </p:cNvSpPr>
          <p:nvPr/>
        </p:nvSpPr>
        <p:spPr bwMode="auto">
          <a:xfrm rot="12531695" flipH="1" flipV="1">
            <a:off x="6758378" y="4164938"/>
            <a:ext cx="657545" cy="2096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 rot="12531695" flipH="1">
            <a:off x="10106964" y="4030245"/>
            <a:ext cx="662828" cy="37045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42"/>
          <p:cNvSpPr>
            <a:spLocks noChangeShapeType="1"/>
          </p:cNvSpPr>
          <p:nvPr/>
        </p:nvSpPr>
        <p:spPr bwMode="auto">
          <a:xfrm rot="12531695" flipH="1">
            <a:off x="3391073" y="4189062"/>
            <a:ext cx="234275" cy="10352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42"/>
          <p:cNvSpPr>
            <a:spLocks noChangeShapeType="1"/>
          </p:cNvSpPr>
          <p:nvPr/>
        </p:nvSpPr>
        <p:spPr bwMode="auto">
          <a:xfrm rot="12531695" flipH="1">
            <a:off x="5841797" y="4210105"/>
            <a:ext cx="1418832" cy="77823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12531695" flipH="1">
            <a:off x="9427715" y="4008649"/>
            <a:ext cx="690028" cy="360189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678119" y="3625472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7229410" y="2597491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10451984" y="4936158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3480143" y="5564250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5126784" y="2993861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8927470" y="4915723"/>
            <a:ext cx="762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10042347" y="4143450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7281609" y="4525344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3324042" y="414099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28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6387" y="1420091"/>
            <a:ext cx="9967023" cy="71387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412750">
              <a:lnSpc>
                <a:spcPts val="4500"/>
              </a:lnSpc>
              <a:buSzPct val="50000"/>
              <a:buFont typeface="Arial" panose="020B0604020202020204" pitchFamily="34" charset="0"/>
              <a:buNone/>
              <a:defRPr>
                <a:solidFill>
                  <a:srgbClr val="FFFFFF"/>
                </a:solidFill>
              </a:defRPr>
            </a:pP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认识</a:t>
            </a:r>
            <a:r>
              <a:rPr lang="zh-CN" altLang="zh-CN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生活</a:t>
            </a:r>
            <a:r>
              <a:rPr lang="zh-CN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中的杠杆</a:t>
            </a:r>
            <a:r>
              <a:rPr lang="zh-CN" altLang="zh-CN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一、杠杆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5" descr="gpic_6660296930e46f93a7ac4602637a2b63_small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29" y="4952462"/>
            <a:ext cx="206416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6"/>
          <p:cNvGrpSpPr/>
          <p:nvPr/>
        </p:nvGrpSpPr>
        <p:grpSpPr bwMode="auto">
          <a:xfrm>
            <a:off x="5141586" y="2905459"/>
            <a:ext cx="2232025" cy="1692790"/>
            <a:chOff x="3264" y="240"/>
            <a:chExt cx="2352" cy="1668"/>
          </a:xfrm>
        </p:grpSpPr>
        <p:pic>
          <p:nvPicPr>
            <p:cNvPr id="16" name="Picture 7" descr="11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0"/>
              <a:ext cx="2352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36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7" descr="照片 001_2345看图王(1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47" y="2905459"/>
            <a:ext cx="2114550" cy="169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23" descr="未命名-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9" r="21802"/>
          <a:stretch>
            <a:fillRect/>
          </a:stretch>
        </p:blipFill>
        <p:spPr bwMode="auto">
          <a:xfrm>
            <a:off x="8857210" y="2905459"/>
            <a:ext cx="2064165" cy="16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86" y="4940854"/>
            <a:ext cx="22320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图片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47" y="4940854"/>
            <a:ext cx="2114550" cy="163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-649328" y="1515416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 (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认识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1804396" y="2038636"/>
            <a:ext cx="9967023" cy="71387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412750">
              <a:lnSpc>
                <a:spcPts val="4500"/>
              </a:lnSpc>
              <a:buSzPct val="50000"/>
              <a:buFont typeface="Arial" panose="020B0604020202020204" pitchFamily="34" charset="0"/>
              <a:buNone/>
              <a:defRPr>
                <a:solidFill>
                  <a:srgbClr val="FFFFFF"/>
                </a:solidFill>
              </a:defRPr>
            </a:pPr>
            <a:r>
              <a:rPr lang="zh-CN" altLang="en-US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撬棒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、羊角锤、</a:t>
            </a:r>
            <a:r>
              <a:rPr lang="zh-CN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剪刀、钳子、镊子、核桃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钳</a:t>
            </a:r>
            <a:r>
              <a:rPr lang="zh-CN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r>
              <a:rPr lang="zh-CN" altLang="zh-CN" sz="2800" dirty="0" smtClean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275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653992" y="220200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等臂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992" y="307875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特点：动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阻力臂</a:t>
            </a:r>
          </a:p>
        </p:txBody>
      </p:sp>
      <p:sp>
        <p:nvSpPr>
          <p:cNvPr id="78" name="矩形 77"/>
          <p:cNvSpPr/>
          <p:nvPr/>
        </p:nvSpPr>
        <p:spPr>
          <a:xfrm>
            <a:off x="653992" y="398545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天平</a:t>
            </a:r>
          </a:p>
        </p:txBody>
      </p:sp>
      <p:pic>
        <p:nvPicPr>
          <p:cNvPr id="16" name="Picture 7" descr="图6－11托盘天平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272456"/>
            <a:ext cx="4639050" cy="399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42"/>
          <p:cNvSpPr>
            <a:spLocks noChangeShapeType="1"/>
          </p:cNvSpPr>
          <p:nvPr/>
        </p:nvSpPr>
        <p:spPr bwMode="auto">
          <a:xfrm rot="12960000" flipH="1" flipV="1">
            <a:off x="7160231" y="4270717"/>
            <a:ext cx="663813" cy="89076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 rot="12960000" flipH="1" flipV="1">
            <a:off x="9773545" y="4283020"/>
            <a:ext cx="671005" cy="9031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rot="12531695" flipH="1">
            <a:off x="8914173" y="3892356"/>
            <a:ext cx="1115173" cy="6171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rot="12531695" flipH="1">
            <a:off x="7580289" y="3883420"/>
            <a:ext cx="1160213" cy="63592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8749694" y="4127602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3992" y="493722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实际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应用中：动力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等于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59751" y="4692807"/>
            <a:ext cx="624015" cy="4505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48387" y="4711941"/>
            <a:ext cx="624015" cy="4505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797040" y="5301713"/>
            <a:ext cx="624015" cy="4505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80129" y="5297175"/>
            <a:ext cx="624015" cy="4505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49694" y="3601979"/>
            <a:ext cx="624015" cy="45057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18627" y="680858"/>
            <a:ext cx="261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80129" y="1265634"/>
            <a:ext cx="23649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18627" y="1757581"/>
            <a:ext cx="287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29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8" grpId="0"/>
      <p:bldP spid="17" grpId="0" animBg="1"/>
      <p:bldP spid="18" grpId="0" animBg="1"/>
      <p:bldP spid="19" grpId="0" animBg="1"/>
      <p:bldP spid="20" grpId="0" animBg="1"/>
      <p:bldP spid="23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21" grpId="0"/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275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653992" y="2211495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省力杠杆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992" y="307875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特点：动力臂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大于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阻力臂</a:t>
            </a:r>
          </a:p>
        </p:txBody>
      </p:sp>
      <p:sp>
        <p:nvSpPr>
          <p:cNvPr id="78" name="矩形 77"/>
          <p:cNvSpPr/>
          <p:nvPr/>
        </p:nvSpPr>
        <p:spPr>
          <a:xfrm>
            <a:off x="653992" y="3985451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：撬棒、起子、羊角锤</a:t>
            </a:r>
          </a:p>
        </p:txBody>
      </p:sp>
      <p:sp>
        <p:nvSpPr>
          <p:cNvPr id="27" name="矩形 26"/>
          <p:cNvSpPr/>
          <p:nvPr/>
        </p:nvSpPr>
        <p:spPr>
          <a:xfrm>
            <a:off x="653992" y="493722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实际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应用中：优点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力，缺点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Picture 6" descr="开瓶器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5" b="53319"/>
          <a:stretch>
            <a:fillRect/>
          </a:stretch>
        </p:blipFill>
        <p:spPr bwMode="auto">
          <a:xfrm>
            <a:off x="7905851" y="709747"/>
            <a:ext cx="2907921" cy="37035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" name="Line 42"/>
          <p:cNvSpPr>
            <a:spLocks noChangeShapeType="1"/>
          </p:cNvSpPr>
          <p:nvPr/>
        </p:nvSpPr>
        <p:spPr bwMode="auto">
          <a:xfrm rot="12960000">
            <a:off x="9406844" y="1456716"/>
            <a:ext cx="327239" cy="45040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rot="12960000" flipH="1" flipV="1">
            <a:off x="8182515" y="3207710"/>
            <a:ext cx="788603" cy="107667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rot="12531695" flipH="1">
            <a:off x="8340399" y="2419739"/>
            <a:ext cx="1166424" cy="62995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rot="12531695" flipH="1">
            <a:off x="8278524" y="2700656"/>
            <a:ext cx="301567" cy="1510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 rot="16540142">
            <a:off x="8131149" y="2662414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rot="12531695">
            <a:off x="9228156" y="2036333"/>
            <a:ext cx="677874" cy="12159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" name="图片 19" descr="图片1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0" y="721368"/>
            <a:ext cx="2232025" cy="20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8681706" y="2282453"/>
            <a:ext cx="624015" cy="45057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35583" y="3165602"/>
            <a:ext cx="624015" cy="45057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94375" y="932146"/>
            <a:ext cx="624015" cy="45057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900232" y="3826907"/>
            <a:ext cx="624015" cy="45057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05292" y="1986208"/>
            <a:ext cx="624015" cy="45057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 rot="12531695">
            <a:off x="8328593" y="2150736"/>
            <a:ext cx="523383" cy="904461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904687" y="4614062"/>
            <a:ext cx="261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866189" y="5198838"/>
            <a:ext cx="23649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&gt;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04687" y="5690785"/>
            <a:ext cx="287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&lt;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8" grpId="0"/>
      <p:bldP spid="27" grpId="0"/>
      <p:bldP spid="30" grpId="0" animBg="1"/>
      <p:bldP spid="31" grpId="0" animBg="1"/>
      <p:bldP spid="32" grpId="0" animBg="1"/>
      <p:bldP spid="33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1" grpId="0" animBg="1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9" y="3052140"/>
            <a:ext cx="5273043" cy="28185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275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653992" y="2202008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杠杆：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992" y="307875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动力臂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小于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阻力臂</a:t>
            </a:r>
          </a:p>
        </p:txBody>
      </p:sp>
      <p:sp>
        <p:nvSpPr>
          <p:cNvPr id="78" name="矩形 77"/>
          <p:cNvSpPr/>
          <p:nvPr/>
        </p:nvSpPr>
        <p:spPr>
          <a:xfrm>
            <a:off x="653992" y="3985451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船桨、镊子、钓鱼竿</a:t>
            </a:r>
          </a:p>
        </p:txBody>
      </p:sp>
      <p:sp>
        <p:nvSpPr>
          <p:cNvPr id="27" name="矩形 26"/>
          <p:cNvSpPr/>
          <p:nvPr/>
        </p:nvSpPr>
        <p:spPr>
          <a:xfrm>
            <a:off x="653992" y="493722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实际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应用中：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力，但是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rot="12960000" flipV="1">
            <a:off x="5876069" y="5418236"/>
            <a:ext cx="601899" cy="4228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rot="12960000" flipV="1">
            <a:off x="8781390" y="3218754"/>
            <a:ext cx="1306621" cy="94931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rot="12531695">
            <a:off x="9421809" y="3721362"/>
            <a:ext cx="217246" cy="39416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rot="12531695">
            <a:off x="9161995" y="4238288"/>
            <a:ext cx="736870" cy="133695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 rot="16540142">
            <a:off x="9458200" y="3992232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rot="12531695" flipH="1">
            <a:off x="6777566" y="4738107"/>
            <a:ext cx="3235247" cy="1783123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729373" y="3842743"/>
            <a:ext cx="624015" cy="4505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580951" y="4774357"/>
            <a:ext cx="624015" cy="4505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32551" y="3156115"/>
            <a:ext cx="624015" cy="4505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1660" y="5786026"/>
            <a:ext cx="624015" cy="4505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649460" y="3994921"/>
            <a:ext cx="624015" cy="4505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19612" y="1294523"/>
            <a:ext cx="261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281114" y="1879299"/>
            <a:ext cx="23649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∵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&lt;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19612" y="2371246"/>
            <a:ext cx="287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∴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&gt; </a:t>
            </a:r>
            <a:r>
              <a:rPr lang="en-US" altLang="zh-CN" sz="24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8" grpId="0"/>
      <p:bldP spid="27" grpId="0"/>
      <p:bldP spid="30" grpId="0" animBg="1"/>
      <p:bldP spid="31" grpId="0" animBg="1"/>
      <p:bldP spid="32" grpId="0" animBg="1"/>
      <p:bldP spid="33" grpId="0" animBg="1"/>
      <p:bldP spid="38" grpId="0" animBg="1"/>
      <p:bldP spid="4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三、生活中的杠杆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8636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、课堂练习（</a:t>
            </a:r>
            <a:r>
              <a:rPr lang="en-US" altLang="zh-CN" sz="2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2 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 判断下列图片中的杠杆的种类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descr="11-图片-27 羊角锤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" y="2255562"/>
            <a:ext cx="1363111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11-图片-29 钓鱼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4" y="2255562"/>
            <a:ext cx="1363111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11-图片-23 划船"/>
          <p:cNvPicPr>
            <a:picLocks noChangeAspect="1" noChangeArrowheads="1"/>
          </p:cNvPicPr>
          <p:nvPr/>
        </p:nvPicPr>
        <p:blipFill>
          <a:blip r:embed="rId5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14" y="2255562"/>
            <a:ext cx="1363110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11-图片-20 手推车"/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255563"/>
            <a:ext cx="1363110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11-图片-19 托盘天平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1" y="4641711"/>
            <a:ext cx="1363111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11-图片-21 筷子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3" y="4641711"/>
            <a:ext cx="1363111" cy="15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开瓶器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5" b="53319"/>
          <a:stretch>
            <a:fillRect/>
          </a:stretch>
        </p:blipFill>
        <p:spPr bwMode="auto">
          <a:xfrm>
            <a:off x="6143314" y="4641712"/>
            <a:ext cx="1363110" cy="1561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4" descr="压水机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 b="8253"/>
          <a:stretch>
            <a:fillRect/>
          </a:stretch>
        </p:blipFill>
        <p:spPr bwMode="auto">
          <a:xfrm>
            <a:off x="8682039" y="4641712"/>
            <a:ext cx="1363110" cy="1561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43314" y="3965701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费力杠杆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96992" y="3950420"/>
            <a:ext cx="1700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79234" y="3950420"/>
            <a:ext cx="1670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费力杠杆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136338" y="6202776"/>
            <a:ext cx="1700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661811" y="3931814"/>
            <a:ext cx="1700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682039" y="6210673"/>
            <a:ext cx="1700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579234" y="6210673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费力杠杆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96992" y="6202775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等臂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32</a:t>
            </a:r>
            <a:endParaRPr lang="zh-CN" altLang="en-US" sz="2800" dirty="0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rot="12531695" flipH="1">
            <a:off x="8993834" y="3446287"/>
            <a:ext cx="673590" cy="3725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rot="12531695" flipH="1">
            <a:off x="9526468" y="3466504"/>
            <a:ext cx="204830" cy="112009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rot="12531695" flipH="1">
            <a:off x="4285825" y="5121179"/>
            <a:ext cx="348667" cy="19345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rot="12531695" flipH="1">
            <a:off x="3851908" y="5178168"/>
            <a:ext cx="754339" cy="41487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2531695" flipH="1">
            <a:off x="8793099" y="4590287"/>
            <a:ext cx="409369" cy="565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rot="12531695" flipH="1">
            <a:off x="9226324" y="4768691"/>
            <a:ext cx="174410" cy="9607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本课小结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7531" y="1417634"/>
            <a:ext cx="5595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通过本节课，你学到了什么？</a:t>
            </a:r>
          </a:p>
        </p:txBody>
      </p:sp>
      <p:sp>
        <p:nvSpPr>
          <p:cNvPr id="32" name="矩形 31"/>
          <p:cNvSpPr/>
          <p:nvPr/>
        </p:nvSpPr>
        <p:spPr>
          <a:xfrm>
            <a:off x="261175" y="2743957"/>
            <a:ext cx="865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40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</a:p>
        </p:txBody>
      </p:sp>
      <p:sp>
        <p:nvSpPr>
          <p:cNvPr id="33" name="AutoShape 7"/>
          <p:cNvSpPr/>
          <p:nvPr/>
        </p:nvSpPr>
        <p:spPr bwMode="auto">
          <a:xfrm flipV="1">
            <a:off x="1151921" y="2343633"/>
            <a:ext cx="352425" cy="2527300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54086" y="2058436"/>
            <a:ext cx="10180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杠杆的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概念：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根硬棒，在力的作用下能绕着固定点转动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这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根硬棒就是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54087" y="3692707"/>
            <a:ext cx="263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杠杆平衡条件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en-US" altLang="zh-CN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54086" y="4796285"/>
            <a:ext cx="589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  <a:r>
              <a:rPr lang="zh-CN" altLang="en-US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的分类</a:t>
            </a:r>
            <a:endParaRPr lang="zh-CN" altLang="en-US" sz="2800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4086" y="3012543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28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杠杆的要素</a:t>
            </a:r>
            <a:r>
              <a:rPr lang="en-US" altLang="zh-CN" sz="2800" dirty="0" smtClean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8452" y="3018170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支点、动力、阻力、动力臂、阻力臂</a:t>
            </a:r>
          </a:p>
        </p:txBody>
      </p:sp>
      <p:sp>
        <p:nvSpPr>
          <p:cNvPr id="7" name="矩形 6"/>
          <p:cNvSpPr/>
          <p:nvPr/>
        </p:nvSpPr>
        <p:spPr>
          <a:xfrm>
            <a:off x="4118452" y="3692707"/>
            <a:ext cx="3551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L</a:t>
            </a:r>
            <a:r>
              <a:rPr lang="en-US" altLang="zh-CN" sz="32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n-US" altLang="zh-CN" sz="32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L</a:t>
            </a:r>
            <a:r>
              <a:rPr lang="en-US" altLang="zh-CN" sz="3200" baseline="-25000" dirty="0">
                <a:solidFill>
                  <a:srgbClr val="FFFF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baseline="-25000" dirty="0">
              <a:solidFill>
                <a:srgbClr val="FFFF00">
                  <a:alpha val="80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8452" y="555036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费力杠杆</a:t>
            </a:r>
          </a:p>
        </p:txBody>
      </p:sp>
      <p:sp>
        <p:nvSpPr>
          <p:cNvPr id="13" name="AutoShape 7"/>
          <p:cNvSpPr/>
          <p:nvPr/>
        </p:nvSpPr>
        <p:spPr bwMode="auto">
          <a:xfrm flipV="1">
            <a:off x="3725545" y="4405795"/>
            <a:ext cx="176213" cy="136059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3007" y="4870067"/>
            <a:ext cx="2030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省力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18452" y="428970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等臂</a:t>
            </a:r>
            <a:r>
              <a:rPr lang="zh-CN" altLang="en-US" sz="28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杠杆</a:t>
            </a:r>
            <a:endParaRPr lang="zh-CN" altLang="en-US" sz="28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33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5" grpId="0"/>
      <p:bldP spid="6" grpId="0"/>
      <p:bldP spid="7" grpId="0"/>
      <p:bldP spid="4" grpId="0"/>
      <p:bldP spid="13" grpId="0" animBg="1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2" y="70974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40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课后作业</a:t>
            </a:r>
            <a:endParaRPr lang="zh-CN" altLang="en-US" sz="4000" dirty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7529" y="2212764"/>
            <a:ext cx="1037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、通读教材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76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-79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页，并把重点笔记记在书上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7530" y="3080192"/>
            <a:ext cx="928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、完成教材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80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页动手动脑学物理的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1-4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题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34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47530" y="3872530"/>
            <a:ext cx="10031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35"/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、从家里的生活用品中，再找出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个杠杆，并分</a:t>
            </a:r>
            <a:endParaRPr lang="en-US" altLang="zh-CN" sz="3600" dirty="0" smtClean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686435"/>
            <a:r>
              <a:rPr lang="en-US" altLang="zh-CN" sz="36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3600" dirty="0" smtClean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析一下属于哪种杠杆</a:t>
            </a:r>
            <a:endParaRPr lang="zh-CN" alt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79406" y="6268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34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097864" y="2695365"/>
            <a:ext cx="987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不必每分钟都学习，但求学习的每分钟都有收获</a:t>
            </a:r>
            <a:endParaRPr lang="en-US" altLang="zh-CN" sz="3600" dirty="0" smtClean="0">
              <a:solidFill>
                <a:srgbClr val="FFFF00">
                  <a:alpha val="8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564" y="1542863"/>
            <a:ext cx="898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(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现实生活中，你还能举出哪些杠杆的实例呢？</a:t>
            </a:r>
          </a:p>
        </p:txBody>
      </p:sp>
      <p:pic>
        <p:nvPicPr>
          <p:cNvPr id="9" name="图片 27" descr="图片1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12" y="4603005"/>
            <a:ext cx="1964980" cy="19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12" y="2309984"/>
            <a:ext cx="1964980" cy="1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9" descr="图片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26" y="2312349"/>
            <a:ext cx="1964980" cy="19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图片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26" y="4603005"/>
            <a:ext cx="1964980" cy="19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图片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40" y="2309984"/>
            <a:ext cx="1964979" cy="1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裁纸刀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40" y="4603005"/>
            <a:ext cx="1964979" cy="19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一、杠杆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31194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(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、杠杆有什么共同的特征呢？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1678189" y="2226365"/>
            <a:ext cx="1503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硬棒</a:t>
            </a:r>
          </a:p>
        </p:txBody>
      </p:sp>
      <p:sp>
        <p:nvSpPr>
          <p:cNvPr id="3" name="矩形 2"/>
          <p:cNvSpPr/>
          <p:nvPr/>
        </p:nvSpPr>
        <p:spPr>
          <a:xfrm>
            <a:off x="1678189" y="302884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的作用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78189" y="4013630"/>
            <a:ext cx="265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</a:rPr>
              <a:t>绕固定点转动</a:t>
            </a:r>
          </a:p>
        </p:txBody>
      </p:sp>
      <p:pic>
        <p:nvPicPr>
          <p:cNvPr id="7" name="图片 6" descr="照片 001_2345看图王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53" y="1908313"/>
            <a:ext cx="4345408" cy="32997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303081" y="5877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一、杠杆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15291" y="650870"/>
            <a:ext cx="318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一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、杠杆</a:t>
            </a:r>
          </a:p>
        </p:txBody>
      </p:sp>
      <p:sp>
        <p:nvSpPr>
          <p:cNvPr id="2" name="矩形 1"/>
          <p:cNvSpPr/>
          <p:nvPr/>
        </p:nvSpPr>
        <p:spPr>
          <a:xfrm>
            <a:off x="689112" y="1934819"/>
            <a:ext cx="10257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定义：一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根硬棒，在力的作用下能绕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着固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定点转动，这根硬棒就是杠杆</a:t>
            </a:r>
          </a:p>
        </p:txBody>
      </p:sp>
      <p:sp>
        <p:nvSpPr>
          <p:cNvPr id="5" name="矩形 4"/>
          <p:cNvSpPr/>
          <p:nvPr/>
        </p:nvSpPr>
        <p:spPr>
          <a:xfrm>
            <a:off x="689111" y="2986565"/>
            <a:ext cx="5367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杠杆的五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要素：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7773" y="350978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支点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动力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阻力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动力臂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阻力臂</a:t>
            </a:r>
          </a:p>
        </p:txBody>
      </p:sp>
      <p:sp>
        <p:nvSpPr>
          <p:cNvPr id="7" name="矩形 6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7" y="1577045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60505" y="169383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支点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5590" y="1702560"/>
            <a:ext cx="5977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杠杆绕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着转动的固定点，用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7" y="1577045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0983" y="2312779"/>
            <a:ext cx="1416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黑体" panose="02010609060101010101" charset="-122"/>
              </a:rPr>
              <a:t>  </a:t>
            </a:r>
            <a:r>
              <a:rPr lang="zh-CN" altLang="en-US" dirty="0" smtClean="0">
                <a:solidFill>
                  <a:srgbClr val="FFFF00"/>
                </a:solidFill>
                <a:latin typeface="黑体" panose="02010609060101010101" charset="-122"/>
              </a:rPr>
              <a:t>动力</a:t>
            </a:r>
            <a:endParaRPr lang="zh-CN" altLang="en-US" dirty="0">
              <a:solidFill>
                <a:srgbClr val="FFFF00"/>
              </a:solidFill>
              <a:latin typeface="黑体" panose="02010609060101010101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59085" y="2338387"/>
            <a:ext cx="507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使杠杆转动的力，用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1466168" y="2062403"/>
            <a:ext cx="0" cy="863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279479" y="2988612"/>
            <a:ext cx="577434" cy="519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7" y="1577045"/>
            <a:ext cx="4033836" cy="17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5088" y="2897014"/>
            <a:ext cx="976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黑体" panose="02010609060101010101" charset="-122"/>
              </a:rPr>
              <a:t>阻力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12294" y="2930111"/>
            <a:ext cx="5510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阻碍杠杆转动的力，用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表示。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1466168" y="2062403"/>
            <a:ext cx="0" cy="863600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8580853" y="3259224"/>
            <a:ext cx="0" cy="1389579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9176787" y="2926003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239506" y="2999668"/>
            <a:ext cx="804102" cy="519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528293" y="4731233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28749" y="32527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8583" y="502231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一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2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、杠杆的五要素：</a:t>
            </a:r>
          </a:p>
        </p:txBody>
      </p:sp>
      <p:sp>
        <p:nvSpPr>
          <p:cNvPr id="14" name="矩形 13"/>
          <p:cNvSpPr/>
          <p:nvPr/>
        </p:nvSpPr>
        <p:spPr>
          <a:xfrm>
            <a:off x="11679406" y="6268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4182</Words>
  <Application>Microsoft Office PowerPoint</Application>
  <PresentationFormat>自定义</PresentationFormat>
  <Paragraphs>435</Paragraphs>
  <Slides>36</Slides>
  <Notes>36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.</vt:lpstr>
      <vt:lpstr>1_千图网海量PPT模板www.58pic.com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2020-04-11T12:44:00Z</dcterms:created>
  <dcterms:modified xsi:type="dcterms:W3CDTF">2020-06-27T09:42:05Z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