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510" r:id="rId2"/>
    <p:sldId id="493" r:id="rId3"/>
    <p:sldId id="494" r:id="rId4"/>
    <p:sldId id="492" r:id="rId5"/>
    <p:sldId id="487" r:id="rId6"/>
    <p:sldId id="488" r:id="rId7"/>
    <p:sldId id="485" r:id="rId8"/>
    <p:sldId id="490" r:id="rId9"/>
    <p:sldId id="376" r:id="rId10"/>
    <p:sldId id="408" r:id="rId11"/>
    <p:sldId id="291" r:id="rId12"/>
    <p:sldId id="434" r:id="rId13"/>
    <p:sldId id="489" r:id="rId14"/>
    <p:sldId id="483" r:id="rId15"/>
    <p:sldId id="484" r:id="rId16"/>
    <p:sldId id="466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微软雅黑" pitchFamily="34" charset="-122"/>
      <p:regular r:id="rId23"/>
      <p:bold r:id="rId24"/>
    </p:embeddedFont>
    <p:embeddedFont>
      <p:font typeface="等线" charset="-122"/>
      <p:regular r:id="rId25"/>
    </p:embeddedFont>
    <p:embeddedFont>
      <p:font typeface="华文新魏" pitchFamily="2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B2183-7866-4EDE-94BB-348C30CF4D00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BB4C7-AA15-4263-A09D-5D6550B1C1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68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88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70" y="0"/>
            <a:ext cx="12231370" cy="690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92475" y="2398395"/>
            <a:ext cx="517906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满分冲刺</a:t>
            </a:r>
            <a:endParaRPr lang="zh-CN" altLang="en-US" sz="96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         </a:t>
            </a:r>
            <a:r>
              <a:rPr lang="en-US" altLang="zh-CN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—</a:t>
            </a:r>
            <a:r>
              <a:rPr lang="zh-CN" altLang="en-US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透镜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753" y="1567461"/>
            <a:ext cx="11198880" cy="1992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2019福建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在“探究凸透镜成像规律”的实验中: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(1)需要将凸透镜、蜡烛和光屏安装在光具座上,置于中间位置的应是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(2)调节好装置,将蜡烛放在2倍焦距之外时,光屏上能成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(选填“放大”或“缩小”)、倒立的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    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像(选填“实”或“虚”)。生活中常用的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是利用这一成像规律工作的。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(3)将蜡烛移至1倍焦距与2倍焦距之间某处,光屏上成清晰的像。若烛焰中心下降1 cm,光屏上的像会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    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移动(选填“向上”或“向下”),移动的距离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 cm(选填“大于”“小于”或“等于”)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7654" y="3660495"/>
            <a:ext cx="11198880" cy="415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　(1)凸透镜　(2)缩小　实　照相机　(3)向上　大于</a:t>
            </a:r>
          </a:p>
        </p:txBody>
      </p:sp>
      <p:pic>
        <p:nvPicPr>
          <p:cNvPr id="4" name="图片 3" descr="textimage3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236" y="4346425"/>
            <a:ext cx="3507879" cy="12587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46633" y="4161195"/>
            <a:ext cx="7225515" cy="241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b="1" kern="0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(1) 在光具座上依次摆放蜡烛、凸透镜、光屏,所以中间位置的是凸透镜。(2)光屏上得到是缩小、倒立的实像,照相机成像规律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</a:p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(3)将蜡烛移到1倍焦距与2倍焦距之间,光屏上成放大、倒立的实像,此时物距小于像距,像移动的距离大于1 cm。可以用做图法。假设蜡烛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摆放在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之间的位置,这时在光屏上形成的像就是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',当烛焰中心下移,相当于蜡烛变成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,光屏所成的像就变成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', 明显地比较出,物下移,像上移,像移动的幅度较大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618106" y="180850"/>
            <a:ext cx="69423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透镜成像规律及应用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64681" y="887690"/>
            <a:ext cx="3267653" cy="584776"/>
            <a:chOff x="1280674" y="1127882"/>
            <a:chExt cx="3267653" cy="584776"/>
          </a:xfrm>
        </p:grpSpPr>
        <p:sp>
          <p:nvSpPr>
            <p:cNvPr id="8" name="文本框 7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4040" y="2485143"/>
            <a:ext cx="6632368" cy="969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(2)保持蜡烛与凸透镜位置不变,换用一个不同焦距的凸透镜,将光屏向右移动才能重新得到清晰的像,此时像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(选填“变大”“变小”或“不变”),换用的凸透镜焦距可能为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1123074" y="3754864"/>
            <a:ext cx="111988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/>
            <a:r>
              <a:rPr lang="zh-CN" altLang="en-US" sz="1855" kern="0" dirty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A.10.0 cm　　B.20.0 cm</a:t>
            </a:r>
            <a:r>
              <a:rPr lang="zh-CN" altLang="en-US" sz="2400" dirty="0"/>
              <a:t>       </a:t>
            </a:r>
            <a:r>
              <a:rPr lang="zh-CN" altLang="en-US" sz="1855" kern="0" dirty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C.30.0 cm　　D.35.0 cm</a:t>
            </a:r>
            <a:endParaRPr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933201" y="4224507"/>
            <a:ext cx="10521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10000"/>
              </a:lnSpc>
            </a:pP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(3)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将图中的凸透镜换成玻璃板后光屏上的像消失了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原因是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　　　　　　　　</a:t>
            </a:r>
            <a:r>
              <a:rPr lang="zh-CN" altLang="en-US" kern="0" dirty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7" name="图片 3" descr="textimage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926" y="2129586"/>
            <a:ext cx="3482659" cy="12437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23074" y="1278403"/>
            <a:ext cx="9657702" cy="108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2019内蒙古包头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在研究“凸透镜成像规律”的实验中:</a:t>
            </a:r>
            <a:endParaRPr lang="en-US" altLang="zh-CN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(1)蜡烛、凸透镜、光屏在光具座上的位置如图所示,恰能在光屏上得到一个清晰的倒立、等大的实像,则凸透镜的焦距为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cm。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9192" y="693627"/>
            <a:ext cx="3267653" cy="584776"/>
            <a:chOff x="1280674" y="1127882"/>
            <a:chExt cx="3267653" cy="584776"/>
          </a:xfrm>
        </p:grpSpPr>
        <p:sp>
          <p:nvSpPr>
            <p:cNvPr id="10" name="文本框 9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873511" y="4695638"/>
            <a:ext cx="8823447" cy="46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(1)15.0　(2)变大    B(或20.0 cm)　(3)平面镜成虚像,无法呈现在光屏上</a:t>
            </a:r>
            <a:endParaRPr lang="zh-CN" altLang="en-US" sz="20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933201" y="5258047"/>
            <a:ext cx="11198880" cy="12349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10000"/>
              </a:lnSpc>
            </a:pP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(1)由题图可知,物距(50.0 cm-20.0 cm=30.0 cm)等于2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,则凸透镜焦距为15.0 cm。</a:t>
            </a:r>
            <a:endParaRPr lang="en-US" altLang="zh-CN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10000"/>
              </a:lnSpc>
            </a:pP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(2) 换用另一凸透镜后,光屏向右移动得到清晰的像,则此时物距小于像距,即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&lt;2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v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&gt;2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,成放大的实像,比移动前像变大了;同时可知,更换的凸透镜对光线的会聚作用变弱了,即焦距变大,因凸透镜右侧光具座长度仅有50 cm,即50 cm&gt;2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&lt;25 cm,故应选B。(3) 璃板相当于平面镜,所成的像为虚像,无法用光屏承接。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08581" y="161165"/>
            <a:ext cx="69423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透镜成像规律及应用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0561" y="1426979"/>
            <a:ext cx="11198880" cy="2769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2019陕西西安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近年来流行一种“自拍神器”给旅行者自拍带来方便,如图所示,与直接</a:t>
            </a:r>
            <a:r>
              <a:rPr sz="2000" dirty="0"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sz="2000"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拿手机自拍相比,利用“自拍神器”可以</a:t>
            </a:r>
            <a:r>
              <a:rPr lang="zh-CN" altLang="en-US" sz="2000" kern="0" spc="403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 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　　)</a:t>
            </a:r>
            <a:endParaRPr lang="en-US" altLang="zh-CN" sz="20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A.增大像距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B.增大像的大小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C.缩短景物到镜头的距离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D.增大取景范围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textimage3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350" y="2350770"/>
            <a:ext cx="1422400" cy="165735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324610" y="4382770"/>
            <a:ext cx="10867390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   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　</a:t>
            </a:r>
            <a:endParaRPr lang="en-US" altLang="zh-CN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凸透镜成实像时,物距越大,像距越小,像越小;“自拍神器”与直接拿手机自拍相比,利用自拍杆</a:t>
            </a:r>
            <a:r>
              <a:rPr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可以增大物距,减小像距,减小像的大小,从而增大取景范围,取得更好的拍摄效果。故D正确,A、B、C错误。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26301" y="768432"/>
            <a:ext cx="3267653" cy="584776"/>
            <a:chOff x="1280674" y="1127882"/>
            <a:chExt cx="3267653" cy="584776"/>
          </a:xfrm>
        </p:grpSpPr>
        <p:sp>
          <p:nvSpPr>
            <p:cNvPr id="7" name="文本框 6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3385443" y="114265"/>
            <a:ext cx="69423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透镜成像规律及应用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88020" y="209514"/>
            <a:ext cx="55485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眼睛和眼镜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16651" y="998222"/>
            <a:ext cx="3356430" cy="584776"/>
            <a:chOff x="1209652" y="1122509"/>
            <a:chExt cx="3356430" cy="584776"/>
          </a:xfrm>
        </p:grpSpPr>
        <p:sp>
          <p:nvSpPr>
            <p:cNvPr id="6" name="文本框 5"/>
            <p:cNvSpPr txBox="1"/>
            <p:nvPr/>
          </p:nvSpPr>
          <p:spPr>
            <a:xfrm>
              <a:off x="1852522" y="1179110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10" y="1840865"/>
            <a:ext cx="8293100" cy="3702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31615" y="3587034"/>
            <a:ext cx="8672574" cy="1846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A.甲为近视眼,可配戴凹透镜矫正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B.乙为近视眼,可配戴凸透镜矫正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C.甲为远视眼,可配戴凸透镜矫正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D.乙为远视眼,可配戴凹透镜矫正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3" descr="text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125" y="1923792"/>
            <a:ext cx="6762651" cy="1662787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2022475" y="5363845"/>
            <a:ext cx="9171940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  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 A　</a:t>
            </a:r>
            <a:endParaRPr lang="en-US" altLang="zh-CN" sz="20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en-US" altLang="zh-CN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由图可知,甲为近视眼,可配戴凹透镜矫正,故A正确,C错误;乙为远视眼,可配戴凸透镜矫正,故B、D错误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14849" y="728207"/>
            <a:ext cx="3267653" cy="584776"/>
            <a:chOff x="1280674" y="1127882"/>
            <a:chExt cx="3267653" cy="584776"/>
          </a:xfrm>
        </p:grpSpPr>
        <p:sp>
          <p:nvSpPr>
            <p:cNvPr id="6" name="文本框 5"/>
            <p:cNvSpPr txBox="1"/>
            <p:nvPr/>
          </p:nvSpPr>
          <p:spPr>
            <a:xfrm>
              <a:off x="1834767" y="115969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1929130" y="1304290"/>
            <a:ext cx="969137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2019浙江杭州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关于近视和远视的成因如图所示,下列说法正确的是</a:t>
            </a:r>
            <a:r>
              <a:rPr lang="zh-CN" altLang="en-US" sz="2000" kern="0" spc="403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 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　　)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26435" y="165349"/>
            <a:ext cx="55485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人眼和眼镜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28115" y="1424305"/>
            <a:ext cx="958913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四川内江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如图所示，是矫正远视眼的光路示意图，请在虚线方框内画出相应的透镜。</a:t>
            </a:r>
          </a:p>
        </p:txBody>
      </p:sp>
      <p:pic>
        <p:nvPicPr>
          <p:cNvPr id="6146" name="图片24" descr="菁优网：http://www.jyeoo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02" y="2699133"/>
            <a:ext cx="3106739" cy="15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607776" y="4593843"/>
            <a:ext cx="8471104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解析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远视眼是由于晶状体太薄或眼球前后径过长，使折射光线会聚在视网膜的后方，应该用会聚透镜来矫正，凸透镜对光线起会聚作用，所以在虚线框内应放置凸透镜，使折射光线提前会聚在视网膜上。</a:t>
            </a:r>
          </a:p>
        </p:txBody>
      </p:sp>
      <p:pic>
        <p:nvPicPr>
          <p:cNvPr id="6147" name="图片24" descr="菁优网：http://www.jyeoo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68" y="2699652"/>
            <a:ext cx="2943154" cy="145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739136" y="792517"/>
            <a:ext cx="3267653" cy="584776"/>
            <a:chOff x="1280674" y="1127882"/>
            <a:chExt cx="3267653" cy="584776"/>
          </a:xfrm>
        </p:grpSpPr>
        <p:sp>
          <p:nvSpPr>
            <p:cNvPr id="10" name="文本框 9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607617" y="2699441"/>
            <a:ext cx="15743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88020" y="209514"/>
            <a:ext cx="55485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眼睛和眼镜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666750" y="3945890"/>
            <a:ext cx="4196080" cy="415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　缩小　抽水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604446" y="4469722"/>
            <a:ext cx="10574736" cy="166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由图可知,物距大于像距,并且能在光屏上成实像,所以物距一定是在二倍焦距之外,所以成的是倒立、缩小的实像。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向左移动蜡烛,即此时的物距变大,像距应该变小,即光屏应该向左移动,才能使得像清晰,但若保持光屏和透镜位置不变,仍使得像成在光屏上,则需要让凸透镜的会聚能力减弱,即需要让凸透镜变薄,故应该向外抽水。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26072" y="700682"/>
            <a:ext cx="3267653" cy="584776"/>
            <a:chOff x="1280674" y="1127882"/>
            <a:chExt cx="3267653" cy="584776"/>
          </a:xfrm>
        </p:grpSpPr>
        <p:sp>
          <p:nvSpPr>
            <p:cNvPr id="8" name="文本框 7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4347818" y="228429"/>
            <a:ext cx="55485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人眼和眼镜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775843" y="1285267"/>
            <a:ext cx="11278190" cy="1339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2019山东济南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为了研究眼的成像原理,小科自主研制了如图所示的实验装置。用水透镜模拟眼的晶状体,通过注水或抽水可改变水透镜凸度大小。光屏和水透镜固定在光具座如图所示的位置。点燃蜡烛后,调节水透镜凸度,直至光屏上成一个清晰倒立、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(填“放大”、“等大”或“缩小”)的实像。若将点燃的蜡烛向左移动一小段距离,要使光屏上重新得到清晰的像,应对水透镜</a:t>
            </a:r>
            <a:r>
              <a:rPr lang="zh-CN" altLang="en-US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  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(填“注水”或“抽水”)</a:t>
            </a:r>
            <a:r>
              <a:rPr lang="zh-CN" altLang="en-US" sz="1855" kern="0" dirty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。</a:t>
            </a:r>
            <a:endParaRPr lang="zh-CN" altLang="en-US" sz="2400" dirty="0"/>
          </a:p>
        </p:txBody>
      </p:sp>
      <p:pic>
        <p:nvPicPr>
          <p:cNvPr id="11" name="图片 3" descr="textimage4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669" y="2624412"/>
            <a:ext cx="5349545" cy="1967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5799" y="883051"/>
            <a:ext cx="3267653" cy="629830"/>
            <a:chOff x="1280674" y="923056"/>
            <a:chExt cx="3267653" cy="629830"/>
          </a:xfrm>
        </p:grpSpPr>
        <p:sp>
          <p:nvSpPr>
            <p:cNvPr id="5" name="文本框 4"/>
            <p:cNvSpPr txBox="1"/>
            <p:nvPr/>
          </p:nvSpPr>
          <p:spPr>
            <a:xfrm>
              <a:off x="1834767" y="1029666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考点梳理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923056"/>
              <a:ext cx="554093" cy="584776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098794" y="176275"/>
            <a:ext cx="695121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</a:rPr>
              <a:t>透镜</a:t>
            </a:r>
          </a:p>
        </p:txBody>
      </p:sp>
      <p:pic>
        <p:nvPicPr>
          <p:cNvPr id="2" name="图片 1" descr="透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915" y="1709420"/>
            <a:ext cx="7034530" cy="34385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11360" t="15556" r="15380" b="15789"/>
          <a:stretch>
            <a:fillRect/>
          </a:stretch>
        </p:blipFill>
        <p:spPr>
          <a:xfrm>
            <a:off x="7802245" y="4151630"/>
            <a:ext cx="1043940" cy="6692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25566" y="998222"/>
            <a:ext cx="3356430" cy="584776"/>
            <a:chOff x="1209652" y="1122509"/>
            <a:chExt cx="3356430" cy="584776"/>
          </a:xfrm>
        </p:grpSpPr>
        <p:sp>
          <p:nvSpPr>
            <p:cNvPr id="4" name="文本框 3"/>
            <p:cNvSpPr txBox="1"/>
            <p:nvPr/>
          </p:nvSpPr>
          <p:spPr>
            <a:xfrm>
              <a:off x="1852522" y="1179110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3404870" y="255905"/>
            <a:ext cx="82029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</a:t>
            </a:r>
            <a:r>
              <a:rPr lang="zh-CN" altLang="en-US" sz="400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特征及光学性质</a:t>
            </a:r>
            <a:endParaRPr lang="zh-CN" altLang="en-US" sz="4000">
              <a:solidFill>
                <a:schemeClr val="tx1"/>
              </a:solidFill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  <a:p>
            <a:endParaRPr lang="zh-CN" altLang="en-US" sz="4000" dirty="0">
              <a:solidFill>
                <a:schemeClr val="tx1"/>
              </a:solidFill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pic>
        <p:nvPicPr>
          <p:cNvPr id="6" name="图片 5" descr="透镜特征及光学性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2116455"/>
            <a:ext cx="6781800" cy="3505200"/>
          </a:xfrm>
          <a:prstGeom prst="rect">
            <a:avLst/>
          </a:prstGeom>
        </p:spPr>
      </p:pic>
      <p:pic>
        <p:nvPicPr>
          <p:cNvPr id="2" name="图片 1" descr="8-41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585720"/>
            <a:ext cx="1817370" cy="1161415"/>
          </a:xfrm>
          <a:prstGeom prst="rect">
            <a:avLst/>
          </a:prstGeom>
        </p:spPr>
      </p:pic>
      <p:pic>
        <p:nvPicPr>
          <p:cNvPr id="7" name="图片 6" descr="8-41-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75" y="3889375"/>
            <a:ext cx="1557655" cy="12992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24109" y="1396346"/>
            <a:ext cx="8195929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【2018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北京模考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zh-CN" dirty="0">
                <a:latin typeface="微软雅黑" panose="020B0503020204020204" charset="-122"/>
                <a:ea typeface="微软雅黑" panose="020B0503020204020204" charset="-122"/>
              </a:rPr>
              <a:t>透镜分类与基本概念下列说法中正确的是（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．光线通过凸透镜后，折射光线会聚于一点，这一点就是凸透镜的焦点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．焦点到透镜光心的距离叫焦距，用</a:t>
            </a:r>
            <a:r>
              <a:rPr lang="en-US" altLang="zh-CN" i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f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表示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．凸透镜只对平行光线有会聚作用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．凸透镜对光线有会聚作用，所以通过凸透镜的光线一定相交于一点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endParaRPr lang="zh-CN" altLang="zh-CN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63806" y="4337069"/>
            <a:ext cx="8593584" cy="22491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解析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】</a:t>
            </a:r>
            <a:r>
              <a:rPr kumimoji="0" lang="en-US" altLang="zh-CN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A. </a:t>
            </a:r>
            <a:r>
              <a:rPr kumimoji="0" lang="zh-CN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只有平行于主光轴的光线，经凸透镜折射后，会聚在主光轴上一点，这点是凸透镜的焦点。不符合题意。</a:t>
            </a:r>
            <a:endParaRPr kumimoji="0" lang="zh-CN" altLang="en-US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B. </a:t>
            </a:r>
            <a:r>
              <a:rPr kumimoji="0" lang="zh-CN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焦点到光心的距离是透镜的焦距，用</a:t>
            </a:r>
            <a:r>
              <a:rPr kumimoji="0" lang="en-US" altLang="zh-CN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f</a:t>
            </a:r>
            <a:r>
              <a:rPr kumimoji="0" lang="zh-CN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表示。符合题意。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C. </a:t>
            </a:r>
            <a:r>
              <a:rPr kumimoji="0" lang="zh-CN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凸透镜对平行光线、会聚光线、发散光线都有会聚作用。不符合题意。</a:t>
            </a:r>
            <a:endParaRPr kumimoji="0" lang="zh-CN" altLang="en-US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D. </a:t>
            </a:r>
            <a:r>
              <a:rPr kumimoji="0" lang="zh-CN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凸透镜对光线有会聚作用，凸透镜可能把光线会聚成点，可能会聚成平行光线，可能还是分开的光线。不符合题意。</a:t>
            </a:r>
          </a:p>
        </p:txBody>
      </p:sp>
      <p:sp>
        <p:nvSpPr>
          <p:cNvPr id="7" name="矩形 6"/>
          <p:cNvSpPr/>
          <p:nvPr/>
        </p:nvSpPr>
        <p:spPr>
          <a:xfrm>
            <a:off x="2263806" y="3888822"/>
            <a:ext cx="6096000" cy="501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1600"/>
              </a:lnSpc>
              <a:spcAft>
                <a:spcPts val="0"/>
              </a:spcAft>
            </a:pPr>
            <a:endParaRPr lang="en-US" altLang="zh-CN" kern="1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382645" y="194310"/>
            <a:ext cx="8202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</a:t>
            </a:r>
            <a:r>
              <a:rPr lang="zh-CN" altLang="en-US" sz="400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特征及光学性质</a:t>
            </a:r>
            <a:endParaRPr lang="zh-CN" altLang="en-US" sz="4000" dirty="0">
              <a:solidFill>
                <a:schemeClr val="tx1"/>
              </a:solidFill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93549" y="820334"/>
            <a:ext cx="3267653" cy="584776"/>
            <a:chOff x="1280674" y="1127882"/>
            <a:chExt cx="3267653" cy="584776"/>
          </a:xfrm>
        </p:grpSpPr>
        <p:sp>
          <p:nvSpPr>
            <p:cNvPr id="10" name="文本框 9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ldLvl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31950" y="5321935"/>
            <a:ext cx="8563610" cy="11988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解析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】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装有水的矿泉水瓶相当于一个凸透镜，中间厚边缘薄，由于凸透镜对光线的会聚作用，射入车内的光线经矿泉水瓶折射后集中于它的焦点上，时间一长正好使放置于此处的物品起火。故选：</a:t>
            </a:r>
            <a:r>
              <a:rPr kumimoji="0" lang="en-US" altLang="zh-CN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C</a:t>
            </a:r>
            <a:endParaRPr kumimoji="0" lang="zh-CN" altLang="en-US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4521" y="809585"/>
            <a:ext cx="3267653" cy="584776"/>
            <a:chOff x="1280674" y="1127882"/>
            <a:chExt cx="3267653" cy="584776"/>
          </a:xfrm>
        </p:grpSpPr>
        <p:sp>
          <p:nvSpPr>
            <p:cNvPr id="10" name="文本框 9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263265" y="102870"/>
            <a:ext cx="8202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</a:t>
            </a:r>
            <a:r>
              <a:rPr lang="zh-CN" altLang="en-US" sz="400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特征及光学性质</a:t>
            </a:r>
            <a:endParaRPr lang="zh-CN" altLang="en-US" sz="4000" dirty="0">
              <a:solidFill>
                <a:schemeClr val="tx1"/>
              </a:solidFill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60220" y="1394460"/>
            <a:ext cx="8197850" cy="2990850"/>
            <a:chOff x="3085" y="2022"/>
            <a:chExt cx="12910" cy="4710"/>
          </a:xfrm>
        </p:grpSpPr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3364" y="4068"/>
              <a:ext cx="7582" cy="2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A. 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平面镜 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/>
              </a:r>
              <a:b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</a:b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B. 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三棱镜 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/>
              </a:r>
              <a:b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</a:b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C. 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凸透镜 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/>
              </a:r>
              <a:b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</a:b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D. 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凹透镜 </a:t>
              </a:r>
              <a:endPara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085" y="2022"/>
              <a:ext cx="12911" cy="1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2000" b="1" kern="1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【2019</a:t>
              </a:r>
              <a:r>
                <a:rPr lang="zh-CN" altLang="en-US" sz="2000" b="1" kern="1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湖北宜昌</a:t>
              </a:r>
              <a:r>
                <a:rPr lang="en-US" altLang="zh-CN" sz="2000" b="1" kern="1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】</a:t>
              </a:r>
              <a:r>
                <a:rPr lang="zh-CN" altLang="zh-CN" sz="2000" kern="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据央视新闻报道，我国台湾省台中市一辆小客车，因车主将矿泉水随手放在仪表盘上的防滑垫上，导致防滑垫起火（如图所示）</a:t>
              </a:r>
              <a:r>
                <a:rPr lang="en-US" altLang="zh-CN" sz="2000" kern="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. </a:t>
              </a:r>
              <a:r>
                <a:rPr lang="zh-CN" altLang="zh-CN" sz="2000" kern="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这瓶矿泉水所起的作用相当于（　　）</a:t>
              </a:r>
              <a:endPara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u=804809415,3998180654&amp;fm=26&amp;gp=0[1]"/>
            <p:cNvPicPr>
              <a:picLocks noChangeAspect="1"/>
            </p:cNvPicPr>
            <p:nvPr/>
          </p:nvPicPr>
          <p:blipFill>
            <a:blip r:embed="rId3"/>
            <a:srcRect l="15797" t="493" r="20559" b="24934"/>
            <a:stretch>
              <a:fillRect/>
            </a:stretch>
          </p:blipFill>
          <p:spPr>
            <a:xfrm>
              <a:off x="11618" y="4366"/>
              <a:ext cx="2865" cy="2366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1759905" y="4669525"/>
            <a:ext cx="219574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96185" y="1381760"/>
            <a:ext cx="81038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江苏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图中，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F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分别为凸透镜的焦点和光心，请将两条光线的光路图补充完整。</a:t>
            </a:r>
          </a:p>
        </p:txBody>
      </p:sp>
      <p:pic>
        <p:nvPicPr>
          <p:cNvPr id="4098" name="图片24" descr="菁优网：http://www.jyeoo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91" y="2608155"/>
            <a:ext cx="2117322" cy="14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661460" y="4302392"/>
            <a:ext cx="72767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解析</a:t>
            </a: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平行于主光轴的入射光线经凸透镜折射后通过焦点，过光心的光线传播方向不变，据此完成光路图，如</a:t>
            </a:r>
            <a:r>
              <a:rPr lang="zh-CN" altLang="en-US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答案</a:t>
            </a: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图所示：</a:t>
            </a:r>
          </a:p>
        </p:txBody>
      </p:sp>
      <p:pic>
        <p:nvPicPr>
          <p:cNvPr id="4099" name="图片24" descr="菁优网：http://www.jyeoo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39" y="2638505"/>
            <a:ext cx="1855161" cy="14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605807" y="931604"/>
            <a:ext cx="3267653" cy="584776"/>
            <a:chOff x="1280674" y="1127882"/>
            <a:chExt cx="3267653" cy="584776"/>
          </a:xfrm>
        </p:grpSpPr>
        <p:sp>
          <p:nvSpPr>
            <p:cNvPr id="10" name="文本框 9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728403" y="2549497"/>
            <a:ext cx="114521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82645" y="194310"/>
            <a:ext cx="8202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</a:t>
            </a:r>
            <a:r>
              <a:rPr lang="zh-CN" altLang="en-US" sz="400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特征及光学性质</a:t>
            </a:r>
            <a:endParaRPr lang="zh-CN" altLang="en-US" sz="4000" dirty="0">
              <a:solidFill>
                <a:schemeClr val="tx1"/>
              </a:solidFill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50035" y="1216025"/>
            <a:ext cx="971359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山东日照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平行光经过凸透镜后会聚在主光轴上的一点，这个点叫作凸透镜的焦点；平行光经过凹透镜后，光线发散，发散光线的反向延长线交在主光轴上的一点，这个点叫作凹透镜的虚焦点。如图，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F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点既是图示凸透镜的焦点，也是图示凹透镜的虚焦点，请画出图中两条平行于主光轴的光线经过两个透镜的光路图。</a:t>
            </a:r>
          </a:p>
        </p:txBody>
      </p:sp>
      <p:pic>
        <p:nvPicPr>
          <p:cNvPr id="1027" name="图片24" descr="菁优网：http://www.jyeoo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35" y="3179445"/>
            <a:ext cx="2306955" cy="14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418590" y="4650105"/>
            <a:ext cx="9981565" cy="161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解析</a:t>
            </a: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平行于主光轴的光线经凸透镜折射后将过焦点，已知</a:t>
            </a:r>
            <a:r>
              <a:rPr lang="en-US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F</a:t>
            </a: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点既是图示凸透镜的焦点，也是图示凹透镜的虚焦点；</a:t>
            </a:r>
          </a:p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延长线过另一侧焦点的光线经凹透镜折射后将平行于主光轴，如</a:t>
            </a:r>
            <a:r>
              <a:rPr lang="zh-CN" altLang="en-US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答案</a:t>
            </a: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图所示：</a:t>
            </a: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8" name="图片24" descr="菁优网：http://www.jyeoo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3280410"/>
            <a:ext cx="2212975" cy="12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863974" y="762330"/>
            <a:ext cx="3267653" cy="584776"/>
            <a:chOff x="1280674" y="1127882"/>
            <a:chExt cx="3267653" cy="584776"/>
          </a:xfrm>
        </p:grpSpPr>
        <p:sp>
          <p:nvSpPr>
            <p:cNvPr id="12" name="文本框 11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550035" y="3405505"/>
            <a:ext cx="940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【</a:t>
            </a:r>
            <a:r>
              <a:rPr lang="zh-CN" altLang="en-US" b="1" dirty="0">
                <a:solidFill>
                  <a:srgbClr val="FF0000"/>
                </a:solidFill>
              </a:rPr>
              <a:t>答案</a:t>
            </a:r>
            <a:r>
              <a:rPr lang="en-US" altLang="zh-CN" b="1" dirty="0">
                <a:solidFill>
                  <a:srgbClr val="FF0000"/>
                </a:solidFill>
              </a:rPr>
              <a:t>】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82645" y="194310"/>
            <a:ext cx="8202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</a:t>
            </a:r>
            <a:r>
              <a:rPr lang="zh-CN" altLang="en-US" sz="4000">
                <a:solidFill>
                  <a:schemeClr val="tx1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特征及光学性质</a:t>
            </a:r>
            <a:endParaRPr lang="zh-CN" altLang="en-US" sz="4000" dirty="0">
              <a:solidFill>
                <a:schemeClr val="tx1"/>
              </a:solidFill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42898" y="200625"/>
            <a:ext cx="69423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透镜成像规律及应用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17591" y="1028067"/>
            <a:ext cx="3356430" cy="584776"/>
            <a:chOff x="1209652" y="1122509"/>
            <a:chExt cx="3356430" cy="584776"/>
          </a:xfrm>
        </p:grpSpPr>
        <p:sp>
          <p:nvSpPr>
            <p:cNvPr id="7" name="文本框 6"/>
            <p:cNvSpPr txBox="1"/>
            <p:nvPr/>
          </p:nvSpPr>
          <p:spPr>
            <a:xfrm>
              <a:off x="1852522" y="1179110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pic>
        <p:nvPicPr>
          <p:cNvPr id="2" name="图片 1" descr="透镜成像规律及应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70" y="1852930"/>
            <a:ext cx="9370695" cy="37395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195" y="1445260"/>
            <a:ext cx="10424795" cy="996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2018北京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小军做凸透镜成像规律的实验时,将焦距为10 cm的凸透镜固定在光具座上50 cm刻度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线处,光屏和点燃的蜡烛分别位于凸透镜两侧,蜡烛放置在35 cm刻度线处,如图所示。移动光屏,直到在光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屏上呈现烛焰清晰的像。下列说法中正确的是</a:t>
            </a:r>
            <a:r>
              <a:rPr lang="zh-CN" altLang="en-US" kern="0" spc="403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 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　　)</a:t>
            </a:r>
            <a:endParaRPr lang="en-US" altLang="zh-CN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3" descr="textimage2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94" y="2630891"/>
            <a:ext cx="4745185" cy="1713538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433232" y="4426967"/>
            <a:ext cx="10618560" cy="1438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3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  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　</a:t>
            </a:r>
            <a:endParaRPr lang="en-US" altLang="zh-CN" kern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3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光屏上的像是实像,虚像不能呈现在光屏上,A选项错误;凸透镜所成的实像是倒立的,B选项错</a:t>
            </a:r>
            <a:r>
              <a:rPr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误;物距为15 cm,焦距为10 cm,物距大于焦距、小于2倍焦距,成倒立、放大的实像,C选项正确;照相机成倒</a:t>
            </a:r>
            <a:r>
              <a:rPr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立、缩小的实像,该实验现象不能说明照相机的成像特点,D选项错误。</a:t>
            </a:r>
          </a:p>
        </p:txBody>
      </p:sp>
      <p:sp>
        <p:nvSpPr>
          <p:cNvPr id="6" name="矩形 5"/>
          <p:cNvSpPr/>
          <p:nvPr/>
        </p:nvSpPr>
        <p:spPr>
          <a:xfrm>
            <a:off x="1634955" y="2630610"/>
            <a:ext cx="4674960" cy="139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A.光屏上呈现的是烛焰的虚像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B.光屏上呈现的是烛焰正立的像</a:t>
            </a:r>
            <a:endParaRPr lang="en-US" altLang="zh-CN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C.光屏上呈现的是烛焰放大的像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20000"/>
              </a:lnSpc>
            </a:pP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D.该实验现象能说明照相机的成像特点</a:t>
            </a:r>
            <a:endParaRPr lang="en-US" altLang="zh-CN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44056" y="860385"/>
            <a:ext cx="3267653" cy="584776"/>
            <a:chOff x="1280674" y="1127882"/>
            <a:chExt cx="3267653" cy="584776"/>
          </a:xfrm>
        </p:grpSpPr>
        <p:sp>
          <p:nvSpPr>
            <p:cNvPr id="8" name="文本框 7"/>
            <p:cNvSpPr txBox="1"/>
            <p:nvPr/>
          </p:nvSpPr>
          <p:spPr>
            <a:xfrm>
              <a:off x="1834767" y="1180645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1127882"/>
              <a:ext cx="554093" cy="584776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3393063" y="153635"/>
            <a:ext cx="69423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透镜成像规律及应用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  <p:bldP spid="5" grpId="2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1910</Words>
  <Application>Microsoft Office PowerPoint</Application>
  <PresentationFormat>自定义</PresentationFormat>
  <Paragraphs>98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华康魏碑W7</vt:lpstr>
      <vt:lpstr>Calibri</vt:lpstr>
      <vt:lpstr>微软雅黑</vt:lpstr>
      <vt:lpstr>Wingdings</vt:lpstr>
      <vt:lpstr>等线</vt:lpstr>
      <vt:lpstr>Times New Roman</vt:lpstr>
      <vt:lpstr>华文新魏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1</cp:revision>
  <dcterms:created xsi:type="dcterms:W3CDTF">2019-11-30T06:19:00Z</dcterms:created>
  <dcterms:modified xsi:type="dcterms:W3CDTF">2020-07-04T02:00:57Z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