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66" r:id="rId2"/>
    <p:sldId id="258" r:id="rId3"/>
    <p:sldId id="347" r:id="rId4"/>
    <p:sldId id="285" r:id="rId5"/>
    <p:sldId id="327" r:id="rId6"/>
    <p:sldId id="326" r:id="rId7"/>
    <p:sldId id="281" r:id="rId8"/>
    <p:sldId id="323" r:id="rId9"/>
    <p:sldId id="324" r:id="rId10"/>
    <p:sldId id="311" r:id="rId11"/>
    <p:sldId id="321" r:id="rId12"/>
    <p:sldId id="322" r:id="rId13"/>
    <p:sldId id="277" r:id="rId14"/>
    <p:sldId id="320" r:id="rId15"/>
    <p:sldId id="267" r:id="rId16"/>
    <p:sldId id="271" r:id="rId17"/>
    <p:sldId id="315" r:id="rId18"/>
    <p:sldId id="317" r:id="rId19"/>
    <p:sldId id="318" r:id="rId20"/>
  </p:sldIdLst>
  <p:sldSz cx="12192000" cy="6858000"/>
  <p:notesSz cx="6858000" cy="9144000"/>
  <p:embeddedFontLst>
    <p:embeddedFont>
      <p:font typeface="微软雅黑" pitchFamily="34" charset="-122"/>
      <p:regular r:id="rId23"/>
      <p:bold r:id="rId24"/>
    </p:embeddedFont>
    <p:embeddedFont>
      <p:font typeface="华文新魏" pitchFamily="2" charset="-122"/>
      <p:regular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546" y="-108"/>
      </p:cViewPr>
      <p:guideLst>
        <p:guide orient="horz" pos="2209"/>
        <p:guide pos="387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2020/7/4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0942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37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2020/7/4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1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2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3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888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85" y="0"/>
            <a:ext cx="12231370" cy="69018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92475" y="2455545"/>
            <a:ext cx="517906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满分冲刺</a:t>
            </a:r>
            <a:endParaRPr lang="zh-CN" altLang="en-US" sz="9600" b="1" dirty="0">
              <a:solidFill>
                <a:srgbClr val="FF0000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r>
              <a:rPr lang="zh-CN" altLang="en-US" sz="40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       </a:t>
            </a:r>
            <a:r>
              <a:rPr lang="en-US" altLang="zh-CN" sz="40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—</a:t>
            </a:r>
            <a:r>
              <a:rPr lang="zh-CN" altLang="en-US" sz="40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运动和力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9375" y="1221446"/>
            <a:ext cx="11198880" cy="290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【2019湖北黄冈】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中央电视台《是真的吗》某期节目中,有这样一个实验:将一根绳子穿过内壁和端</a:t>
            </a:r>
            <a: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/>
            </a:r>
            <a:b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口光滑的空心圆筒,绳子上端系一个金属球,下端与装有皮球的网袋连接。转动空心圆筒,使金属球转动(如</a:t>
            </a:r>
            <a: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/>
            </a:r>
            <a:b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图)。随着转速加大,网袋由静止开始向上运动。下列判断正确的是</a:t>
            </a:r>
            <a:r>
              <a:rPr lang="zh-CN" altLang="en-US" kern="0" spc="302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 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　　)</a:t>
            </a:r>
            <a:endParaRPr lang="en-US" altLang="zh-CN" kern="0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A.网袋静止时,它受到的总重力与它对绳子的拉力是一对平衡力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B.金属球转动过程中,它受到的重力与绳子对它的拉力是一对平衡力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C.金属球转动过程中,运动状态不变</a:t>
            </a:r>
            <a:endParaRPr lang="en-US" altLang="zh-CN" kern="0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</a:pP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D.实验表明,改变物体的运动状态需要力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textimage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175" y="2508250"/>
            <a:ext cx="2331085" cy="15024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54962" y="699685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850005" y="161925"/>
            <a:ext cx="64204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    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2-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二力平衡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706120" y="4249420"/>
            <a:ext cx="10779760" cy="2077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 kern="0" dirty="0" smtClean="0">
                <a:solidFill>
                  <a:srgbClr val="FF0000"/>
                </a:solidFill>
                <a:latin typeface="+mn-ea"/>
                <a:cs typeface="+mn-ea"/>
              </a:rPr>
              <a:t>【答案 】 </a:t>
            </a:r>
            <a:r>
              <a:rPr lang="zh-CN" altLang="en-US" b="1" kern="0" dirty="0" smtClean="0">
                <a:solidFill>
                  <a:srgbClr val="000000"/>
                </a:solidFill>
                <a:latin typeface="+mn-ea"/>
                <a:cs typeface="+mn-ea"/>
              </a:rPr>
              <a:t>  </a:t>
            </a:r>
            <a:r>
              <a:rPr lang="zh-CN" altLang="en-US" kern="0" dirty="0" smtClean="0">
                <a:solidFill>
                  <a:srgbClr val="000000"/>
                </a:solidFill>
                <a:latin typeface="+mn-ea"/>
                <a:cs typeface="+mn-ea"/>
              </a:rPr>
              <a:t>D　</a:t>
            </a: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 kern="0" dirty="0" smtClean="0">
                <a:solidFill>
                  <a:srgbClr val="FF0000"/>
                </a:solidFill>
                <a:latin typeface="+mn-ea"/>
                <a:cs typeface="+mn-ea"/>
              </a:rPr>
              <a:t>【解析】</a:t>
            </a:r>
            <a:r>
              <a:rPr lang="zh-CN" altLang="en-US" kern="0" dirty="0" smtClean="0">
                <a:solidFill>
                  <a:srgbClr val="000000"/>
                </a:solidFill>
                <a:latin typeface="+mn-ea"/>
                <a:cs typeface="+mn-ea"/>
              </a:rPr>
              <a:t>网袋受到的总重力与网袋对绳子的拉力没有作用在同一个物体上,故不是一对平衡力,故A错误;</a:t>
            </a:r>
            <a:r>
              <a:rPr dirty="0">
                <a:latin typeface="+mn-ea"/>
                <a:cs typeface="+mn-ea"/>
              </a:rPr>
              <a:t/>
            </a:r>
            <a:br>
              <a:rPr dirty="0">
                <a:latin typeface="+mn-ea"/>
                <a:cs typeface="+mn-ea"/>
              </a:rPr>
            </a:br>
            <a:r>
              <a:rPr lang="zh-CN" altLang="en-US" kern="0" dirty="0" smtClean="0">
                <a:solidFill>
                  <a:srgbClr val="000000"/>
                </a:solidFill>
                <a:latin typeface="+mn-ea"/>
                <a:cs typeface="+mn-ea"/>
              </a:rPr>
              <a:t>金属球受到的重力方向竖直向下,绳子对金属球的拉力指向运动轨迹的圆心,两个力没作用在同一直线上,</a:t>
            </a:r>
            <a:r>
              <a:rPr dirty="0">
                <a:latin typeface="+mn-ea"/>
                <a:cs typeface="+mn-ea"/>
              </a:rPr>
              <a:t/>
            </a:r>
            <a:br>
              <a:rPr dirty="0">
                <a:latin typeface="+mn-ea"/>
                <a:cs typeface="+mn-ea"/>
              </a:rPr>
            </a:br>
            <a:r>
              <a:rPr lang="zh-CN" altLang="en-US" kern="0" dirty="0" smtClean="0">
                <a:solidFill>
                  <a:srgbClr val="000000"/>
                </a:solidFill>
                <a:latin typeface="+mn-ea"/>
                <a:cs typeface="+mn-ea"/>
              </a:rPr>
              <a:t>故不是一对平衡力,故B错误;金属球转动的过程中,速度大小和方向都在变化,即运动状态发生改变,故C错</a:t>
            </a:r>
            <a:r>
              <a:rPr dirty="0">
                <a:latin typeface="+mn-ea"/>
                <a:cs typeface="+mn-ea"/>
              </a:rPr>
              <a:t/>
            </a:r>
            <a:br>
              <a:rPr dirty="0">
                <a:latin typeface="+mn-ea"/>
                <a:cs typeface="+mn-ea"/>
              </a:rPr>
            </a:br>
            <a:r>
              <a:rPr lang="zh-CN" altLang="en-US" kern="0" dirty="0" smtClean="0">
                <a:solidFill>
                  <a:srgbClr val="000000"/>
                </a:solidFill>
                <a:latin typeface="+mn-ea"/>
                <a:cs typeface="+mn-ea"/>
              </a:rPr>
              <a:t>误;转速加大,绳子对网袋的拉力增大,网袋由静止开始向上运动,说明改变物体的运动状态需要力,故D正确。</a:t>
            </a:r>
            <a:endParaRPr lang="zh-CN" altLang="en-US" dirty="0">
              <a:latin typeface="+mn-ea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6257" y="868595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850005" y="161925"/>
            <a:ext cx="64204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    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2-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二力平衡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1668145" y="1310005"/>
            <a:ext cx="94164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贵州铜仁</a:t>
            </a:r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sz="2000" b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小明在探究“二力平衡”条件的实验中，设计了如图所示的两种实验方案：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微信图片_201912241235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525" y="2304415"/>
            <a:ext cx="4335780" cy="11455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46580" y="2234565"/>
            <a:ext cx="4826635" cy="1630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000" b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</a:t>
            </a:r>
            <a:r>
              <a:rPr lang="zh-CN" sz="2000" b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通过实验比较，小明发现采用方案乙，实验效果更好，原因是</a:t>
            </a:r>
            <a:r>
              <a:rPr lang="zh-CN" sz="2000" b="0" u="sng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</a:t>
            </a:r>
            <a:r>
              <a:rPr lang="zh-CN" sz="2000" b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sz="2000" b="0">
              <a:solidFill>
                <a:srgbClr val="66666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lang="en-US" sz="2000" b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</a:t>
            </a:r>
            <a:r>
              <a:rPr lang="zh-CN" sz="2000" b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该实验装置中，木板两端的定滑轮的作用是</a:t>
            </a:r>
            <a:r>
              <a:rPr lang="zh-CN" sz="2000" b="0" u="sng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</a:t>
            </a:r>
            <a:r>
              <a:rPr lang="zh-CN" sz="2000" b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sz="2000" b="0">
              <a:solidFill>
                <a:srgbClr val="66666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68145" y="3710940"/>
            <a:ext cx="9786620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en-US" sz="200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(3)</a:t>
            </a:r>
            <a:r>
              <a:rPr lang="zh-CN" sz="200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保持两盘中砝码质量相等，把小车在水平桌面上扭转一个角度，放手后观察到小车转动，最后恢复到静止状态。这个实验现象说明：作用在同一物体上的两个力，大小相等，方向相反，并且</a:t>
            </a:r>
            <a:r>
              <a:rPr lang="zh-CN" sz="2000" u="sng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</a:t>
            </a:r>
            <a:r>
              <a:rPr lang="zh-CN" sz="200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，这两个力才能彼此平衡。</a:t>
            </a:r>
            <a:endParaRPr lang="en-US" sz="2000">
              <a:solidFill>
                <a:srgbClr val="66666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/>
            <a:r>
              <a:rPr lang="en-US" sz="200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(4)</a:t>
            </a:r>
            <a:r>
              <a:rPr lang="zh-CN" sz="200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小明在探究完</a:t>
            </a:r>
            <a:r>
              <a:rPr lang="en-US" sz="200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sz="200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二力平衡</a:t>
            </a:r>
            <a:r>
              <a:rPr lang="en-US" sz="200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sz="200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条件的实验后，又利用该装置进行探究，剪断小车左边的细线后，小车由静止向右运动，此现象说明力可以改变物体的</a:t>
            </a:r>
            <a:r>
              <a:rPr lang="zh-CN" sz="2000" u="sng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</a:t>
            </a:r>
            <a:r>
              <a:rPr lang="zh-CN" sz="200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17497" y="779695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850005" y="161925"/>
            <a:ext cx="64204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    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2-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二力平衡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311400" y="3081020"/>
            <a:ext cx="848169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</a:rPr>
              <a:t>【解析】</a:t>
            </a:r>
          </a:p>
          <a:p>
            <a:r>
              <a:rPr lang="zh-CN" altLang="en-US" sz="2000"/>
              <a:t>（1）做实验时滑动摩擦力大于滚动摩擦力，摩擦力对实验影响较大。</a:t>
            </a:r>
          </a:p>
          <a:p>
            <a:r>
              <a:rPr lang="zh-CN" altLang="en-US" sz="2000"/>
              <a:t>（2）在探究二力平衡的条件实验中，其中定滑轮的作用是改变力的方向；</a:t>
            </a:r>
          </a:p>
          <a:p>
            <a:r>
              <a:rPr lang="zh-CN" altLang="en-US" sz="2000"/>
              <a:t>（3）分析实验现象可知，当两个力大小相等、方向相反时、作用在同一直线上、作用在同一物体上时，两个力平衡。</a:t>
            </a:r>
          </a:p>
          <a:p>
            <a:r>
              <a:rPr lang="zh-CN" altLang="en-US" sz="2000"/>
              <a:t>（4）力的作用效果为：可以改变物体的形状，也可以改变物体的运动状态。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311400" y="1959610"/>
            <a:ext cx="80098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</a:rPr>
              <a:t>【答案】</a:t>
            </a:r>
            <a:r>
              <a:rPr lang="zh-CN" altLang="en-US" sz="2000"/>
              <a:t>(1)滚动摩擦力小于滑动摩擦力,减小了摩擦力对实验的影响;(2)能改变作用力的方向;(3)作用在同一条直线上;(4)运动状态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987" y="843195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考点详情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237990" y="136525"/>
            <a:ext cx="64204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    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3-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摩擦力</a:t>
            </a:r>
          </a:p>
        </p:txBody>
      </p:sp>
      <p:pic>
        <p:nvPicPr>
          <p:cNvPr id="4" name="图片 3" descr="摩擦力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310" y="1758950"/>
            <a:ext cx="10183495" cy="3390900"/>
          </a:xfrm>
          <a:prstGeom prst="rect">
            <a:avLst/>
          </a:prstGeom>
        </p:spPr>
      </p:pic>
      <p:pic>
        <p:nvPicPr>
          <p:cNvPr id="7" name="图片 6" descr="u=828286320,310249610&amp;fm=26&amp;gp=0[1]"/>
          <p:cNvPicPr>
            <a:picLocks noChangeAspect="1"/>
          </p:cNvPicPr>
          <p:nvPr/>
        </p:nvPicPr>
        <p:blipFill>
          <a:blip r:embed="rId3"/>
          <a:srcRect r="57660" b="39253"/>
          <a:stretch>
            <a:fillRect/>
          </a:stretch>
        </p:blipFill>
        <p:spPr>
          <a:xfrm>
            <a:off x="7813040" y="1758950"/>
            <a:ext cx="813435" cy="8756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8531225" y="4477385"/>
            <a:ext cx="713105" cy="323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46072" y="704130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237990" y="136525"/>
            <a:ext cx="64204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    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3-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摩擦力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638300" y="1480820"/>
            <a:ext cx="885571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【2019浙江温州】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窗玻璃上趴着一只壁虎(如图)。水平向右推窗,当壁虎随窗玻璃一起向右匀速移动的过程中,壁虎受到摩擦力的方向是</a:t>
            </a:r>
            <a:r>
              <a:rPr lang="zh-CN" altLang="en-US" sz="2000" kern="0" spc="302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 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　　)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textimage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680" y="2670810"/>
            <a:ext cx="2929255" cy="15163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62125" y="2766695"/>
            <a:ext cx="443674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1715"/>
              </a:spcBef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A.竖直向上　           B.竖直向下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C.水平向左　          D.水平向右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1762125" y="4326890"/>
            <a:ext cx="9444355" cy="1846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 </a:t>
            </a:r>
            <a:r>
              <a:rPr lang="zh-CN" altLang="en-US" sz="2000" b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 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 </a:t>
            </a:r>
            <a:r>
              <a:rPr lang="zh-CN" altLang="en-US" sz="2000" b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 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</a:t>
            </a: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当壁虎随窗玻璃一起向右匀速移动的过程中,壁虎和窗玻璃之间相对静止,壁虎处于平衡状态,壁虎受到重力和摩擦力的作用,重力的方向竖直向下,摩擦力的方向竖直向上。故选A。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26387" y="703495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097655" y="71755"/>
            <a:ext cx="64204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    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3-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摩擦力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574800" y="1434465"/>
            <a:ext cx="926909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【2019山东潍坊】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如图所示,用水平推力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 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将质量均为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 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的木块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 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压在竖直墙面上保持静止,下列说法中正确的是</a:t>
            </a:r>
            <a:r>
              <a:rPr lang="zh-CN" altLang="en-US" kern="0" spc="302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 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　　)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A.木块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 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受到的摩擦力大小一定等于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B.木块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 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受到的摩擦力方向竖直向上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C.木块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 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受到墙面的摩擦力大小等于2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mg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D.若增大力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,则木块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受到的摩擦力变大 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textimage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750" y="2695973"/>
            <a:ext cx="819149" cy="10191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19225" y="4018915"/>
            <a:ext cx="1009078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【答案 】</a:t>
            </a:r>
            <a:r>
              <a:rPr lang="zh-CN" altLang="en-US" b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   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BC  </a:t>
            </a: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【解析】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 A、B 两木块处于静止状态,所以两木块受力平衡,且受到的摩擦力为静摩擦力。单独对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受力分析,在竖直方向上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受到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的静摩擦力大小为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mg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,方向竖直向上,A错误,B正确;再以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整体为研究对象,在竖直方向上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整体受到重力2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mg 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和墙的静摩擦力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,由二力平衡可知,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 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受墙的摩擦力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大小等于2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mg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,方向竖直向上,C正确;在增大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的过程中,静摩擦力大小不受压力大小的影响,根据二力平衡可知,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受到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的静摩擦力大小始终等于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的重力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mg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,方向向上不变,D错误。故选B、C。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987" y="843195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097655" y="71755"/>
            <a:ext cx="64204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    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3-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摩擦力</a:t>
            </a:r>
          </a:p>
        </p:txBody>
      </p:sp>
      <p:sp>
        <p:nvSpPr>
          <p:cNvPr id="108" name="文本框 107"/>
          <p:cNvSpPr txBox="1"/>
          <p:nvPr/>
        </p:nvSpPr>
        <p:spPr>
          <a:xfrm>
            <a:off x="2080895" y="1365250"/>
            <a:ext cx="830643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湖北鄂州】</a:t>
            </a:r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如图甲所示，小明用水平力</a:t>
            </a:r>
            <a:r>
              <a:rPr lang="en-US" b="0" i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 </a:t>
            </a:r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推放在水平地面的木箱，在此过程中，推力</a:t>
            </a:r>
            <a:r>
              <a:rPr lang="en-US" b="0" i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</a:t>
            </a:r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的大小随时间</a:t>
            </a:r>
            <a:r>
              <a:rPr lang="en-US" b="0" i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 </a:t>
            </a:r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变化的情况如图乙所示，木箱运动速度</a:t>
            </a:r>
            <a:r>
              <a:rPr lang="en-US" b="0" i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 </a:t>
            </a:r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的大小随时间</a:t>
            </a:r>
            <a:r>
              <a:rPr lang="en-US" b="0" i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 </a:t>
            </a:r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变化的情况如图丙所示。请在甲图上画出</a:t>
            </a:r>
            <a:r>
              <a:rPr lang="en-US" b="0" i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lang="en-US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=2s</a:t>
            </a:r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时，木箱在水平方向上受力的示意图，并标明力的大小（</a:t>
            </a:r>
            <a:r>
              <a:rPr lang="en-US" b="0" i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</a:t>
            </a:r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点为箱子的重心）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-2147482602" descr="学科网 版权所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945" y="2681605"/>
            <a:ext cx="5556885" cy="1607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2302510" y="4314190"/>
            <a:ext cx="827532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</a:t>
            </a:r>
            <a:r>
              <a:rPr lang="zh-CN" sz="20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如图乙所示，木箱在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 s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时所受的推力为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150 N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；由</a:t>
            </a:r>
            <a:r>
              <a:rPr lang="en-US" sz="2000" b="0" i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v–t 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图像可知，在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3~5 s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内物体做匀速直线运动，处于平衡状态，受到的滑动摩擦力和推力是一对平衡力，则滑动摩擦力为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 N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；在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1~3 s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内物体做加速直线运动，滑动摩擦力只与压力的大小和接触面的粗糙程度有关，与物体运动的速度无关，则滑动摩擦力仍然为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 N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en-US" sz="2000" i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</a:t>
            </a:r>
            <a:r>
              <a:rPr 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=2s</a:t>
            </a:r>
            <a:r>
              <a:rPr 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时，受力情况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如图答案所示：</a:t>
            </a:r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-2147482600" descr="学科网 版权所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0" y="3075305"/>
            <a:ext cx="2185670" cy="819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2137410" y="2774950"/>
            <a:ext cx="9486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</a:rPr>
              <a:t>【答案】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8" grpId="1"/>
      <p:bldP spid="6" grpId="0"/>
      <p:bldP spid="6" grpId="1"/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987" y="843195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237990" y="136525"/>
            <a:ext cx="64204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    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3-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摩擦力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409825" y="1436370"/>
            <a:ext cx="7475855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</a:t>
            </a:r>
            <a:r>
              <a:rPr lang="en-US" altLang="zh-CN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2018</a:t>
            </a: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北京】</a:t>
            </a:r>
            <a:r>
              <a:rPr lang="zh-CN" altLang="en-US" sz="2000" kern="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下列实例中,为了减小摩擦的是</a:t>
            </a:r>
            <a:r>
              <a:rPr lang="zh-CN" altLang="en-US" sz="2000" kern="0" spc="302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 </a:t>
            </a:r>
            <a:r>
              <a:rPr lang="zh-CN" altLang="en-US" sz="2000" kern="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　　)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A.足球守门员戴有防滑手套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B.骑自行车刹车时用力捏闸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C.运动鞋的底部制有凹凸不平的花纹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D.给自行车的车轴加润滑油</a:t>
            </a:r>
          </a:p>
        </p:txBody>
      </p:sp>
      <p:sp>
        <p:nvSpPr>
          <p:cNvPr id="4" name="TextBox 2"/>
          <p:cNvSpPr txBox="1"/>
          <p:nvPr/>
        </p:nvSpPr>
        <p:spPr>
          <a:xfrm>
            <a:off x="2474595" y="4008755"/>
            <a:ext cx="8959215" cy="2308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</a:t>
            </a:r>
            <a:r>
              <a:rPr lang="zh-CN" altLang="en-US" sz="2000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</a:t>
            </a:r>
            <a:r>
              <a:rPr lang="zh-CN" altLang="en-US" sz="2000" b="1" kern="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</a:t>
            </a:r>
            <a:r>
              <a:rPr lang="zh-CN" altLang="en-US" sz="2000" kern="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D　</a:t>
            </a: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altLang="en-US" sz="2000" kern="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滑手套是通过增大接触面粗糙程度来增大摩擦的,A选项错误;用力捏闸是通过增大压力来增大摩擦,B选项错误;凹凸不平的花纹使接触面变粗糙来增大摩擦,C选项错误;给自行车的车轴加润滑油可使接触面间形成油膜,使接触面分离来减小摩擦,D选项正确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36547" y="714290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99820" y="1351915"/>
            <a:ext cx="11092180" cy="1014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</a:t>
            </a:r>
            <a:r>
              <a:rPr lang="en-US" altLang="zh-CN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2019</a:t>
            </a: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河南】</a:t>
            </a:r>
            <a:r>
              <a:rPr lang="zh-CN" altLang="en-US" sz="2000" kern="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在探究“影响滑动摩擦力大小的因素”的实验中,装置如图所示,铝块和木块的外形相</a:t>
            </a:r>
            <a:r>
              <a:rPr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/>
            </a:r>
            <a:br>
              <a:rPr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zh-CN" altLang="en-US" sz="2000" kern="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同,一端带有定滑轮的长木板固定不动,铝块通过细线与弹簧测力计相连。(忽略滑轮的摩擦)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296035" y="2521585"/>
            <a:ext cx="9998710" cy="3482185"/>
            <a:chOff x="2220" y="3908"/>
            <a:chExt cx="15497" cy="5110"/>
          </a:xfrm>
        </p:grpSpPr>
        <p:grpSp>
          <p:nvGrpSpPr>
            <p:cNvPr id="2" name="组合 1"/>
            <p:cNvGrpSpPr/>
            <p:nvPr/>
          </p:nvGrpSpPr>
          <p:grpSpPr>
            <a:xfrm>
              <a:off x="2220" y="3908"/>
              <a:ext cx="14446" cy="3874"/>
              <a:chOff x="2220" y="3908"/>
              <a:chExt cx="14446" cy="3874"/>
            </a:xfrm>
          </p:grpSpPr>
          <p:pic>
            <p:nvPicPr>
              <p:cNvPr id="4" name="图片 3" descr="textimage4.jpe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20" y="4516"/>
                <a:ext cx="4708" cy="3234"/>
              </a:xfrm>
              <a:prstGeom prst="rect">
                <a:avLst/>
              </a:prstGeom>
            </p:spPr>
          </p:pic>
          <p:pic>
            <p:nvPicPr>
              <p:cNvPr id="6" name="图片 3" descr="textimage5.jpe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65" y="3968"/>
                <a:ext cx="5166" cy="3689"/>
              </a:xfrm>
              <a:prstGeom prst="rect">
                <a:avLst/>
              </a:prstGeom>
            </p:spPr>
          </p:pic>
          <p:pic>
            <p:nvPicPr>
              <p:cNvPr id="7" name="图片 4" descr="textimage6.jpe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26" y="3908"/>
                <a:ext cx="4441" cy="3874"/>
              </a:xfrm>
              <a:prstGeom prst="rect">
                <a:avLst/>
              </a:prstGeom>
            </p:spPr>
          </p:pic>
        </p:grpSp>
        <p:sp>
          <p:nvSpPr>
            <p:cNvPr id="8" name="TextBox 2"/>
            <p:cNvSpPr txBox="1"/>
            <p:nvPr/>
          </p:nvSpPr>
          <p:spPr>
            <a:xfrm>
              <a:off x="2394" y="8389"/>
              <a:ext cx="15323" cy="6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indent="0" eaLnBrk="0" latinLnBrk="1" hangingPunct="0">
                <a:lnSpc>
                  <a:spcPct val="150000"/>
                </a:lnSpc>
                <a:spcBef>
                  <a:spcPts val="2545"/>
                </a:spcBef>
                <a:buNone/>
              </a:pPr>
              <a:r>
                <a:rPr lang="zh-CN" altLang="en-US" sz="1855" kern="0" dirty="0" smtClean="0">
                  <a:solidFill>
                    <a:srgbClr val="000000"/>
                  </a:solidFill>
                  <a:latin typeface="Times New Roman" panose="02020603050405020304" pitchFamily="65" charset="-122"/>
                  <a:ea typeface="宋体" panose="02010600030101010101" pitchFamily="2" charset="-122"/>
                </a:rPr>
                <a:t>    </a:t>
              </a:r>
              <a:r>
                <a:rPr lang="zh-CN" altLang="en-US" sz="1850" kern="0" dirty="0" smtClean="0">
                  <a:solidFill>
                    <a:srgbClr val="000000"/>
                  </a:solidFill>
                  <a:latin typeface="Times New Roman" panose="02020603050405020304" pitchFamily="65" charset="-122"/>
                  <a:ea typeface="宋体" panose="02010600030101010101" pitchFamily="2" charset="-122"/>
                  <a:sym typeface="+mn-ea"/>
                </a:rPr>
                <a:t>                 甲                                                  </a:t>
              </a:r>
              <a:r>
                <a:rPr lang="zh-CN" altLang="en-US" sz="1855" kern="0" dirty="0" smtClean="0">
                  <a:solidFill>
                    <a:srgbClr val="000000"/>
                  </a:solidFill>
                  <a:latin typeface="Times New Roman" panose="02020603050405020304" pitchFamily="65" charset="-122"/>
                  <a:ea typeface="宋体" panose="02010600030101010101" pitchFamily="2" charset="-122"/>
                </a:rPr>
                <a:t>乙                                                          丙</a:t>
              </a:r>
              <a:endParaRPr lang="zh-CN" altLang="en-US" sz="2400" dirty="0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4285615" y="127000"/>
            <a:ext cx="64204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    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3-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摩擦力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987" y="843195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3550" y="1430425"/>
            <a:ext cx="11198880" cy="2517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fontAlgn="auto" latinLnBrk="1" hangingPunct="0">
              <a:lnSpc>
                <a:spcPct val="130000"/>
              </a:lnSpc>
              <a:spcBef>
                <a:spcPts val="0"/>
              </a:spcBef>
              <a:buNone/>
            </a:pP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(1)图甲中,将铝块放在水平木板上,竖直向上拉测力计,当铝块沿水平方向做</a:t>
            </a:r>
            <a:r>
              <a:rPr lang="zh-CN" altLang="en-US" u="sng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　    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运动时,铝块所受滑动</a:t>
            </a:r>
            <a: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/>
            </a:r>
            <a:b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摩擦力大小等于测力计的示数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</a:t>
            </a:r>
            <a:r>
              <a:rPr lang="zh-CN" altLang="en-US" kern="0" baseline="-150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,则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</a:t>
            </a:r>
            <a:r>
              <a:rPr lang="zh-CN" altLang="en-US" kern="0" baseline="-150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</a:t>
            </a:r>
            <a:r>
              <a:rPr lang="zh-CN" altLang="en-US" u="sng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　    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fontAlgn="auto" latinLnBrk="1" hangingPunct="0">
              <a:lnSpc>
                <a:spcPct val="130000"/>
              </a:lnSpc>
              <a:spcBef>
                <a:spcPts val="0"/>
              </a:spcBef>
              <a:buNone/>
            </a:pP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(2)比较甲、乙两次实验,可以得出:在</a:t>
            </a:r>
            <a:r>
              <a:rPr lang="zh-CN" altLang="en-US" u="sng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　    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相同时,</a:t>
            </a:r>
            <a:r>
              <a:rPr lang="zh-CN" altLang="en-US" u="sng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　    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越大,滑动摩擦力越大。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fontAlgn="auto" latinLnBrk="1" hangingPunct="0">
              <a:lnSpc>
                <a:spcPct val="130000"/>
              </a:lnSpc>
              <a:spcBef>
                <a:spcPts val="0"/>
              </a:spcBef>
              <a:buNone/>
            </a:pP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(3)图乙实验完成后,利用原有器材,还可进一步探究滑动摩擦力大小与接触面粗糙程度的关系,请你简要说</a:t>
            </a:r>
            <a: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/>
            </a:r>
            <a:b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明实验方案:</a:t>
            </a:r>
            <a:r>
              <a:rPr lang="zh-CN" altLang="en-US" u="sng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　　　　　　　　　　　　　　　　　　　    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fontAlgn="auto" latinLnBrk="1" hangingPunct="0">
              <a:lnSpc>
                <a:spcPct val="130000"/>
              </a:lnSpc>
              <a:spcBef>
                <a:spcPts val="0"/>
              </a:spcBef>
              <a:buNone/>
            </a:pP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(4)请你判断:图丙中,铝块水平运动时所受滑动摩擦力</a:t>
            </a:r>
            <a:r>
              <a:rPr lang="zh-CN" altLang="en-US" u="sng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　    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(选填“大于”、“等于”或“小于”)图</a:t>
            </a:r>
            <a: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/>
            </a:r>
            <a:b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甲中铝块所受滑动摩擦力。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93140" y="4176395"/>
            <a:ext cx="9665335" cy="810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eaLnBrk="0" fontAlgn="auto" latinLnBrk="1" hangingPunct="0">
              <a:lnSpc>
                <a:spcPct val="130000"/>
              </a:lnSpc>
              <a:spcBef>
                <a:spcPts val="0"/>
              </a:spcBef>
              <a:buNone/>
            </a:pPr>
            <a:r>
              <a:rPr lang="zh-CN" altLang="en-US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【答案】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　(1)匀速直线　1.6     (2)接触面粗糙程度　压力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fontAlgn="auto" latinLnBrk="1" hangingPunct="0">
              <a:lnSpc>
                <a:spcPct val="130000"/>
              </a:lnSpc>
              <a:spcBef>
                <a:spcPts val="0"/>
              </a:spcBef>
              <a:buNone/>
            </a:pP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(3)将木块与铝块互换位置,重复实验,比较两次弹簧测力计的示数(4)等于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993050" y="5121468"/>
            <a:ext cx="11198880" cy="10788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fontAlgn="auto" latinLnBrk="1" hangingPunct="0">
              <a:lnSpc>
                <a:spcPct val="130000"/>
              </a:lnSpc>
              <a:spcBef>
                <a:spcPts val="0"/>
              </a:spcBef>
              <a:buNone/>
            </a:pPr>
            <a:r>
              <a:rPr lang="zh-CN" altLang="en-US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</a:t>
            </a:r>
            <a:r>
              <a:rPr lang="zh-CN" altLang="en-US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(1）利用二力平衡测，摩擦力的所以必须匀速拉动。测力计示数</a:t>
            </a:r>
            <a:r>
              <a:rPr lang="zh-CN" altLang="en-US" i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</a:t>
            </a:r>
            <a:r>
              <a:rPr lang="zh-CN" altLang="en-US" kern="0" baseline="-150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=1.6 N。(2)写结论时注意控制变量。(3)探究滑动摩擦力大小与接触面粗糙程度关系,需要注意控制压力相同。(4)比较图丙与图甲可看出:木板的压力和接触面粗糙程度均相同,所以其所受滑动摩擦力大小不变。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37990" y="136525"/>
            <a:ext cx="64204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    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3-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摩擦力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56232" y="753660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考点梳理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078605" y="136525"/>
            <a:ext cx="6013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    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运动和力</a:t>
            </a:r>
          </a:p>
        </p:txBody>
      </p:sp>
      <p:pic>
        <p:nvPicPr>
          <p:cNvPr id="18" name="图片 17" descr="运动和力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310" y="1920240"/>
            <a:ext cx="6597015" cy="3472180"/>
          </a:xfrm>
          <a:prstGeom prst="rect">
            <a:avLst/>
          </a:prstGeom>
        </p:spPr>
      </p:pic>
      <p:pic>
        <p:nvPicPr>
          <p:cNvPr id="22" name="图片 21" descr="u=401428847,455396825&amp;fm=26&amp;gp=0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235" y="3525520"/>
            <a:ext cx="1152525" cy="17379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66392" y="743500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考点详情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068445" y="136525"/>
            <a:ext cx="6013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    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1-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牛顿第一定律</a:t>
            </a:r>
          </a:p>
        </p:txBody>
      </p:sp>
      <p:pic>
        <p:nvPicPr>
          <p:cNvPr id="12" name="图片 11" descr="timg"/>
          <p:cNvPicPr>
            <a:picLocks noChangeAspect="1"/>
          </p:cNvPicPr>
          <p:nvPr/>
        </p:nvPicPr>
        <p:blipFill>
          <a:blip r:embed="rId2"/>
          <a:srcRect r="-2073" b="62899"/>
          <a:stretch>
            <a:fillRect/>
          </a:stretch>
        </p:blipFill>
        <p:spPr>
          <a:xfrm>
            <a:off x="4938395" y="1784985"/>
            <a:ext cx="1602105" cy="426085"/>
          </a:xfrm>
          <a:prstGeom prst="rect">
            <a:avLst/>
          </a:prstGeom>
        </p:spPr>
      </p:pic>
      <p:pic>
        <p:nvPicPr>
          <p:cNvPr id="13" name="图片 12" descr="timg"/>
          <p:cNvPicPr>
            <a:picLocks noChangeAspect="1"/>
          </p:cNvPicPr>
          <p:nvPr/>
        </p:nvPicPr>
        <p:blipFill>
          <a:blip r:embed="rId2"/>
          <a:srcRect t="34415" r="3696" b="29264"/>
          <a:stretch>
            <a:fillRect/>
          </a:stretch>
        </p:blipFill>
        <p:spPr>
          <a:xfrm>
            <a:off x="7040245" y="1769745"/>
            <a:ext cx="1653540" cy="456565"/>
          </a:xfrm>
          <a:prstGeom prst="rect">
            <a:avLst/>
          </a:prstGeom>
        </p:spPr>
      </p:pic>
      <p:pic>
        <p:nvPicPr>
          <p:cNvPr id="14" name="图片 13" descr="timg"/>
          <p:cNvPicPr>
            <a:picLocks noChangeAspect="1"/>
          </p:cNvPicPr>
          <p:nvPr/>
        </p:nvPicPr>
        <p:blipFill>
          <a:blip r:embed="rId2"/>
          <a:srcRect t="69766" r="3597"/>
          <a:stretch>
            <a:fillRect/>
          </a:stretch>
        </p:blipFill>
        <p:spPr>
          <a:xfrm>
            <a:off x="9194165" y="1793240"/>
            <a:ext cx="1819910" cy="417830"/>
          </a:xfrm>
          <a:prstGeom prst="rect">
            <a:avLst/>
          </a:prstGeom>
        </p:spPr>
      </p:pic>
      <p:pic>
        <p:nvPicPr>
          <p:cNvPr id="16" name="图片 15" descr="牛顿第一定律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680" y="2397125"/>
            <a:ext cx="9906000" cy="3486150"/>
          </a:xfrm>
          <a:prstGeom prst="rect">
            <a:avLst/>
          </a:prstGeom>
        </p:spPr>
      </p:pic>
      <p:pic>
        <p:nvPicPr>
          <p:cNvPr id="17" name="图片 16" descr="3-36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165" y="5107305"/>
            <a:ext cx="710565" cy="6826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43837" y="723815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068445" y="136525"/>
            <a:ext cx="6013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    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1-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牛顿第一定律</a:t>
            </a:r>
          </a:p>
        </p:txBody>
      </p:sp>
      <p:sp>
        <p:nvSpPr>
          <p:cNvPr id="108" name="文本框 107"/>
          <p:cNvSpPr txBox="1"/>
          <p:nvPr/>
        </p:nvSpPr>
        <p:spPr>
          <a:xfrm>
            <a:off x="1082675" y="1433195"/>
            <a:ext cx="9391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四川巴中】</a:t>
            </a:r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小明同学用如图所示的装置探究</a:t>
            </a:r>
            <a:r>
              <a:rPr lang="en-US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力与运动的关系</a:t>
            </a:r>
            <a:r>
              <a:rPr lang="en-US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。让小车从斜面</a:t>
            </a:r>
            <a:r>
              <a:rPr lang="zh-CN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同一高度</a:t>
            </a:r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处由静止滑下，分别标记出小车在水平面的毛巾、棉布、木板表面的停止位置。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-2147482566" descr="学科网 版权所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840" y="2506980"/>
            <a:ext cx="2785745" cy="83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174115" y="2078355"/>
            <a:ext cx="719201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）小车在相同斜面同一高度由静止滑下，是为了使小车到达水平面时的</a:t>
            </a:r>
            <a:r>
              <a:rPr lang="en-US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</a:t>
            </a:r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相同</a:t>
            </a:r>
            <a:r>
              <a:rPr lang="en-US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;</a:t>
            </a:r>
            <a:endParaRPr lang="zh-CN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）标记</a:t>
            </a:r>
            <a:r>
              <a:rPr lang="en-US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是小车在</a:t>
            </a:r>
            <a:r>
              <a:rPr lang="en-US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</a:t>
            </a:r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表面停下来的位置，分析可知，水平表面越光滑，小车受到的阻力越小，速度减小得越</a:t>
            </a:r>
            <a:r>
              <a:rPr lang="en-US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</a:t>
            </a:r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（选填</a:t>
            </a:r>
            <a:r>
              <a:rPr lang="en-US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快</a:t>
            </a:r>
            <a:r>
              <a:rPr lang="en-US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慢</a:t>
            </a:r>
            <a:r>
              <a:rPr lang="en-US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en-US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;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2675" y="4824730"/>
            <a:ext cx="579183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</a:t>
            </a:r>
            <a:r>
              <a:rPr lang="zh-CN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）速度  （</a:t>
            </a:r>
            <a:r>
              <a:rPr lang="en-US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）木板  慢  （</a:t>
            </a:r>
            <a:r>
              <a:rPr lang="en-US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en-US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  </a:t>
            </a:r>
            <a:r>
              <a:rPr lang="zh-CN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）高度</a:t>
            </a:r>
            <a:endParaRPr lang="zh-CN" altLang="en-US" sz="16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82675" y="5161915"/>
            <a:ext cx="1076007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/>
            <a:r>
              <a:rPr 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）让小车从斜面上</a:t>
            </a:r>
            <a:r>
              <a:rPr lang="en-US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同一位置</a:t>
            </a:r>
            <a:r>
              <a:rPr lang="en-US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是：使小车到达水平面时的速度相等；</a:t>
            </a:r>
          </a:p>
          <a:p>
            <a:pPr indent="0" fontAlgn="auto"/>
            <a:r>
              <a:rPr lang="zh-CN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en-US" sz="1600" b="0" i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的距离最远，说明其表面是最光滑，由上面的现象可知：水平表面越光滑，小车受到的阻力越小，小车前进的越远，则速度减小得越慢；</a:t>
            </a:r>
          </a:p>
          <a:p>
            <a:pPr indent="0" fontAlgn="auto"/>
            <a:r>
              <a:rPr lang="zh-CN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）经过实验，再加上合理的推理可得：物体不受力时，可以保持匀速直线运动，可得：力是改变物体运动状态的原因，不是维持物体运动的原因，</a:t>
            </a:r>
            <a:r>
              <a:rPr lang="en-US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正确；</a:t>
            </a:r>
          </a:p>
          <a:p>
            <a:pPr indent="0" fontAlgn="auto"/>
            <a:r>
              <a:rPr lang="zh-CN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sz="16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）让同一小车从斜面不同高度处由静止滑下，因为质量不变，高度不同，可以探究小车的重力势能与高度有关。</a:t>
            </a:r>
            <a:endParaRPr lang="zh-CN" altLang="en-US" sz="16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74115" y="3554730"/>
            <a:ext cx="1015174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zh-CN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）在此实验基础上通过推理可知观点</a:t>
            </a:r>
            <a:r>
              <a:rPr lang="en-US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</a:t>
            </a:r>
            <a:r>
              <a:rPr lang="zh-CN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（选填</a:t>
            </a:r>
            <a:r>
              <a:rPr lang="en-US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“A”</a:t>
            </a:r>
            <a:r>
              <a:rPr lang="zh-CN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“B”</a:t>
            </a:r>
            <a:r>
              <a:rPr lang="zh-CN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）是正确的；</a:t>
            </a:r>
            <a:endParaRPr 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/>
            <a:r>
              <a:rPr lang="en-US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zh-CN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．物体的运动不需要力来维持</a:t>
            </a:r>
            <a:r>
              <a:rPr lang="en-US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B</a:t>
            </a:r>
            <a:r>
              <a:rPr lang="zh-CN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．力是维持物体运动的原因</a:t>
            </a:r>
          </a:p>
          <a:p>
            <a:pPr indent="0"/>
            <a:r>
              <a:rPr lang="zh-CN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）在此实验的基础上进行改进，让同一小车从斜面不同高度处由静止滑下，观察小车在相同水平面滑行的距离，可以探究小车的重力势能与</a:t>
            </a:r>
            <a:r>
              <a:rPr lang="en-US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</a:t>
            </a:r>
            <a:r>
              <a:rPr lang="zh-CN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有关。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8" grpId="1"/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33372" y="723815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068445" y="136525"/>
            <a:ext cx="6013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    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1-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牛顿第一定律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101215" y="1683385"/>
            <a:ext cx="844232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00025" indent="-200025"/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</a:t>
            </a:r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湖南常德】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若小球由如图所示位置向右摆动到最低点时绳子断裂，假设此时所有外力均消失，此后，小球的运动情况是（    ）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685" y="2708910"/>
            <a:ext cx="1201420" cy="1311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2353945" y="2804795"/>
            <a:ext cx="574865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．匀速直线</a:t>
            </a:r>
            <a:r>
              <a:rPr lang="zh-CN" sz="20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下落        </a:t>
            </a:r>
            <a:r>
              <a:rPr 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．匀速直线上升</a:t>
            </a:r>
            <a:endParaRPr 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．静止</a:t>
            </a:r>
            <a:r>
              <a:rPr 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	          D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．水平向右匀速直线运动</a:t>
            </a:r>
            <a:endParaRPr lang="zh-CN" altLang="en-US" sz="2000"/>
          </a:p>
        </p:txBody>
      </p:sp>
      <p:sp>
        <p:nvSpPr>
          <p:cNvPr id="8" name="文本框 7"/>
          <p:cNvSpPr txBox="1"/>
          <p:nvPr/>
        </p:nvSpPr>
        <p:spPr>
          <a:xfrm>
            <a:off x="2353945" y="4020185"/>
            <a:ext cx="139255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【答案】</a:t>
            </a:r>
            <a:r>
              <a:rPr 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</a:t>
            </a:r>
            <a:endParaRPr lang="en-US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2418080" y="4585335"/>
            <a:ext cx="962850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小球由如图所示位置向右摆动到最低点时，运动方向为水平向右。此时绳子断裂，假设此时所有外力均消失，根据牛顿第一定律，一切物体在没有受到力的作用时，即保持原有运动状态不变。故</a:t>
            </a:r>
            <a:r>
              <a:rPr lang="en-US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选项正确。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  <p:bldP spid="8" grpId="0"/>
      <p:bldP spid="8" grpId="1"/>
      <p:bldP spid="108" grpId="0"/>
      <p:bldP spid="10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76552" y="723815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068445" y="136525"/>
            <a:ext cx="6013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    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1-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牛顿第一定律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268855" y="1489710"/>
            <a:ext cx="678116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</a:rPr>
              <a:t>【</a:t>
            </a:r>
            <a:r>
              <a:rPr lang="en-US" altLang="zh-CN" b="1">
                <a:solidFill>
                  <a:srgbClr val="FF0000"/>
                </a:solidFill>
              </a:rPr>
              <a:t>2019</a:t>
            </a:r>
            <a:r>
              <a:rPr lang="zh-CN" altLang="en-US" b="1">
                <a:solidFill>
                  <a:srgbClr val="FF0000"/>
                </a:solidFill>
              </a:rPr>
              <a:t>泰安】</a:t>
            </a:r>
            <a:r>
              <a:rPr lang="zh-CN" altLang="en-US"/>
              <a:t>于惯性,下列四个现象对应的说明正确的是（   ）</a:t>
            </a:r>
          </a:p>
          <a:p>
            <a:r>
              <a:rPr lang="zh-CN" altLang="en-US"/>
              <a:t>A. 拍打衣服，灰尘脱落，说明衣服有惯性</a:t>
            </a:r>
          </a:p>
          <a:p>
            <a:r>
              <a:rPr lang="zh-CN" altLang="en-US"/>
              <a:t>B. 子弹离开枪膛，仍能向前飞行，说明子弹有惯性</a:t>
            </a:r>
          </a:p>
          <a:p>
            <a:r>
              <a:rPr lang="zh-CN" altLang="en-US"/>
              <a:t>C. 汽车突然快速启动，车上的人会向后倾，说明汽车有惯性</a:t>
            </a:r>
          </a:p>
          <a:p>
            <a:r>
              <a:rPr lang="zh-CN" altLang="en-US"/>
              <a:t>D. 运动员将足球顶出后，足球继续运动，说明运动员有惯性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268855" y="3368040"/>
            <a:ext cx="942086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</a:p>
          <a:p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 用手拍打刚晒过的被子上的灰尘，被子运动，灰尘由于惯性保持原来的静止状态，在重力作用下掉在地上，说明灰尘有惯性，故A错误；</a:t>
            </a: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B. 子弹离开枪膛后，由于惯性仍能向前飞行，说明子弹有惯性，故B正确；</a:t>
            </a: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 汽车突然快速启动，车上的人会向后倾，说明人有惯性，而不是汽车有惯性，故C错误；</a:t>
            </a: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D. 运动员将足球顶出后，足球继续运动，说明足球有惯性，而不是运动员有惯性，故D错误</a:t>
            </a:r>
          </a:p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32737" y="783505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068445" y="136525"/>
            <a:ext cx="6013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    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1-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牛顿第一定律</a:t>
            </a:r>
          </a:p>
        </p:txBody>
      </p:sp>
      <p:sp>
        <p:nvSpPr>
          <p:cNvPr id="108" name="文本框 107"/>
          <p:cNvSpPr txBox="1"/>
          <p:nvPr/>
        </p:nvSpPr>
        <p:spPr>
          <a:xfrm>
            <a:off x="2275205" y="1680210"/>
            <a:ext cx="820547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</a:t>
            </a:r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陕西】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如图所示，用尺子快速水平击打盖在杯口的硬纸片，鸡蛋由于具有</a:t>
            </a:r>
            <a:r>
              <a:rPr lang="en-US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_______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并未随纸片一起飞出。假设纸片飞出后不再受任何力的作用，纸片将保持</a:t>
            </a:r>
            <a:r>
              <a:rPr lang="en-US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___________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状态。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9" descr="学科网 版权所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855" y="2694940"/>
            <a:ext cx="1436370" cy="11315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196465" y="4141470"/>
            <a:ext cx="8766810" cy="1630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【解析】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本题的第一空考查惯性，物体保持静止状态及匀速直线运动状态的性质叫惯性，鸡蛋原来是静止的，由于惯性，它要保持原有的静止状态，所以没有和纸片一起飞出；第二空考查牛顿第一定律，一切物体在不受力的作用时，总保持静止状态或匀速直线运动状态，纸片飞出是运动状态，所以不受力外力作用时，将做匀速直线运动。</a:t>
            </a:r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75205" y="328104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惯性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匀速直线运动状态</a:t>
            </a:r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8" grpId="1"/>
      <p:bldP spid="4" grpId="0"/>
      <p:bldP spid="4" grpId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66392" y="746040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考点详情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237990" y="39370"/>
            <a:ext cx="64204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    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2-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二力平衡</a:t>
            </a:r>
          </a:p>
        </p:txBody>
      </p:sp>
      <p:pic>
        <p:nvPicPr>
          <p:cNvPr id="3" name="图片 2" descr="二力平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905" y="1652905"/>
            <a:ext cx="6600825" cy="4133850"/>
          </a:xfrm>
          <a:prstGeom prst="rect">
            <a:avLst/>
          </a:prstGeom>
        </p:spPr>
      </p:pic>
      <p:pic>
        <p:nvPicPr>
          <p:cNvPr id="4" name="图片 3" descr="3-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715" y="4181475"/>
            <a:ext cx="1832610" cy="295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65757" y="746040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237990" y="39370"/>
            <a:ext cx="64204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    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</a:rPr>
              <a:t>2-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</a:rPr>
              <a:t>二力平衡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625090" y="1674495"/>
            <a:ext cx="70866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</a:rPr>
              <a:t>【</a:t>
            </a:r>
            <a:r>
              <a:rPr lang="en-US" altLang="zh-CN" b="1">
                <a:solidFill>
                  <a:srgbClr val="FF0000"/>
                </a:solidFill>
              </a:rPr>
              <a:t>2019</a:t>
            </a:r>
            <a:r>
              <a:rPr lang="zh-CN" altLang="en-US" b="1">
                <a:solidFill>
                  <a:srgbClr val="FF0000"/>
                </a:solidFill>
              </a:rPr>
              <a:t>内蒙赤峰】</a:t>
            </a:r>
            <a:r>
              <a:rPr lang="zh-CN" altLang="en-US"/>
              <a:t>如图所示，一个木箱放在水平地面上，小明同学用5N的水平推力向右推木箱，但未推动。下列二力平衡的是（　　）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760345" y="2531110"/>
            <a:ext cx="648398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A．木箱对地面向下的压力、地面对木箱向上的支持力</a:t>
            </a:r>
          </a:p>
          <a:p>
            <a:r>
              <a:rPr lang="zh-CN" altLang="en-US"/>
              <a:t>B．地面对木箱向左的摩擦力、人对木箱向右的推力</a:t>
            </a:r>
          </a:p>
          <a:p>
            <a:r>
              <a:rPr lang="zh-CN" altLang="en-US"/>
              <a:t>C．人对木箱向右的推力、地面对木箱向上的支持力</a:t>
            </a:r>
          </a:p>
          <a:p>
            <a:r>
              <a:rPr lang="zh-CN" altLang="en-US"/>
              <a:t>D．木箱对地面向下的压力、地面对木箱向左的摩擦力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075" y="2797810"/>
            <a:ext cx="1348105" cy="8509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574290" y="4515485"/>
            <a:ext cx="72898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</a:rPr>
              <a:t>【解析】</a:t>
            </a:r>
            <a:r>
              <a:rPr lang="zh-CN" altLang="en-US"/>
              <a:t>根据二力平衡条件进行解答，即二力平衡的条件是：作用在同一个物体上，大小相等、方向相反、作用在同一直线上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574290" y="3990340"/>
            <a:ext cx="1803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</a:rPr>
              <a:t>【答案】</a:t>
            </a:r>
            <a:r>
              <a:rPr lang="en-US" altLang="zh-CN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10" grpId="0"/>
      <p:bldP spid="10" grpId="1"/>
      <p:bldP spid="11" grpId="0"/>
      <p:bldP spid="1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2866</Words>
  <Application>Microsoft Office PowerPoint</Application>
  <PresentationFormat>自定义</PresentationFormat>
  <Paragraphs>123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Arial</vt:lpstr>
      <vt:lpstr>宋体</vt:lpstr>
      <vt:lpstr>华康魏碑W7</vt:lpstr>
      <vt:lpstr>微软雅黑</vt:lpstr>
      <vt:lpstr>Wingdings</vt:lpstr>
      <vt:lpstr>Times New Roman</vt:lpstr>
      <vt:lpstr>华文新魏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User</cp:lastModifiedBy>
  <cp:revision>1</cp:revision>
  <dcterms:created xsi:type="dcterms:W3CDTF">2019-06-19T02:08:00Z</dcterms:created>
  <dcterms:modified xsi:type="dcterms:W3CDTF">2020-07-04T02:01:39Z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