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6B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3793277" cy="5391511"/>
          </a:xfrm>
          <a:prstGeom prst="rect">
            <a:avLst/>
          </a:prstGeom>
        </p:spPr>
      </p:pic>
      <p:sp>
        <p:nvSpPr>
          <p:cNvPr id="6" name="Shape 40"/>
          <p:cNvSpPr/>
          <p:nvPr/>
        </p:nvSpPr>
        <p:spPr>
          <a:xfrm>
            <a:off x="4329962" y="3789039"/>
            <a:ext cx="5066574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第</a:t>
            </a:r>
            <a:r>
              <a:rPr lang="en-US" altLang="zh-CN" sz="72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1</a:t>
            </a:r>
            <a:r>
              <a:rPr lang="zh-CN" altLang="en-US" sz="72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节</a:t>
            </a:r>
            <a:r>
              <a:rPr lang="en-US" altLang="zh-CN" sz="72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  </a:t>
            </a:r>
            <a:r>
              <a:rPr lang="zh-CN" altLang="en-US" sz="72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两种电荷</a:t>
            </a:r>
            <a:endParaRPr lang="zh-CN" altLang="en-US" sz="7200" b="1" baseline="-25000" dirty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  <a:cs typeface="楷体" panose="02010609060101010101" charset="-122"/>
            </a:endParaRPr>
          </a:p>
        </p:txBody>
      </p:sp>
      <p:sp>
        <p:nvSpPr>
          <p:cNvPr id="3" name="Shape 40"/>
          <p:cNvSpPr/>
          <p:nvPr/>
        </p:nvSpPr>
        <p:spPr>
          <a:xfrm>
            <a:off x="4580411" y="2379133"/>
            <a:ext cx="4176464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zh-CN" altLang="en-US" sz="48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十五章</a:t>
            </a:r>
            <a:r>
              <a:rPr lang="en-US" altLang="zh-CN" sz="48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sz="48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电流和电路</a:t>
            </a:r>
            <a:endParaRPr lang="zh-CN" altLang="en-US" sz="4800" b="1" baseline="-25000" dirty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29962" y="980728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2020-2021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学</a:t>
            </a:r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年</a:t>
            </a:r>
            <a:endParaRPr lang="en-US" altLang="zh-CN" sz="2400" dirty="0" smtClean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人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教版九年级物理知识点梳理</a:t>
            </a:r>
          </a:p>
        </p:txBody>
      </p:sp>
    </p:spTree>
    <p:extLst>
      <p:ext uri="{BB962C8B-B14F-4D97-AF65-F5344CB8AC3E}">
        <p14:creationId xmlns:p14="http://schemas.microsoft.com/office/powerpoint/2010/main" val="295756930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343749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436" y="1296061"/>
            <a:ext cx="8646795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7．中和：放在一起的等量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电荷完全抵消的现象。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扩展：①如果物体所带正、负电量不等，也会发生中和现象。这时，带电量多的物体先用部分电荷和带电量少的物体中和，剩余的电荷可使两物体带同种电荷。②中和不是意味着等量正负电荷被消灭，实际上电荷总量保持不变，只是等量的正负电荷使物体整体显不出电性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48000" y="1377541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异种</a:t>
            </a:r>
          </a:p>
        </p:txBody>
      </p:sp>
    </p:spTree>
    <p:extLst>
      <p:ext uri="{BB962C8B-B14F-4D97-AF65-F5344CB8AC3E}">
        <p14:creationId xmlns:p14="http://schemas.microsoft.com/office/powerpoint/2010/main" val="186207271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343749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436" y="1296061"/>
            <a:ext cx="8646795" cy="38318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二、导体和绝缘体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1．导体：善于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的物体。常见材料：金属、石墨（铅笔芯）、人体、大地、酸碱盐溶液、含杂质的水。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导电原因：导体中有大量可以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的电荷。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说明：金属导体中电流是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定向移动形成的，酸、碱、盐溶液中的电流是正、负离子都参与定向运动。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2．绝缘体：不能（不善于）导电的物体。常见材料：橡胶、玻璃、陶瓷、塑料、油等。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不善于导电的原因：没有可以自由移动的电荷。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83410" y="1947061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导电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69970" y="3046208"/>
            <a:ext cx="101566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自由移动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57195" y="3610635"/>
            <a:ext cx="101566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自由电子</a:t>
            </a:r>
          </a:p>
        </p:txBody>
      </p:sp>
    </p:spTree>
    <p:extLst>
      <p:ext uri="{BB962C8B-B14F-4D97-AF65-F5344CB8AC3E}">
        <p14:creationId xmlns:p14="http://schemas.microsoft.com/office/powerpoint/2010/main" val="429270446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343749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436" y="1296060"/>
            <a:ext cx="8646795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3．“导电”与“带电”的区别：导电过程是自由电荷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的过程，导电体是导体；带电过程是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的过程，能带电的物体可以是导体，也可以是绝缘体。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4．导体和绝缘体之间并没有绝对的界限，在一定条件下可相互转化。一定条件下，绝缘体也可变为导体。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原因是：加热使绝缘体中的一些电子挣脱原子的束缚变为自由电荷。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5.半导体：导电能力介于导体与半导体之间的物体。常见材料：锗、硅等。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28970" y="1427618"/>
            <a:ext cx="101566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定向移动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25015" y="1918203"/>
            <a:ext cx="101566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电子得失</a:t>
            </a:r>
          </a:p>
        </p:txBody>
      </p:sp>
    </p:spTree>
    <p:extLst>
      <p:ext uri="{BB962C8B-B14F-4D97-AF65-F5344CB8AC3E}">
        <p14:creationId xmlns:p14="http://schemas.microsoft.com/office/powerpoint/2010/main" val="212964573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103391"/>
            <a:ext cx="306832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★考点一：两种电荷</a:t>
            </a:r>
            <a:endParaRPr lang="zh-CN" sz="2400" b="1">
              <a:solidFill>
                <a:srgbClr val="1116CC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6" y="1965734"/>
            <a:ext cx="862393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（2020·山东泰安）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A、B、C三个轻质小球，已知A带负电，B和A互相吸引，C和A互相排斥。则B、C两个轻质小球，一定带电的是______小球。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7025" y="3939107"/>
            <a:ext cx="858012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18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sz="1800" b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ea typeface="宋体" panose="02010600030101010101" pitchFamily="2" charset="-122"/>
              </a:rPr>
              <a:t>【解析】A带负电，B和A互相吸引，根据异种电荷互相吸引，所以B可能带正电，根据带电体吸引轻小物体的性质，B也可能不带电；C和A互相排斥，根据同种电荷互相排斥，所以C带负电，一定带电的是C小球。</a:t>
            </a: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87126353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146678"/>
            <a:ext cx="293497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★考点一：两种电荷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◆典例二：（2020·山东滨州）</a:t>
            </a:r>
            <a:r>
              <a:rPr lang="zh-CN" sz="2000">
                <a:ea typeface="宋体" panose="02010600030101010101" pitchFamily="2" charset="-122"/>
              </a:rPr>
              <a:t>如图所示，用毛皮摩擦过的橡胶棒接触验电器后，验电器金属箔张开，以下说法正确的是（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A. 毛皮摩擦过的橡胶棒带正电；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B. 验电器的工作原理是同种电荷相互排斥；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C. 通常情况下橡胶棒是导体；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D. 金属箔张开瞬间电流的方向是由金属球到金属箔</a:t>
            </a:r>
          </a:p>
        </p:txBody>
      </p:sp>
      <p:pic>
        <p:nvPicPr>
          <p:cNvPr id="58" name="图片 18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6845" y="3367889"/>
            <a:ext cx="1785620" cy="24580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860132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146678"/>
            <a:ext cx="312293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★考点一：两种电荷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7026" y="1936876"/>
            <a:ext cx="862393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【答案】B。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【解析】A．毛皮摩擦过的橡胶棒带负电，故A错误；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B．验电器是根据同种电荷相互排斥的原理制成的，故B正确；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C．通常情况下橡胶棒不容易导电，是绝缘体，故C错误；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D．毛皮摩擦过的橡胶棒带负电，当橡胶棒和金属球接触后，橡胶棒上的自由电子就会转移到金属球，由金属球转移到金属箔，瞬间电流的方向是由金属箔到金属球，故D错误。故选B。</a:t>
            </a:r>
          </a:p>
        </p:txBody>
      </p:sp>
    </p:spTree>
    <p:extLst>
      <p:ext uri="{BB962C8B-B14F-4D97-AF65-F5344CB8AC3E}">
        <p14:creationId xmlns:p14="http://schemas.microsoft.com/office/powerpoint/2010/main" val="41472196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088962"/>
            <a:ext cx="358902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★考点二：导体和绝缘体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◆典例一：（2019·乐山）</a:t>
            </a:r>
            <a:r>
              <a:rPr lang="zh-CN" sz="2000">
                <a:ea typeface="宋体" panose="02010600030101010101" pitchFamily="2" charset="-122"/>
              </a:rPr>
              <a:t>如图所示，先后将不同材料接在电路的A、B两点间，闭合开关，能使小灯泡发光的是（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A．干木条	 	B．铜丝     C．塑料棒	 	D．陶瓷棒</a:t>
            </a:r>
          </a:p>
        </p:txBody>
      </p:sp>
      <p:pic>
        <p:nvPicPr>
          <p:cNvPr id="3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1136" y="4383858"/>
            <a:ext cx="2648585" cy="18146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77067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6" y="1088962"/>
            <a:ext cx="46564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★考点二：导体和绝缘体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【答案】B。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【解析】A、干木条不易导电，属于绝缘体，不能使小灯泡发光，故A错误； 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B、铜丝容易导电，属于导体，能使小灯泡发光，故B正确； 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C、塑料袋不易导电，属于绝缘体，不能使小灯泡发光，故C错误； 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D、陶瓷棒不易导电，属于绝缘体，不能使小灯泡发光，故D错误。 故选：B。</a:t>
            </a:r>
          </a:p>
        </p:txBody>
      </p:sp>
    </p:spTree>
    <p:extLst>
      <p:ext uri="{BB962C8B-B14F-4D97-AF65-F5344CB8AC3E}">
        <p14:creationId xmlns:p14="http://schemas.microsoft.com/office/powerpoint/2010/main" val="205321298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088962"/>
            <a:ext cx="45339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★考点二：导体和绝缘体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◆典例二：（2020·河南）</a:t>
            </a:r>
            <a:r>
              <a:rPr lang="zh-CN" sz="2000">
                <a:ea typeface="宋体" panose="02010600030101010101" pitchFamily="2" charset="-122"/>
              </a:rPr>
              <a:t>如果家中有人触电，在不能立即切断电源的情况下，千万不能用手直接去拉触电者，可以用一些物品使触电者脱离带电体。下列物品中不能使用的是（	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A.木擀面杖    B.橡胶手套    C.铝拖把杆    D.塑料凳子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4660" y="4591805"/>
            <a:ext cx="849630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【答案】C。</a:t>
            </a:r>
            <a:endParaRPr lang="zh-CN" sz="2000" b="0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【解析】铝拖把杆是导体，故不能使用；故答案选</a:t>
            </a:r>
            <a:r>
              <a:rPr lang="en-US" sz="20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</a:t>
            </a:r>
            <a:r>
              <a:rPr lang="zh-CN" sz="20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732913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(2019·泰州）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下列关于粒子和宇宙的说法,正确的是（  ）。</a:t>
            </a:r>
            <a:endParaRPr lang="zh-CN" sz="20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摩擦起电的实质就是创造了电荷；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宇宙是一个有层次的天体结构系统,其中恒星是绝对不动的；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海绵容易被压缩,说明分子间有空隙；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两个表面光滑的铅块相互挤压后粘在一起,说明分子间存在吸引力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77331" y="1688188"/>
            <a:ext cx="287897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  <a:endParaRPr kumimoji="0" lang="en-US" altLang="zh-CN" sz="20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752326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1263015" y="4051143"/>
            <a:ext cx="542290" cy="156965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两种电荷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000251" y="3920434"/>
            <a:ext cx="544195" cy="2165193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97150" y="3416269"/>
            <a:ext cx="78232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电荷</a:t>
            </a:r>
            <a:endParaRPr lang="zh-CN" altLang="en-US" sz="2000" b="0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3471" y="331867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41621" y="1236647"/>
            <a:ext cx="200342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什么是物体带电</a:t>
            </a:r>
            <a:endParaRPr lang="zh-CN" altLang="en-US" sz="1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65115" y="1772216"/>
            <a:ext cx="214503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常见两种摩擦起电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125721" y="4265031"/>
            <a:ext cx="275907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验电器构造与工作原理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39211" y="4602838"/>
            <a:ext cx="90106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验电器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27025" y="1334254"/>
            <a:ext cx="225107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一、知识点与考点</a:t>
            </a:r>
            <a:endParaRPr lang="zh-CN" altLang="en-US" sz="20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4826636" y="4479768"/>
            <a:ext cx="255905" cy="712960"/>
          </a:xfrm>
          <a:prstGeom prst="leftBrace">
            <a:avLst>
              <a:gd name="adj1" fmla="val 8333"/>
              <a:gd name="adj2" fmla="val 50000"/>
            </a:avLst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480436" y="2780546"/>
            <a:ext cx="337185" cy="2097292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97151" y="5605227"/>
            <a:ext cx="181800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导体与绝缘体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24806" y="2807706"/>
            <a:ext cx="224091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电荷间相互作用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56835" y="4757313"/>
            <a:ext cx="167513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验电器的使用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5082541" y="1520983"/>
            <a:ext cx="269875" cy="2530161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73370" y="2288263"/>
            <a:ext cx="2145030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两种电荷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29886" y="3280467"/>
            <a:ext cx="103441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元电荷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69891" y="3772749"/>
            <a:ext cx="103441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电中和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17621" y="2540346"/>
            <a:ext cx="1232535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摩擦起电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4415156" y="5605227"/>
            <a:ext cx="255905" cy="946370"/>
          </a:xfrm>
          <a:prstGeom prst="leftBrace">
            <a:avLst>
              <a:gd name="adj1" fmla="val 8333"/>
              <a:gd name="adj2" fmla="val 50000"/>
            </a:avLst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40275" y="5177451"/>
            <a:ext cx="782320" cy="5078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导体</a:t>
            </a:r>
            <a:endParaRPr lang="zh-CN" altLang="en-US" sz="1800" b="0">
              <a:solidFill>
                <a:srgbClr val="00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28846" y="5679918"/>
            <a:ext cx="1204595" cy="5078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绝缘体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729481" y="6100055"/>
            <a:ext cx="1204595" cy="5078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半导体</a:t>
            </a:r>
          </a:p>
        </p:txBody>
      </p:sp>
    </p:spTree>
    <p:extLst>
      <p:ext uri="{BB962C8B-B14F-4D97-AF65-F5344CB8AC3E}">
        <p14:creationId xmlns:p14="http://schemas.microsoft.com/office/powerpoint/2010/main" val="255697964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00" grpId="0"/>
      <p:bldP spid="13" grpId="0"/>
      <p:bldP spid="16" grpId="0"/>
      <p:bldP spid="18" grpId="0"/>
      <p:bldP spid="20" grpId="0"/>
      <p:bldP spid="22" grpId="0"/>
      <p:bldP spid="23" grpId="0" animBg="1"/>
      <p:bldP spid="24" grpId="0" animBg="1"/>
      <p:bldP spid="25" grpId="0"/>
      <p:bldP spid="2" grpId="0"/>
      <p:bldP spid="7" grpId="0"/>
      <p:bldP spid="9" grpId="0" animBg="1"/>
      <p:bldP spid="10" grpId="0"/>
      <p:bldP spid="11" grpId="0"/>
      <p:bldP spid="14" grpId="0"/>
      <p:bldP spid="15" grpId="0"/>
      <p:bldP spid="17" grpId="0" animBg="1"/>
      <p:bldP spid="19" grpId="0"/>
      <p:bldP spid="21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72363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（2019·内江）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下列有关电现象的说法中正确的是（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A．验电器的工作原理是同种电荷互相排斥；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B．摩擦起电是利用摩擦的方式创造电荷；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C．电荷的移动形成电流；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D．与丝绸摩擦过的玻璃棒带负电荷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84620" y="1697525"/>
            <a:ext cx="41783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69231635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5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（2018·十堰）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下列说法中，正确的是（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A.用丝绸摩擦过的玻璃棒带负电；B.制作保险丝的材料熔点高、电阻大；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C.超导体是很好的输电线和发热材料；D.电能表是测量用电器消耗电功率的仪表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16830" y="1653389"/>
            <a:ext cx="42799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36941485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（2018·广州）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如图所示金属球使小芳（	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A.得到电子   B.失去电子   C.得到原子核   D.相互排斥的头发带上同种电荷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72430" y="1649145"/>
            <a:ext cx="43815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  <p:pic>
        <p:nvPicPr>
          <p:cNvPr id="32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3182010"/>
            <a:ext cx="2919730" cy="1919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739419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（2018·滨州）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下列说法中正确的是（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A．绝缘体不容易导电是因为绝缘体中几乎没有电荷；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B．两个完全相同的灯泡串联，靠近电源正极的灯泡较亮；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C．电压一定的情况下，导体的电阻与导体中的电流成反比；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D．把导线A剪为相等的两段，其中一段拉长到原来的长度，其阻值大于导线A的原阻值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95546" y="1673760"/>
            <a:ext cx="40576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01488085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5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（2018·绵阳）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甲、乙、丙三个轻质小球，已知甲带正电，甲与乙相互排斥，甲与丙相互吸引，则（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A．乙带正电，丙一定带正电；B．乙带正电，丙可能不带电；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C．乙带负电，丙一定带负电；D．乙带负电，丙可能带负电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62351" y="2301844"/>
            <a:ext cx="40576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50077171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5"/>
            <a:ext cx="8501380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（2018·临沂）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用毛皮摩擦过的橡胶棒接触验电器的金属球（如图所示），发现验电器的两个金属箔片张开。以下说法正确的是（　　）。</a:t>
            </a:r>
            <a:endParaRPr lang="zh-CN" sz="1800">
              <a:solidFill>
                <a:schemeClr val="tx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A．毛皮和橡胶棒摩擦的过程中创造了电子；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B．毛皮和橡胶棒摩擦的过程中橡胶棒得到电子；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C．验电器的金属箔片张开是因为带了异种电荷；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D．橡胶棒接触验电器的金属球时，电子向橡胶棒转移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50536" y="2164344"/>
            <a:ext cx="40576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85786071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（2020·河南）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用毛皮摩擦过的橡胶棒由于得到电子而带 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     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电。用这个橡胶棒接触验电器的金属 球，如图 3 所示，验电器的两金属箱片由于带同种电荷互相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而张开。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36156" y="1595673"/>
            <a:ext cx="45021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负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pic>
        <p:nvPicPr>
          <p:cNvPr id="7" name="图片 5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9916" y="3635249"/>
            <a:ext cx="1838325" cy="27296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489200" y="2825530"/>
            <a:ext cx="72771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排斥</a:t>
            </a:r>
          </a:p>
        </p:txBody>
      </p:sp>
    </p:spTree>
    <p:extLst>
      <p:ext uri="{BB962C8B-B14F-4D97-AF65-F5344CB8AC3E}">
        <p14:creationId xmlns:p14="http://schemas.microsoft.com/office/powerpoint/2010/main" val="112552079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（2019·常德）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有甲、乙、丙三个带电小球，已知甲球带正电，当它和不带电的验电器的金属球接触时电流的方向是 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(选填“从甲到验电器”或“从验电器到甲”)；若甲排斥乙，乙吸引丙，则丙球带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42256" y="2205934"/>
            <a:ext cx="172529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从甲到验电器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75270" y="2835715"/>
            <a:ext cx="46990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负</a:t>
            </a:r>
          </a:p>
        </p:txBody>
      </p:sp>
    </p:spTree>
    <p:extLst>
      <p:ext uri="{BB962C8B-B14F-4D97-AF65-F5344CB8AC3E}">
        <p14:creationId xmlns:p14="http://schemas.microsoft.com/office/powerpoint/2010/main" val="369981949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5"/>
            <a:ext cx="850138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(2019·遂宁)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梳子梳干燥的头发时，头发能随梳子飘起，这是因为梳子和头发摩擦，二者带上了______（选填“同种”或“异种”）电荷而互相吸引；将梳子粘上自来水后再梳，头发飘起的现象立刻消失，因为自来水是______（选填“导体”或“绝缘体”），能将头发和梳子所带电荷释放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96946" y="2136335"/>
            <a:ext cx="74993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异种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1676" y="3375528"/>
            <a:ext cx="74993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导体</a:t>
            </a:r>
          </a:p>
        </p:txBody>
      </p:sp>
    </p:spTree>
    <p:extLst>
      <p:ext uri="{BB962C8B-B14F-4D97-AF65-F5344CB8AC3E}">
        <p14:creationId xmlns:p14="http://schemas.microsoft.com/office/powerpoint/2010/main" val="379497476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（2018•泰安）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有甲、乙、丙三个带电体，甲物体吸引乙物体，乙物体排斥丙物体。如果丙物体带正电，则甲物体带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01970" y="2163495"/>
            <a:ext cx="49403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负</a:t>
            </a:r>
          </a:p>
        </p:txBody>
      </p:sp>
    </p:spTree>
    <p:extLst>
      <p:ext uri="{BB962C8B-B14F-4D97-AF65-F5344CB8AC3E}">
        <p14:creationId xmlns:p14="http://schemas.microsoft.com/office/powerpoint/2010/main" val="113005397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327025" y="1759484"/>
            <a:ext cx="8675370" cy="30008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1.考点剖析：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电磁学是物理的重点内容，在整个物理学科中占据非常重要的地位。所以，如何做好电磁学的复习，在中考物理中显得非常重要。电磁学涵盖的知识面宽，具有考点多、问题方式多样、分值高、题目种类多等特点。纵观历年中考试卷，涉及到电磁学考题，少则4、5道题，有时会更多。试题类型有选择题、填空题、作图题、简答题、实验探究题、计算题等；一般情况下，使用探究题和压轴题（计算题）必有一道，并且分值很高。从整张试卷看，电磁学内容所占分值在25分到40分之间，所占比例高的可达45%，平均比例为38%左右；由此可见其重要性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1116CC"/>
              </a:solidFill>
              <a:effectLst/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3471" y="331867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6" y="1334254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</p:spTree>
    <p:extLst>
      <p:ext uri="{BB962C8B-B14F-4D97-AF65-F5344CB8AC3E}">
        <p14:creationId xmlns:p14="http://schemas.microsoft.com/office/powerpoint/2010/main" val="180196018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（2018•枣庄）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科技馆内有一个“静电球”，当人触摸“静电球”时，头发丝便会一根根竖起，形成“怒发冲冠”的景象，如图所示，这是由于头发丝带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（选填“同种”或“异种”）电荷而互相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的结果。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24001" y="2792428"/>
            <a:ext cx="62801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同种</a:t>
            </a:r>
            <a:endParaRPr kumimoji="0" lang="zh-CN" altLang="en-US" sz="2000" b="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pic>
        <p:nvPicPr>
          <p:cNvPr id="4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956" y="3619972"/>
            <a:ext cx="2334895" cy="233664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06565" y="2926533"/>
            <a:ext cx="61722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排斥</a:t>
            </a:r>
          </a:p>
        </p:txBody>
      </p:sp>
    </p:spTree>
    <p:extLst>
      <p:ext uri="{BB962C8B-B14F-4D97-AF65-F5344CB8AC3E}">
        <p14:creationId xmlns:p14="http://schemas.microsoft.com/office/powerpoint/2010/main" val="110622482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327025" y="1759485"/>
            <a:ext cx="8675370" cy="13388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两种电荷是电磁学内容的开篇，虽然考题出现的频率不高，但作为最基本的知识，也是需要掌握和理解的内容。本节主要知识点有：电荷的概念、如何理解两种电荷、如何验证电荷、导体和绝缘体概念以及常见材料的分类等。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rgbClr val="1116CC"/>
              </a:solidFill>
              <a:effectLst/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3471" y="331867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6" y="1334254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27025" y="3546130"/>
            <a:ext cx="867537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2.常考题型：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纵观各地中考考纲和近三年考卷来看，对本节知识点的考查主要集中在对电荷概念的理解、验电器的使用、对导体和绝缘体理解的考查三个方面。考试题型多为选择题，填空题也有出现。</a:t>
            </a:r>
            <a:endParaRPr lang="zh-CN" altLang="en-US" sz="20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733460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1093471" y="331867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6" y="1334254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7820" y="1737417"/>
            <a:ext cx="3520440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.考点分类：</a:t>
            </a: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考点分类见下表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37821" y="2533556"/>
          <a:ext cx="8434705" cy="39316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6025"/>
                <a:gridCol w="2583180"/>
                <a:gridCol w="4635500"/>
              </a:tblGrid>
              <a:tr h="740970"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考点分类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考点内容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考点分析与常见题型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030"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常考热点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两种电荷、验电器的使用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选择题或填空题，考查电荷知识和电荷间相互作用，电荷性质的判断和验电器的使用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0970"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一般考点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对导电材料的认识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选择题或填空题，考查学生对物体导电性质的认识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0970"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冷门考点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如何使物体带电、物质结构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1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选择题，考查物体带电方式和物质结构</a:t>
                      </a:r>
                      <a:endParaRPr lang="en-US" altLang="en-US" sz="21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13520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343749"/>
            <a:ext cx="232092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871" y="1411493"/>
            <a:ext cx="8801735" cy="38318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一、电荷</a:t>
            </a:r>
            <a:endParaRPr lang="zh-CN" sz="1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1．物体带电：摩擦过的物体有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轻小物体的性质，我们就说物体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。带电物体（带电体）的基本性质：吸引轻小物体（轻小物体指：碎纸屑、头发、通草球、灰尘、轻质球等）。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2．使物体带电的方法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（1）摩擦起电：用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的方法使物体带电叫摩擦起电。原因：不同物质原子核束缚电子的本领不同。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实质：电荷从一个物体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到另一个物体使正负电荷分开；能的转化：机械能→电能。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（2）接触带电：物体和带电体接触后带了电。如带电体与验电器金属球接触使之带电。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14395" y="2081165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吸引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74535" y="2081165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带电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75205" y="4255694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摩擦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64130" y="5354842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转移</a:t>
            </a:r>
          </a:p>
        </p:txBody>
      </p:sp>
    </p:spTree>
    <p:extLst>
      <p:ext uri="{BB962C8B-B14F-4D97-AF65-F5344CB8AC3E}">
        <p14:creationId xmlns:p14="http://schemas.microsoft.com/office/powerpoint/2010/main" val="80389889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343749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436" y="1296060"/>
            <a:ext cx="8646795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（3）感应带电：由于带电体的作用，使带电体附近的物体带电。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3．两种电荷：（1）正电荷：用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摩擦过的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所带的电；实质：物质中的原子失去了电子。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（2）负电荷：用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摩擦过的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所带的电；实质：物质中的原子得到了多余的电子。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4．电荷间的相互作用：同种电荷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，异种电荷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58870" y="1932632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丝绸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81600" y="1932632"/>
            <a:ext cx="784828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玻璃棒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48205" y="3061486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毛皮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15690" y="3061486"/>
            <a:ext cx="784828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橡胶棒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47770" y="4115649"/>
            <a:ext cx="101566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相互排斥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41390" y="4115649"/>
            <a:ext cx="101566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相互吸引</a:t>
            </a:r>
          </a:p>
        </p:txBody>
      </p:sp>
    </p:spTree>
    <p:extLst>
      <p:ext uri="{BB962C8B-B14F-4D97-AF65-F5344CB8AC3E}">
        <p14:creationId xmlns:p14="http://schemas.microsoft.com/office/powerpoint/2010/main" val="179509371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9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343749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436" y="1296060"/>
            <a:ext cx="8646795" cy="30008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5．验电器：（1）构造：金属球、金属杆、金属箔。如图所示。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（2）作用：检验物体是否带电和物体带电多少（带电多，金属箔张开角度大）。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（3）原理：同种电荷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元电荷（e）： 在各种带电微粒中，电子电量的大小是最小的，人们把最小电荷叫做元电荷；元电荷也是物理学的基本常数之一，常用符号e表示。基本电荷e＝1.6021892×10</a:t>
            </a:r>
            <a:r>
              <a:rPr lang="zh-CN" sz="1800" baseline="30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-19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库仑，是一个电子或一个质子所带的电荷量，任何带电体所带电荷都是e的整数倍。</a:t>
            </a:r>
          </a:p>
        </p:txBody>
      </p:sp>
      <p:pic>
        <p:nvPicPr>
          <p:cNvPr id="29" name="图片 29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765" y="4846859"/>
            <a:ext cx="1988820" cy="158973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25420" y="2497059"/>
            <a:ext cx="101566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相互排斥</a:t>
            </a:r>
          </a:p>
        </p:txBody>
      </p:sp>
    </p:spTree>
    <p:extLst>
      <p:ext uri="{BB962C8B-B14F-4D97-AF65-F5344CB8AC3E}">
        <p14:creationId xmlns:p14="http://schemas.microsoft.com/office/powerpoint/2010/main" val="282071954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343749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436" y="1296060"/>
            <a:ext cx="8646795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6．电荷量：电荷的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叫电荷量，简称电量；在国际单位制中，电量单位是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，简称为库，符号是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元电荷（e）： 在各种带电微粒中，电子电量的大小是最小的，人们把最小电荷叫做元电荷；元电荷也是物理学的基本常数之一，常用符号e表示。基本电荷e＝1.6021892×10</a:t>
            </a:r>
            <a:r>
              <a:rPr lang="zh-CN" sz="1800" baseline="30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-19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库仑，是一个电子或一个质子所带的电荷量，任何带电体所带电荷都是e的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92680" y="1377541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多少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236585" y="1377541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库仑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27911" y="1962338"/>
            <a:ext cx="246219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  <a:endParaRPr kumimoji="0" lang="en-US" altLang="zh-CN" sz="180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36370" y="4130926"/>
            <a:ext cx="784828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整数倍</a:t>
            </a:r>
          </a:p>
        </p:txBody>
      </p:sp>
    </p:spTree>
    <p:extLst>
      <p:ext uri="{BB962C8B-B14F-4D97-AF65-F5344CB8AC3E}">
        <p14:creationId xmlns:p14="http://schemas.microsoft.com/office/powerpoint/2010/main" val="419953046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4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3340</Words>
  <Application>Microsoft Office PowerPoint</Application>
  <PresentationFormat>全屏显示(4:3)</PresentationFormat>
  <Paragraphs>226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</cp:revision>
  <dcterms:created xsi:type="dcterms:W3CDTF">2020-08-31T00:19:23Z</dcterms:created>
  <dcterms:modified xsi:type="dcterms:W3CDTF">2020-08-31T00:38:22Z</dcterms:modified>
</cp:coreProperties>
</file>