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29" r:id="rId3"/>
    <p:sldId id="330" r:id="rId4"/>
    <p:sldId id="293" r:id="rId6"/>
    <p:sldId id="315" r:id="rId7"/>
    <p:sldId id="263" r:id="rId8"/>
    <p:sldId id="295" r:id="rId9"/>
    <p:sldId id="296" r:id="rId10"/>
    <p:sldId id="308" r:id="rId11"/>
    <p:sldId id="310" r:id="rId12"/>
    <p:sldId id="313" r:id="rId13"/>
    <p:sldId id="314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42"/>
        <p:guide pos="3882"/>
        <p:guide pos="887"/>
        <p:guide pos="6890"/>
        <p:guide orient="horz" pos="3300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0.xml"/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065" y="1833880"/>
            <a:ext cx="4693285" cy="3190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61710" y="1770380"/>
            <a:ext cx="53428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在盛水的玻璃水槽内滴几滴牛奶，用激光笔将一束光射到水中，观察光在水中的传播径迹。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1285" y="1087755"/>
            <a:ext cx="3145790" cy="7683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8250" y="2196465"/>
            <a:ext cx="947293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光在空气中沿直线传播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光在水中沿直线传播。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238250" y="2839720"/>
            <a:ext cx="9472930" cy="19621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9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en-US" altLang="zh-CN" sz="3200" b="1" kern="1200" cap="none" spc="0" normalizeH="0" baseline="0" noProof="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kumimoji="0" lang="zh-CN" altLang="en-US" sz="3200" b="1" kern="1200" cap="none" spc="0" normalizeH="0" baseline="0" noProof="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空气、水和玻璃等透明物质可以作为光传播的介质，光在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同种均匀介质</a:t>
            </a:r>
            <a:r>
              <a:rPr kumimoji="0" lang="zh-CN" altLang="en-US" sz="3200" b="1" kern="1200" cap="none" spc="0" normalizeH="0" baseline="0" noProof="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中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沿直线传播。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6770" y="1227455"/>
            <a:ext cx="51371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为了表示光的传播情况，我们通常用一条带有箭头的直线表示光传播的径迹和方向，这样的直线叫光线。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6155" y="1226820"/>
            <a:ext cx="5203825" cy="3799205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88010" y="4260850"/>
            <a:ext cx="5614035" cy="1186815"/>
            <a:chOff x="926" y="6710"/>
            <a:chExt cx="8841" cy="1869"/>
          </a:xfrm>
        </p:grpSpPr>
        <p:grpSp>
          <p:nvGrpSpPr>
            <p:cNvPr id="48" name="组合 47"/>
            <p:cNvGrpSpPr/>
            <p:nvPr/>
          </p:nvGrpSpPr>
          <p:grpSpPr>
            <a:xfrm>
              <a:off x="926" y="6710"/>
              <a:ext cx="8841" cy="1869"/>
              <a:chOff x="926" y="6710"/>
              <a:chExt cx="8841" cy="186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926" y="6710"/>
                <a:ext cx="8841" cy="1869"/>
                <a:chOff x="2010" y="4800"/>
                <a:chExt cx="10098" cy="1869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2010" y="5168"/>
                  <a:ext cx="4048" cy="1501"/>
                  <a:chOff x="2010" y="5168"/>
                  <a:chExt cx="4048" cy="1501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2010" y="5580"/>
                    <a:ext cx="24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" name="TextBox 13"/>
                  <p:cNvSpPr txBox="1"/>
                  <p:nvPr/>
                </p:nvSpPr>
                <p:spPr>
                  <a:xfrm>
                    <a:off x="4635" y="5168"/>
                    <a:ext cx="1423" cy="15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r>
                      <a:rPr lang="zh-CN" altLang="en-US" dirty="0">
                        <a:latin typeface="黑体" panose="02010609060101010101" pitchFamily="49" charset="-122"/>
                        <a:cs typeface="宋体" panose="02010600030101010101" pitchFamily="2" charset="-122"/>
                      </a:rPr>
                      <a:t>光线</a:t>
                    </a:r>
                    <a:endParaRPr lang="zh-CN" altLang="en-US" dirty="0">
                      <a:latin typeface="黑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7725" y="4800"/>
                  <a:ext cx="4383" cy="1819"/>
                  <a:chOff x="7725" y="4800"/>
                  <a:chExt cx="4383" cy="1819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7725" y="4800"/>
                    <a:ext cx="24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7725" y="5310"/>
                    <a:ext cx="24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7740" y="5865"/>
                    <a:ext cx="24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0" name="TextBox 14"/>
                  <p:cNvSpPr txBox="1"/>
                  <p:nvPr/>
                </p:nvSpPr>
                <p:spPr>
                  <a:xfrm>
                    <a:off x="10680" y="5118"/>
                    <a:ext cx="1428" cy="15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r>
                      <a:rPr lang="zh-CN" altLang="en-US" dirty="0">
                        <a:latin typeface="黑体" panose="02010609060101010101" pitchFamily="49" charset="-122"/>
                        <a:cs typeface="宋体" panose="02010600030101010101" pitchFamily="2" charset="-122"/>
                      </a:rPr>
                      <a:t>光束</a:t>
                    </a:r>
                    <a:endParaRPr lang="zh-CN" altLang="en-US" dirty="0">
                      <a:latin typeface="黑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cxnSp>
            <p:nvCxnSpPr>
              <p:cNvPr id="41" name="直接箭头连接符 40"/>
              <p:cNvCxnSpPr/>
              <p:nvPr/>
            </p:nvCxnSpPr>
            <p:spPr>
              <a:xfrm>
                <a:off x="926" y="7490"/>
                <a:ext cx="142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42" name="直接箭头连接符 41"/>
            <p:cNvCxnSpPr/>
            <p:nvPr/>
          </p:nvCxnSpPr>
          <p:spPr>
            <a:xfrm>
              <a:off x="5943" y="6710"/>
              <a:ext cx="142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直接箭头连接符 42"/>
            <p:cNvCxnSpPr/>
            <p:nvPr/>
          </p:nvCxnSpPr>
          <p:spPr>
            <a:xfrm>
              <a:off x="5943" y="7220"/>
              <a:ext cx="142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>
            <a:xfrm>
              <a:off x="5943" y="7775"/>
              <a:ext cx="142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7" name="矩形 4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2705" y="888365"/>
            <a:ext cx="4777740" cy="706755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  <a:defRPr/>
            </a:pPr>
            <a:r>
              <a:rPr lang="zh-CN" altLang="en-US" sz="4000" b="1" noProof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光沿直线传播的应用</a:t>
            </a:r>
            <a:endParaRPr lang="zh-CN" altLang="en-US" sz="4000" b="1" noProof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560" y="1826260"/>
            <a:ext cx="4626610" cy="3319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80455" y="1690370"/>
            <a:ext cx="5382895" cy="3412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2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由于光沿直线传播，在开凿隧道时，工人们可以用激光束引导掘进机，使掘进机沿直线前进，保证隧道方向不出偏差。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3870" y="1074420"/>
            <a:ext cx="3046095" cy="579120"/>
            <a:chOff x="985" y="1613"/>
            <a:chExt cx="4797" cy="912"/>
          </a:xfrm>
        </p:grpSpPr>
        <p:sp>
          <p:nvSpPr>
            <p:cNvPr id="5163" name="Freeform 276"/>
            <p:cNvSpPr/>
            <p:nvPr/>
          </p:nvSpPr>
          <p:spPr>
            <a:xfrm flipH="1">
              <a:off x="985" y="1635"/>
              <a:ext cx="970" cy="8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0" y="1613"/>
              <a:ext cx="387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b="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想想做做</a:t>
              </a:r>
              <a:endParaRPr lang="zh-CN" altLang="en-US" sz="32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15490" y="1787525"/>
            <a:ext cx="856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在一个空罐的底部中央打一个孔，再用一片半透明的塑料膜蒙在空罐的口上，将小孔对着烛焰。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2" descr="E:\罗梦\人八物上\resource\8s41\jpg\070040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45" y="3540760"/>
            <a:ext cx="4517390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979795" y="3827145"/>
            <a:ext cx="48660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可以看到烛焰在薄膜上呈现的像。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79040" y="709930"/>
            <a:ext cx="710501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光的传播速度”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3035" y="1637030"/>
            <a:ext cx="69869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en-US" altLang="zh-CN" sz="3200" dirty="0">
                <a:latin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3200" dirty="0">
                <a:latin typeface="黑体" panose="02010609060101010101" pitchFamily="49" charset="-122"/>
                <a:cs typeface="宋体" panose="02010600030101010101" pitchFamily="2" charset="-122"/>
              </a:rPr>
              <a:t>雷声和闪电在同时同地发生，但我们总是先看到闪电后听到雷声，这说明什么问题？</a:t>
            </a:r>
            <a:endParaRPr lang="zh-CN" altLang="zh-CN" sz="3200" dirty="0"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9075" y="3079750"/>
            <a:ext cx="63519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67310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这表明光的传播速度比声音的传播速度快。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115" y="4020185"/>
            <a:ext cx="680529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光在真空中的传播速度约为 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= 3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8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m/s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，这是目前为止，我们知道的宇宙间最快的速度。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9940" y="1667510"/>
            <a:ext cx="2422525" cy="35477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8055" y="1337310"/>
            <a:ext cx="5257165" cy="3856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7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光在空气中的速度非常接近于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。光在水中的速度约为3/4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；在玻璃中的速度约为2/3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660" y="1393825"/>
            <a:ext cx="4362450" cy="354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62332" y="1527175"/>
            <a:ext cx="3400366" cy="3578538"/>
            <a:chOff x="11040" y="2268"/>
            <a:chExt cx="2458" cy="4361"/>
          </a:xfrm>
        </p:grpSpPr>
        <p:pic>
          <p:nvPicPr>
            <p:cNvPr id="32772" name="Picture 4" descr="E:\罗梦\人八物上\resource\8s41\jpg\07204019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040" y="2268"/>
              <a:ext cx="2458" cy="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484" y="5918"/>
              <a:ext cx="2005" cy="7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dirty="0">
                  <a:latin typeface="黑体" panose="02010609060101010101" pitchFamily="49" charset="-122"/>
                  <a:ea typeface="宋体" panose="02010600030101010101" pitchFamily="2" charset="-122"/>
                  <a:cs typeface="宋体" panose="02010600030101010101" pitchFamily="2" charset="-122"/>
                </a:rPr>
                <a:t>仙女座大星云</a:t>
              </a:r>
              <a:endParaRPr lang="zh-CN" altLang="en-US" sz="32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90550" y="1727200"/>
            <a:ext cx="7362190" cy="3189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9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们听过“牛郎织女”的故事吧，你知道天上的牛郎星和织女星相距多远吗？这两颗星都是银河系中的恒星，他们之间的距离如果用千米表示，那可真是个“天文数字”大的不得了，为了表达起来方便一些，天文学家使用一个非常大的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距离单位——光年，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它等于光在一年内传播的距离。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牛郎星和织女星的距离是16光年。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29105" y="812800"/>
            <a:ext cx="8811347" cy="3005171"/>
            <a:chOff x="1080" y="675"/>
            <a:chExt cx="10244" cy="3205"/>
          </a:xfrm>
        </p:grpSpPr>
        <p:sp>
          <p:nvSpPr>
            <p:cNvPr id="2" name="矩形 1"/>
            <p:cNvSpPr/>
            <p:nvPr/>
          </p:nvSpPr>
          <p:spPr>
            <a:xfrm>
              <a:off x="1080" y="675"/>
              <a:ext cx="10080" cy="688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【例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</a:t>
              </a: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】下列物体属于光源的是（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 </a:t>
              </a: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）</a:t>
              </a:r>
              <a:endPara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504" y="1420"/>
              <a:ext cx="8820" cy="2460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A.</a:t>
              </a: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反射阳光的平面镜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 </a:t>
              </a:r>
              <a:endPara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B.</a:t>
              </a: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月亮</a:t>
              </a:r>
              <a:endPara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C.</a:t>
              </a: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放电影时所看到的银幕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       </a:t>
              </a:r>
              <a:endPara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D.</a:t>
              </a:r>
              <a:r>
                <a:rPr kumimoji="0" lang="zh-C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收看电视时看到的电视机屏幕</a:t>
              </a:r>
              <a:endPara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7" name="TextBox 3"/>
          <p:cNvSpPr txBox="1"/>
          <p:nvPr/>
        </p:nvSpPr>
        <p:spPr>
          <a:xfrm>
            <a:off x="8914130" y="812800"/>
            <a:ext cx="628650" cy="64516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endParaRPr kumimoji="0" lang="en-US" altLang="zh-CN" sz="3600" b="1" kern="1200" cap="none" spc="0" normalizeH="0" baseline="0" noProof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69390" y="3776980"/>
            <a:ext cx="9337675" cy="20275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72009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解析：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能够发光的物体叫光源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平面镜、月亮只是反射太阳光，不是自己发光；放电影时看到的也是银幕的反射光，不是银幕自己发光，所以它们都不是光源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只有电视机的屏幕，是电子枪发射的电子打到荧光屏上，使屏上的荧光物质发光，所以电视机屏幕是光源。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674495" y="1158240"/>
            <a:ext cx="9367520" cy="2393304"/>
            <a:chOff x="1575" y="840"/>
            <a:chExt cx="11460" cy="2895"/>
          </a:xfrm>
        </p:grpSpPr>
        <p:sp>
          <p:nvSpPr>
            <p:cNvPr id="3" name="矩形 2"/>
            <p:cNvSpPr/>
            <p:nvPr/>
          </p:nvSpPr>
          <p:spPr>
            <a:xfrm>
              <a:off x="1575" y="840"/>
              <a:ext cx="11460" cy="1302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【例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2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】晴天，树阴下的地面上出现的圆形光斑是（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）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132" y="2433"/>
              <a:ext cx="7204" cy="130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A.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太阳的实像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	B.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太阳的影子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C.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太阳的虚像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	D.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树叶的影子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86673" y="1539875"/>
            <a:ext cx="600075" cy="70675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en-US" altLang="zh-CN" sz="4000" b="1" kern="1200" cap="none" spc="0" normalizeH="0" baseline="0" noProof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9800" y="3765550"/>
            <a:ext cx="785558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解析：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树叶间的空缝形成“小孔”，树阴里的光斑也就是我们所学的“小孔成像”现象，所以是实像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光现象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光的直线传播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5" y="5226050"/>
            <a:ext cx="1270000" cy="381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505" y="1302385"/>
            <a:ext cx="994537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光源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能够发光的物体，月亮不是光源。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505" y="2126615"/>
            <a:ext cx="10567035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光沿直线传播的条件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：在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同一种均匀介质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沿直线传播.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光线：表示光沿直线传播的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带箭头的直线。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2505" y="3541395"/>
            <a:ext cx="103428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光速：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在空气中为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3×10</a:t>
            </a:r>
            <a:r>
              <a:rPr lang="en-US" altLang="zh-CN" sz="3200" baseline="30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m/s.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光沿直线传播的应用：瞄准、影子的形成、日食和月食。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3344545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010285" y="1700530"/>
            <a:ext cx="10574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1.了解光源，知道光源大致分为天然光源和人造光源两类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0285" y="2804160"/>
            <a:ext cx="73590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2.理解光沿直线传播及其应用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0285" y="3977640"/>
            <a:ext cx="108204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3.了解光在真空和空气中的传播速度c＝3×10</a:t>
            </a:r>
            <a:r>
              <a:rPr lang="en-US" altLang="zh-CN" sz="32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m/s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165852" y="168003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探究光的直线传播规律；光的直线传播的应用。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5852" y="2379172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日食和月食的形成过程。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5860" y="3078480"/>
            <a:ext cx="9679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为了让学生更直观地认识光的直线传播现象，采用分组实验法来认识光沿直线传播的条件、题组练习法来掌握光沿直线传播的应用。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5852" y="4331162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跳棋、易拉罐、激光小手电、烟雾、纸板。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19" name="Picture 3" descr="E:\罗梦\人八物上\resource\8s41\jpg\06904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65" y="1982470"/>
            <a:ext cx="2928620" cy="289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E:\罗梦\人八物上\resource\8s41\jpg\06904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2025015"/>
            <a:ext cx="2927985" cy="2995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E:\罗梦\人八物上\resource\8s41\jpg\06904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610" y="1674495"/>
            <a:ext cx="2927985" cy="3277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98340" y="688340"/>
            <a:ext cx="3422015" cy="768350"/>
          </a:xfrm>
          <a:prstGeom prst="rect">
            <a:avLst/>
          </a:prstGeom>
          <a:solidFill>
            <a:srgbClr val="98CB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发光的物体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39315" y="2002790"/>
            <a:ext cx="81286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光源：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所有这些能够发光的物体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都叫做光源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9000" y="2738755"/>
            <a:ext cx="8058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现代社会中有很多人造光源。你周围有哪些人造光源?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" name="图片 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6075" y="709930"/>
            <a:ext cx="703770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光的直线传播”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276" name="Picture 12" descr="E:\罗梦\人八物上\resource\8s41\jpg\069040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1560" y="1608455"/>
            <a:ext cx="4705985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07820" y="2020570"/>
            <a:ext cx="349250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光的直线传播</a:t>
            </a:r>
            <a:endParaRPr kumimoji="0" lang="zh-CN" altLang="en-US" sz="36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959485" y="3079750"/>
            <a:ext cx="5222875" cy="16662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60000"/>
              </a:lnSpc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在有雾的天气，可以看到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透过树丛的光束是直的。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660" y="1108710"/>
            <a:ext cx="3446145" cy="2295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5" y="3429000"/>
            <a:ext cx="3443605" cy="2294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9200" y="3923030"/>
            <a:ext cx="4876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汽车前灯射出的光束是直的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2190" y="1403350"/>
            <a:ext cx="5213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电影放映机射向银幕的光束是直的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0000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0000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0000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00000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0000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1510</Words>
  <Application>WPS 演示</Application>
  <PresentationFormat>宽屏</PresentationFormat>
  <Paragraphs>165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Arial Unicode MS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