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8.xml" ContentType="application/vnd.openxmlformats-officedocument.presentationml.notesSlide+xml"/>
  <Override PartName="/ppt/comments/comment3.xml" ContentType="application/vnd.openxmlformats-officedocument.presentationml.comment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79" r:id="rId1"/>
  </p:sldMasterIdLst>
  <p:notesMasterIdLst>
    <p:notesMasterId r:id="rId24"/>
  </p:notesMasterIdLst>
  <p:sldIdLst>
    <p:sldId id="363" r:id="rId2"/>
    <p:sldId id="382" r:id="rId3"/>
    <p:sldId id="365" r:id="rId4"/>
    <p:sldId id="366" r:id="rId5"/>
    <p:sldId id="367" r:id="rId6"/>
    <p:sldId id="368" r:id="rId7"/>
    <p:sldId id="369" r:id="rId8"/>
    <p:sldId id="342" r:id="rId9"/>
    <p:sldId id="344" r:id="rId10"/>
    <p:sldId id="343" r:id="rId11"/>
    <p:sldId id="370" r:id="rId12"/>
    <p:sldId id="371" r:id="rId13"/>
    <p:sldId id="372" r:id="rId14"/>
    <p:sldId id="373" r:id="rId15"/>
    <p:sldId id="374" r:id="rId16"/>
    <p:sldId id="376" r:id="rId17"/>
    <p:sldId id="377" r:id="rId18"/>
    <p:sldId id="378" r:id="rId19"/>
    <p:sldId id="379" r:id="rId20"/>
    <p:sldId id="375" r:id="rId21"/>
    <p:sldId id="380" r:id="rId22"/>
    <p:sldId id="381" r:id="rId23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1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0FB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1395" autoAdjust="0"/>
  </p:normalViewPr>
  <p:slideViewPr>
    <p:cSldViewPr snapToGrid="0">
      <p:cViewPr varScale="1">
        <p:scale>
          <a:sx n="111" d="100"/>
          <a:sy n="111" d="100"/>
        </p:scale>
        <p:origin x="56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9-04-28T15:45:20.282" idx="3">
    <p:pos x="4348" y="3949"/>
    <p:text>楷体改仿宋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9-04-28T15:59:35.096" idx="6">
    <p:pos x="6567" y="3086"/>
    <p:text>删除是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9-04-28T16:08:21.874" idx="7">
    <p:pos x="4017" y="3518"/>
    <p:text>删除下圆点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2020/4/22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701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黑体" panose="02010609060101010101" pitchFamily="49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0963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095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9895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5995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en-US" sz="900" b="1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9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900" b="1" dirty="0" smtClean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超声波的频率较大，有较强的穿透能力，超声波能传递信息，可用来进行回声定位、探测鱼群、</a:t>
            </a:r>
            <a:r>
              <a:rPr lang="en-US" altLang="zh-CN" sz="900" b="1" dirty="0" smtClean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B</a:t>
            </a:r>
            <a:r>
              <a:rPr lang="zh-CN" altLang="en-US" sz="900" b="1" dirty="0" smtClean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超等；次声波、超声波和声音的传播都需要介质，真空不能传声，因此利用超声波不能够</a:t>
            </a:r>
            <a:r>
              <a:rPr lang="zh-CN" altLang="en-US" sz="900" b="1" u="sng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测量月球上两座山的距离。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57288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8396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4187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en-US" sz="900" b="1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900" b="1" dirty="0" smtClean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A图中烛焰晃动，说明声音可以传递能量；B图钢尺振动可以发出声音，说明声音是由物体振动产生的，不能说明声音可以传递能量；C图蝙蝠是靠发出的超声波被昆虫反射发现目标的，此现象说明声音可以传递信息；D图倒车雷达是靠发出的超声波被障碍物反射发现车后物体的，此现象说明声音能够传递信息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3956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90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2975588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7092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62579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2992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50570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4711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34907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786863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素养目标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3515218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探究新知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7967689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巩固练习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1858246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课堂检测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1851946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课堂小结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1450596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课后作业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3143222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965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5368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324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6248154" y="23689"/>
            <a:ext cx="2166222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324">
              <a:defRPr/>
            </a:pPr>
            <a:r>
              <a:rPr lang="en-US" altLang="zh-CN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2.3 </a:t>
            </a:r>
            <a:r>
              <a:rPr lang="zh-CN" altLang="en-US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声的利用</a:t>
            </a:r>
            <a:r>
              <a:rPr lang="en-US" altLang="zh-CN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</a:p>
        </p:txBody>
      </p:sp>
      <p:grpSp>
        <p:nvGrpSpPr>
          <p:cNvPr id="14" name="组合 5"/>
          <p:cNvGrpSpPr/>
          <p:nvPr userDrawn="1"/>
        </p:nvGrpSpPr>
        <p:grpSpPr bwMode="auto">
          <a:xfrm>
            <a:off x="-7031" y="44021"/>
            <a:ext cx="1835831" cy="356694"/>
            <a:chOff x="-19612" y="-12043"/>
            <a:chExt cx="2447406" cy="475593"/>
          </a:xfrm>
        </p:grpSpPr>
        <p:cxnSp>
          <p:nvCxnSpPr>
            <p:cNvPr id="15" name="直线连接符 10"/>
            <p:cNvCxnSpPr/>
            <p:nvPr/>
          </p:nvCxnSpPr>
          <p:spPr>
            <a:xfrm>
              <a:off x="-19612" y="463550"/>
              <a:ext cx="2447406" cy="0"/>
            </a:xfrm>
            <a:prstGeom prst="line">
              <a:avLst/>
            </a:prstGeom>
            <a:noFill/>
            <a:ln w="25400" cap="flat" cmpd="sng" algn="ctr">
              <a:solidFill>
                <a:srgbClr val="00B05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15415" y="-12043"/>
              <a:ext cx="486916" cy="43114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rgbClr val="FFBF53">
                <a:lumMod val="75000"/>
              </a:srgbClr>
            </a:solidFill>
            <a:ln>
              <a:noFill/>
            </a:ln>
          </p:spPr>
          <p:txBody>
            <a:bodyPr/>
            <a:lstStyle/>
            <a:p>
              <a:pPr defTabSz="685324"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557" y="0"/>
            <a:ext cx="1177443" cy="46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55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</p:sldLayoutIdLst>
  <p:timing>
    <p:tnLst>
      <p:par>
        <p:cTn id="1" dur="indefinite" restart="never" nodeType="tmRoot"/>
      </p:par>
    </p:tnLst>
  </p:timing>
  <p:txStyles>
    <p:titleStyle>
      <a:lvl1pPr algn="l" defTabSz="68532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32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&#20250;&#36339;&#33310;&#30340;&#28779;&#28976;.wmv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36229;&#22768;&#27874;&#28165;&#27927;.wmv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9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7" Type="http://schemas.openxmlformats.org/officeDocument/2006/relationships/image" Target="../media/image1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hyperlink" Target="&#34649;&#34656;&#30340;&#22238;&#22768;&#23450;&#20301;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B&#36229;&#26816;&#26597;&#36523;&#20307;.avi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idx="4294967295"/>
            <p:custDataLst>
              <p:tags r:id="rId2"/>
            </p:custDataLst>
          </p:nvPr>
        </p:nvSpPr>
        <p:spPr>
          <a:xfrm>
            <a:off x="0" y="1365250"/>
            <a:ext cx="9144000" cy="20193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第二章 声现象</a:t>
            </a:r>
            <a:r>
              <a:rPr lang="en-US" altLang="zh-CN" sz="4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en-US" altLang="zh-CN" sz="4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  声的利用  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 dirty="0">
              <a:solidFill>
                <a:prstClr val="black"/>
              </a:solidFill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/>
            </a:endParaRPr>
          </a:p>
        </p:txBody>
      </p:sp>
      <p:pic>
        <p:nvPicPr>
          <p:cNvPr id="8" name="Picture 2" descr="G:\其他部门资源\美编\图标\QQ图片2020021710422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879" y="1874"/>
            <a:ext cx="1999391" cy="79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919" y="1098807"/>
            <a:ext cx="9031605" cy="332315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关于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超声波的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应用，下列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说法中不正确的是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 defTabSz="685324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A．利用超声波的穿透能力和反射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情况，可以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制成超声波探伤仪 </a:t>
            </a:r>
          </a:p>
          <a:p>
            <a:pPr defTabSz="685324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B．利用超声波的直线传播和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反射，可以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测量月球上两座山的距离</a:t>
            </a:r>
          </a:p>
          <a:p>
            <a:pPr defTabSz="685324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利用超声波给孕妇做常规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检查，确定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胎儿的发育状况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D．蝙蝠和海豚等动物有完美的“声呐”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系统，它们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能在空气和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水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确定物体的位置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935161" y="1167818"/>
            <a:ext cx="333375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lnSpc>
                <a:spcPts val="363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grpSp>
        <p:nvGrpSpPr>
          <p:cNvPr id="25" name="组合 3"/>
          <p:cNvGrpSpPr/>
          <p:nvPr/>
        </p:nvGrpSpPr>
        <p:grpSpPr bwMode="auto">
          <a:xfrm>
            <a:off x="3404384" y="490354"/>
            <a:ext cx="1879600" cy="477054"/>
            <a:chOff x="497257" y="753279"/>
            <a:chExt cx="1881032" cy="477860"/>
          </a:xfrm>
        </p:grpSpPr>
        <p:grpSp>
          <p:nvGrpSpPr>
            <p:cNvPr id="2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" name="缺角矩形 27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缺角矩形 30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75786" y="466726"/>
            <a:ext cx="1426845" cy="4614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声与能量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6" name="矩形 28675"/>
          <p:cNvSpPr/>
          <p:nvPr/>
        </p:nvSpPr>
        <p:spPr>
          <a:xfrm>
            <a:off x="811504" y="3099856"/>
            <a:ext cx="4929664" cy="1579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257175" indent="-257175" defTabSz="685800">
              <a:buClr>
                <a:srgbClr val="0563C1"/>
              </a:buClr>
              <a:buNone/>
              <a:defRPr/>
            </a:pPr>
            <a:r>
              <a:rPr lang="zh-CN" altLang="en-US" sz="2400" b="1" dirty="0" smtClean="0">
                <a:solidFill>
                  <a:srgbClr val="44546A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</a:t>
            </a:r>
            <a:r>
              <a:rPr lang="zh-CN" altLang="en-US" sz="2400" b="1" dirty="0">
                <a:solidFill>
                  <a:srgbClr val="44546A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波是一种</a:t>
            </a:r>
            <a:r>
              <a:rPr lang="zh-CN" altLang="en-US" sz="2400" b="1" dirty="0" smtClean="0">
                <a:solidFill>
                  <a:srgbClr val="44546A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波动，水波</a:t>
            </a:r>
            <a:r>
              <a:rPr lang="zh-CN" altLang="en-US" sz="2400" b="1" dirty="0">
                <a:solidFill>
                  <a:srgbClr val="44546A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能传递能量</a:t>
            </a:r>
            <a:r>
              <a:rPr lang="zh-CN" altLang="en-US" sz="2400" b="1" dirty="0" smtClean="0">
                <a:solidFill>
                  <a:srgbClr val="44546A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 dirty="0">
              <a:solidFill>
                <a:srgbClr val="66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257175" indent="-257175" defTabSz="685800">
              <a:buClr>
                <a:srgbClr val="0563C1"/>
              </a:buClr>
              <a:buNone/>
              <a:defRPr/>
            </a:pPr>
            <a:r>
              <a:rPr lang="zh-CN" altLang="en-US" sz="24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声波也是一种</a:t>
            </a:r>
            <a:r>
              <a:rPr lang="zh-CN" altLang="en-US" sz="2400" b="1" dirty="0" smtClean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波动，那么声波能传</a:t>
            </a:r>
            <a:endParaRPr lang="en-US" altLang="zh-CN" sz="2400" b="1" dirty="0" smtClean="0">
              <a:solidFill>
                <a:srgbClr val="66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257175" indent="-257175" defTabSz="685800">
              <a:buClr>
                <a:srgbClr val="0563C1"/>
              </a:buClr>
              <a:buNone/>
              <a:defRPr/>
            </a:pPr>
            <a:r>
              <a:rPr lang="zh-CN" altLang="en-US" sz="2400" b="1" dirty="0" smtClean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递</a:t>
            </a:r>
            <a:r>
              <a:rPr lang="zh-CN" altLang="en-US" sz="2400" b="1" dirty="0">
                <a:solidFill>
                  <a:srgbClr val="66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能量吗？</a:t>
            </a:r>
          </a:p>
        </p:txBody>
      </p:sp>
      <p:sp>
        <p:nvSpPr>
          <p:cNvPr id="28677" name="矩形 28676"/>
          <p:cNvSpPr/>
          <p:nvPr/>
        </p:nvSpPr>
        <p:spPr>
          <a:xfrm>
            <a:off x="797090" y="1106231"/>
            <a:ext cx="4929664" cy="18420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lnSpc>
                <a:spcPct val="12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把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一块石头扔进水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里，可以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看到一圈一圈的水波向四周散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去，水面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上的树叶也随之起伏。这说明石头的能量通过水波传给了树叶。</a:t>
            </a:r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31161" y="1106231"/>
            <a:ext cx="1873053" cy="18510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6" name="组合 18"/>
          <p:cNvGrpSpPr/>
          <p:nvPr/>
        </p:nvGrpSpPr>
        <p:grpSpPr bwMode="auto">
          <a:xfrm>
            <a:off x="2663064" y="477915"/>
            <a:ext cx="1525530" cy="423517"/>
            <a:chOff x="2094735" y="684067"/>
            <a:chExt cx="1906600" cy="564688"/>
          </a:xfrm>
        </p:grpSpPr>
        <p:sp>
          <p:nvSpPr>
            <p:cNvPr id="22" name="圆角矩形 21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687" y="3099856"/>
            <a:ext cx="1934527" cy="17543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文本框 17413"/>
          <p:cNvSpPr txBox="1"/>
          <p:nvPr/>
        </p:nvSpPr>
        <p:spPr>
          <a:xfrm>
            <a:off x="5537837" y="3410610"/>
            <a:ext cx="3316129" cy="9556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324">
              <a:lnSpc>
                <a:spcPct val="120000"/>
              </a:lnSpc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声波具有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能量，能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通过介质传递能量。</a:t>
            </a:r>
          </a:p>
        </p:txBody>
      </p:sp>
      <p:sp>
        <p:nvSpPr>
          <p:cNvPr id="50179" name="矩形 12290"/>
          <p:cNvSpPr>
            <a:spLocks noChangeArrowheads="1"/>
          </p:cNvSpPr>
          <p:nvPr/>
        </p:nvSpPr>
        <p:spPr bwMode="auto">
          <a:xfrm>
            <a:off x="-1188" y="688896"/>
            <a:ext cx="9146381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 defTabSz="685324">
              <a:defRPr/>
            </a:pPr>
            <a:r>
              <a:rPr lang="en-US" altLang="zh-CN" sz="2400" b="1" spc="75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zh-CN" altLang="zh-CN" sz="2400" b="1" spc="75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探究实验：声音能否传递能量</a:t>
            </a:r>
          </a:p>
        </p:txBody>
      </p:sp>
      <p:sp>
        <p:nvSpPr>
          <p:cNvPr id="17413" name="文本框 17412"/>
          <p:cNvSpPr txBox="1"/>
          <p:nvPr/>
        </p:nvSpPr>
        <p:spPr>
          <a:xfrm>
            <a:off x="5423541" y="2932466"/>
            <a:ext cx="188214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实验结论：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537837" y="1957939"/>
            <a:ext cx="3316605" cy="9556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324">
              <a:lnSpc>
                <a:spcPct val="120000"/>
              </a:lnSpc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扬声器播放音乐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时，烛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焰会摇动。</a:t>
            </a:r>
          </a:p>
        </p:txBody>
      </p:sp>
      <p:sp>
        <p:nvSpPr>
          <p:cNvPr id="17418" name="文本框 17417"/>
          <p:cNvSpPr txBox="1"/>
          <p:nvPr/>
        </p:nvSpPr>
        <p:spPr>
          <a:xfrm>
            <a:off x="5364592" y="1474593"/>
            <a:ext cx="1646873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实验现象：</a:t>
            </a:r>
          </a:p>
        </p:txBody>
      </p:sp>
      <p:pic>
        <p:nvPicPr>
          <p:cNvPr id="2" name="图片 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4152" y="1606745"/>
            <a:ext cx="3686655" cy="28076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6" name="组合 15"/>
          <p:cNvGrpSpPr/>
          <p:nvPr/>
        </p:nvGrpSpPr>
        <p:grpSpPr>
          <a:xfrm>
            <a:off x="480578" y="1595825"/>
            <a:ext cx="853574" cy="2980330"/>
            <a:chOff x="464930" y="1150512"/>
            <a:chExt cx="837045" cy="2980330"/>
          </a:xfrm>
        </p:grpSpPr>
        <p:sp>
          <p:nvSpPr>
            <p:cNvPr id="21" name="右箭头标注 7"/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324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TextBox 10"/>
            <p:cNvSpPr txBox="1"/>
            <p:nvPr/>
          </p:nvSpPr>
          <p:spPr>
            <a:xfrm>
              <a:off x="496275" y="1668379"/>
              <a:ext cx="422543" cy="22218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324"/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点击图片播放视频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3" grpId="0"/>
      <p:bldP spid="11" grpId="0"/>
      <p:bldP spid="174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95651" y="504349"/>
            <a:ext cx="2553176" cy="437674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defTabSz="685324">
              <a:defRPr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en-US" dirty="0"/>
              <a:t>超声波与能量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43500" y="1190760"/>
            <a:ext cx="3935732" cy="330090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lnSpc>
                <a:spcPts val="363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超声波产生的振动比可闻声更加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强烈，常用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清洗物体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defTabSz="685324">
              <a:lnSpc>
                <a:spcPts val="363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把被清洗的物体放在清洗液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中，超声波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穿过液体并引起激烈的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振动，振动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把物体上的污垢敲击下来而不会损坏被清洗的物体。</a:t>
            </a:r>
          </a:p>
        </p:txBody>
      </p:sp>
      <p:pic>
        <p:nvPicPr>
          <p:cNvPr id="3" name="图片 2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1396" y="1260813"/>
            <a:ext cx="4152183" cy="32107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0" name="组合 9"/>
          <p:cNvGrpSpPr/>
          <p:nvPr/>
        </p:nvGrpSpPr>
        <p:grpSpPr>
          <a:xfrm>
            <a:off x="213981" y="1376034"/>
            <a:ext cx="853574" cy="2980330"/>
            <a:chOff x="464930" y="1150512"/>
            <a:chExt cx="837045" cy="2980330"/>
          </a:xfrm>
        </p:grpSpPr>
        <p:sp>
          <p:nvSpPr>
            <p:cNvPr id="11" name="右箭头标注 7"/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324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TextBox 10"/>
            <p:cNvSpPr txBox="1"/>
            <p:nvPr/>
          </p:nvSpPr>
          <p:spPr>
            <a:xfrm>
              <a:off x="496275" y="1668379"/>
              <a:ext cx="422543" cy="22218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324"/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点击图片播放视频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t017edb89f6d93cc58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3991" y="898976"/>
            <a:ext cx="2835768" cy="166914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27076" y="898976"/>
            <a:ext cx="3094967" cy="1769726"/>
          </a:xfrm>
          <a:prstGeom prst="rect">
            <a:avLst/>
          </a:prstGeom>
        </p:spPr>
      </p:pic>
      <p:sp>
        <p:nvSpPr>
          <p:cNvPr id="35844" name="矩形 35843"/>
          <p:cNvSpPr/>
          <p:nvPr/>
        </p:nvSpPr>
        <p:spPr>
          <a:xfrm>
            <a:off x="6203798" y="471934"/>
            <a:ext cx="1683394" cy="4385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超声波碎石</a:t>
            </a:r>
          </a:p>
        </p:txBody>
      </p:sp>
      <p:pic>
        <p:nvPicPr>
          <p:cNvPr id="11" name="图片 10" descr="1056445T0-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1926" y="3190670"/>
            <a:ext cx="2917834" cy="1666326"/>
          </a:xfrm>
          <a:prstGeom prst="rect">
            <a:avLst/>
          </a:prstGeom>
        </p:spPr>
      </p:pic>
      <p:pic>
        <p:nvPicPr>
          <p:cNvPr id="19" name="图片 18" descr="68EA8C470D0F464E5728593CA8D386580A7D9B9A_size1331_w400_h27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78057" y="3253154"/>
            <a:ext cx="3134876" cy="1603842"/>
          </a:xfrm>
          <a:prstGeom prst="rect">
            <a:avLst/>
          </a:prstGeom>
        </p:spPr>
      </p:pic>
      <p:sp>
        <p:nvSpPr>
          <p:cNvPr id="20" name="爆炸形 1 19"/>
          <p:cNvSpPr/>
          <p:nvPr/>
        </p:nvSpPr>
        <p:spPr>
          <a:xfrm>
            <a:off x="2989423" y="1822134"/>
            <a:ext cx="3536156" cy="179784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324">
              <a:defRPr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超声波的应用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525579" y="2728915"/>
            <a:ext cx="1877854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超声波牙刷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470460" y="2672716"/>
            <a:ext cx="1717358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超声波洗牙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728060" y="471935"/>
            <a:ext cx="167401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超声波加湿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5743" y="1605260"/>
            <a:ext cx="8833485" cy="3208571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下列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声现象中能说明声音传递能量的是（　　）</a:t>
            </a:r>
          </a:p>
          <a:p>
            <a:pPr defTabSz="685324">
              <a:defRPr/>
            </a:pP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324"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324"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324"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324"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324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A．烛焰晃动 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．钢尺振动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．蝙蝠发现昆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虫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D．倒车雷达 </a:t>
            </a:r>
          </a:p>
          <a:p>
            <a:pPr defTabSz="685324"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6845" y="2400077"/>
            <a:ext cx="1871663" cy="1293494"/>
          </a:xfrm>
          <a:prstGeom prst="rect">
            <a:avLst/>
          </a:prstGeom>
        </p:spPr>
      </p:pic>
      <p:pic>
        <p:nvPicPr>
          <p:cNvPr id="44038" name="图片 44037"/>
          <p:cNvPicPr>
            <a:picLocks noChangeAspect="1"/>
          </p:cNvPicPr>
          <p:nvPr/>
        </p:nvPicPr>
        <p:blipFill>
          <a:blip r:embed="rId4" cstate="print"/>
          <a:srcRect b="17114"/>
          <a:stretch>
            <a:fillRect/>
          </a:stretch>
        </p:blipFill>
        <p:spPr>
          <a:xfrm>
            <a:off x="6894025" y="2437462"/>
            <a:ext cx="1893570" cy="121872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9" name="图片 4403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262" y="2437462"/>
            <a:ext cx="1912620" cy="121872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621" y="2400077"/>
            <a:ext cx="2075498" cy="129349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272047" y="1680722"/>
            <a:ext cx="525304" cy="48474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defRPr/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grpSp>
        <p:nvGrpSpPr>
          <p:cNvPr id="25" name="组合 3"/>
          <p:cNvGrpSpPr/>
          <p:nvPr/>
        </p:nvGrpSpPr>
        <p:grpSpPr bwMode="auto">
          <a:xfrm>
            <a:off x="3377396" y="812406"/>
            <a:ext cx="1879600" cy="477054"/>
            <a:chOff x="497257" y="753279"/>
            <a:chExt cx="1881032" cy="477860"/>
          </a:xfrm>
        </p:grpSpPr>
        <p:grpSp>
          <p:nvGrpSpPr>
            <p:cNvPr id="2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" name="缺角矩形 27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缺角矩形 30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0981" y="1279208"/>
            <a:ext cx="8695373" cy="117724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长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时间大音量用耳机听音乐会使耳膜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受损，是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因为声音能够传递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，为此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需要减小声音的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90111" y="1867379"/>
            <a:ext cx="756457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能量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227521" y="1861570"/>
            <a:ext cx="756457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响度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0980" y="2543176"/>
            <a:ext cx="8597265" cy="2284571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学校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在“5•12”汶川大地震纪念日举行防震逃生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演练，同学们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听到广播中的警报声迅速离开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教室，说明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声波可以传递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（选填“信息”或“能量”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），声波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通过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传到同学们的耳朵中。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1882" y="3685461"/>
            <a:ext cx="756457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信息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430326" y="3685461"/>
            <a:ext cx="756457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空气</a:t>
            </a:r>
          </a:p>
        </p:txBody>
      </p:sp>
      <p:grpSp>
        <p:nvGrpSpPr>
          <p:cNvPr id="25" name="组合 3"/>
          <p:cNvGrpSpPr/>
          <p:nvPr/>
        </p:nvGrpSpPr>
        <p:grpSpPr bwMode="auto">
          <a:xfrm>
            <a:off x="3125440" y="588648"/>
            <a:ext cx="2480310" cy="477175"/>
            <a:chOff x="5083" y="1140"/>
            <a:chExt cx="3905" cy="751"/>
          </a:xfrm>
        </p:grpSpPr>
        <p:grpSp>
          <p:nvGrpSpPr>
            <p:cNvPr id="26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8" name="缺角矩形 27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缺角矩形 30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缺角矩形 31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0999" y="1373507"/>
            <a:ext cx="8207693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lnSpc>
                <a:spcPts val="3630"/>
              </a:lnSpc>
              <a:defRPr/>
            </a:pP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0523" y="1076669"/>
            <a:ext cx="8402479" cy="339323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声音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可以传递能量与信息。下列实例利用声传递能量的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 defTabSz="685324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A．利用超声波清洗机清洗眼镜 </a:t>
            </a:r>
          </a:p>
          <a:p>
            <a:pPr defTabSz="685324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B．医生通过听诊器给病人诊病 </a:t>
            </a:r>
          </a:p>
          <a:p>
            <a:pPr defTabSz="685324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C．利用超声波检测锅炉有无裂纹 </a:t>
            </a:r>
          </a:p>
          <a:p>
            <a:pPr defTabSz="685324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D．盲人利用超声导盲仪探测前进道路上的障碍物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81082" y="1649810"/>
            <a:ext cx="361317" cy="5309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324">
              <a:lnSpc>
                <a:spcPts val="363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grpSp>
        <p:nvGrpSpPr>
          <p:cNvPr id="10" name="组合 3"/>
          <p:cNvGrpSpPr/>
          <p:nvPr/>
        </p:nvGrpSpPr>
        <p:grpSpPr bwMode="auto">
          <a:xfrm>
            <a:off x="3125440" y="588648"/>
            <a:ext cx="2480310" cy="477175"/>
            <a:chOff x="5083" y="1140"/>
            <a:chExt cx="3905" cy="751"/>
          </a:xfrm>
        </p:grpSpPr>
        <p:grpSp>
          <p:nvGrpSpPr>
            <p:cNvPr id="11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5" name="缺角矩形 14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缺角矩形 15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缺角矩形 16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缺角矩形 19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5251" y="1168932"/>
            <a:ext cx="8782526" cy="3614836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超声导盲手杖可以发射超声波探测周围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内障碍物的情况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并处理成语音信号及时播放出来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达到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“以听代视”的效果。该手杖可帮助盲人辨别障碍物的方位、距离、大小甚至形状等信息。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      ）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lvl="1" defTabSz="685324">
              <a:lnSpc>
                <a:spcPct val="12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A. 超声波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的频率低于20 Hz                    </a:t>
            </a:r>
          </a:p>
          <a:p>
            <a:pPr lvl="1" defTabSz="685324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 超声波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信号会对使用者造成电磁波辐射危害</a:t>
            </a:r>
          </a:p>
          <a:p>
            <a:pPr lvl="1" defTabSz="685324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 超声波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信号遇到障碍物后不会发生反射现象</a:t>
            </a:r>
          </a:p>
          <a:p>
            <a:pPr lvl="1" defTabSz="685324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 该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导盲杖对障碍物的定位原理与蝙蝠的定位原理相同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40658" y="2463902"/>
            <a:ext cx="361317" cy="5124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324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grpSp>
        <p:nvGrpSpPr>
          <p:cNvPr id="10" name="组合 3"/>
          <p:cNvGrpSpPr/>
          <p:nvPr/>
        </p:nvGrpSpPr>
        <p:grpSpPr bwMode="auto">
          <a:xfrm>
            <a:off x="3125440" y="588648"/>
            <a:ext cx="2480310" cy="477175"/>
            <a:chOff x="5083" y="1140"/>
            <a:chExt cx="3905" cy="751"/>
          </a:xfrm>
        </p:grpSpPr>
        <p:grpSp>
          <p:nvGrpSpPr>
            <p:cNvPr id="12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6" name="缺角矩形 15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缺角矩形 16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缺角矩形 17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缺角矩形 19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631" y="982982"/>
            <a:ext cx="8977313" cy="3792379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lnSpc>
                <a:spcPts val="363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把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一块石头扔进水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里，可以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看到一圈一圈的波纹向四周散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去，水面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上的树叶也随之起伏。我们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说，扔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石头的能量通过水波传给了树叶。声波也是一种波。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那么，声波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能传递能量吗？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请你设计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实验并进行判断。             </a:t>
            </a:r>
          </a:p>
          <a:p>
            <a:pPr defTabSz="685324">
              <a:lnSpc>
                <a:spcPts val="363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（1）写出你选用的实验器材：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  <a:p>
            <a:pPr defTabSz="685324">
              <a:lnSpc>
                <a:spcPts val="363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（2）简述操作方法、实验现象和结论：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71777" y="2799922"/>
            <a:ext cx="3228287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324"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组合音响，点燃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的蜡烛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5669" y="3756898"/>
            <a:ext cx="7489031" cy="80724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打开组合音响放大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声音，将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点燃的蜡烛放在音响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前，火焰跳动，说明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声音能传递能量</a:t>
            </a:r>
            <a:endParaRPr lang="en-US" altLang="zh-CN" sz="2400" b="1" u="sng" dirty="0">
              <a:solidFill>
                <a:srgbClr val="FF0000"/>
              </a:solidFill>
              <a:latin typeface="Times New Roman" panose="02020603050405020304" pitchFamily="18" charset="0"/>
              <a:ea typeface="仿宋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9" name="组合 1"/>
          <p:cNvGrpSpPr>
            <a:grpSpLocks noChangeAspect="1"/>
          </p:cNvGrpSpPr>
          <p:nvPr/>
        </p:nvGrpSpPr>
        <p:grpSpPr bwMode="auto">
          <a:xfrm>
            <a:off x="3268277" y="410874"/>
            <a:ext cx="2220790" cy="419577"/>
            <a:chOff x="3577707" y="597377"/>
            <a:chExt cx="2221350" cy="419196"/>
          </a:xfrm>
        </p:grpSpPr>
        <p:sp>
          <p:nvSpPr>
            <p:cNvPr id="30" name="缺角矩形 29"/>
            <p:cNvSpPr>
              <a:spLocks noChangeArrowheads="1"/>
            </p:cNvSpPr>
            <p:nvPr/>
          </p:nvSpPr>
          <p:spPr bwMode="auto">
            <a:xfrm rot="3000000">
              <a:off x="401483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缺角矩形 30"/>
            <p:cNvSpPr>
              <a:spLocks noChangeArrowheads="1"/>
            </p:cNvSpPr>
            <p:nvPr/>
          </p:nvSpPr>
          <p:spPr bwMode="auto">
            <a:xfrm rot="3000000">
              <a:off x="447212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缺角矩形 23"/>
            <p:cNvSpPr>
              <a:spLocks noChangeArrowheads="1"/>
            </p:cNvSpPr>
            <p:nvPr/>
          </p:nvSpPr>
          <p:spPr bwMode="auto">
            <a:xfrm rot="3000000">
              <a:off x="494273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缺角矩形 24"/>
            <p:cNvSpPr>
              <a:spLocks noChangeArrowheads="1"/>
            </p:cNvSpPr>
            <p:nvPr/>
          </p:nvSpPr>
          <p:spPr bwMode="auto">
            <a:xfrm rot="3000000">
              <a:off x="357751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缺角矩形 25"/>
            <p:cNvSpPr>
              <a:spLocks noChangeArrowheads="1"/>
            </p:cNvSpPr>
            <p:nvPr/>
          </p:nvSpPr>
          <p:spPr bwMode="auto">
            <a:xfrm rot="3000000">
              <a:off x="538005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TextBox 15"/>
          <p:cNvSpPr txBox="1">
            <a:spLocks noChangeArrowheads="1"/>
          </p:cNvSpPr>
          <p:nvPr/>
        </p:nvSpPr>
        <p:spPr bwMode="auto">
          <a:xfrm>
            <a:off x="3245682" y="382161"/>
            <a:ext cx="2252663" cy="4770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algn="dist" defTabSz="914400" eaLnBrk="0" hangingPunct="0">
              <a:defRPr/>
            </a:pPr>
            <a:r>
              <a:rPr lang="zh-CN" altLang="en-US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能力提升题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386370" y="3423460"/>
            <a:ext cx="4497705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</a:rPr>
              <a:t>超声波加湿器能够增加空气的湿润度，保持一个湿润的环境来进行改善。它是怎么工作的呢？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charset="-122"/>
            </a:endParaRPr>
          </a:p>
        </p:txBody>
      </p:sp>
      <p:pic>
        <p:nvPicPr>
          <p:cNvPr id="40964" name="文本占位符 40963" descr="W0200802124607993050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60635" y="561275"/>
            <a:ext cx="3581876" cy="254841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0966" name="文本框 40965"/>
          <p:cNvSpPr txBox="1"/>
          <p:nvPr/>
        </p:nvSpPr>
        <p:spPr>
          <a:xfrm>
            <a:off x="5095271" y="3351816"/>
            <a:ext cx="358187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蝙蝠在漆黑的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夜晚，是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怎样躲避障碍物和捕食猎物的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</a:p>
        </p:txBody>
      </p:sp>
      <p:sp>
        <p:nvSpPr>
          <p:cNvPr id="9" name="椭圆 8"/>
          <p:cNvSpPr/>
          <p:nvPr/>
        </p:nvSpPr>
        <p:spPr>
          <a:xfrm>
            <a:off x="713510" y="748144"/>
            <a:ext cx="4045527" cy="2424547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1"/>
      <p:bldP spid="40966" grpId="0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1" name="文本框 65540"/>
          <p:cNvSpPr txBox="1"/>
          <p:nvPr/>
        </p:nvSpPr>
        <p:spPr>
          <a:xfrm>
            <a:off x="1100377" y="758869"/>
            <a:ext cx="520065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  <a:buClr>
                <a:srgbClr val="FFFFFF"/>
              </a:buClr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声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与信息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声能够传递信息。</a:t>
            </a:r>
          </a:p>
        </p:txBody>
      </p:sp>
      <p:sp>
        <p:nvSpPr>
          <p:cNvPr id="65542" name="文本框 65541"/>
          <p:cNvSpPr txBox="1"/>
          <p:nvPr/>
        </p:nvSpPr>
        <p:spPr>
          <a:xfrm>
            <a:off x="1100377" y="1425894"/>
            <a:ext cx="531495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  <a:buClr>
                <a:srgbClr val="FFFFFF"/>
              </a:buClr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声与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能量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声波能传递能量。</a:t>
            </a:r>
          </a:p>
        </p:txBody>
      </p:sp>
      <p:sp>
        <p:nvSpPr>
          <p:cNvPr id="65548" name="左大括号 65547"/>
          <p:cNvSpPr/>
          <p:nvPr/>
        </p:nvSpPr>
        <p:spPr>
          <a:xfrm>
            <a:off x="1424228" y="2316482"/>
            <a:ext cx="485775" cy="2321719"/>
          </a:xfrm>
          <a:prstGeom prst="leftBrace">
            <a:avLst>
              <a:gd name="adj1" fmla="val 39828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defTabSz="685324">
              <a:defRPr/>
            </a:pP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5550" name="文本框 65549"/>
          <p:cNvSpPr txBox="1"/>
          <p:nvPr/>
        </p:nvSpPr>
        <p:spPr>
          <a:xfrm>
            <a:off x="1910239" y="2208373"/>
            <a:ext cx="5946458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声在医疗上的应用：（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超、彩超、雾化）</a:t>
            </a:r>
          </a:p>
        </p:txBody>
      </p:sp>
      <p:sp>
        <p:nvSpPr>
          <p:cNvPr id="65552" name="文本框 65551"/>
          <p:cNvSpPr txBox="1"/>
          <p:nvPr/>
        </p:nvSpPr>
        <p:spPr>
          <a:xfrm>
            <a:off x="1910239" y="2817472"/>
            <a:ext cx="67437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声在工业上的应用：（钻孔、切削、探伤、清洗）</a:t>
            </a:r>
          </a:p>
        </p:txBody>
      </p:sp>
      <p:sp>
        <p:nvSpPr>
          <p:cNvPr id="65553" name="文本框 65552"/>
          <p:cNvSpPr txBox="1"/>
          <p:nvPr/>
        </p:nvSpPr>
        <p:spPr>
          <a:xfrm>
            <a:off x="1910003" y="3477341"/>
            <a:ext cx="6543199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声在军事上的应用：（声呐、次声波武器）</a:t>
            </a:r>
          </a:p>
        </p:txBody>
      </p:sp>
      <p:sp>
        <p:nvSpPr>
          <p:cNvPr id="65554" name="文本框 65553"/>
          <p:cNvSpPr txBox="1"/>
          <p:nvPr/>
        </p:nvSpPr>
        <p:spPr>
          <a:xfrm>
            <a:off x="1910239" y="4181889"/>
            <a:ext cx="6034564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声在生活上的应用：（超声波加湿器）</a:t>
            </a:r>
          </a:p>
        </p:txBody>
      </p:sp>
      <p:sp>
        <p:nvSpPr>
          <p:cNvPr id="65555" name="文本框 65554"/>
          <p:cNvSpPr txBox="1"/>
          <p:nvPr/>
        </p:nvSpPr>
        <p:spPr>
          <a:xfrm>
            <a:off x="846461" y="2806042"/>
            <a:ext cx="507831" cy="1512094"/>
          </a:xfrm>
          <a:prstGeom prst="rect">
            <a:avLst/>
          </a:prstGeom>
          <a:noFill/>
          <a:ln w="9525">
            <a:noFill/>
          </a:ln>
        </p:spPr>
        <p:txBody>
          <a:bodyPr vert="eaVert"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声的利用</a:t>
            </a:r>
          </a:p>
        </p:txBody>
      </p:sp>
      <p:sp>
        <p:nvSpPr>
          <p:cNvPr id="65556" name="文本框 65555"/>
          <p:cNvSpPr txBox="1"/>
          <p:nvPr/>
        </p:nvSpPr>
        <p:spPr>
          <a:xfrm>
            <a:off x="1100377" y="2208136"/>
            <a:ext cx="97274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5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5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5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/>
      <p:bldP spid="65542" grpId="0"/>
      <p:bldP spid="65550" grpId="0"/>
      <p:bldP spid="65552" grpId="0"/>
      <p:bldP spid="65553" grpId="0"/>
      <p:bldP spid="65554" grpId="0"/>
      <p:bldP spid="65555" grpId="0"/>
      <p:bldP spid="655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8491" y="1176412"/>
            <a:ext cx="9506573" cy="3283208"/>
            <a:chOff x="508491" y="1176412"/>
            <a:chExt cx="9506573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5" y="1289272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lIns="68580" tIns="34290" rIns="68580" bIns="34290" anchor="ctr"/>
            <a:lstStyle/>
            <a:p>
              <a:pPr algn="ctr" defTabSz="685324">
                <a:lnSpc>
                  <a:spcPct val="120000"/>
                </a:lnSpc>
                <a:defRPr/>
              </a:pPr>
              <a:endParaRPr sz="1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1" y="1945914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 defTabSz="685324">
                <a:lnSpc>
                  <a:spcPct val="120000"/>
                </a:lnSpc>
                <a:defRPr/>
              </a:pPr>
              <a:r>
                <a:rPr lang="zh-CN" altLang="zh-CN" sz="2400" b="1" spc="225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 defTabSz="685324">
                <a:lnSpc>
                  <a:spcPct val="120000"/>
                </a:lnSpc>
                <a:defRPr/>
              </a:pPr>
              <a:r>
                <a:rPr lang="zh-CN" altLang="zh-CN" sz="2400" b="1" spc="225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2995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lIns="68580" tIns="34290" rIns="68580" bIns="34290" anchor="ctr"/>
            <a:lstStyle/>
            <a:p>
              <a:pPr algn="ctr" defTabSz="685324">
                <a:lnSpc>
                  <a:spcPct val="120000"/>
                </a:lnSpc>
                <a:defRPr/>
              </a:pPr>
              <a:endParaRPr sz="1000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697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lIns="68580" tIns="34290" rIns="68580" bIns="34290" anchor="ctr"/>
            <a:lstStyle/>
            <a:p>
              <a:pPr algn="ctr" defTabSz="685324">
                <a:lnSpc>
                  <a:spcPct val="120000"/>
                </a:lnSpc>
                <a:defRPr/>
              </a:pPr>
              <a:endParaRPr sz="1000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5959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defTabSz="685324">
                <a:lnSpc>
                  <a:spcPct val="120000"/>
                </a:lnSpc>
                <a:defRPr/>
              </a:pPr>
              <a:r>
                <a:rPr lang="zh-CN" altLang="en-US" sz="2100" b="1" spc="225" dirty="0">
                  <a:solidFill>
                    <a:srgbClr val="178AA1">
                      <a:lumMod val="10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473895" y="2283144"/>
              <a:ext cx="5541169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defTabSz="685324">
                <a:lnSpc>
                  <a:spcPct val="120000"/>
                </a:lnSpc>
                <a:defRPr/>
              </a:pPr>
              <a:r>
                <a:rPr lang="zh-CN" altLang="en-US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完成课后</a:t>
              </a:r>
              <a:r>
                <a:rPr lang="en-US" altLang="zh-CN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5" y="2879886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defTabSz="685324">
                <a:lnSpc>
                  <a:spcPct val="120000"/>
                </a:lnSpc>
                <a:defRPr/>
              </a:pPr>
              <a:r>
                <a:rPr lang="zh-CN" altLang="en-US" sz="2100" b="1" spc="225" dirty="0">
                  <a:solidFill>
                    <a:srgbClr val="40A693">
                      <a:lumMod val="10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304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defTabSz="685324">
                <a:lnSpc>
                  <a:spcPct val="120000"/>
                </a:lnSpc>
                <a:defRPr/>
              </a:pPr>
              <a:r>
                <a:rPr lang="zh-CN" altLang="en-US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712907" y="1147433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  <a:ea typeface="宋体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20772895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81293" y="2661123"/>
            <a:ext cx="7309410" cy="12310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324">
              <a:defRPr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了解声的有关知识和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应用，知道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声音可以传递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信息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能量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410042" y="1081300"/>
            <a:ext cx="7107024" cy="11378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324">
              <a:defRPr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通过学习声在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现代技术中的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应用，体会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科学技术与社会的联系。</a:t>
            </a:r>
            <a:endParaRPr lang="zh-CN" altLang="zh-CN" sz="2800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324">
              <a:defRPr/>
            </a:pPr>
            <a:endParaRPr lang="zh-CN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324">
              <a:defRPr/>
            </a:pPr>
            <a:endParaRPr lang="zh-CN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71236" y="733168"/>
            <a:ext cx="8024788" cy="3401607"/>
            <a:chOff x="106577" y="596406"/>
            <a:chExt cx="7877900" cy="3252389"/>
          </a:xfrm>
        </p:grpSpPr>
        <p:grpSp>
          <p:nvGrpSpPr>
            <p:cNvPr id="18" name="组合 14"/>
            <p:cNvGrpSpPr/>
            <p:nvPr/>
          </p:nvGrpSpPr>
          <p:grpSpPr>
            <a:xfrm>
              <a:off x="106577" y="929507"/>
              <a:ext cx="7877819" cy="2919288"/>
              <a:chOff x="481" y="728"/>
              <a:chExt cx="13997" cy="6049"/>
            </a:xfrm>
          </p:grpSpPr>
          <p:sp>
            <p:nvSpPr>
              <p:cNvPr id="20" name="直接箭头连接符 19"/>
              <p:cNvSpPr/>
              <p:nvPr/>
            </p:nvSpPr>
            <p:spPr>
              <a:xfrm flipV="1">
                <a:off x="481" y="6682"/>
                <a:ext cx="13414" cy="95"/>
              </a:xfrm>
              <a:prstGeom prst="straightConnector1">
                <a:avLst/>
              </a:prstGeom>
              <a:ln w="50800">
                <a:solidFill>
                  <a:schemeClr val="accent1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1" name="肘形连接符 23"/>
              <p:cNvSpPr/>
              <p:nvPr/>
            </p:nvSpPr>
            <p:spPr>
              <a:xfrm rot="5400000" flipH="1" flipV="1">
                <a:off x="11189" y="3392"/>
                <a:ext cx="595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9" name="直接箭头连接符 18"/>
            <p:cNvCxnSpPr/>
            <p:nvPr/>
          </p:nvCxnSpPr>
          <p:spPr>
            <a:xfrm flipV="1">
              <a:off x="7984477" y="596406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3228" y="436725"/>
            <a:ext cx="2997518" cy="491967"/>
            <a:chOff x="6201" y="917"/>
            <a:chExt cx="6294" cy="1033"/>
          </a:xfrm>
        </p:grpSpPr>
        <p:sp>
          <p:nvSpPr>
            <p:cNvPr id="40970" name="矩形 1"/>
            <p:cNvSpPr>
              <a:spLocks noChangeArrowheads="1"/>
            </p:cNvSpPr>
            <p:nvPr/>
          </p:nvSpPr>
          <p:spPr bwMode="auto">
            <a:xfrm>
              <a:off x="6201" y="1213"/>
              <a:ext cx="2508" cy="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defTabSz="685324">
                <a:lnSpc>
                  <a:spcPct val="80000"/>
                </a:lnSpc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1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9499" y="917"/>
              <a:ext cx="2996" cy="9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defTabSz="685324"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声与信息</a:t>
              </a:r>
            </a:p>
          </p:txBody>
        </p:sp>
      </p:grpSp>
      <p:sp>
        <p:nvSpPr>
          <p:cNvPr id="41998" name="文本框 41997"/>
          <p:cNvSpPr txBox="1"/>
          <p:nvPr/>
        </p:nvSpPr>
        <p:spPr>
          <a:xfrm>
            <a:off x="248605" y="960120"/>
            <a:ext cx="8953060" cy="17312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324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妈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妈能从婴儿的啼哭声中发现宝宝情绪的变化；水手通过汽笛的回声判断悬崖的距离；医生通过超声仪器为患者诊病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324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以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上这些声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现象，说明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声能够＿＿＿＿＿。</a:t>
            </a:r>
          </a:p>
        </p:txBody>
      </p:sp>
      <p:sp>
        <p:nvSpPr>
          <p:cNvPr id="41999" name="文本框 41998"/>
          <p:cNvSpPr txBox="1"/>
          <p:nvPr/>
        </p:nvSpPr>
        <p:spPr>
          <a:xfrm>
            <a:off x="4952197" y="2001058"/>
            <a:ext cx="137601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defTabSz="685324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传递信息</a:t>
            </a:r>
          </a:p>
        </p:txBody>
      </p:sp>
      <p:pic>
        <p:nvPicPr>
          <p:cNvPr id="42002" name="图片 4200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212" y="2691362"/>
            <a:ext cx="3696680" cy="21875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2003" name="文本框 42002"/>
          <p:cNvSpPr txBox="1"/>
          <p:nvPr/>
        </p:nvSpPr>
        <p:spPr>
          <a:xfrm>
            <a:off x="4085969" y="3471864"/>
            <a:ext cx="455256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685324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大象用人类听不到的 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声音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pPr defTabSz="685324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进行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交流，这种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声是＿＿声波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89033" y="3968078"/>
            <a:ext cx="447880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defTabSz="685324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A50021"/>
                </a:solidFill>
                <a:latin typeface="楷体" panose="02010609060101010101" charset="-122"/>
                <a:ea typeface="楷体" panose="02010609060101010101" charset="-122"/>
              </a:rPr>
              <a:t>次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36196" y="2924256"/>
            <a:ext cx="5223034" cy="438581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不同的动物感受声波的频率范围不同。</a:t>
            </a:r>
          </a:p>
        </p:txBody>
      </p:sp>
      <p:grpSp>
        <p:nvGrpSpPr>
          <p:cNvPr id="18" name="组合 18"/>
          <p:cNvGrpSpPr/>
          <p:nvPr/>
        </p:nvGrpSpPr>
        <p:grpSpPr bwMode="auto">
          <a:xfrm>
            <a:off x="2787680" y="497084"/>
            <a:ext cx="1525530" cy="423517"/>
            <a:chOff x="2094735" y="684067"/>
            <a:chExt cx="1906600" cy="564688"/>
          </a:xfrm>
        </p:grpSpPr>
        <p:sp>
          <p:nvSpPr>
            <p:cNvPr id="24" name="圆角矩形 23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b="1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9" grpId="0"/>
      <p:bldP spid="42003" grpId="0"/>
      <p:bldP spid="8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7526" y="795577"/>
            <a:ext cx="2917508" cy="1545908"/>
          </a:xfrm>
          <a:prstGeom prst="rect">
            <a:avLst/>
          </a:prstGeom>
          <a:noFill/>
        </p:spPr>
      </p:pic>
      <p:pic>
        <p:nvPicPr>
          <p:cNvPr id="4" name="图片 3" descr="timg (1)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7077" y="790577"/>
            <a:ext cx="2692241" cy="1555909"/>
          </a:xfrm>
          <a:prstGeom prst="rect">
            <a:avLst/>
          </a:prstGeom>
          <a:noFill/>
        </p:spPr>
      </p:pic>
      <p:pic>
        <p:nvPicPr>
          <p:cNvPr id="6" name="图片 5" descr="timg (3)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7077" y="3295651"/>
            <a:ext cx="2692241" cy="1574960"/>
          </a:xfrm>
          <a:prstGeom prst="rect">
            <a:avLst/>
          </a:prstGeom>
          <a:noFill/>
        </p:spPr>
      </p:pic>
      <p:pic>
        <p:nvPicPr>
          <p:cNvPr id="7" name="图片 6" descr="timg (4)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71724" y="801432"/>
            <a:ext cx="2758440" cy="1546384"/>
          </a:xfrm>
          <a:prstGeom prst="rect">
            <a:avLst/>
          </a:prstGeom>
          <a:noFill/>
        </p:spPr>
      </p:pic>
      <p:pic>
        <p:nvPicPr>
          <p:cNvPr id="9" name="图片 8" descr="timg (5)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71724" y="3295652"/>
            <a:ext cx="2758440" cy="1574959"/>
          </a:xfrm>
          <a:prstGeom prst="rect">
            <a:avLst/>
          </a:prstGeom>
          <a:noFill/>
        </p:spPr>
      </p:pic>
      <p:sp>
        <p:nvSpPr>
          <p:cNvPr id="10" name="文本框 9"/>
          <p:cNvSpPr txBox="1"/>
          <p:nvPr/>
        </p:nvSpPr>
        <p:spPr>
          <a:xfrm>
            <a:off x="197076" y="847489"/>
            <a:ext cx="1500664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火山喷发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204579" y="810334"/>
            <a:ext cx="113919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地震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268546" y="794287"/>
            <a:ext cx="959168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海啸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96691" y="3312536"/>
            <a:ext cx="105537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台风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790974" y="3312535"/>
            <a:ext cx="113919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核爆炸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62029" y="341527"/>
            <a:ext cx="1163479" cy="438581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次声波</a:t>
            </a:r>
          </a:p>
        </p:txBody>
      </p:sp>
      <p:sp>
        <p:nvSpPr>
          <p:cNvPr id="23" name="爆炸形 1 22"/>
          <p:cNvSpPr/>
          <p:nvPr/>
        </p:nvSpPr>
        <p:spPr>
          <a:xfrm>
            <a:off x="2011652" y="1267219"/>
            <a:ext cx="5236845" cy="1688783"/>
          </a:xfrm>
          <a:prstGeom prst="irregularSeal1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324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都伴有次声波产生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889317" y="3038355"/>
            <a:ext cx="3282407" cy="19159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defRPr/>
            </a:pPr>
            <a:r>
              <a:rPr lang="zh-CN" altLang="en-US" sz="2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次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声波的特点是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来源广、传播远、穿透力强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。科学家们利用它来预测台风、研究大气结构等。在军事上可以利用次声波来侦察大气中的核爆炸。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0" grpId="0"/>
      <p:bldP spid="21" grpId="0"/>
      <p:bldP spid="23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836196" y="504349"/>
            <a:ext cx="1163479" cy="438581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超声波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77946" y="1107702"/>
            <a:ext cx="4281283" cy="19159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蝙蝠在飞行时会发出超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声波，这些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声波碰到墙壁或昆虫时会被反射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回来，根据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回声到来的方位和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时间，蝙蝠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可以确定目标的位置。</a:t>
            </a:r>
          </a:p>
        </p:txBody>
      </p:sp>
      <p:sp>
        <p:nvSpPr>
          <p:cNvPr id="15" name="右箭头标注 14"/>
          <p:cNvSpPr/>
          <p:nvPr/>
        </p:nvSpPr>
        <p:spPr>
          <a:xfrm>
            <a:off x="4931142" y="3554965"/>
            <a:ext cx="1446321" cy="979414"/>
          </a:xfrm>
          <a:prstGeom prst="rightArrow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324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回声定位</a:t>
            </a:r>
          </a:p>
        </p:txBody>
      </p:sp>
      <p:sp>
        <p:nvSpPr>
          <p:cNvPr id="16" name="左大括号 15"/>
          <p:cNvSpPr/>
          <p:nvPr/>
        </p:nvSpPr>
        <p:spPr>
          <a:xfrm>
            <a:off x="6555661" y="3193375"/>
            <a:ext cx="515303" cy="1702594"/>
          </a:xfrm>
          <a:prstGeom prst="leftBrace">
            <a:avLst/>
          </a:prstGeom>
          <a:solidFill>
            <a:schemeClr val="bg1"/>
          </a:solidFill>
          <a:ln w="38100">
            <a:solidFill>
              <a:schemeClr val="accent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defTabSz="685324">
              <a:defRPr/>
            </a:pPr>
            <a:endParaRPr lang="zh-CN" altLang="en-US" sz="1000" dirty="0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65724" y="2974084"/>
            <a:ext cx="1762601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超声导盲仪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070964" y="3787618"/>
            <a:ext cx="1439228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倒车雷达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165724" y="4538665"/>
            <a:ext cx="1019175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声呐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63461" y="1036722"/>
            <a:ext cx="853574" cy="2980330"/>
            <a:chOff x="464930" y="1150512"/>
            <a:chExt cx="837045" cy="2980330"/>
          </a:xfrm>
        </p:grpSpPr>
        <p:sp>
          <p:nvSpPr>
            <p:cNvPr id="29" name="右箭头标注 7"/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324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30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TextBox 10"/>
            <p:cNvSpPr txBox="1"/>
            <p:nvPr/>
          </p:nvSpPr>
          <p:spPr>
            <a:xfrm>
              <a:off x="496275" y="1668379"/>
              <a:ext cx="422543" cy="22218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324"/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点击图片播放视频</a:t>
              </a:r>
            </a:p>
          </p:txBody>
        </p:sp>
      </p:grpSp>
      <p:pic>
        <p:nvPicPr>
          <p:cNvPr id="3" name="图片 2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3554" y="1107224"/>
            <a:ext cx="3762817" cy="27814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 animBg="1"/>
      <p:bldP spid="16" grpId="0" animBg="1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975611" y="603205"/>
            <a:ext cx="3127058" cy="438581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defRPr/>
            </a:pP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声音信息与医疗诊断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96241" y="1258090"/>
            <a:ext cx="4862989" cy="1915909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①中医的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望、闻、问、切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四个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途径，其中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闻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有听的意思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②医生利用听诊器捕获人体内的声音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信息，来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诊断疾病。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05289" y="3146762"/>
            <a:ext cx="4737735" cy="99257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③“B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超”是利用超声波获得人体内部疾病信息的。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160999" y="4313743"/>
            <a:ext cx="756047" cy="4385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医生</a:t>
            </a:r>
          </a:p>
        </p:txBody>
      </p:sp>
      <p:sp>
        <p:nvSpPr>
          <p:cNvPr id="25" name="直接连接符 24"/>
          <p:cNvSpPr/>
          <p:nvPr/>
        </p:nvSpPr>
        <p:spPr>
          <a:xfrm>
            <a:off x="4890850" y="4575442"/>
            <a:ext cx="1081088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6" name="文本框 25"/>
          <p:cNvSpPr txBox="1"/>
          <p:nvPr/>
        </p:nvSpPr>
        <p:spPr>
          <a:xfrm>
            <a:off x="4917283" y="4125388"/>
            <a:ext cx="1241822" cy="4385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超声波</a:t>
            </a:r>
          </a:p>
        </p:txBody>
      </p:sp>
      <p:sp>
        <p:nvSpPr>
          <p:cNvPr id="57358" name="文本框 57357"/>
          <p:cNvSpPr txBox="1"/>
          <p:nvPr/>
        </p:nvSpPr>
        <p:spPr>
          <a:xfrm>
            <a:off x="5972176" y="4357081"/>
            <a:ext cx="823436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病人</a:t>
            </a:r>
          </a:p>
        </p:txBody>
      </p:sp>
      <p:sp>
        <p:nvSpPr>
          <p:cNvPr id="57360" name="文本框 57359"/>
          <p:cNvSpPr txBox="1"/>
          <p:nvPr/>
        </p:nvSpPr>
        <p:spPr>
          <a:xfrm>
            <a:off x="7808119" y="4357081"/>
            <a:ext cx="1222058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显示屏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673694" y="4070761"/>
            <a:ext cx="1394764" cy="924382"/>
            <a:chOff x="2290" y="3046"/>
            <a:chExt cx="3231" cy="777"/>
          </a:xfrm>
        </p:grpSpPr>
        <p:sp>
          <p:nvSpPr>
            <p:cNvPr id="29" name="文本框 28"/>
            <p:cNvSpPr txBox="1"/>
            <p:nvPr/>
          </p:nvSpPr>
          <p:spPr>
            <a:xfrm>
              <a:off x="2290" y="3046"/>
              <a:ext cx="3231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685324">
                <a:spcBef>
                  <a:spcPct val="50000"/>
                </a:spcBef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反射波</a:t>
              </a:r>
            </a:p>
          </p:txBody>
        </p:sp>
        <p:sp>
          <p:nvSpPr>
            <p:cNvPr id="30" name="直接连接符 29"/>
            <p:cNvSpPr/>
            <p:nvPr/>
          </p:nvSpPr>
          <p:spPr>
            <a:xfrm flipV="1">
              <a:off x="2290" y="3434"/>
              <a:ext cx="2628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1" name="文本框 30"/>
            <p:cNvSpPr txBox="1"/>
            <p:nvPr/>
          </p:nvSpPr>
          <p:spPr>
            <a:xfrm>
              <a:off x="2686" y="3435"/>
              <a:ext cx="2774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685324">
                <a:spcBef>
                  <a:spcPct val="50000"/>
                </a:spcBef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信息</a:t>
              </a:r>
            </a:p>
          </p:txBody>
        </p:sp>
      </p:grpSp>
      <p:pic>
        <p:nvPicPr>
          <p:cNvPr id="5" name="图片 4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48572" y="1299889"/>
            <a:ext cx="3086100" cy="32361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21" name="组合 20"/>
          <p:cNvGrpSpPr/>
          <p:nvPr/>
        </p:nvGrpSpPr>
        <p:grpSpPr>
          <a:xfrm>
            <a:off x="94998" y="1431536"/>
            <a:ext cx="853574" cy="2980330"/>
            <a:chOff x="464930" y="1150512"/>
            <a:chExt cx="837045" cy="2980330"/>
          </a:xfrm>
        </p:grpSpPr>
        <p:sp>
          <p:nvSpPr>
            <p:cNvPr id="34" name="右箭头标注 7"/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324"/>
              <a:endParaRPr lang="zh-CN" altLang="en-US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5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6" name="TextBox 10"/>
            <p:cNvSpPr txBox="1"/>
            <p:nvPr/>
          </p:nvSpPr>
          <p:spPr>
            <a:xfrm>
              <a:off x="496275" y="1668379"/>
              <a:ext cx="422543" cy="22218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324"/>
              <a:r>
                <a:rPr lang="zh-CN" altLang="en-US" sz="1600" b="1" spc="3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点击图片播放视频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/>
      <p:bldP spid="26" grpId="0"/>
      <p:bldP spid="57358" grpId="0"/>
      <p:bldP spid="573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内容占位符 12289" descr="1f4b6735-7521-4746-b29c-bca2979f7b67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1420813"/>
            <a:ext cx="2930525" cy="2228850"/>
          </a:xfrm>
          <a:prstGeom prst="rect">
            <a:avLst/>
          </a:prstGeom>
          <a:ln w="57150">
            <a:solidFill>
              <a:srgbClr val="FF0066"/>
            </a:solidFill>
            <a:miter/>
          </a:ln>
        </p:spPr>
      </p:pic>
      <p:sp>
        <p:nvSpPr>
          <p:cNvPr id="12293" name="矩形 12292"/>
          <p:cNvSpPr/>
          <p:nvPr/>
        </p:nvSpPr>
        <p:spPr>
          <a:xfrm>
            <a:off x="6548982" y="3966012"/>
            <a:ext cx="2319385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pPr defTabSz="685324">
              <a:defRPr/>
            </a:pPr>
            <a:r>
              <a:rPr lang="zh-CN" altLang="en-US" sz="2700" b="1" dirty="0">
                <a:solidFill>
                  <a:srgbClr val="000E1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超声波测速仪</a:t>
            </a:r>
            <a:r>
              <a:rPr lang="zh-CN" altLang="en-US" sz="2700" b="1" dirty="0">
                <a:solidFill>
                  <a:srgbClr val="ED7D3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2294" name="矩形 12293"/>
          <p:cNvSpPr/>
          <p:nvPr/>
        </p:nvSpPr>
        <p:spPr>
          <a:xfrm>
            <a:off x="3547974" y="3966012"/>
            <a:ext cx="2319385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pPr defTabSz="685324">
              <a:defRPr/>
            </a:pPr>
            <a:r>
              <a:rPr lang="zh-CN" altLang="en-US" sz="2700" b="1" dirty="0">
                <a:solidFill>
                  <a:srgbClr val="000E1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超声波测厚仪</a:t>
            </a:r>
            <a:r>
              <a:rPr lang="zh-CN" altLang="en-US" sz="2700" b="1" dirty="0">
                <a:solidFill>
                  <a:srgbClr val="ED7D3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" name="矩形 1"/>
          <p:cNvSpPr/>
          <p:nvPr/>
        </p:nvSpPr>
        <p:spPr>
          <a:xfrm>
            <a:off x="571462" y="3994338"/>
            <a:ext cx="2223205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pPr defTabSz="685324">
              <a:defRPr/>
            </a:pPr>
            <a:r>
              <a:rPr lang="zh-CN" altLang="en-US" sz="2700" b="1" dirty="0">
                <a:solidFill>
                  <a:srgbClr val="000E1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超声波探伤仪</a:t>
            </a:r>
            <a:endParaRPr lang="zh-CN" altLang="en-US" sz="2700" b="1" dirty="0">
              <a:solidFill>
                <a:srgbClr val="ED7D3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75612" y="648178"/>
            <a:ext cx="3319939" cy="438581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defRPr/>
            </a:pPr>
            <a:r>
              <a:rPr lang="zh-CN" altLang="zh-CN" sz="2400" b="1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</a:rPr>
              <a:t>超声波在生活中的应用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592" y="1408670"/>
            <a:ext cx="2544148" cy="2273644"/>
          </a:xfrm>
          <a:prstGeom prst="rect">
            <a:avLst/>
          </a:prstGeom>
          <a:noFill/>
          <a:ln w="5715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786" y="1408669"/>
            <a:ext cx="2656457" cy="2273645"/>
          </a:xfrm>
          <a:prstGeom prst="rect">
            <a:avLst/>
          </a:prstGeom>
          <a:noFill/>
          <a:ln w="5715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/>
          <p:nvPr>
            <p:extLst>
              <p:ext uri="{D42A27DB-BD31-4B8C-83A1-F6EECF244321}">
                <p14:modId xmlns:p14="http://schemas.microsoft.com/office/powerpoint/2010/main" val="1916747831"/>
              </p:ext>
            </p:extLst>
          </p:nvPr>
        </p:nvGraphicFramePr>
        <p:xfrm>
          <a:off x="238604" y="604838"/>
          <a:ext cx="8666321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1061"/>
                <a:gridCol w="7795260"/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楷体_GBK" charset="0"/>
                        </a:rPr>
                        <a:t>领域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楷体_GBK" charset="0"/>
                        </a:rPr>
                        <a:t>应用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楷体_GBK" charset="0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楷体_GBK" charset="0"/>
                        </a:rPr>
                        <a:t>生活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方正楷体_GBK" charset="0"/>
                        </a:rPr>
                        <a:t>人们通过交谈、听广播、听录音等传递信息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方正楷体_GBK" charset="0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楷体_GBK" charset="0"/>
                        </a:rPr>
                        <a:t>医疗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中医通过“望、闻、问、切”</a:t>
                      </a:r>
                      <a:r>
                        <a:rPr lang="en-US" sz="2400" b="1" dirty="0" err="1" smtClean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四个途径诊病，其中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“闻”就是听;利用“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超”或彩超检查病人的身体情况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楷体_GBK" charset="0"/>
                        </a:rPr>
                        <a:t>军事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声呐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——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根据回声定位原理测量海洋的深度、探测海底的地形特征和潜艇的位置;雷达也是利用这个原理制成的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0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楷体_GBK" charset="0"/>
                        </a:rPr>
                        <a:t>工业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利用超声波透射法对产品进行无损探测，超声波穿过密度不均匀的物质时，会反射不同的信息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。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这样我们就可以在不损伤检测样品的前提下，检测出样品内部有无缺陷，这种方法叫超声波探伤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楷体_GBK" charset="0"/>
                        </a:rPr>
                        <a:t>气象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方正楷体_GBK" charset="0"/>
                        </a:rPr>
                        <a:t>利用台风、地震、火山爆发、海啸、核爆炸等产生的次声波判断这些灾害的强度和位置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方正楷体_GBK" charset="0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2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1187</Words>
  <Application>Microsoft Office PowerPoint</Application>
  <PresentationFormat>全屏显示(16:9)</PresentationFormat>
  <Paragraphs>143</Paragraphs>
  <Slides>22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Yuanti SC</vt:lpstr>
      <vt:lpstr>方正楷体_GBK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Wingdings</vt:lpstr>
      <vt:lpstr>2_Office 主题</vt:lpstr>
      <vt:lpstr>第二章 声现象 第3节  声的利用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42</cp:revision>
  <dcterms:created xsi:type="dcterms:W3CDTF">2018-03-01T02:03:00Z</dcterms:created>
  <dcterms:modified xsi:type="dcterms:W3CDTF">2020-04-22T05:15:39Z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  <property fmtid="{D5CDD505-2E9C-101B-9397-08002B2CF9AE}" pid="3" name="KSORubyTemplateID">
    <vt:lpwstr>13</vt:lpwstr>
  </property>
</Properties>
</file>