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0.5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56" r:id="rId4"/>
    <p:sldId id="473" r:id="rId5"/>
    <p:sldId id="474" r:id="rId6"/>
    <p:sldId id="475" r:id="rId7"/>
    <p:sldId id="476" r:id="rId8"/>
    <p:sldId id="477" r:id="rId9"/>
    <p:sldId id="292" r:id="rId10"/>
  </p:sldIdLst>
  <p:sldSz cx="9144000" cy="6858000" type="screen4x3"/>
  <p:notesSz cx="6858000" cy="9144000"/>
  <p:custDataLst>
    <p:tags r:id="rId11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275"/>
        <p:guide pos="279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6" cy="72006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tags" Target="tags/tag65.xml" /><Relationship Id="rId12" Type="http://schemas.openxmlformats.org/officeDocument/2006/relationships/presProps" Target="presProps.xml" /><Relationship Id="rId13" Type="http://schemas.openxmlformats.org/officeDocument/2006/relationships/viewProps" Target="viewProps.xml" /><Relationship Id="rId14" Type="http://schemas.openxmlformats.org/officeDocument/2006/relationships/theme" Target="theme/theme1.xml" /><Relationship Id="rId15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7.wmf" /><Relationship Id="rId2" Type="http://schemas.openxmlformats.org/officeDocument/2006/relationships/image" Target="../media/image8.wmf" /><Relationship Id="rId3" Type="http://schemas.openxmlformats.org/officeDocument/2006/relationships/image" Target="../media/image9.wmf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0F9B84EA-7D68-4D60-9CB1-D50884785D1C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t/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8D4E0FC9-F1F8-4FAE-9988-3BA365CFD46F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t/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D2A48B96-639E-45A3-A0BA-2464DFDB1FAA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t/>
            </a:fld>
            <a:endParaRPr lang="zh-CN" altLang="en-US" strike="noStrike" noProof="1"/>
          </a:p>
        </p:txBody>
      </p:sp>
      <p:sp>
        <p:nvSpPr>
          <p:cNvPr id="4100" name="幻灯片图像占位符 3"/>
          <p:cNvSpPr>
            <a:spLocks noGrp="1" noRot="1" noChangeAspect="1"/>
          </p:cNvSpPr>
          <p:nvPr>
            <p:ph type="sldImg" idx="6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101" name="备注占位符 4"/>
          <p:cNvSpPr>
            <a:spLocks noGrp="1"/>
          </p:cNvSpPr>
          <p:nvPr>
            <p:ph type="body" sz="quarter" idx="7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A6837353-30EB-4A48-80EB-173D804AEFBD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t/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899100" y="914400"/>
            <a:ext cx="73494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899100" y="3560400"/>
            <a:ext cx="73494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18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456300" y="774000"/>
            <a:ext cx="8229600" cy="5482800"/>
          </a:xfrm>
        </p:spPr>
        <p:txBody>
          <a:bodyPr/>
          <a:lstStyle>
            <a:lvl1pPr marL="171450" indent="-17145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8572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200150" indent="-17145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15430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899100" y="2484000"/>
            <a:ext cx="73494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45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899100" y="3560400"/>
            <a:ext cx="73494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6300" y="1490400"/>
            <a:ext cx="8226900" cy="4759200"/>
          </a:xfrm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3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  <a:lvl6pPr marL="1714500" indent="0">
              <a:buNone/>
              <a:defRPr/>
            </a:lvl6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493100" y="3848400"/>
            <a:ext cx="58266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493100" y="4615200"/>
            <a:ext cx="5826600" cy="86760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3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6300" y="1501200"/>
            <a:ext cx="3882600" cy="4748400"/>
          </a:xfrm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808700" y="1501200"/>
            <a:ext cx="3882600" cy="4748400"/>
          </a:xfrm>
        </p:spPr>
        <p:txBody>
          <a:bodyPr lIns="90000" tIns="46800" rIns="90000" bIns="46800">
            <a:normAutofit/>
          </a:bodyPr>
          <a:lstStyle>
            <a:lvl1pPr marL="171450" indent="-17145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/>
              </a:tabLst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2pPr>
            <a:lvl3pPr marL="8572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3pPr>
            <a:lvl4pPr marL="1200150" indent="-17145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05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4pPr>
            <a:lvl5pPr eaLnBrk="1" fontAlgn="auto" latinLnBrk="0" hangingPunct="1">
              <a:lnSpc>
                <a:spcPct val="120000"/>
              </a:lnSpc>
              <a:defRPr sz="105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456300" y="1429200"/>
            <a:ext cx="40068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sz="15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6300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4676813" y="1421729"/>
            <a:ext cx="40068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kumimoji="0" lang="zh-CN" altLang="en-US" sz="1500" b="1" i="0" u="none" strike="noStrike" kern="1200" cap="none" spc="20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76813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456300" y="1555200"/>
            <a:ext cx="3924808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4762800" y="1555200"/>
            <a:ext cx="39204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342900" indent="0" defTabSz="914400" eaLnBrk="1" fontAlgn="auto" latinLnBrk="0" hangingPunct="1">
              <a:buFont typeface="Arial" panose="020b0604020202020204" pitchFamily="34" charset="0"/>
              <a:buNone/>
              <a:tabLst>
                <a:tab pos="1609725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2pPr>
            <a:lvl3pPr eaLnBrk="1" fontAlgn="auto" latinLnBrk="0" hangingPunct="1">
              <a:buFont typeface="Arial" panose="020b0604020202020204" pitchFamily="34" charset="0"/>
              <a:buChar char="●"/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7676100" y="914400"/>
            <a:ext cx="783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kumimoji="0" lang="zh-CN" altLang="en-US" sz="21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85800" y="914400"/>
            <a:ext cx="6876900" cy="5029200"/>
          </a:xfrm>
        </p:spPr>
        <p:txBody>
          <a:bodyPr vert="eaVert" lIns="46800" tIns="46800" rIns="46800" bIns="46800"/>
          <a:lstStyle>
            <a:lvl1pPr marL="171450" indent="-17145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857250" indent="-17145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200150" indent="-17145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1543050" indent="-17145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tags" Target="../tags/tag57.xml" /><Relationship Id="rId14" Type="http://schemas.openxmlformats.org/officeDocument/2006/relationships/tags" Target="../tags/tag58.xml" /><Relationship Id="rId15" Type="http://schemas.openxmlformats.org/officeDocument/2006/relationships/tags" Target="../tags/tag59.xml" /><Relationship Id="rId16" Type="http://schemas.openxmlformats.org/officeDocument/2006/relationships/tags" Target="../tags/tag60.xml" /><Relationship Id="rId17" Type="http://schemas.openxmlformats.org/officeDocument/2006/relationships/tags" Target="../tags/tag61.xml" /><Relationship Id="rId18" Type="http://schemas.openxmlformats.org/officeDocument/2006/relationships/tags" Target="../tags/tag62.xml" /><Relationship Id="rId19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6300" y="608400"/>
            <a:ext cx="82269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6300" y="1490400"/>
            <a:ext cx="82269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90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087000" y="6314400"/>
            <a:ext cx="297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6582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iming/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207135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tags" Target="../tags/tag63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.png" /><Relationship Id="rId3" Type="http://schemas.openxmlformats.org/officeDocument/2006/relationships/image" Target="../media/image2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Relationship Id="rId3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png" /><Relationship Id="rId3" Type="http://schemas.openxmlformats.org/officeDocument/2006/relationships/image" Target="../media/image6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64.xml" /><Relationship Id="rId3" Type="http://schemas.openxmlformats.org/officeDocument/2006/relationships/oleObject" Target="../embeddings/oleObject1.bin" TargetMode="Internal" /><Relationship Id="rId4" Type="http://schemas.openxmlformats.org/officeDocument/2006/relationships/image" Target="../media/image7.wmf" /><Relationship Id="rId5" Type="http://schemas.openxmlformats.org/officeDocument/2006/relationships/oleObject" Target="../embeddings/oleObject2.bin" TargetMode="Internal" /><Relationship Id="rId6" Type="http://schemas.openxmlformats.org/officeDocument/2006/relationships/image" Target="../media/image8.wmf" /><Relationship Id="rId7" Type="http://schemas.openxmlformats.org/officeDocument/2006/relationships/oleObject" Target="../embeddings/oleObject3.bin" TargetMode="Internal" /><Relationship Id="rId8" Type="http://schemas.openxmlformats.org/officeDocument/2006/relationships/image" Target="../media/image9.wmf" /><Relationship Id="rId9" Type="http://schemas.openxmlformats.org/officeDocument/2006/relationships/vmlDrawing" Target="../drawings/vmlDrawing1.v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0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25"/>
          <p:cNvSpPr txBox="1"/>
          <p:nvPr/>
        </p:nvSpPr>
        <p:spPr>
          <a:xfrm>
            <a:off x="1199515" y="3612515"/>
            <a:ext cx="674497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第1课时 串、并联电路中电阻的特点</a:t>
            </a:r>
            <a:endParaRPr lang="zh-CN" altLang="en-US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3" name="文本框 24"/>
          <p:cNvSpPr txBox="1"/>
          <p:nvPr/>
        </p:nvSpPr>
        <p:spPr>
          <a:xfrm>
            <a:off x="2092960" y="2135505"/>
            <a:ext cx="4342765" cy="67564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800">
                <a:latin typeface="黑体" panose="02010609060101010101" charset="-122"/>
                <a:ea typeface="黑体" panose="02010609060101010101" charset="-122"/>
              </a:rPr>
              <a:t>第十七章 欧姆定律</a:t>
            </a:r>
            <a:endParaRPr lang="zh-CN" altLang="en-US" sz="3800">
              <a:latin typeface="黑体"/>
              <a:ea typeface="黑体" panose="02010609060101010101" charset="-122"/>
            </a:endParaRPr>
          </a:p>
        </p:txBody>
      </p:sp>
      <p:sp>
        <p:nvSpPr>
          <p:cNvPr id="4" name="文本框 25"/>
          <p:cNvSpPr txBox="1"/>
          <p:nvPr/>
        </p:nvSpPr>
        <p:spPr>
          <a:xfrm>
            <a:off x="756920" y="2908935"/>
            <a:ext cx="762952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第4节 欧姆定律在串、并联电路中的应用</a:t>
            </a:r>
            <a:endParaRPr lang="zh-CN" altLang="en-US" sz="3200">
              <a:latin typeface="黑体"/>
              <a:ea typeface="黑体" panose="02010609060101010101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57785" y="124460"/>
            <a:ext cx="8091805" cy="2697480"/>
            <a:chOff x="91" y="196"/>
            <a:chExt cx="12743" cy="4248"/>
          </a:xfrm>
        </p:grpSpPr>
        <p:cxnSp>
          <p:nvCxnSpPr>
            <p:cNvPr id="5" name="直接连接符 4"/>
            <p:cNvCxnSpPr/>
            <p:nvPr/>
          </p:nvCxnSpPr>
          <p:spPr>
            <a:xfrm>
              <a:off x="1174" y="4444"/>
              <a:ext cx="11660" cy="0"/>
            </a:xfrm>
            <a:prstGeom prst="line">
              <a:avLst/>
            </a:prstGeom>
            <a:ln w="2540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34822" name="文本框 1"/>
            <p:cNvSpPr txBox="1"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91" y="196"/>
              <a:ext cx="4634" cy="58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zh-CN" altLang="en-US" b="1">
                  <a:solidFill>
                    <a:schemeClr val="bg1"/>
                  </a:solidFill>
                  <a:latin typeface="微软雅黑" panose="020b0503020204020204" charset="-122"/>
                  <a:ea typeface="微软雅黑"/>
                  <a:cs typeface="宋体" panose="02010600030101010101" pitchFamily="2" charset="-122"/>
                </a:rPr>
                <a:t>￭</a:t>
              </a:r>
              <a:r>
                <a:rPr lang="zh-CN" altLang="en-US" b="1">
                  <a:solidFill>
                    <a:schemeClr val="bg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九年级 物理 上册 人教版</a:t>
              </a:r>
              <a:endParaRPr lang="zh-CN" altLang="en-US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</p:grp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框 24"/>
          <p:cNvSpPr txBox="1"/>
          <p:nvPr/>
        </p:nvSpPr>
        <p:spPr>
          <a:xfrm>
            <a:off x="284480" y="1014730"/>
            <a:ext cx="260604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2553335" y="1449070"/>
            <a:ext cx="432625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charset="0"/>
                <a:ea typeface="黑体" panose="02010609060101010101" charset="-122"/>
              </a:rPr>
              <a:t>串联电路中的电阻特点</a:t>
            </a:r>
            <a:endParaRPr lang="zh-CN" altLang="en-US" sz="24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charset="0"/>
              <a:ea typeface="黑体" panose="02010609060101010101" charset="-122"/>
            </a:endParaRPr>
          </a:p>
        </p:txBody>
      </p:sp>
      <p:sp>
        <p:nvSpPr>
          <p:cNvPr id="62476" name="Text Box 12"/>
          <p:cNvSpPr txBox="1"/>
          <p:nvPr/>
        </p:nvSpPr>
        <p:spPr>
          <a:xfrm>
            <a:off x="270986" y="3582326"/>
            <a:ext cx="2058829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由</a:t>
            </a:r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欧姆定律</a:t>
            </a:r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得：</a:t>
            </a:r>
            <a:endParaRPr lang="zh-CN" altLang="en-US" sz="24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2477" name="Text Box 13"/>
          <p:cNvSpPr txBox="1"/>
          <p:nvPr/>
        </p:nvSpPr>
        <p:spPr>
          <a:xfrm>
            <a:off x="2419350" y="3582326"/>
            <a:ext cx="1199674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2400" b="1" i="1">
                <a:latin typeface="Times New Roman" panose="02020603050405020304" charset="0"/>
                <a:ea typeface="宋体" panose="02010600030101010101" pitchFamily="2" charset="-122"/>
              </a:rPr>
              <a:t>U</a:t>
            </a:r>
            <a:r>
              <a:rPr lang="en-US" altLang="zh-CN" sz="2400" b="1" baseline="-25000">
                <a:latin typeface="Times New Roman" panose="02020603050405020304" charset="0"/>
                <a:ea typeface="宋体" panose="02010600030101010101" pitchFamily="2" charset="-122"/>
              </a:rPr>
              <a:t>1</a:t>
            </a: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</a:rPr>
              <a:t>=</a:t>
            </a:r>
            <a:r>
              <a:rPr lang="en-US" altLang="zh-CN" sz="2400" b="1" i="1">
                <a:latin typeface="Times New Roman" panose="02020603050405020304" charset="0"/>
                <a:ea typeface="宋体" panose="02010600030101010101" pitchFamily="2" charset="-122"/>
              </a:rPr>
              <a:t>I</a:t>
            </a:r>
            <a:r>
              <a:rPr lang="en-US" altLang="zh-CN" sz="2400" b="1" baseline="-25000">
                <a:latin typeface="Times New Roman" panose="02020603050405020304" charset="0"/>
                <a:ea typeface="宋体" panose="02010600030101010101" pitchFamily="2" charset="-122"/>
              </a:rPr>
              <a:t>1</a:t>
            </a:r>
            <a:r>
              <a:rPr lang="en-US" altLang="zh-CN" sz="2400" b="1" i="1">
                <a:latin typeface="Times New Roman" panose="02020603050405020304" charset="0"/>
                <a:ea typeface="宋体" panose="02010600030101010101" pitchFamily="2" charset="-122"/>
              </a:rPr>
              <a:t>R</a:t>
            </a:r>
            <a:endParaRPr lang="en-US" altLang="zh-CN" sz="2400" b="1" baseline="-25000"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62478" name="Text Box 14"/>
          <p:cNvSpPr txBox="1"/>
          <p:nvPr/>
        </p:nvSpPr>
        <p:spPr>
          <a:xfrm>
            <a:off x="4068128" y="3560895"/>
            <a:ext cx="12420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2400" b="1" i="1">
                <a:latin typeface="Times New Roman" panose="02020603050405020304" charset="0"/>
                <a:ea typeface="宋体" panose="02010600030101010101" pitchFamily="2" charset="-122"/>
              </a:rPr>
              <a:t>U</a:t>
            </a:r>
            <a:r>
              <a:rPr lang="en-US" altLang="zh-CN" sz="2400" b="1" baseline="-25000">
                <a:latin typeface="Times New Roman" panose="02020603050405020304" charset="0"/>
                <a:ea typeface="宋体" panose="02010600030101010101" pitchFamily="2" charset="-122"/>
              </a:rPr>
              <a:t>2</a:t>
            </a: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</a:rPr>
              <a:t>=</a:t>
            </a:r>
            <a:r>
              <a:rPr lang="en-US" altLang="zh-CN" sz="2400" b="1" i="1">
                <a:latin typeface="Times New Roman" panose="02020603050405020304" charset="0"/>
                <a:ea typeface="宋体" panose="02010600030101010101" pitchFamily="2" charset="-122"/>
              </a:rPr>
              <a:t>I</a:t>
            </a:r>
            <a:r>
              <a:rPr lang="en-US" altLang="zh-CN" sz="2400" b="1" baseline="-25000">
                <a:latin typeface="Times New Roman" panose="02020603050405020304" charset="0"/>
                <a:ea typeface="宋体" panose="02010600030101010101" pitchFamily="2" charset="-122"/>
              </a:rPr>
              <a:t>2</a:t>
            </a:r>
            <a:r>
              <a:rPr lang="en-US" altLang="zh-CN" sz="2400" b="1" i="1">
                <a:latin typeface="Times New Roman" panose="02020603050405020304" charset="0"/>
                <a:ea typeface="宋体" panose="02010600030101010101" pitchFamily="2" charset="-122"/>
              </a:rPr>
              <a:t>R</a:t>
            </a:r>
            <a:r>
              <a:rPr lang="en-US" altLang="zh-CN" sz="2400" b="1" baseline="-25000">
                <a:latin typeface="Times New Roman" panose="02020603050405020304" charset="0"/>
                <a:ea typeface="宋体" panose="02010600030101010101" pitchFamily="2" charset="-122"/>
              </a:rPr>
              <a:t>2</a:t>
            </a:r>
            <a:endParaRPr lang="en-US" altLang="zh-CN" sz="2400" b="1" baseline="-25000"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62479" name="Text Box 15"/>
          <p:cNvSpPr txBox="1"/>
          <p:nvPr/>
        </p:nvSpPr>
        <p:spPr>
          <a:xfrm>
            <a:off x="6202045" y="3582035"/>
            <a:ext cx="133286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2400" b="1" i="1">
                <a:latin typeface="Times New Roman" panose="02020603050405020304" charset="0"/>
                <a:ea typeface="宋体" panose="02010600030101010101" pitchFamily="2" charset="-122"/>
              </a:rPr>
              <a:t>U</a:t>
            </a: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</a:rPr>
              <a:t>=</a:t>
            </a:r>
            <a:r>
              <a:rPr lang="en-US" altLang="zh-CN" sz="2400" b="1" i="1">
                <a:latin typeface="Times New Roman" panose="02020603050405020304" charset="0"/>
                <a:ea typeface="宋体" panose="02010600030101010101" pitchFamily="2" charset="-122"/>
              </a:rPr>
              <a:t>IR</a:t>
            </a:r>
            <a:endParaRPr lang="en-US" altLang="zh-CN" sz="2400" b="1" baseline="-25000"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62480" name="Text Box 16"/>
          <p:cNvSpPr txBox="1"/>
          <p:nvPr/>
        </p:nvSpPr>
        <p:spPr>
          <a:xfrm>
            <a:off x="189241" y="4137950"/>
            <a:ext cx="24498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由</a:t>
            </a:r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串联电路</a:t>
            </a:r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可知：</a:t>
            </a:r>
            <a:endParaRPr lang="zh-CN" altLang="en-US" sz="24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2481" name="Text Box 17"/>
          <p:cNvSpPr txBox="1"/>
          <p:nvPr/>
        </p:nvSpPr>
        <p:spPr>
          <a:xfrm>
            <a:off x="2467813" y="4151867"/>
            <a:ext cx="1892618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2400" b="1" i="1">
                <a:latin typeface="Times New Roman" panose="02020603050405020304" charset="0"/>
                <a:ea typeface="宋体" panose="02010600030101010101" pitchFamily="2" charset="-122"/>
              </a:rPr>
              <a:t>U =U</a:t>
            </a:r>
            <a:r>
              <a:rPr lang="en-US" altLang="zh-CN" sz="2400" b="1" baseline="-25000">
                <a:latin typeface="Times New Roman" panose="02020603050405020304" charset="0"/>
                <a:ea typeface="宋体" panose="02010600030101010101" pitchFamily="2" charset="-122"/>
              </a:rPr>
              <a:t>1</a:t>
            </a:r>
            <a:r>
              <a:rPr lang="en-US" altLang="zh-CN" sz="2400" b="1" i="1">
                <a:latin typeface="Times New Roman" panose="02020603050405020304" charset="0"/>
                <a:ea typeface="宋体" panose="02010600030101010101" pitchFamily="2" charset="-122"/>
              </a:rPr>
              <a:t>+U</a:t>
            </a:r>
            <a:r>
              <a:rPr lang="en-US" altLang="zh-CN" sz="2400" b="1" baseline="-25000">
                <a:latin typeface="Times New Roman" panose="02020603050405020304" charset="0"/>
                <a:ea typeface="宋体" panose="02010600030101010101" pitchFamily="2" charset="-122"/>
              </a:rPr>
              <a:t>2</a:t>
            </a: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</a:rPr>
              <a:t>            </a:t>
            </a:r>
            <a:endParaRPr lang="en-US" altLang="zh-CN" sz="2400" b="1" baseline="-25000"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62482" name="Text Box 18"/>
          <p:cNvSpPr txBox="1"/>
          <p:nvPr/>
        </p:nvSpPr>
        <p:spPr>
          <a:xfrm>
            <a:off x="1830229" y="4659604"/>
            <a:ext cx="69913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即：</a:t>
            </a:r>
            <a:endParaRPr lang="zh-CN" altLang="en-US" sz="24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2483" name="Text Box 19"/>
          <p:cNvSpPr txBox="1"/>
          <p:nvPr/>
        </p:nvSpPr>
        <p:spPr>
          <a:xfrm>
            <a:off x="2604611" y="4659604"/>
            <a:ext cx="1915478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2400" b="1" i="1">
                <a:latin typeface="Times New Roman" panose="02020603050405020304" charset="0"/>
                <a:ea typeface="宋体" panose="02010600030101010101" pitchFamily="2" charset="-122"/>
              </a:rPr>
              <a:t>IR=I</a:t>
            </a:r>
            <a:r>
              <a:rPr lang="en-US" altLang="zh-CN" sz="2400" b="1" baseline="-25000">
                <a:latin typeface="Times New Roman" panose="02020603050405020304" charset="0"/>
                <a:ea typeface="宋体" panose="02010600030101010101" pitchFamily="2" charset="-122"/>
              </a:rPr>
              <a:t>1</a:t>
            </a:r>
            <a:r>
              <a:rPr lang="en-US" altLang="zh-CN" sz="2400" b="1" i="1">
                <a:latin typeface="Times New Roman" panose="02020603050405020304" charset="0"/>
                <a:ea typeface="宋体" panose="02010600030101010101" pitchFamily="2" charset="-122"/>
              </a:rPr>
              <a:t>R</a:t>
            </a:r>
            <a:r>
              <a:rPr lang="en-US" altLang="zh-CN" sz="2400" b="1" baseline="-25000">
                <a:latin typeface="Times New Roman" panose="02020603050405020304" charset="0"/>
                <a:ea typeface="宋体" panose="02010600030101010101" pitchFamily="2" charset="-122"/>
              </a:rPr>
              <a:t>1</a:t>
            </a:r>
            <a:r>
              <a:rPr lang="en-US" altLang="zh-CN" sz="2400" b="1" i="1">
                <a:latin typeface="Times New Roman" panose="02020603050405020304" charset="0"/>
                <a:ea typeface="宋体" panose="02010600030101010101" pitchFamily="2" charset="-122"/>
              </a:rPr>
              <a:t>+I</a:t>
            </a:r>
            <a:r>
              <a:rPr lang="en-US" altLang="zh-CN" sz="2400" b="1" baseline="-25000">
                <a:latin typeface="Times New Roman" panose="02020603050405020304" charset="0"/>
                <a:ea typeface="宋体" panose="02010600030101010101" pitchFamily="2" charset="-122"/>
              </a:rPr>
              <a:t>2</a:t>
            </a:r>
            <a:r>
              <a:rPr lang="en-US" altLang="zh-CN" sz="2400" b="1" i="1">
                <a:latin typeface="Times New Roman" panose="02020603050405020304" charset="0"/>
                <a:ea typeface="宋体" panose="02010600030101010101" pitchFamily="2" charset="-122"/>
              </a:rPr>
              <a:t>R</a:t>
            </a:r>
            <a:r>
              <a:rPr lang="en-US" altLang="zh-CN" sz="2400" b="1" baseline="-25000">
                <a:latin typeface="Times New Roman" panose="02020603050405020304" charset="0"/>
                <a:ea typeface="宋体" panose="02010600030101010101" pitchFamily="2" charset="-122"/>
              </a:rPr>
              <a:t>2</a:t>
            </a:r>
            <a:endParaRPr lang="en-US" altLang="zh-CN" sz="2400" b="1" baseline="-25000"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62484" name="Text Box 20"/>
          <p:cNvSpPr txBox="1"/>
          <p:nvPr/>
        </p:nvSpPr>
        <p:spPr>
          <a:xfrm>
            <a:off x="1607820" y="5153951"/>
            <a:ext cx="921544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可得：</a:t>
            </a:r>
            <a:endParaRPr lang="zh-CN" altLang="en-US" sz="24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2485" name="Text Box 21"/>
          <p:cNvSpPr txBox="1">
            <a:spLocks noChangeArrowheads="1"/>
          </p:cNvSpPr>
          <p:nvPr/>
        </p:nvSpPr>
        <p:spPr bwMode="auto">
          <a:xfrm>
            <a:off x="2700814" y="5153951"/>
            <a:ext cx="1685925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2400" b="1" i="1">
                <a:solidFill>
                  <a:srgbClr val="990033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ea typeface="宋体" panose="02010600030101010101" pitchFamily="2" charset="-122"/>
              </a:rPr>
              <a:t>R=R</a:t>
            </a:r>
            <a:r>
              <a:rPr lang="en-US" altLang="zh-CN" sz="2400" b="1" baseline="-25000">
                <a:solidFill>
                  <a:srgbClr val="990033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ea typeface="宋体" panose="02010600030101010101" pitchFamily="2" charset="-122"/>
              </a:rPr>
              <a:t>1</a:t>
            </a:r>
            <a:r>
              <a:rPr lang="en-US" altLang="zh-CN" sz="2400" b="1" i="1">
                <a:solidFill>
                  <a:srgbClr val="990033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ea typeface="宋体" panose="02010600030101010101" pitchFamily="2" charset="-122"/>
              </a:rPr>
              <a:t>+R</a:t>
            </a:r>
            <a:r>
              <a:rPr lang="en-US" altLang="zh-CN" sz="2400" b="1" baseline="-25000">
                <a:solidFill>
                  <a:srgbClr val="990033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ea typeface="宋体" panose="02010600030101010101" pitchFamily="2" charset="-122"/>
              </a:rPr>
              <a:t>2</a:t>
            </a:r>
            <a:endParaRPr lang="en-US" altLang="zh-CN" sz="2400" b="1" baseline="-25000">
              <a:solidFill>
                <a:srgbClr val="990033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62486" name="Text Box 22"/>
          <p:cNvSpPr txBox="1">
            <a:spLocks noChangeArrowheads="1"/>
          </p:cNvSpPr>
          <p:nvPr/>
        </p:nvSpPr>
        <p:spPr bwMode="auto">
          <a:xfrm>
            <a:off x="2329815" y="5591810"/>
            <a:ext cx="6581140" cy="52197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kern="1200" cap="none" spc="0" normalizeH="0" baseline="0" noProof="0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串联电路的总电阻等于各电阻之和。</a:t>
            </a:r>
            <a:endParaRPr kumimoji="0" lang="zh-CN" altLang="en-US" sz="2800" b="1" kern="1200" cap="none" spc="0" normalizeH="0" baseline="0" noProof="0">
              <a:solidFill>
                <a:srgbClr val="FF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2487" name="Text Box 23"/>
          <p:cNvSpPr txBox="1"/>
          <p:nvPr/>
        </p:nvSpPr>
        <p:spPr>
          <a:xfrm>
            <a:off x="1304449" y="5591625"/>
            <a:ext cx="1025366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2727FF"/>
                </a:solidFill>
                <a:latin typeface="Arial" panose="020b0604020202020204" pitchFamily="34" charset="0"/>
                <a:ea typeface="黑体" panose="02010609060101010101" charset="-122"/>
              </a:rPr>
              <a:t>结论：</a:t>
            </a:r>
            <a:endParaRPr lang="zh-CN" altLang="en-US" sz="2800" b="1">
              <a:solidFill>
                <a:srgbClr val="2727FF"/>
              </a:solidFill>
              <a:latin typeface="Arial" panose="020b0604020202020204" pitchFamily="34" charset="0"/>
              <a:ea typeface="黑体" panose="02010609060101010101" charset="-122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2064068" y="2006896"/>
            <a:ext cx="5724049" cy="1598052"/>
            <a:chOff x="3006" y="1871"/>
            <a:chExt cx="12019" cy="3356"/>
          </a:xfrm>
        </p:grpSpPr>
        <p:grpSp>
          <p:nvGrpSpPr>
            <p:cNvPr id="5124" name="Group 4"/>
            <p:cNvGrpSpPr/>
            <p:nvPr/>
          </p:nvGrpSpPr>
          <p:grpSpPr>
            <a:xfrm>
              <a:off x="3006" y="1871"/>
              <a:ext cx="5897" cy="3356"/>
              <a:chOff x="0" y="-25"/>
              <a:chExt cx="2359" cy="1342"/>
            </a:xfrm>
          </p:grpSpPr>
          <p:sp>
            <p:nvSpPr>
              <p:cNvPr id="5125" name="Line 5"/>
              <p:cNvSpPr/>
              <p:nvPr/>
            </p:nvSpPr>
            <p:spPr>
              <a:xfrm>
                <a:off x="0" y="408"/>
                <a:ext cx="2359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26" name="Text Box 6"/>
              <p:cNvSpPr txBox="1"/>
              <p:nvPr/>
            </p:nvSpPr>
            <p:spPr>
              <a:xfrm>
                <a:off x="1610" y="-25"/>
                <a:ext cx="431" cy="38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 panose="020b0604020202020204" pitchFamily="34" charset="0"/>
                  <a:buNone/>
                </a:pPr>
                <a:r>
                  <a:rPr lang="en-US" altLang="zh-CN" sz="2400" b="1" i="1"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R</a:t>
                </a:r>
                <a:r>
                  <a:rPr lang="en-US" altLang="zh-CN" sz="2400" b="1" baseline="-25000"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2</a:t>
                </a:r>
                <a:endParaRPr lang="en-US" altLang="zh-CN" sz="2400" b="1" baseline="-25000">
                  <a:latin typeface="Times New Roman" panose="02020603050405020304" charset="0"/>
                  <a:ea typeface="宋体" panose="02010600030101010101" pitchFamily="2" charset="-122"/>
                  <a:cs typeface="Times New Roman"/>
                </a:endParaRPr>
              </a:p>
            </p:txBody>
          </p:sp>
          <p:sp>
            <p:nvSpPr>
              <p:cNvPr id="5127" name="Rectangle 7"/>
              <p:cNvSpPr/>
              <p:nvPr/>
            </p:nvSpPr>
            <p:spPr>
              <a:xfrm>
                <a:off x="454" y="363"/>
                <a:ext cx="384" cy="124"/>
              </a:xfrm>
              <a:prstGeom prst="rect">
                <a:avLst/>
              </a:prstGeom>
              <a:solidFill>
                <a:schemeClr val="bg1"/>
              </a:solidFill>
              <a:ln w="2857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>
                  <a:buFont typeface="Arial" panose="020b0604020202020204" pitchFamily="34" charset="0"/>
                  <a:buNone/>
                </a:pPr>
                <a:endParaRPr sz="2400">
                  <a:latin typeface="Times New Roman" panose="02020603050405020304" charset="0"/>
                  <a:ea typeface="宋体" panose="02010600030101010101" pitchFamily="2" charset="-122"/>
                  <a:cs typeface="Times New Roman"/>
                </a:endParaRPr>
              </a:p>
            </p:txBody>
          </p:sp>
          <p:sp>
            <p:nvSpPr>
              <p:cNvPr id="5128" name="Line 8"/>
              <p:cNvSpPr/>
              <p:nvPr/>
            </p:nvSpPr>
            <p:spPr>
              <a:xfrm>
                <a:off x="295" y="408"/>
                <a:ext cx="96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lg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29" name="Rectangle 9"/>
              <p:cNvSpPr/>
              <p:nvPr/>
            </p:nvSpPr>
            <p:spPr>
              <a:xfrm>
                <a:off x="1520" y="340"/>
                <a:ext cx="384" cy="135"/>
              </a:xfrm>
              <a:prstGeom prst="rect">
                <a:avLst/>
              </a:prstGeom>
              <a:solidFill>
                <a:schemeClr val="bg1"/>
              </a:solidFill>
              <a:ln w="2857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>
                  <a:buFont typeface="Arial" panose="020b0604020202020204" pitchFamily="34" charset="0"/>
                  <a:buNone/>
                </a:pPr>
                <a:endParaRPr sz="2400"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sp>
            <p:nvSpPr>
              <p:cNvPr id="5130" name="Line 10"/>
              <p:cNvSpPr/>
              <p:nvPr/>
            </p:nvSpPr>
            <p:spPr>
              <a:xfrm>
                <a:off x="1293" y="408"/>
                <a:ext cx="96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lg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31" name="Line 11"/>
              <p:cNvSpPr/>
              <p:nvPr/>
            </p:nvSpPr>
            <p:spPr>
              <a:xfrm flipH="1">
                <a:off x="1134" y="454"/>
                <a:ext cx="0" cy="453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32" name="Line 12"/>
              <p:cNvSpPr/>
              <p:nvPr/>
            </p:nvSpPr>
            <p:spPr>
              <a:xfrm rot="5400000">
                <a:off x="2291" y="839"/>
                <a:ext cx="136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lg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33" name="Line 13"/>
              <p:cNvSpPr/>
              <p:nvPr/>
            </p:nvSpPr>
            <p:spPr>
              <a:xfrm flipH="1">
                <a:off x="0" y="412"/>
                <a:ext cx="0" cy="76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34" name="Line 14"/>
              <p:cNvSpPr/>
              <p:nvPr/>
            </p:nvSpPr>
            <p:spPr>
              <a:xfrm flipH="1">
                <a:off x="2359" y="408"/>
                <a:ext cx="0" cy="76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35" name="Line 15"/>
              <p:cNvSpPr/>
              <p:nvPr/>
            </p:nvSpPr>
            <p:spPr>
              <a:xfrm>
                <a:off x="1497" y="1112"/>
                <a:ext cx="835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lg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36" name="Line 16"/>
              <p:cNvSpPr/>
              <p:nvPr/>
            </p:nvSpPr>
            <p:spPr>
              <a:xfrm flipH="1">
                <a:off x="46" y="1112"/>
                <a:ext cx="771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lg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37" name="Text Box 17"/>
              <p:cNvSpPr txBox="1"/>
              <p:nvPr/>
            </p:nvSpPr>
            <p:spPr>
              <a:xfrm>
                <a:off x="931" y="930"/>
                <a:ext cx="317" cy="38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 panose="020b0604020202020204" pitchFamily="34" charset="0"/>
                  <a:buNone/>
                </a:pPr>
                <a:r>
                  <a:rPr lang="en-US" altLang="zh-CN" sz="2400" b="1" i="1">
                    <a:solidFill>
                      <a:srgbClr val="CC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U</a:t>
                </a:r>
                <a:endParaRPr lang="en-US" altLang="zh-CN" sz="2400" b="1" i="1">
                  <a:solidFill>
                    <a:srgbClr val="CC0000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/>
                </a:endParaRPr>
              </a:p>
            </p:txBody>
          </p:sp>
          <p:sp>
            <p:nvSpPr>
              <p:cNvPr id="5138" name="Text Box 18"/>
              <p:cNvSpPr txBox="1"/>
              <p:nvPr/>
            </p:nvSpPr>
            <p:spPr>
              <a:xfrm>
                <a:off x="2051" y="658"/>
                <a:ext cx="308" cy="38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 panose="020b0604020202020204" pitchFamily="34" charset="0"/>
                  <a:buNone/>
                </a:pPr>
                <a:r>
                  <a:rPr lang="en-US" altLang="zh-CN" sz="2400" b="1" i="1"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I</a:t>
                </a:r>
                <a:endParaRPr lang="en-US" altLang="zh-CN" sz="2400" b="1" i="1">
                  <a:latin typeface="Times New Roman" panose="02020603050405020304" charset="0"/>
                  <a:ea typeface="宋体" panose="02010600030101010101" pitchFamily="2" charset="-122"/>
                  <a:cs typeface="Times New Roman"/>
                </a:endParaRPr>
              </a:p>
            </p:txBody>
          </p:sp>
          <p:sp>
            <p:nvSpPr>
              <p:cNvPr id="5139" name="Text Box 19"/>
              <p:cNvSpPr txBox="1"/>
              <p:nvPr/>
            </p:nvSpPr>
            <p:spPr>
              <a:xfrm>
                <a:off x="522" y="23"/>
                <a:ext cx="481" cy="38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  <a:buFont typeface="Arial" panose="020b0604020202020204" pitchFamily="34" charset="0"/>
                  <a:buNone/>
                </a:pPr>
                <a:r>
                  <a:rPr lang="en-US" altLang="zh-CN" sz="2400" b="1" i="1"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R</a:t>
                </a:r>
                <a:r>
                  <a:rPr lang="en-US" altLang="zh-CN" sz="2400" b="1" baseline="-25000"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1</a:t>
                </a:r>
                <a:endParaRPr lang="en-US" altLang="zh-CN" sz="2400" b="1" baseline="-25000"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sp>
            <p:nvSpPr>
              <p:cNvPr id="5140" name="Line 20"/>
              <p:cNvSpPr/>
              <p:nvPr/>
            </p:nvSpPr>
            <p:spPr>
              <a:xfrm flipH="1">
                <a:off x="22" y="681"/>
                <a:ext cx="363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lg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41" name="Line 21"/>
              <p:cNvSpPr/>
              <p:nvPr/>
            </p:nvSpPr>
            <p:spPr>
              <a:xfrm>
                <a:off x="702" y="658"/>
                <a:ext cx="386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lg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42" name="Text Box 22"/>
              <p:cNvSpPr txBox="1"/>
              <p:nvPr/>
            </p:nvSpPr>
            <p:spPr>
              <a:xfrm>
                <a:off x="386" y="499"/>
                <a:ext cx="457" cy="3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  <a:buFont typeface="Arial" panose="020b0604020202020204" pitchFamily="34" charset="0"/>
                  <a:buNone/>
                </a:pPr>
                <a:r>
                  <a:rPr lang="en-US" altLang="zh-CN" sz="2400" b="1" i="1">
                    <a:solidFill>
                      <a:srgbClr val="CC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U</a:t>
                </a:r>
                <a:r>
                  <a:rPr lang="en-US" altLang="zh-CN" sz="2400" b="1" baseline="-25000">
                    <a:solidFill>
                      <a:srgbClr val="CC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1</a:t>
                </a:r>
                <a:endParaRPr lang="en-US" altLang="zh-CN" sz="2400" b="1" baseline="-25000">
                  <a:solidFill>
                    <a:srgbClr val="CC0000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/>
                </a:endParaRPr>
              </a:p>
            </p:txBody>
          </p:sp>
          <p:sp>
            <p:nvSpPr>
              <p:cNvPr id="5143" name="Line 23"/>
              <p:cNvSpPr/>
              <p:nvPr/>
            </p:nvSpPr>
            <p:spPr>
              <a:xfrm flipH="1">
                <a:off x="1156" y="658"/>
                <a:ext cx="386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lg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44" name="Line 24"/>
              <p:cNvSpPr/>
              <p:nvPr/>
            </p:nvSpPr>
            <p:spPr>
              <a:xfrm>
                <a:off x="1951" y="658"/>
                <a:ext cx="386" cy="1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lg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45" name="Text Box 25"/>
              <p:cNvSpPr txBox="1"/>
              <p:nvPr/>
            </p:nvSpPr>
            <p:spPr>
              <a:xfrm>
                <a:off x="1520" y="477"/>
                <a:ext cx="457" cy="3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  <a:buFont typeface="Arial" panose="020b0604020202020204" pitchFamily="34" charset="0"/>
                  <a:buNone/>
                </a:pPr>
                <a:r>
                  <a:rPr lang="en-US" altLang="zh-CN" sz="2400" b="1" i="1">
                    <a:solidFill>
                      <a:srgbClr val="CC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U</a:t>
                </a:r>
                <a:r>
                  <a:rPr lang="en-US" altLang="zh-CN" sz="2400" b="1" baseline="-25000">
                    <a:solidFill>
                      <a:srgbClr val="CC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2</a:t>
                </a:r>
                <a:endParaRPr lang="en-US" altLang="zh-CN" sz="2400" b="1" baseline="-25000">
                  <a:solidFill>
                    <a:srgbClr val="CC0000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sp>
            <p:nvSpPr>
              <p:cNvPr id="5146" name="Text Box 26"/>
              <p:cNvSpPr txBox="1"/>
              <p:nvPr/>
            </p:nvSpPr>
            <p:spPr>
              <a:xfrm>
                <a:off x="1224" y="18"/>
                <a:ext cx="362" cy="3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  <a:buFont typeface="Arial" panose="020b0604020202020204" pitchFamily="34" charset="0"/>
                  <a:buNone/>
                </a:pPr>
                <a:r>
                  <a:rPr lang="en-US" altLang="zh-CN" sz="2400" b="1" i="1"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I</a:t>
                </a:r>
                <a:r>
                  <a:rPr lang="en-US" altLang="zh-CN" sz="2400" b="1" baseline="-25000"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2</a:t>
                </a:r>
                <a:endParaRPr lang="en-US" altLang="zh-CN" sz="2400" b="1" baseline="-25000"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sp>
            <p:nvSpPr>
              <p:cNvPr id="5147" name="Text Box 27"/>
              <p:cNvSpPr txBox="1"/>
              <p:nvPr/>
            </p:nvSpPr>
            <p:spPr>
              <a:xfrm>
                <a:off x="68" y="68"/>
                <a:ext cx="386" cy="38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 panose="020b0604020202020204" pitchFamily="34" charset="0"/>
                  <a:buNone/>
                </a:pPr>
                <a:r>
                  <a:rPr lang="en-US" altLang="zh-CN" sz="2400" b="1" i="1"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I</a:t>
                </a:r>
                <a:r>
                  <a:rPr lang="en-US" altLang="zh-CN" sz="2400" b="1" baseline="-25000"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1</a:t>
                </a:r>
                <a:endParaRPr lang="en-US" altLang="zh-CN" sz="2400" b="1" baseline="-25000"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</p:grpSp>
        <p:grpSp>
          <p:nvGrpSpPr>
            <p:cNvPr id="10" name="Group 4"/>
            <p:cNvGrpSpPr/>
            <p:nvPr/>
          </p:nvGrpSpPr>
          <p:grpSpPr>
            <a:xfrm>
              <a:off x="11023" y="1934"/>
              <a:ext cx="4002" cy="3248"/>
              <a:chOff x="0" y="23"/>
              <a:chExt cx="1601" cy="1299"/>
            </a:xfrm>
          </p:grpSpPr>
          <p:sp>
            <p:nvSpPr>
              <p:cNvPr id="11" name="Line 5"/>
              <p:cNvSpPr/>
              <p:nvPr/>
            </p:nvSpPr>
            <p:spPr>
              <a:xfrm flipV="1">
                <a:off x="0" y="407"/>
                <a:ext cx="1561" cy="1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2" name="Rectangle 7"/>
              <p:cNvSpPr/>
              <p:nvPr/>
            </p:nvSpPr>
            <p:spPr>
              <a:xfrm>
                <a:off x="454" y="363"/>
                <a:ext cx="384" cy="124"/>
              </a:xfrm>
              <a:prstGeom prst="rect">
                <a:avLst/>
              </a:prstGeom>
              <a:solidFill>
                <a:schemeClr val="bg1"/>
              </a:solidFill>
              <a:ln w="2857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>
                  <a:buFont typeface="Arial" panose="020b0604020202020204" pitchFamily="34" charset="0"/>
                  <a:buNone/>
                </a:pPr>
                <a:endParaRPr sz="2400"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sp>
            <p:nvSpPr>
              <p:cNvPr id="13" name="Line 8"/>
              <p:cNvSpPr/>
              <p:nvPr/>
            </p:nvSpPr>
            <p:spPr>
              <a:xfrm>
                <a:off x="295" y="408"/>
                <a:ext cx="96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lg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4" name="Line 10"/>
              <p:cNvSpPr/>
              <p:nvPr/>
            </p:nvSpPr>
            <p:spPr>
              <a:xfrm>
                <a:off x="1293" y="408"/>
                <a:ext cx="96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lg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5" name="Line 12"/>
              <p:cNvSpPr/>
              <p:nvPr/>
            </p:nvSpPr>
            <p:spPr>
              <a:xfrm rot="5400000" flipV="1">
                <a:off x="1394" y="733"/>
                <a:ext cx="340" cy="7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lg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6" name="Line 13"/>
              <p:cNvSpPr/>
              <p:nvPr/>
            </p:nvSpPr>
            <p:spPr>
              <a:xfrm flipH="1">
                <a:off x="0" y="407"/>
                <a:ext cx="0" cy="76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7" name="Line 14"/>
              <p:cNvSpPr/>
              <p:nvPr/>
            </p:nvSpPr>
            <p:spPr>
              <a:xfrm>
                <a:off x="1560" y="412"/>
                <a:ext cx="1" cy="727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8" name="Line 15"/>
              <p:cNvSpPr/>
              <p:nvPr/>
            </p:nvSpPr>
            <p:spPr>
              <a:xfrm flipV="1">
                <a:off x="1132" y="1101"/>
                <a:ext cx="418" cy="11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lg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9" name="Line 16"/>
              <p:cNvSpPr/>
              <p:nvPr/>
            </p:nvSpPr>
            <p:spPr>
              <a:xfrm flipH="1">
                <a:off x="0" y="1112"/>
                <a:ext cx="527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lg"/>
              </a:ln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endParaRPr sz="15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0" name="Text Box 17"/>
              <p:cNvSpPr txBox="1"/>
              <p:nvPr/>
            </p:nvSpPr>
            <p:spPr>
              <a:xfrm>
                <a:off x="686" y="935"/>
                <a:ext cx="317" cy="38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 panose="020b0604020202020204" pitchFamily="34" charset="0"/>
                  <a:buNone/>
                </a:pPr>
                <a:r>
                  <a:rPr lang="en-US" altLang="zh-CN" sz="2400" b="1" i="1">
                    <a:solidFill>
                      <a:srgbClr val="CC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U</a:t>
                </a:r>
                <a:endParaRPr lang="en-US" altLang="zh-CN" sz="2400" b="1" i="1">
                  <a:solidFill>
                    <a:srgbClr val="CC0000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sp>
            <p:nvSpPr>
              <p:cNvPr id="21" name="Text Box 18"/>
              <p:cNvSpPr txBox="1"/>
              <p:nvPr/>
            </p:nvSpPr>
            <p:spPr>
              <a:xfrm>
                <a:off x="1293" y="544"/>
                <a:ext cx="308" cy="39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 panose="020b0604020202020204" pitchFamily="34" charset="0"/>
                  <a:buNone/>
                </a:pPr>
                <a:r>
                  <a:rPr lang="en-US" altLang="zh-CN" sz="2400" b="1" i="1"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I</a:t>
                </a:r>
                <a:endParaRPr lang="en-US" altLang="zh-CN" sz="2400" b="1" i="1"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sp>
            <p:nvSpPr>
              <p:cNvPr id="22" name="Text Box 19"/>
              <p:cNvSpPr txBox="1"/>
              <p:nvPr/>
            </p:nvSpPr>
            <p:spPr>
              <a:xfrm>
                <a:off x="522" y="23"/>
                <a:ext cx="481" cy="39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  <a:buFont typeface="Arial" panose="020b0604020202020204" pitchFamily="34" charset="0"/>
                  <a:buNone/>
                </a:pPr>
                <a:r>
                  <a:rPr lang="en-US" altLang="zh-CN" sz="2400" b="1" i="1"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R</a:t>
                </a:r>
                <a:endParaRPr lang="en-US" altLang="zh-CN" sz="2400" b="1" baseline="-25000"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</p:grpSp>
        <p:sp>
          <p:nvSpPr>
            <p:cNvPr id="30" name="右箭头 29"/>
            <p:cNvSpPr/>
            <p:nvPr/>
          </p:nvSpPr>
          <p:spPr>
            <a:xfrm>
              <a:off x="9042" y="3646"/>
              <a:ext cx="1762" cy="37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/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9042" y="2964"/>
              <a:ext cx="2228" cy="8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1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等效于</a:t>
              </a:r>
              <a:endParaRPr lang="zh-CN" altLang="en-US" sz="21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</p:grpSp>
      <p:sp>
        <p:nvSpPr>
          <p:cNvPr id="6" name="文本框 5"/>
          <p:cNvSpPr txBox="1"/>
          <p:nvPr/>
        </p:nvSpPr>
        <p:spPr>
          <a:xfrm>
            <a:off x="4808696" y="4659604"/>
            <a:ext cx="2182008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 anchor="t"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zh-CN" altLang="en-US" sz="2400" b="1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又因为</a:t>
            </a:r>
            <a:r>
              <a:rPr lang="en-US" altLang="zh-CN" sz="2400" b="1" i="1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I</a:t>
            </a:r>
            <a:r>
              <a:rPr lang="en-US" altLang="zh-CN" sz="2400" b="1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=</a:t>
            </a:r>
            <a:r>
              <a:rPr lang="en-US" altLang="zh-CN" sz="2400" b="1" i="1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I</a:t>
            </a:r>
            <a:r>
              <a:rPr lang="en-US" altLang="zh-CN" sz="2400" b="1" baseline="-250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1</a:t>
            </a:r>
            <a:r>
              <a:rPr lang="en-US" altLang="zh-CN" sz="2400" b="1" i="1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=I </a:t>
            </a:r>
            <a:r>
              <a:rPr lang="en-US" altLang="zh-CN" sz="2400" b="1" baseline="-250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2</a:t>
            </a:r>
            <a:endParaRPr lang="zh-CN" altLang="en-US" sz="2400" b="1"/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  <p:cond evt="onBegin" delay="0">
                          <p:tn val="10"/>
                        </p:cond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  <p:cond evt="onBegin" delay="0">
                          <p:tn val="19"/>
                        </p:cond>
                      </p:stCondLst>
                      <p:childTnLst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2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  <p:cond evt="onBegin" delay="0">
                          <p:tn val="25"/>
                        </p:cond>
                      </p:stCondLst>
                      <p:childTnLst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2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2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  <p:cond evt="onBegin" delay="0">
                          <p:tn val="31"/>
                        </p:cond>
                      </p:stCondLst>
                      <p:childTnLst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  <p:cond evt="onBegin" delay="0">
                          <p:tn val="35"/>
                        </p:cond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2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2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  <p:cond evt="onBegin" delay="0">
                          <p:tn val="41"/>
                        </p:cond>
                      </p:stCondLst>
                      <p:childTnLst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  <p:cond evt="onBegin" delay="0">
                          <p:tn val="45"/>
                        </p:cond>
                      </p:stCondLst>
                      <p:childTnLst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2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2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  <p:cond evt="onBegin" delay="0">
                          <p:tn val="51"/>
                        </p:cond>
                      </p:stCondLst>
                      <p:childTnLst>
                        <p:par>
                          <p:cTn id="5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  <p:cond evt="onBegin" delay="0">
                          <p:tn val="55"/>
                        </p:cond>
                      </p:stCondLst>
                      <p:childTnLst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  <p:cond evt="onBegin" delay="0">
                          <p:tn val="59"/>
                        </p:cond>
                      </p:stCondLst>
                      <p:childTnLst>
                        <p:par>
                          <p:cTn id="6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2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2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  <p:cond evt="onBegin" delay="0">
                          <p:tn val="65"/>
                        </p:cond>
                      </p:stCondLst>
                      <p:childTnLst>
                        <p:par>
                          <p:cTn id="6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2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2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2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2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2476" grpId="0"/>
      <p:bldP spid="62477" grpId="0"/>
      <p:bldP spid="62478" grpId="0"/>
      <p:bldP spid="62479" grpId="0"/>
      <p:bldP spid="62480" grpId="0"/>
      <p:bldP spid="62481" grpId="0"/>
      <p:bldP spid="62482" grpId="0"/>
      <p:bldP spid="62483" grpId="0"/>
      <p:bldP spid="62484" grpId="0"/>
      <p:bldP spid="62485" grpId="0"/>
      <p:bldP spid="62486" grpId="0"/>
      <p:bldP spid="62487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框 3"/>
          <p:cNvSpPr txBox="1"/>
          <p:nvPr/>
        </p:nvSpPr>
        <p:spPr>
          <a:xfrm>
            <a:off x="462915" y="1767205"/>
            <a:ext cx="7277735" cy="5219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>
                <a:ea typeface="宋体" panose="02010600030101010101" pitchFamily="2" charset="-122"/>
              </a:rPr>
              <a:t>①若电路中有多个电阻串联，则</a:t>
            </a:r>
            <a:endParaRPr lang="zh-CN" altLang="en-US" sz="2800" b="1">
              <a:ea typeface="宋体" panose="02010600030101010101" pitchFamily="2" charset="-122"/>
            </a:endParaRPr>
          </a:p>
        </p:txBody>
      </p:sp>
      <p:sp>
        <p:nvSpPr>
          <p:cNvPr id="34818" name="Rectangle 4"/>
          <p:cNvSpPr/>
          <p:nvPr/>
        </p:nvSpPr>
        <p:spPr>
          <a:xfrm>
            <a:off x="462915" y="2497455"/>
            <a:ext cx="8283575" cy="499110"/>
          </a:xfrm>
          <a:prstGeom prst="rect">
            <a:avLst/>
          </a:prstGeom>
          <a:noFill/>
          <a:ln w="9525">
            <a:noFill/>
          </a:ln>
        </p:spPr>
        <p:txBody>
          <a:bodyPr wrap="square" lIns="69056" tIns="34528" rIns="69056" bIns="34528">
            <a:spAutoFit/>
          </a:bodyPr>
          <a:lstStyle/>
          <a:p>
            <a:pPr fontAlgn="base">
              <a:spcBef>
                <a:spcPct val="50000"/>
              </a:spcBef>
            </a:pPr>
            <a:r>
              <a:rPr lang="en-US" altLang="zh-CN" sz="28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②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若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n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个阻值都为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R</a:t>
            </a:r>
            <a:r>
              <a:rPr lang="en-US" altLang="zh-CN" sz="2800" b="1" baseline="-25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0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的电阻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串联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，总电阻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R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=</a:t>
            </a:r>
            <a:endParaRPr lang="en-US" altLang="zh-CN" sz="2800" b="1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/>
            </a:endParaRPr>
          </a:p>
        </p:txBody>
      </p:sp>
      <p:sp>
        <p:nvSpPr>
          <p:cNvPr id="51217" name="Rectangle 17"/>
          <p:cNvSpPr/>
          <p:nvPr/>
        </p:nvSpPr>
        <p:spPr>
          <a:xfrm>
            <a:off x="7240746" y="2497429"/>
            <a:ext cx="8280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fontAlgn="base"/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nR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0</a:t>
            </a:r>
            <a:endParaRPr lang="en-US" altLang="zh-CN" sz="2800" b="1" baseline="-2500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17526" y="3170080"/>
            <a:ext cx="7789545" cy="5219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>
                <a:effectLst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③</a:t>
            </a:r>
            <a:r>
              <a:rPr lang="zh-CN" altLang="en-US" sz="2800" b="1" noProof="0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串联电阻的总电阻比任何一个分电阻都大</a:t>
            </a:r>
            <a:endParaRPr lang="zh-CN" altLang="en-US" sz="2800" b="1" baseline="-25000" noProof="0">
              <a:solidFill>
                <a:srgbClr val="FF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pic>
        <p:nvPicPr>
          <p:cNvPr id="61455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215" y="4010396"/>
            <a:ext cx="2106216" cy="5762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56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8312" y="4010396"/>
            <a:ext cx="1835944" cy="564356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59" name="AutoShape 19"/>
          <p:cNvSpPr/>
          <p:nvPr/>
        </p:nvSpPr>
        <p:spPr>
          <a:xfrm>
            <a:off x="4174411" y="4244472"/>
            <a:ext cx="431006" cy="108347"/>
          </a:xfrm>
          <a:prstGeom prst="rightArrow">
            <a:avLst>
              <a:gd name="adj1" fmla="val 50000"/>
              <a:gd name="adj2" fmla="val 99431"/>
            </a:avLst>
          </a:prstGeom>
          <a:solidFill>
            <a:srgbClr val="FF00FF"/>
          </a:solidFill>
          <a:ln w="9525" cap="flat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>
              <a:buFont typeface="Arial" panose="020b0604020202020204" pitchFamily="34" charset="0"/>
              <a:buNone/>
            </a:pPr>
            <a:endParaRPr sz="16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605655" y="4689475"/>
            <a:ext cx="4039235" cy="4603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2727FF"/>
                </a:solidFill>
                <a:latin typeface="Times New Roman" panose="02020603050405020304" charset="0"/>
                <a:ea typeface="宋体" panose="02010600030101010101" pitchFamily="2" charset="-122"/>
              </a:rPr>
              <a:t>相当于增加了导体的长度</a:t>
            </a:r>
            <a:endParaRPr lang="zh-CN" altLang="en-US" sz="2400" b="1">
              <a:solidFill>
                <a:srgbClr val="2727FF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803265" y="1767337"/>
            <a:ext cx="2089785" cy="521970"/>
          </a:xfrm>
          <a:prstGeom prst="rect">
            <a:avLst/>
          </a:prstGeom>
          <a:solidFill>
            <a:schemeClr val="bg1"/>
          </a:solidFill>
        </p:spPr>
        <p:txBody>
          <a:bodyPr wrap="none" rtlCol="0" anchor="t">
            <a:spAutoFit/>
          </a:bodyPr>
          <a:lstStyle/>
          <a:p>
            <a:r>
              <a:rPr lang="en-US" altLang="zh-CN" sz="2800" b="1" i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R=R</a:t>
            </a:r>
            <a:r>
              <a:rPr lang="en-US" altLang="zh-CN" sz="2800" b="1" baseline="-2500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1</a:t>
            </a:r>
            <a:r>
              <a:rPr lang="en-US" altLang="zh-CN" sz="2800" b="1" i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+R</a:t>
            </a:r>
            <a:r>
              <a:rPr lang="en-US" altLang="zh-CN" sz="2800" b="1" baseline="-2500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2</a:t>
            </a:r>
            <a:r>
              <a:rPr lang="en-US" altLang="zh-CN" sz="2800" b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+…</a:t>
            </a:r>
            <a:endParaRPr lang="en-US" altLang="zh-CN" sz="2800" b="1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51217" grpId="0"/>
      <p:bldP spid="5" grpId="0"/>
      <p:bldP spid="61459" grpId="0"/>
      <p:bldP spid="6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2553335" y="1449070"/>
            <a:ext cx="432625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charset="0"/>
                <a:ea typeface="黑体" panose="02010609060101010101" charset="-122"/>
              </a:rPr>
              <a:t>串联电路中的分压规律</a:t>
            </a:r>
            <a:endParaRPr lang="zh-CN" altLang="en-US" sz="24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charset="0"/>
              <a:ea typeface="黑体" panose="02010609060101010101" charset="-122"/>
            </a:endParaRPr>
          </a:p>
        </p:txBody>
      </p:sp>
      <p:sp>
        <p:nvSpPr>
          <p:cNvPr id="4" name="文本框 24"/>
          <p:cNvSpPr txBox="1"/>
          <p:nvPr/>
        </p:nvSpPr>
        <p:spPr>
          <a:xfrm>
            <a:off x="284480" y="1014730"/>
            <a:ext cx="260604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33375" y="1964690"/>
            <a:ext cx="8478838" cy="7366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defTabSz="457200">
              <a:lnSpc>
                <a:spcPct val="150000"/>
              </a:lnSpc>
            </a:pPr>
            <a:r>
              <a:rPr lang="zh-CN" altLang="zh-CN" sz="2800" b="1">
                <a:latin typeface="黑体" panose="02010609060101010101" charset="-122"/>
                <a:ea typeface="黑体" panose="02010609060101010101" charset="-122"/>
              </a:rPr>
              <a:t>串联电路中，电阻两端电压之比等于电阻阻值之比</a:t>
            </a:r>
            <a:endParaRPr lang="zh-CN" altLang="zh-CN" sz="2800" b="1" baseline="-25000">
              <a:latin typeface="黑体"/>
              <a:ea typeface="黑体" panose="02010609060101010101" charset="-122"/>
            </a:endParaRPr>
          </a:p>
        </p:txBody>
      </p:sp>
      <p:pic>
        <p:nvPicPr>
          <p:cNvPr id="44034" name="Picture 23" descr="HH4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375" y="2948940"/>
            <a:ext cx="2703513" cy="18526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8" name="Rectangle 14"/>
          <p:cNvSpPr/>
          <p:nvPr/>
        </p:nvSpPr>
        <p:spPr>
          <a:xfrm>
            <a:off x="1538288" y="5709603"/>
            <a:ext cx="6067425" cy="830262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 sz="3200" b="1">
                <a:solidFill>
                  <a:srgbClr val="FF0000"/>
                </a:solidFill>
                <a:latin typeface="微软雅黑" panose="020b0503020204020204" charset="-122"/>
                <a:ea typeface="宋体" panose="02010600030101010101" pitchFamily="2" charset="-122"/>
              </a:rPr>
              <a:t>（串联分压，电阻大的分压大）</a:t>
            </a:r>
            <a:endParaRPr lang="zh-CN" altLang="en-US" sz="3200" b="1">
              <a:solidFill>
                <a:srgbClr val="FF0000"/>
              </a:solidFill>
              <a:latin typeface="微软雅黑" panose="020b0503020204020204" charset="-122"/>
              <a:ea typeface="宋体" panose="02010600030101010101" pitchFamily="2" charset="-122"/>
            </a:endParaRPr>
          </a:p>
        </p:txBody>
      </p:sp>
      <p:pic>
        <p:nvPicPr>
          <p:cNvPr id="6" name="图片 5" descr="图片1"/>
          <p:cNvPicPr>
            <a:picLocks noChangeAspect="1"/>
          </p:cNvPicPr>
          <p:nvPr/>
        </p:nvPicPr>
        <p:blipFill>
          <a:blip r:embed="rId3"/>
          <a:srcRect r="73859" b="50745"/>
          <a:stretch>
            <a:fillRect/>
          </a:stretch>
        </p:blipFill>
        <p:spPr>
          <a:xfrm>
            <a:off x="4067175" y="2948940"/>
            <a:ext cx="1255713" cy="482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" name="图片 11" descr="图片1"/>
          <p:cNvPicPr>
            <a:picLocks noChangeAspect="1"/>
          </p:cNvPicPr>
          <p:nvPr/>
        </p:nvPicPr>
        <p:blipFill>
          <a:blip r:embed="rId3"/>
          <a:srcRect l="648" t="45242" r="74719"/>
          <a:stretch>
            <a:fillRect/>
          </a:stretch>
        </p:blipFill>
        <p:spPr>
          <a:xfrm>
            <a:off x="6030913" y="2921953"/>
            <a:ext cx="1182687" cy="5381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图片 12" descr="图片1"/>
          <p:cNvPicPr>
            <a:picLocks noChangeAspect="1"/>
          </p:cNvPicPr>
          <p:nvPr/>
        </p:nvPicPr>
        <p:blipFill>
          <a:blip r:embed="rId3"/>
          <a:srcRect l="37094" r="52652"/>
          <a:stretch>
            <a:fillRect/>
          </a:stretch>
        </p:blipFill>
        <p:spPr>
          <a:xfrm>
            <a:off x="4346575" y="3537903"/>
            <a:ext cx="492125" cy="981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图片 13" descr="图片1"/>
          <p:cNvPicPr>
            <a:picLocks noChangeAspect="1"/>
          </p:cNvPicPr>
          <p:nvPr/>
        </p:nvPicPr>
        <p:blipFill>
          <a:blip r:embed="rId3"/>
          <a:srcRect l="67561"/>
          <a:stretch>
            <a:fillRect/>
          </a:stretch>
        </p:blipFill>
        <p:spPr>
          <a:xfrm>
            <a:off x="4254500" y="4730115"/>
            <a:ext cx="1557338" cy="981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" name="图片 14" descr="图片1"/>
          <p:cNvPicPr>
            <a:picLocks noChangeAspect="1"/>
          </p:cNvPicPr>
          <p:nvPr/>
        </p:nvPicPr>
        <p:blipFill>
          <a:blip r:embed="rId3"/>
          <a:srcRect l="46713" r="33034"/>
          <a:stretch>
            <a:fillRect/>
          </a:stretch>
        </p:blipFill>
        <p:spPr>
          <a:xfrm>
            <a:off x="4838700" y="3537903"/>
            <a:ext cx="973138" cy="9810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  <p:cond evt="onBegin" delay="0">
                          <p:tn val="7"/>
                        </p:cond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  <p:cond evt="onBegin" delay="0">
                          <p:tn val="12"/>
                        </p:cond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  <p:cond evt="onBegin" delay="0">
                          <p:tn val="17"/>
                        </p:cond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  <p:cond evt="onBegin" delay="0">
                          <p:tn val="22"/>
                        </p:cond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  <p:cond evt="onBegin" delay="0">
                          <p:tn val="27"/>
                        </p:cond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  <p:cond evt="onBegin" delay="0">
                          <p:tn val="32"/>
                        </p:cond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charRg st="0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">
                                            <p:txEl>
                                              <p:charRg st="0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  <p:cond evt="onBegin" delay="0">
                          <p:tn val="37"/>
                        </p:cond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charRg st="0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278">
                                            <p:txEl>
                                              <p:charRg st="0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2553335" y="1449070"/>
            <a:ext cx="432625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charset="0"/>
                <a:ea typeface="黑体" panose="02010609060101010101" charset="-122"/>
              </a:rPr>
              <a:t>并联电路中的分压规律</a:t>
            </a:r>
            <a:endParaRPr lang="zh-CN" altLang="en-US" sz="24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charset="0"/>
              <a:ea typeface="黑体" panose="02010609060101010101" charset="-122"/>
            </a:endParaRPr>
          </a:p>
        </p:txBody>
      </p:sp>
      <p:sp>
        <p:nvSpPr>
          <p:cNvPr id="4" name="文本框 24"/>
          <p:cNvSpPr txBox="1"/>
          <p:nvPr/>
        </p:nvSpPr>
        <p:spPr>
          <a:xfrm>
            <a:off x="284480" y="1014730"/>
            <a:ext cx="260604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94665" y="2106295"/>
            <a:ext cx="8086725" cy="7381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defTabSz="457200">
              <a:lnSpc>
                <a:spcPct val="150000"/>
              </a:lnSpc>
            </a:pPr>
            <a:r>
              <a:rPr lang="zh-CN" altLang="zh-CN" sz="2800" b="1">
                <a:latin typeface="黑体" panose="02010609060101010101" charset="-122"/>
                <a:ea typeface="黑体" panose="02010609060101010101" charset="-122"/>
              </a:rPr>
              <a:t>并联电路中，通过各支路电流跟支路电阻成反比</a:t>
            </a:r>
            <a:endParaRPr lang="zh-CN" altLang="zh-CN" sz="2800" b="1">
              <a:latin typeface="黑体"/>
              <a:ea typeface="黑体" panose="02010609060101010101" charset="-122"/>
            </a:endParaRPr>
          </a:p>
        </p:txBody>
      </p:sp>
      <p:pic>
        <p:nvPicPr>
          <p:cNvPr id="45058" name="Picture 22" descr="HH4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03" y="3217545"/>
            <a:ext cx="3162300" cy="19621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13" name="Rectangle 14"/>
          <p:cNvSpPr/>
          <p:nvPr/>
        </p:nvSpPr>
        <p:spPr>
          <a:xfrm>
            <a:off x="414020" y="5299393"/>
            <a:ext cx="7527925" cy="64452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宋体" panose="02010600030101010101" pitchFamily="2" charset="-122"/>
              </a:rPr>
              <a:t>并联分流，电流比等于电阻的反比。电阻大的分流小。</a:t>
            </a:r>
            <a:endParaRPr lang="zh-CN" altLang="en-US" sz="2400" b="1">
              <a:solidFill>
                <a:srgbClr val="FF0000"/>
              </a:solidFill>
              <a:latin typeface="微软雅黑" panose="020b0503020204020204" charset="-122"/>
              <a:ea typeface="宋体" panose="02010600030101010101" pitchFamily="2" charset="-122"/>
            </a:endParaRPr>
          </a:p>
        </p:txBody>
      </p:sp>
      <p:pic>
        <p:nvPicPr>
          <p:cNvPr id="2" name="图片 1" descr="图片2"/>
          <p:cNvPicPr>
            <a:picLocks noChangeAspect="1"/>
          </p:cNvPicPr>
          <p:nvPr/>
        </p:nvPicPr>
        <p:blipFill>
          <a:blip r:embed="rId3"/>
          <a:srcRect r="76819" b="51779"/>
          <a:stretch>
            <a:fillRect/>
          </a:stretch>
        </p:blipFill>
        <p:spPr>
          <a:xfrm>
            <a:off x="3837940" y="2981008"/>
            <a:ext cx="1087438" cy="981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图片 2" descr="图片2"/>
          <p:cNvPicPr>
            <a:picLocks noChangeAspect="1"/>
          </p:cNvPicPr>
          <p:nvPr/>
        </p:nvPicPr>
        <p:blipFill>
          <a:blip r:embed="rId3"/>
          <a:srcRect l="648" t="52528" r="76955"/>
          <a:stretch>
            <a:fillRect/>
          </a:stretch>
        </p:blipFill>
        <p:spPr>
          <a:xfrm>
            <a:off x="3823653" y="4308158"/>
            <a:ext cx="1050925" cy="966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图片 5" descr="图片2"/>
          <p:cNvPicPr>
            <a:picLocks noChangeAspect="1"/>
          </p:cNvPicPr>
          <p:nvPr/>
        </p:nvPicPr>
        <p:blipFill>
          <a:blip r:embed="rId3"/>
          <a:srcRect l="23181" r="54396"/>
          <a:stretch>
            <a:fillRect/>
          </a:stretch>
        </p:blipFill>
        <p:spPr>
          <a:xfrm>
            <a:off x="4925378" y="2981008"/>
            <a:ext cx="1052512" cy="2035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" name="图片 6" descr="图片2"/>
          <p:cNvPicPr>
            <a:picLocks noChangeAspect="1"/>
          </p:cNvPicPr>
          <p:nvPr/>
        </p:nvPicPr>
        <p:blipFill>
          <a:blip r:embed="rId3"/>
          <a:srcRect l="45361" r="35989"/>
          <a:stretch>
            <a:fillRect/>
          </a:stretch>
        </p:blipFill>
        <p:spPr>
          <a:xfrm>
            <a:off x="5966778" y="2981008"/>
            <a:ext cx="876300" cy="2035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图片 7" descr="图片2"/>
          <p:cNvPicPr>
            <a:picLocks noChangeAspect="1"/>
          </p:cNvPicPr>
          <p:nvPr/>
        </p:nvPicPr>
        <p:blipFill>
          <a:blip r:embed="rId3"/>
          <a:srcRect l="65134" t="24782" b="21193"/>
          <a:stretch>
            <a:fillRect/>
          </a:stretch>
        </p:blipFill>
        <p:spPr>
          <a:xfrm>
            <a:off x="6934518" y="3335655"/>
            <a:ext cx="1978025" cy="13271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  <p:cond evt="onBegin" delay="0">
                          <p:tn val="7"/>
                        </p:cond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  <p:cond evt="onBegin" delay="0">
                          <p:tn val="12"/>
                        </p:cond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  <p:cond evt="onBegin" delay="0">
                          <p:tn val="17"/>
                        </p:cond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  <p:cond evt="onBegin" delay="0">
                          <p:tn val="22"/>
                        </p:cond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  <p:cond evt="onBegin" delay="0">
                          <p:tn val="27"/>
                        </p:cond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  <p:cond evt="onBegin" delay="0">
                          <p:tn val="32"/>
                        </p:cond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  <p:cond evt="onBegin" delay="0">
                          <p:tn val="37"/>
                        </p:cond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4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6436" name="文本框 146435"/>
          <p:cNvSpPr txBox="1"/>
          <p:nvPr/>
        </p:nvSpPr>
        <p:spPr>
          <a:xfrm>
            <a:off x="1943100" y="2809875"/>
            <a:ext cx="4743450" cy="275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R="0" defTabSz="914400">
              <a:buClrTx/>
              <a:buSzTx/>
              <a:defRPr/>
            </a:pPr>
            <a:endParaRPr kumimoji="0" sz="1200" kern="1200" cap="none" spc="0" normalizeH="0" baseline="0" noProof="1">
              <a:latin typeface="微软雅黑" panose="020b0503020204020204" charset="-122"/>
              <a:ea typeface="PMingLiU" panose="02020500000000000000" pitchFamily="18" charset="-120"/>
              <a:cs typeface="+mn-cs"/>
            </a:endParaRPr>
          </a:p>
        </p:txBody>
      </p:sp>
      <p:graphicFrame>
        <p:nvGraphicFramePr>
          <p:cNvPr id="8196" name="表格 819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635000" y="885825"/>
          <a:ext cx="8170863" cy="5577205"/>
        </p:xfrm>
        <a:graphic>
          <a:graphicData uri="http://schemas.openxmlformats.org/drawingml/2006/table">
            <a:tbl>
              <a:tblPr/>
              <a:tblGrid>
                <a:gridCol w="2505075"/>
                <a:gridCol w="2859088"/>
                <a:gridCol w="2806700"/>
              </a:tblGrid>
              <a:tr h="646113">
                <a:tc>
                  <a:txBody>
                    <a:bodyPr vert="horz" wrap="square"/>
                    <a:lstStyle/>
                    <a:p>
                      <a:pPr lvl="0" algn="ctr" eaLnBrk="0" fontAlgn="ctr" hangingPunct="0">
                        <a:buNone/>
                      </a:pPr>
                      <a:r>
                        <a:rPr lang="zh-CN" altLang="en-US" sz="2800" b="1">
                          <a:latin typeface="黑体" panose="02010609060101010101" charset="-122"/>
                          <a:ea typeface="黑体" panose="02010609060101010101" charset="-122"/>
                        </a:rPr>
                        <a:t>电路名称</a:t>
                      </a:r>
                      <a:endParaRPr lang="zh-CN" altLang="en-US" sz="28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lvl="0" algn="ctr" eaLnBrk="0" fontAlgn="ctr" hangingPunct="0">
                        <a:buNone/>
                      </a:pPr>
                      <a:r>
                        <a:rPr lang="zh-CN" altLang="en-US" sz="2800" b="1">
                          <a:latin typeface="黑体" panose="02010609060101010101" charset="-122"/>
                          <a:ea typeface="黑体" panose="02010609060101010101" charset="-122"/>
                        </a:rPr>
                        <a:t>串联电路</a:t>
                      </a:r>
                      <a:endParaRPr lang="zh-CN" altLang="en-US" sz="28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lvl="0" algn="ctr" eaLnBrk="0" fontAlgn="ctr" hangingPunct="0">
                        <a:buNone/>
                      </a:pPr>
                      <a:r>
                        <a:rPr lang="zh-CN" altLang="en-US" sz="2800" b="1">
                          <a:latin typeface="黑体" panose="02010609060101010101" charset="-122"/>
                          <a:ea typeface="黑体" panose="02010609060101010101" charset="-122"/>
                        </a:rPr>
                        <a:t>并联电路</a:t>
                      </a:r>
                      <a:endParaRPr lang="zh-CN" altLang="en-US" sz="28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7070">
                <a:tc>
                  <a:txBody>
                    <a:bodyPr vert="horz" wrap="square"/>
                    <a:lstStyle/>
                    <a:p>
                      <a:pPr lvl="0" algn="ctr" eaLnBrk="0" hangingPunct="0">
                        <a:buNone/>
                      </a:pPr>
                      <a:r>
                        <a:rPr lang="zh-CN" altLang="en-US" sz="2800" b="1">
                          <a:latin typeface="黑体" panose="02010609060101010101" charset="-122"/>
                          <a:ea typeface="黑体" panose="02010609060101010101" charset="-122"/>
                        </a:rPr>
                        <a:t>电路图</a:t>
                      </a:r>
                      <a:endParaRPr lang="zh-CN" altLang="en-US" sz="28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lvl="0" algn="ctr" eaLnBrk="0" hangingPunct="0">
                        <a:spcBef>
                          <a:spcPct val="50000"/>
                        </a:spcBef>
                        <a:buNone/>
                      </a:pPr>
                      <a:endParaRPr lang="zh-CN" altLang="en-US" sz="24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lvl="0" algn="ctr" eaLnBrk="0" hangingPunct="0">
                        <a:spcBef>
                          <a:spcPct val="50000"/>
                        </a:spcBef>
                        <a:buNone/>
                      </a:pPr>
                      <a:endParaRPr lang="zh-CN" altLang="en-US" sz="2400">
                        <a:latin typeface="黑体"/>
                        <a:ea typeface="黑体" panose="02010609060101010101" charset="-122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 vert="horz" wrap="square"/>
                    <a:lstStyle/>
                    <a:p>
                      <a:pPr lvl="0" algn="ctr" eaLnBrk="0" hangingPunct="0">
                        <a:buNone/>
                      </a:pPr>
                      <a:r>
                        <a:rPr lang="zh-CN" altLang="en-US" sz="2800" b="1">
                          <a:latin typeface="黑体" panose="02010609060101010101" charset="-122"/>
                          <a:ea typeface="黑体" panose="02010609060101010101" charset="-122"/>
                        </a:rPr>
                        <a:t>电流关系</a:t>
                      </a:r>
                      <a:endParaRPr lang="zh-CN" altLang="en-US" sz="28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lvl="0" algn="ctr" eaLnBrk="0" fontAlgn="ctr" hangingPunct="0">
                        <a:buNone/>
                      </a:pPr>
                      <a:r>
                        <a:rPr lang="en-US" altLang="zh-CN" sz="4000" b="1" i="1">
                          <a:latin typeface="黑体" panose="02010609060101010101" charset="-122"/>
                          <a:ea typeface="黑体" panose="02010609060101010101" charset="-122"/>
                        </a:rPr>
                        <a:t>  </a:t>
                      </a:r>
                      <a:endParaRPr lang="en-US" altLang="zh-CN" sz="4000" b="1" i="1" baseline="-30000">
                        <a:latin typeface="黑体"/>
                        <a:ea typeface="黑体" panose="02010609060101010101" charset="-122"/>
                      </a:endParaRPr>
                    </a:p>
                  </a:txBody>
                  <a:tcPr marL="68580" marR="68580" marT="34290" marB="3429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lvl="0" algn="ctr" eaLnBrk="0" fontAlgn="ctr" hangingPunct="0">
                        <a:buNone/>
                      </a:pPr>
                      <a:endParaRPr lang="zh-CN" altLang="en-US" sz="4000" b="1" baseline="-300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 vert="horz" wrap="square"/>
                    <a:lstStyle/>
                    <a:p>
                      <a:pPr lvl="0" algn="ctr" eaLnBrk="0" hangingPunct="0">
                        <a:buNone/>
                      </a:pPr>
                      <a:r>
                        <a:rPr lang="zh-CN" altLang="en-US" sz="2800" b="1">
                          <a:latin typeface="黑体" panose="02010609060101010101" charset="-122"/>
                          <a:ea typeface="黑体" panose="02010609060101010101" charset="-122"/>
                        </a:rPr>
                        <a:t>电压关系</a:t>
                      </a:r>
                      <a:endParaRPr lang="zh-CN" altLang="en-US" sz="28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lvl="0" algn="ctr" eaLnBrk="0" fontAlgn="ctr" hangingPunct="0">
                        <a:buNone/>
                      </a:pPr>
                      <a:endParaRPr lang="zh-CN" altLang="en-US" sz="4000" b="1" baseline="-300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lvl="0" algn="ctr" eaLnBrk="0" fontAlgn="ctr" hangingPunct="0">
                        <a:buNone/>
                      </a:pPr>
                      <a:endParaRPr lang="zh-CN" altLang="en-US" sz="4000" b="1" baseline="-300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370">
                <a:tc>
                  <a:txBody>
                    <a:bodyPr vert="horz" wrap="square"/>
                    <a:lstStyle/>
                    <a:p>
                      <a:pPr lvl="0" algn="ctr" eaLnBrk="0" hangingPunct="0">
                        <a:buNone/>
                      </a:pPr>
                      <a:r>
                        <a:rPr lang="zh-CN" altLang="en-US" sz="2800" b="1">
                          <a:latin typeface="黑体" panose="02010609060101010101" charset="-122"/>
                          <a:ea typeface="黑体" panose="02010609060101010101" charset="-122"/>
                        </a:rPr>
                        <a:t>电阻关系</a:t>
                      </a:r>
                      <a:endParaRPr lang="zh-CN" altLang="en-US" sz="2800" b="1">
                        <a:latin typeface="黑体"/>
                        <a:ea typeface="黑体" panose="02010609060101010101" charset="-122"/>
                      </a:endParaRPr>
                    </a:p>
                  </a:txBody>
                  <a:tcPr marL="68580" marR="68580" marT="34290" marB="3429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lvl="0" algn="ctr" eaLnBrk="0" fontAlgn="ctr" hangingPunct="0">
                        <a:buNone/>
                      </a:pPr>
                      <a:endParaRPr lang="zh-CN" altLang="en-US" sz="4000" b="1" baseline="-300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lvl="0" algn="ctr" eaLnBrk="0" hangingPunct="0">
                        <a:buNone/>
                      </a:pPr>
                      <a:r>
                        <a:rPr lang="en-US" altLang="zh-CN" sz="4000">
                          <a:latin typeface="黑体" panose="02010609060101010101" charset="-122"/>
                          <a:ea typeface="黑体" panose="02010609060101010101" charset="-122"/>
                        </a:rPr>
                        <a:t> </a:t>
                      </a:r>
                      <a:endParaRPr lang="en-US" altLang="zh-CN" sz="40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2987">
                <a:tc>
                  <a:txBody>
                    <a:bodyPr vert="horz" wrap="square"/>
                    <a:lstStyle/>
                    <a:p>
                      <a:pPr lvl="0" eaLnBrk="0" hangingPunct="0">
                        <a:buNone/>
                      </a:pPr>
                      <a:r>
                        <a:rPr lang="zh-CN" altLang="en-US" sz="2800" b="1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电压与电流</a:t>
                      </a:r>
                      <a:endParaRPr lang="zh-CN" altLang="en-US" sz="2800" b="1">
                        <a:solidFill>
                          <a:srgbClr val="000000"/>
                        </a:solidFill>
                        <a:latin typeface="黑体"/>
                        <a:ea typeface="黑体" panose="02010609060101010101" charset="-122"/>
                        <a:sym typeface="+mn-ea"/>
                      </a:endParaRPr>
                    </a:p>
                    <a:p>
                      <a:pPr lvl="0" eaLnBrk="0" hangingPunct="0">
                        <a:buNone/>
                      </a:pPr>
                      <a:r>
                        <a:rPr lang="zh-CN" altLang="en-US" sz="2800" b="1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分配关系</a:t>
                      </a:r>
                      <a:endParaRPr lang="zh-CN" altLang="en-US" sz="2800" b="1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lvl="0" algn="ctr" eaLnBrk="1" fontAlgn="ctr" hangingPunct="1">
                        <a:buNone/>
                      </a:pPr>
                      <a:endParaRPr lang="zh-CN" altLang="en-US" sz="4000" b="1" baseline="-30000">
                        <a:latin typeface="黑体"/>
                        <a:ea typeface="黑体" panose="02010609060101010101" charset="-122"/>
                      </a:endParaRPr>
                    </a:p>
                  </a:txBody>
                  <a:tcPr marL="68580" marR="68580" marT="34290" marB="3429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lvl="0" algn="ctr" eaLnBrk="1" hangingPunct="1">
                        <a:buNone/>
                      </a:pPr>
                      <a:endParaRPr lang="en-US" altLang="zh-CN" sz="4000">
                        <a:latin typeface="黑体"/>
                        <a:ea typeface="黑体" panose="02010609060101010101" charset="-122"/>
                      </a:endParaRPr>
                    </a:p>
                  </a:txBody>
                  <a:tcPr marL="68580" marR="68580" marT="34290" marB="3429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6464" name="矩形 146463"/>
          <p:cNvSpPr/>
          <p:nvPr/>
        </p:nvSpPr>
        <p:spPr>
          <a:xfrm>
            <a:off x="4459288" y="3680619"/>
            <a:ext cx="309880" cy="1682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5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 </a:t>
            </a:r>
            <a:endParaRPr kumimoji="0" lang="en-US" altLang="zh-CN" sz="5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PMingLiU" panose="02020500000000000000" pitchFamily="18" charset="-120"/>
              <a:cs typeface="+mn-ea"/>
            </a:endParaRPr>
          </a:p>
        </p:txBody>
      </p:sp>
      <p:grpSp>
        <p:nvGrpSpPr>
          <p:cNvPr id="46113" name="Group 36"/>
          <p:cNvGrpSpPr/>
          <p:nvPr/>
        </p:nvGrpSpPr>
        <p:grpSpPr>
          <a:xfrm>
            <a:off x="3324225" y="1573213"/>
            <a:ext cx="2370138" cy="1961021"/>
            <a:chExt cx="3969" cy="3163"/>
          </a:xfrm>
        </p:grpSpPr>
        <p:sp>
          <p:nvSpPr>
            <p:cNvPr id="46114" name="Line 37"/>
            <p:cNvSpPr/>
            <p:nvPr/>
          </p:nvSpPr>
          <p:spPr>
            <a:xfrm>
              <a:off x="0" y="240"/>
              <a:ext cx="1200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15" name="Line 38"/>
            <p:cNvSpPr/>
            <p:nvPr/>
          </p:nvSpPr>
          <p:spPr>
            <a:xfrm flipH="1">
              <a:off x="1200" y="0"/>
              <a:ext cx="0" cy="48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16" name="Line 39"/>
            <p:cNvSpPr/>
            <p:nvPr/>
          </p:nvSpPr>
          <p:spPr>
            <a:xfrm flipH="1">
              <a:off x="1320" y="120"/>
              <a:ext cx="0" cy="24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17" name="Line 40"/>
            <p:cNvSpPr/>
            <p:nvPr/>
          </p:nvSpPr>
          <p:spPr>
            <a:xfrm>
              <a:off x="1361" y="226"/>
              <a:ext cx="2608" cy="1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18" name="Line 41"/>
            <p:cNvSpPr/>
            <p:nvPr/>
          </p:nvSpPr>
          <p:spPr>
            <a:xfrm flipH="1">
              <a:off x="0" y="240"/>
              <a:ext cx="0" cy="228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19" name="Line 42"/>
            <p:cNvSpPr/>
            <p:nvPr/>
          </p:nvSpPr>
          <p:spPr>
            <a:xfrm>
              <a:off x="0" y="2520"/>
              <a:ext cx="720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20" name="Rectangle 43"/>
            <p:cNvSpPr/>
            <p:nvPr/>
          </p:nvSpPr>
          <p:spPr>
            <a:xfrm>
              <a:off x="720" y="2370"/>
              <a:ext cx="960" cy="240"/>
            </a:xfrm>
            <a:prstGeom prst="rect">
              <a:avLst/>
            </a:prstGeom>
            <a:solidFill>
              <a:schemeClr val="accent1"/>
            </a:solidFill>
            <a:ln w="381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 sz="1600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6121" name="Rectangle 44"/>
            <p:cNvSpPr/>
            <p:nvPr/>
          </p:nvSpPr>
          <p:spPr>
            <a:xfrm>
              <a:off x="2340" y="2340"/>
              <a:ext cx="960" cy="240"/>
            </a:xfrm>
            <a:prstGeom prst="rect">
              <a:avLst/>
            </a:prstGeom>
            <a:solidFill>
              <a:schemeClr val="accent1"/>
            </a:solidFill>
            <a:ln w="381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 sz="1600">
                <a:latin typeface="Tahoma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6122" name="Line 45"/>
            <p:cNvSpPr/>
            <p:nvPr/>
          </p:nvSpPr>
          <p:spPr>
            <a:xfrm flipH="1">
              <a:off x="3960" y="240"/>
              <a:ext cx="0" cy="228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23" name="Line 46"/>
            <p:cNvSpPr/>
            <p:nvPr/>
          </p:nvSpPr>
          <p:spPr>
            <a:xfrm>
              <a:off x="3360" y="2460"/>
              <a:ext cx="600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24" name="Line 47"/>
            <p:cNvSpPr/>
            <p:nvPr/>
          </p:nvSpPr>
          <p:spPr>
            <a:xfrm>
              <a:off x="0" y="2520"/>
              <a:ext cx="360" cy="0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/>
          </p:txBody>
        </p:sp>
        <p:sp>
          <p:nvSpPr>
            <p:cNvPr id="46125" name="Line 48"/>
            <p:cNvSpPr/>
            <p:nvPr/>
          </p:nvSpPr>
          <p:spPr>
            <a:xfrm>
              <a:off x="1680" y="2490"/>
              <a:ext cx="480" cy="0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/>
          </p:txBody>
        </p:sp>
        <p:sp>
          <p:nvSpPr>
            <p:cNvPr id="46126" name="Text Box 49"/>
            <p:cNvSpPr txBox="1"/>
            <p:nvPr/>
          </p:nvSpPr>
          <p:spPr>
            <a:xfrm>
              <a:off x="0" y="960"/>
              <a:ext cx="840" cy="64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zh-CN" altLang="zh-CN" sz="20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I</a:t>
              </a:r>
              <a:endParaRPr lang="zh-CN" altLang="zh-CN" sz="20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46127" name="Text Box 50"/>
            <p:cNvSpPr txBox="1"/>
            <p:nvPr/>
          </p:nvSpPr>
          <p:spPr>
            <a:xfrm>
              <a:off x="840" y="2520"/>
              <a:ext cx="960" cy="64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</a:pPr>
              <a:r>
                <a:rPr lang="zh-CN" altLang="zh-CN" sz="20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U</a:t>
              </a:r>
              <a:r>
                <a:rPr lang="zh-CN" altLang="zh-CN" sz="12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1</a:t>
              </a:r>
              <a:endParaRPr lang="zh-CN" altLang="zh-CN" sz="12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46128" name="Text Box 51"/>
            <p:cNvSpPr txBox="1"/>
            <p:nvPr/>
          </p:nvSpPr>
          <p:spPr>
            <a:xfrm>
              <a:off x="2400" y="2520"/>
              <a:ext cx="960" cy="64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</a:pPr>
              <a:r>
                <a:rPr lang="zh-CN" altLang="zh-CN" sz="20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U</a:t>
              </a:r>
              <a:r>
                <a:rPr lang="zh-CN" altLang="zh-CN" sz="12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2</a:t>
              </a:r>
              <a:endParaRPr lang="zh-CN" altLang="zh-CN" sz="12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46129" name="Text Box 52"/>
            <p:cNvSpPr txBox="1"/>
            <p:nvPr/>
          </p:nvSpPr>
          <p:spPr>
            <a:xfrm>
              <a:off x="1361" y="567"/>
              <a:ext cx="840" cy="64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</a:pPr>
              <a:r>
                <a:rPr lang="zh-CN" altLang="zh-CN" sz="20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U</a:t>
              </a:r>
              <a:endParaRPr lang="zh-CN" altLang="zh-CN" sz="20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46130" name="Text Box 53"/>
            <p:cNvSpPr txBox="1"/>
            <p:nvPr/>
          </p:nvSpPr>
          <p:spPr>
            <a:xfrm>
              <a:off x="1680" y="1800"/>
              <a:ext cx="720" cy="64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zh-CN" altLang="zh-CN" sz="20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I</a:t>
              </a:r>
              <a:r>
                <a:rPr lang="zh-CN" altLang="zh-CN" sz="12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2</a:t>
              </a:r>
              <a:endParaRPr lang="zh-CN" altLang="zh-CN" sz="12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46131" name="Text Box 54"/>
            <p:cNvSpPr txBox="1"/>
            <p:nvPr/>
          </p:nvSpPr>
          <p:spPr>
            <a:xfrm>
              <a:off x="0" y="1800"/>
              <a:ext cx="720" cy="64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zh-CN" altLang="zh-CN" sz="20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I</a:t>
              </a:r>
              <a:r>
                <a:rPr lang="zh-CN" altLang="zh-CN" sz="10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1</a:t>
              </a:r>
              <a:r>
                <a:rPr lang="zh-CN" altLang="zh-CN" sz="20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 </a:t>
              </a:r>
              <a:endParaRPr lang="zh-CN" altLang="zh-CN" sz="20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46132" name="Text Box 55"/>
            <p:cNvSpPr txBox="1"/>
            <p:nvPr/>
          </p:nvSpPr>
          <p:spPr>
            <a:xfrm>
              <a:off x="2520" y="1800"/>
              <a:ext cx="1200" cy="64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/>
              <a:r>
                <a:rPr lang="zh-CN" altLang="zh-CN" sz="20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R</a:t>
              </a:r>
              <a:r>
                <a:rPr lang="zh-CN" altLang="zh-CN" sz="12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2</a:t>
              </a:r>
              <a:endParaRPr lang="zh-CN" altLang="zh-CN" sz="12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46133" name="Text Box 56"/>
            <p:cNvSpPr txBox="1"/>
            <p:nvPr/>
          </p:nvSpPr>
          <p:spPr>
            <a:xfrm>
              <a:off x="840" y="1800"/>
              <a:ext cx="840" cy="64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/>
              <a:r>
                <a:rPr lang="zh-CN" altLang="zh-CN" sz="20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R</a:t>
              </a:r>
              <a:r>
                <a:rPr lang="zh-CN" altLang="zh-CN" sz="12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1</a:t>
              </a:r>
              <a:endParaRPr lang="zh-CN" altLang="zh-CN" sz="12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grpSp>
          <p:nvGrpSpPr>
            <p:cNvPr id="46134" name="Group 57"/>
            <p:cNvGrpSpPr/>
            <p:nvPr/>
          </p:nvGrpSpPr>
          <p:grpSpPr>
            <a:xfrm>
              <a:off x="0" y="240"/>
              <a:ext cx="2400" cy="2250"/>
              <a:chExt cx="960" cy="900"/>
            </a:xfrm>
          </p:grpSpPr>
          <p:sp>
            <p:nvSpPr>
              <p:cNvPr id="46135" name="Line 58"/>
              <p:cNvSpPr/>
              <p:nvPr/>
            </p:nvSpPr>
            <p:spPr>
              <a:xfrm>
                <a:off x="540" y="0"/>
                <a:ext cx="48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46136" name="Line 59"/>
              <p:cNvSpPr/>
              <p:nvPr/>
            </p:nvSpPr>
            <p:spPr>
              <a:xfrm>
                <a:off x="672" y="900"/>
                <a:ext cx="288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46137" name="Line 60"/>
              <p:cNvSpPr/>
              <p:nvPr/>
            </p:nvSpPr>
            <p:spPr>
              <a:xfrm flipH="1">
                <a:off x="0" y="96"/>
                <a:ext cx="0" cy="432"/>
              </a:xfrm>
              <a:prstGeom prst="line">
                <a:avLst/>
              </a:prstGeom>
              <a:ln w="38100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/>
            </p:txBody>
          </p:sp>
        </p:grpSp>
      </p:grpSp>
      <p:grpSp>
        <p:nvGrpSpPr>
          <p:cNvPr id="46138" name="Group 61"/>
          <p:cNvGrpSpPr/>
          <p:nvPr/>
        </p:nvGrpSpPr>
        <p:grpSpPr>
          <a:xfrm>
            <a:off x="5938838" y="1573213"/>
            <a:ext cx="2719387" cy="1955265"/>
            <a:chExt cx="4425" cy="3758"/>
          </a:xfrm>
        </p:grpSpPr>
        <p:sp>
          <p:nvSpPr>
            <p:cNvPr id="46139" name="Line 62"/>
            <p:cNvSpPr/>
            <p:nvPr/>
          </p:nvSpPr>
          <p:spPr>
            <a:xfrm>
              <a:off x="345" y="300"/>
              <a:ext cx="1200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40" name="Line 63"/>
            <p:cNvSpPr/>
            <p:nvPr/>
          </p:nvSpPr>
          <p:spPr>
            <a:xfrm flipH="1">
              <a:off x="1545" y="0"/>
              <a:ext cx="0" cy="60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41" name="Line 64"/>
            <p:cNvSpPr/>
            <p:nvPr/>
          </p:nvSpPr>
          <p:spPr>
            <a:xfrm flipH="1">
              <a:off x="1665" y="120"/>
              <a:ext cx="0" cy="36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42" name="Line 65"/>
            <p:cNvSpPr/>
            <p:nvPr/>
          </p:nvSpPr>
          <p:spPr>
            <a:xfrm>
              <a:off x="1701" y="340"/>
              <a:ext cx="2724" cy="3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43" name="Line 66"/>
            <p:cNvSpPr/>
            <p:nvPr/>
          </p:nvSpPr>
          <p:spPr>
            <a:xfrm flipH="1">
              <a:off x="345" y="300"/>
              <a:ext cx="0" cy="180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44" name="Line 67"/>
            <p:cNvSpPr/>
            <p:nvPr/>
          </p:nvSpPr>
          <p:spPr>
            <a:xfrm>
              <a:off x="1065" y="1380"/>
              <a:ext cx="720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45" name="Line 68"/>
            <p:cNvSpPr/>
            <p:nvPr/>
          </p:nvSpPr>
          <p:spPr>
            <a:xfrm>
              <a:off x="1065" y="3030"/>
              <a:ext cx="720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46" name="Rectangle 69"/>
            <p:cNvSpPr/>
            <p:nvPr/>
          </p:nvSpPr>
          <p:spPr>
            <a:xfrm>
              <a:off x="1785" y="1260"/>
              <a:ext cx="1080" cy="240"/>
            </a:xfrm>
            <a:prstGeom prst="rect">
              <a:avLst/>
            </a:prstGeom>
            <a:solidFill>
              <a:schemeClr val="accent1"/>
            </a:solidFill>
            <a:ln w="381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 sz="1600">
                <a:latin typeface="Tahoma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6147" name="Rectangle 70"/>
            <p:cNvSpPr/>
            <p:nvPr/>
          </p:nvSpPr>
          <p:spPr>
            <a:xfrm>
              <a:off x="1785" y="2850"/>
              <a:ext cx="1080" cy="240"/>
            </a:xfrm>
            <a:prstGeom prst="rect">
              <a:avLst/>
            </a:prstGeom>
            <a:solidFill>
              <a:schemeClr val="accent1"/>
            </a:solidFill>
            <a:ln w="381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 sz="1600">
                <a:latin typeface="Tahoma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6148" name="Line 71"/>
            <p:cNvSpPr/>
            <p:nvPr/>
          </p:nvSpPr>
          <p:spPr>
            <a:xfrm>
              <a:off x="2865" y="1380"/>
              <a:ext cx="600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49" name="Line 72"/>
            <p:cNvSpPr/>
            <p:nvPr/>
          </p:nvSpPr>
          <p:spPr>
            <a:xfrm>
              <a:off x="2865" y="2940"/>
              <a:ext cx="600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50" name="Line 73"/>
            <p:cNvSpPr/>
            <p:nvPr/>
          </p:nvSpPr>
          <p:spPr>
            <a:xfrm flipH="1">
              <a:off x="3465" y="1380"/>
              <a:ext cx="0" cy="156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51" name="Line 74"/>
            <p:cNvSpPr/>
            <p:nvPr/>
          </p:nvSpPr>
          <p:spPr>
            <a:xfrm>
              <a:off x="3465" y="2100"/>
              <a:ext cx="960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52" name="Line 75"/>
            <p:cNvSpPr/>
            <p:nvPr/>
          </p:nvSpPr>
          <p:spPr>
            <a:xfrm flipH="1">
              <a:off x="4425" y="300"/>
              <a:ext cx="0" cy="180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53" name="Line 76"/>
            <p:cNvSpPr/>
            <p:nvPr/>
          </p:nvSpPr>
          <p:spPr>
            <a:xfrm flipH="1">
              <a:off x="1065" y="1380"/>
              <a:ext cx="0" cy="168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54" name="Line 77"/>
            <p:cNvSpPr/>
            <p:nvPr/>
          </p:nvSpPr>
          <p:spPr>
            <a:xfrm flipH="1">
              <a:off x="345" y="780"/>
              <a:ext cx="0" cy="840"/>
            </a:xfrm>
            <a:prstGeom prst="line">
              <a:avLst/>
            </a:prstGeom>
            <a:ln w="38100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/>
          </p:txBody>
        </p:sp>
        <p:sp>
          <p:nvSpPr>
            <p:cNvPr id="46155" name="Line 78"/>
            <p:cNvSpPr/>
            <p:nvPr/>
          </p:nvSpPr>
          <p:spPr>
            <a:xfrm>
              <a:off x="345" y="2070"/>
              <a:ext cx="720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6156" name="Line 79"/>
            <p:cNvSpPr/>
            <p:nvPr/>
          </p:nvSpPr>
          <p:spPr>
            <a:xfrm>
              <a:off x="1065" y="1380"/>
              <a:ext cx="480" cy="0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/>
          </p:txBody>
        </p:sp>
        <p:sp>
          <p:nvSpPr>
            <p:cNvPr id="46157" name="Line 80"/>
            <p:cNvSpPr/>
            <p:nvPr/>
          </p:nvSpPr>
          <p:spPr>
            <a:xfrm>
              <a:off x="1065" y="3030"/>
              <a:ext cx="480" cy="0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/>
          </p:txBody>
        </p:sp>
        <p:sp>
          <p:nvSpPr>
            <p:cNvPr id="46158" name="Text Box 81"/>
            <p:cNvSpPr txBox="1"/>
            <p:nvPr/>
          </p:nvSpPr>
          <p:spPr>
            <a:xfrm>
              <a:off x="0" y="680"/>
              <a:ext cx="3742" cy="236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zh-CN" altLang="zh-CN" sz="2000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 </a:t>
              </a:r>
              <a:endParaRPr lang="zh-CN" altLang="zh-CN" sz="20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endParaRPr>
            </a:p>
            <a:p>
              <a:pPr eaLnBrk="0" hangingPunct="0">
                <a:spcBef>
                  <a:spcPct val="50000"/>
                </a:spcBef>
              </a:pPr>
              <a:r>
                <a:rPr lang="zh-CN" altLang="zh-CN" sz="20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I        I</a:t>
              </a:r>
              <a:r>
                <a:rPr lang="zh-CN" altLang="zh-CN" sz="10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1 </a:t>
              </a:r>
              <a:r>
                <a:rPr lang="zh-CN" altLang="zh-CN" sz="20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                                 </a:t>
              </a:r>
              <a:endParaRPr lang="zh-CN" altLang="zh-CN" sz="20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endParaRPr>
            </a:p>
            <a:p>
              <a:pPr eaLnBrk="0" hangingPunct="0">
                <a:lnSpc>
                  <a:spcPct val="70000"/>
                </a:lnSpc>
                <a:spcBef>
                  <a:spcPct val="50000"/>
                </a:spcBef>
              </a:pPr>
              <a:r>
                <a:rPr lang="zh-CN" altLang="zh-CN" sz="20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            I</a:t>
              </a:r>
              <a:r>
                <a:rPr lang="zh-CN" altLang="zh-CN" sz="12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2</a:t>
              </a:r>
              <a:endParaRPr lang="zh-CN" altLang="zh-CN" sz="12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46159" name="Text Box 82"/>
            <p:cNvSpPr txBox="1"/>
            <p:nvPr/>
          </p:nvSpPr>
          <p:spPr>
            <a:xfrm>
              <a:off x="1701" y="340"/>
              <a:ext cx="1190" cy="76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</a:pPr>
              <a:r>
                <a:rPr lang="zh-CN" altLang="zh-CN" sz="20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U </a:t>
              </a:r>
              <a:endParaRPr lang="zh-CN" altLang="zh-CN" sz="20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46160" name="Text Box 83"/>
            <p:cNvSpPr txBox="1"/>
            <p:nvPr/>
          </p:nvSpPr>
          <p:spPr>
            <a:xfrm>
              <a:off x="2046" y="2992"/>
              <a:ext cx="1070" cy="76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</a:pPr>
              <a:r>
                <a:rPr lang="zh-CN" altLang="zh-CN" sz="20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U</a:t>
              </a:r>
              <a:r>
                <a:rPr lang="zh-CN" altLang="zh-CN" sz="12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2</a:t>
              </a:r>
              <a:endParaRPr lang="zh-CN" altLang="zh-CN" sz="12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46161" name="Text Box 84"/>
            <p:cNvSpPr txBox="1"/>
            <p:nvPr/>
          </p:nvSpPr>
          <p:spPr>
            <a:xfrm>
              <a:off x="2046" y="1378"/>
              <a:ext cx="1190" cy="76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</a:pPr>
              <a:r>
                <a:rPr lang="zh-CN" altLang="zh-CN" sz="20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U</a:t>
              </a:r>
              <a:r>
                <a:rPr lang="zh-CN" altLang="zh-CN" sz="12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1</a:t>
              </a:r>
              <a:endParaRPr lang="zh-CN" altLang="zh-CN" sz="12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46162" name="Text Box 85"/>
            <p:cNvSpPr txBox="1"/>
            <p:nvPr/>
          </p:nvSpPr>
          <p:spPr>
            <a:xfrm>
              <a:off x="2046" y="2194"/>
              <a:ext cx="1080" cy="76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/>
              <a:r>
                <a:rPr lang="zh-CN" altLang="zh-CN" sz="20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R</a:t>
              </a:r>
              <a:r>
                <a:rPr lang="zh-CN" altLang="zh-CN" sz="12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2</a:t>
              </a:r>
              <a:endParaRPr lang="zh-CN" altLang="zh-CN" sz="12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46163" name="Text Box 86"/>
            <p:cNvSpPr txBox="1"/>
            <p:nvPr/>
          </p:nvSpPr>
          <p:spPr>
            <a:xfrm>
              <a:off x="2046" y="562"/>
              <a:ext cx="1455" cy="76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/>
              <a:r>
                <a:rPr lang="zh-CN" altLang="zh-CN" sz="20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R</a:t>
              </a:r>
              <a:r>
                <a:rPr lang="zh-CN" altLang="zh-CN" sz="12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1</a:t>
              </a:r>
              <a:endParaRPr lang="zh-CN" altLang="zh-CN" sz="12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</p:grpSp>
      <p:sp>
        <p:nvSpPr>
          <p:cNvPr id="2" name="Text Box 51"/>
          <p:cNvSpPr txBox="1"/>
          <p:nvPr/>
        </p:nvSpPr>
        <p:spPr>
          <a:xfrm>
            <a:off x="3209925" y="5665788"/>
            <a:ext cx="1766888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latin typeface="Tahoma" pitchFamily="34" charset="0"/>
                <a:ea typeface="宋体" panose="02010600030101010101" pitchFamily="2" charset="-122"/>
              </a:rPr>
              <a:t>串联分压</a:t>
            </a:r>
            <a:endParaRPr lang="zh-CN" altLang="en-US" sz="2400" b="1">
              <a:solidFill>
                <a:srgbClr val="FF0000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Text Box 52"/>
          <p:cNvSpPr txBox="1"/>
          <p:nvPr/>
        </p:nvSpPr>
        <p:spPr>
          <a:xfrm>
            <a:off x="5935663" y="5649913"/>
            <a:ext cx="190500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latin typeface="Tahoma" pitchFamily="34" charset="0"/>
                <a:ea typeface="宋体" panose="02010600030101010101" pitchFamily="2" charset="-122"/>
              </a:rPr>
              <a:t>并联分流</a:t>
            </a:r>
            <a:endParaRPr lang="zh-CN" altLang="en-US" sz="2400" b="1">
              <a:solidFill>
                <a:srgbClr val="FF0000"/>
              </a:solidFill>
              <a:latin typeface="Tahoma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146465" name="对象 146464"/>
          <p:cNvGraphicFramePr>
            <a:graphicFrameLocks noChangeAspect="1"/>
          </p:cNvGraphicFramePr>
          <p:nvPr/>
        </p:nvGraphicFramePr>
        <p:xfrm>
          <a:off x="6446838" y="4765675"/>
          <a:ext cx="2224087" cy="68262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r:id="rId3" imgW="622300" imgH="228600" progId="Equation.3">
                  <p:embed/>
                </p:oleObj>
              </mc:Choice>
              <mc:Fallback>
                <p:oleObj r:id="rId3" imgW="6223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46838" y="4765675"/>
                        <a:ext cx="2224087" cy="682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矩形 1"/>
          <p:cNvSpPr/>
          <p:nvPr/>
        </p:nvSpPr>
        <p:spPr>
          <a:xfrm>
            <a:off x="6448425" y="3581400"/>
            <a:ext cx="1789113" cy="46037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200" b="0" i="1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 </a:t>
            </a:r>
            <a:r>
              <a:rPr kumimoji="0" lang="en-US" altLang="zh-CN" sz="2400" b="1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ea"/>
              </a:rPr>
              <a:t>I 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= </a:t>
            </a:r>
            <a:r>
              <a:rPr kumimoji="0" lang="en-US" altLang="zh-CN" sz="2400" b="1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ea"/>
              </a:rPr>
              <a:t>I 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楷体_GB2312" panose="02010609030101010101" charset="-122"/>
                <a:cs typeface="+mn-ea"/>
              </a:rPr>
              <a:t>1</a:t>
            </a:r>
            <a:r>
              <a:rPr kumimoji="0" lang="en-US" altLang="zh-CN" sz="1400" b="0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 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+ </a:t>
            </a:r>
            <a:r>
              <a:rPr kumimoji="0" lang="en-US" altLang="zh-CN" sz="2400" b="1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ea"/>
              </a:rPr>
              <a:t>I 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楷体_GB2312" panose="02010609030101010101" charset="-122"/>
                <a:cs typeface="+mn-ea"/>
              </a:rPr>
              <a:t>2</a:t>
            </a:r>
            <a:endParaRPr kumimoji="0" lang="en-US" altLang="zh-CN" sz="14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楷体_GB2312" charset="0"/>
              <a:cs typeface="+mn-ea"/>
            </a:endParaRPr>
          </a:p>
        </p:txBody>
      </p:sp>
      <p:sp>
        <p:nvSpPr>
          <p:cNvPr id="5" name="矩形 2"/>
          <p:cNvSpPr/>
          <p:nvPr/>
        </p:nvSpPr>
        <p:spPr>
          <a:xfrm>
            <a:off x="3471863" y="3582194"/>
            <a:ext cx="2006600" cy="46037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200" b="0" i="1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 </a:t>
            </a:r>
            <a:r>
              <a:rPr kumimoji="0" lang="en-US" altLang="zh-CN" sz="2400" b="1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ea"/>
              </a:rPr>
              <a:t>I 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= </a:t>
            </a:r>
            <a:r>
              <a:rPr kumimoji="0" lang="en-US" altLang="zh-CN" sz="2400" b="1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ea"/>
              </a:rPr>
              <a:t>I 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楷体_GB2312" panose="02010609030101010101" charset="-122"/>
                <a:cs typeface="+mn-ea"/>
              </a:rPr>
              <a:t>1</a:t>
            </a:r>
            <a:r>
              <a:rPr kumimoji="0" lang="en-US" altLang="zh-CN" sz="1400" b="0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 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= </a:t>
            </a:r>
            <a:r>
              <a:rPr kumimoji="0" lang="en-US" altLang="zh-CN" sz="2400" b="1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ea"/>
              </a:rPr>
              <a:t>I 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楷体_GB2312" panose="02010609030101010101" charset="-122"/>
                <a:cs typeface="+mn-ea"/>
              </a:rPr>
              <a:t>2</a:t>
            </a:r>
            <a:endParaRPr kumimoji="0" lang="en-US" altLang="zh-CN" sz="14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楷体_GB2312" panose="02010609030101010101" charset="-122"/>
              <a:cs typeface="+mn-ea"/>
            </a:endParaRPr>
          </a:p>
        </p:txBody>
      </p:sp>
      <p:sp>
        <p:nvSpPr>
          <p:cNvPr id="6" name="矩形 3"/>
          <p:cNvSpPr/>
          <p:nvPr/>
        </p:nvSpPr>
        <p:spPr>
          <a:xfrm>
            <a:off x="3582988" y="4214019"/>
            <a:ext cx="1858963" cy="46037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200" b="0" i="1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 </a:t>
            </a:r>
            <a:r>
              <a:rPr kumimoji="0" lang="en-US" altLang="zh-CN" sz="2400" b="1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ea"/>
              </a:rPr>
              <a:t>U 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= </a:t>
            </a:r>
            <a:r>
              <a:rPr kumimoji="0" lang="en-US" altLang="zh-CN" sz="2400" b="1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ea"/>
              </a:rPr>
              <a:t>U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楷体_GB2312" panose="02010609030101010101" charset="-122"/>
                <a:cs typeface="+mn-ea"/>
              </a:rPr>
              <a:t>1</a:t>
            </a:r>
            <a:r>
              <a:rPr kumimoji="0" lang="en-US" altLang="zh-CN" sz="1400" b="0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 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+ </a:t>
            </a:r>
            <a:r>
              <a:rPr kumimoji="0" lang="en-US" altLang="zh-CN" sz="2400" b="1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ea"/>
              </a:rPr>
              <a:t>U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楷体_GB2312" panose="02010609030101010101" charset="-122"/>
                <a:cs typeface="+mn-ea"/>
              </a:rPr>
              <a:t>2</a:t>
            </a:r>
            <a:endParaRPr kumimoji="0" lang="en-US" altLang="zh-CN" sz="14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楷体_GB2312" panose="02010609030101010101" charset="-122"/>
              <a:cs typeface="+mn-ea"/>
            </a:endParaRPr>
          </a:p>
        </p:txBody>
      </p:sp>
      <p:sp>
        <p:nvSpPr>
          <p:cNvPr id="7" name="矩形 4"/>
          <p:cNvSpPr/>
          <p:nvPr/>
        </p:nvSpPr>
        <p:spPr>
          <a:xfrm>
            <a:off x="3582988" y="4841875"/>
            <a:ext cx="2005013" cy="46037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200" b="0" i="1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 </a:t>
            </a:r>
            <a:r>
              <a:rPr kumimoji="0" lang="en-US" altLang="zh-CN" sz="2400" b="1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ea"/>
              </a:rPr>
              <a:t>R 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= </a:t>
            </a:r>
            <a:r>
              <a:rPr kumimoji="0" lang="en-US" altLang="zh-CN" sz="2400" b="1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ea"/>
              </a:rPr>
              <a:t>R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楷体_GB2312" panose="02010609030101010101" charset="-122"/>
                <a:cs typeface="+mn-ea"/>
              </a:rPr>
              <a:t>1</a:t>
            </a:r>
            <a:r>
              <a:rPr kumimoji="0" lang="en-US" altLang="zh-CN" sz="1400" b="0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 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+ </a:t>
            </a:r>
            <a:r>
              <a:rPr kumimoji="0" lang="en-US" altLang="zh-CN" sz="2400" b="1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ea"/>
              </a:rPr>
              <a:t>R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楷体_GB2312" panose="02010609030101010101" charset="-122"/>
                <a:cs typeface="+mn-ea"/>
              </a:rPr>
              <a:t>2</a:t>
            </a:r>
            <a:endParaRPr kumimoji="0" lang="en-US" altLang="zh-CN" sz="14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楷体_GB2312" panose="02010609030101010101" charset="-122"/>
              <a:cs typeface="+mn-ea"/>
            </a:endParaRPr>
          </a:p>
        </p:txBody>
      </p:sp>
      <p:sp>
        <p:nvSpPr>
          <p:cNvPr id="8" name="矩形 5"/>
          <p:cNvSpPr/>
          <p:nvPr/>
        </p:nvSpPr>
        <p:spPr>
          <a:xfrm>
            <a:off x="6451600" y="4214019"/>
            <a:ext cx="1797050" cy="46037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200" b="0" i="1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 </a:t>
            </a:r>
            <a:r>
              <a:rPr kumimoji="0" lang="en-US" altLang="zh-CN" sz="2400" b="1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ea"/>
              </a:rPr>
              <a:t>U 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= </a:t>
            </a:r>
            <a:r>
              <a:rPr kumimoji="0" lang="en-US" altLang="zh-CN" sz="2400" b="1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ea"/>
              </a:rPr>
              <a:t>U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楷体_GB2312" panose="02010609030101010101" charset="-122"/>
                <a:cs typeface="+mn-ea"/>
              </a:rPr>
              <a:t>1</a:t>
            </a:r>
            <a:r>
              <a:rPr kumimoji="0" lang="en-US" altLang="zh-CN" sz="1400" b="0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 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PMingLiU" panose="02020500000000000000" pitchFamily="18" charset="-120"/>
                <a:cs typeface="+mn-ea"/>
              </a:rPr>
              <a:t>= </a:t>
            </a:r>
            <a:r>
              <a:rPr kumimoji="0" lang="en-US" altLang="zh-CN" sz="2400" b="1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ea"/>
              </a:rPr>
              <a:t>U</a:t>
            </a:r>
            <a:r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楷体_GB2312" panose="02010609030101010101" charset="-122"/>
                <a:cs typeface="+mn-ea"/>
              </a:rPr>
              <a:t>2</a:t>
            </a:r>
            <a:endParaRPr kumimoji="0" lang="en-US" altLang="zh-CN" sz="14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楷体_GB2312" panose="02010609030101010101" charset="-122"/>
              <a:cs typeface="+mn-ea"/>
            </a:endParaRPr>
          </a:p>
        </p:txBody>
      </p:sp>
      <p:graphicFrame>
        <p:nvGraphicFramePr>
          <p:cNvPr id="9" name="Object 67"/>
          <p:cNvGraphicFramePr>
            <a:graphicFrameLocks noChangeAspect="1"/>
          </p:cNvGraphicFramePr>
          <p:nvPr/>
        </p:nvGraphicFramePr>
        <p:xfrm>
          <a:off x="4665663" y="5400675"/>
          <a:ext cx="1368425" cy="10160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9" r:id="rId5" imgW="837565" imgH="622300" progId="Equation.DSMT4">
                  <p:embed/>
                </p:oleObj>
              </mc:Choice>
              <mc:Fallback>
                <p:oleObj r:id="rId5" imgW="837565" imgH="6223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65663" y="5400675"/>
                        <a:ext cx="1368425" cy="1016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62"/>
          <p:cNvGraphicFramePr>
            <a:graphicFrameLocks noChangeAspect="1"/>
          </p:cNvGraphicFramePr>
          <p:nvPr/>
        </p:nvGraphicFramePr>
        <p:xfrm>
          <a:off x="7558088" y="5400675"/>
          <a:ext cx="1100137" cy="10160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0" r:id="rId7" imgW="786765" imgH="622300" progId="Equation.DSMT4">
                  <p:embed/>
                </p:oleObj>
              </mc:Choice>
              <mc:Fallback>
                <p:oleObj r:id="rId7" imgW="786765" imgH="6223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558088" y="5400675"/>
                        <a:ext cx="1100137" cy="1016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6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6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601" name="文本框 39937"/>
          <p:cNvSpPr txBox="1"/>
          <p:nvPr/>
        </p:nvSpPr>
        <p:spPr>
          <a:xfrm>
            <a:off x="2262188" y="2640013"/>
            <a:ext cx="4373562" cy="10144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6000">
                <a:latin typeface="黑体" panose="02010609060101010101" charset="-122"/>
                <a:ea typeface="黑体" panose="02010609060101010101" charset="-122"/>
              </a:rPr>
              <a:t>谢 谢 观 赏</a:t>
            </a:r>
            <a:endParaRPr lang="zh-CN" altLang="en-US" sz="6000">
              <a:latin typeface="黑体"/>
              <a:ea typeface="黑体" panose="02010609060101010101" charset="-122"/>
            </a:endParaRPr>
          </a:p>
        </p:txBody>
      </p:sp>
      <p:pic>
        <p:nvPicPr>
          <p:cNvPr id="25603" name="New picture" hidden="1"/>
          <p:cNvPicPr/>
          <p:nvPr/>
        </p:nvPicPr>
        <p:blipFill>
          <a:blip r:embed="rId2"/>
          <a:stretch>
            <a:fillRect/>
          </a:stretch>
        </p:blipFill>
        <p:spPr>
          <a:xfrm>
            <a:off x="12496800" y="11734800"/>
            <a:ext cx="266700" cy="304800"/>
          </a:xfrm>
          <a:prstGeom prst="cube">
            <a:avLst/>
          </a:prstGeom>
        </p:spPr>
      </p:pic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/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KSO_WM_NO_TAGS_SHAPE_FLAG" val="1"/>
</p:tagLst>
</file>

<file path=ppt/tags/tag64.xml><?xml version="1.0" encoding="utf-8"?>
<p:tagLst xmlns:p="http://schemas.openxmlformats.org/presentationml/2006/main">
  <p:tag name="KSO_WM_UNIT_TABLE_BEAUTIFY" val="smartTable{57885f7d-daaa-4fe9-ad2a-09670cea7898}"/>
</p:tagLst>
</file>

<file path=ppt/tags/tag65.xml><?xml version="1.0" encoding="utf-8"?>
<p:tagLst xmlns:p="http://schemas.openxmlformats.org/presentationml/2006/main">
  <p:tag name="AS_NET" val="4.0.30319.42000"/>
  <p:tag name="AS_OS" val="Microsoft Windows NT 6.1.7601 Service Pack 1"/>
  <p:tag name="AS_RELEASE_DATE" val="2020.05.14"/>
  <p:tag name="AS_TITLE" val="Aspose.Slides for .NET 4.0 Client Profile"/>
  <p:tag name="AS_VERSION" val="20.5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70</Paragraphs>
  <Slides>7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baseType="lpstr" size="20">
      <vt:lpstr>Arial</vt:lpstr>
      <vt:lpstr>微软雅黑</vt:lpstr>
      <vt:lpstr>Wingdings</vt:lpstr>
      <vt:lpstr>Calibri Light</vt:lpstr>
      <vt:lpstr>Calibri</vt:lpstr>
      <vt:lpstr>楷体</vt:lpstr>
      <vt:lpstr>黑体</vt:lpstr>
      <vt:lpstr>宋体</vt:lpstr>
      <vt:lpstr>Times New Roman</vt:lpstr>
      <vt:lpstr>PMingLiU</vt:lpstr>
      <vt:lpstr>Tahoma</vt:lpstr>
      <vt:lpstr>楷体_GB2312</vt:lpstr>
      <vt:lpstr>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20.0500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Administrator</dc:creator>
  <cp:lastModifiedBy>Administrator</cp:lastModifiedBy>
  <cp:revision>434</cp:revision>
  <dcterms:created xsi:type="dcterms:W3CDTF">2019-05-20T02:44:00Z</dcterms:created>
  <dcterms:modified xsi:type="dcterms:W3CDTF">2020-08-15T09:24:26Z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KSOProductBuildVer">
    <vt:lpwstr>2052-11.1.0.9828</vt:lpwstr>
  </property>
</Properties>
</file>