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0.5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handoutMasterIdLst>
    <p:handoutMasterId r:id="rId3"/>
  </p:handoutMasterIdLst>
  <p:sldIdLst>
    <p:sldId id="256" r:id="rId4"/>
    <p:sldId id="460" r:id="rId5"/>
    <p:sldId id="461" r:id="rId6"/>
    <p:sldId id="462" r:id="rId7"/>
    <p:sldId id="463" r:id="rId8"/>
    <p:sldId id="464" r:id="rId9"/>
    <p:sldId id="466" r:id="rId10"/>
    <p:sldId id="467" r:id="rId11"/>
    <p:sldId id="468" r:id="rId12"/>
    <p:sldId id="469" r:id="rId13"/>
    <p:sldId id="472" r:id="rId14"/>
    <p:sldId id="292" r:id="rId15"/>
  </p:sldIdLst>
  <p:sldSz cx="9144000" cy="6858000" type="screen4x3"/>
  <p:notesSz cx="6858000" cy="9144000"/>
  <p:custDataLst>
    <p:tags r:id="rId16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Calibri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276"/>
        <p:guide pos="276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6" cy="72006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tags" Target="tags/tag64.xml" /><Relationship Id="rId17" Type="http://schemas.openxmlformats.org/officeDocument/2006/relationships/presProps" Target="presProps.xml" /><Relationship Id="rId18" Type="http://schemas.openxmlformats.org/officeDocument/2006/relationships/viewProps" Target="viewProps.xml" /><Relationship Id="rId19" Type="http://schemas.openxmlformats.org/officeDocument/2006/relationships/theme" Target="theme/theme1.xml" /><Relationship Id="rId2" Type="http://schemas.openxmlformats.org/officeDocument/2006/relationships/notesMaster" Target="notesMasters/notesMaster1.xml" /><Relationship Id="rId20" Type="http://schemas.openxmlformats.org/officeDocument/2006/relationships/tableStyles" Target="tableStyles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4.wmf" /></Relationships>
</file>

<file path=ppt/drawings/_rels/vmlDrawing2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5.wmf" /></Relationships>
</file>

<file path=ppt/drawings/_rels/vmlDrawing3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7.wmf" /><Relationship Id="rId2" Type="http://schemas.openxmlformats.org/officeDocument/2006/relationships/image" Target="../media/image8.wmf" /></Relationships>
</file>

<file path=ppt/drawings/_rels/vmlDrawing4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9.wmf" /><Relationship Id="rId2" Type="http://schemas.openxmlformats.org/officeDocument/2006/relationships/image" Target="../media/image10.wmf" /><Relationship Id="rId3" Type="http://schemas.openxmlformats.org/officeDocument/2006/relationships/image" Target="../media/image11.wmf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0F9B84EA-7D68-4D60-9CB1-D50884785D1C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t/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8D4E0FC9-F1F8-4FAE-9988-3BA365CFD46F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t/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D2A48B96-639E-45A3-A0BA-2464DFDB1FAA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t/>
            </a:fld>
            <a:endParaRPr lang="zh-CN" altLang="en-US" strike="noStrike" noProof="1"/>
          </a:p>
        </p:txBody>
      </p:sp>
      <p:sp>
        <p:nvSpPr>
          <p:cNvPr id="4100" name="幻灯片图像占位符 3"/>
          <p:cNvSpPr>
            <a:spLocks noGrp="1" noRot="1" noChangeAspect="1"/>
          </p:cNvSpPr>
          <p:nvPr>
            <p:ph type="sldImg" idx="6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101" name="备注占位符 4"/>
          <p:cNvSpPr>
            <a:spLocks noGrp="1"/>
          </p:cNvSpPr>
          <p:nvPr>
            <p:ph type="body" sz="quarter" idx="7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A6837353-30EB-4A48-80EB-173D804AEFBD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t/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.xml" /><Relationship Id="rId2" Type="http://schemas.openxmlformats.org/officeDocument/2006/relationships/tags" Target="../tags/tag2.xml" /><Relationship Id="rId3" Type="http://schemas.openxmlformats.org/officeDocument/2006/relationships/tags" Target="../tags/tag3.xml" /><Relationship Id="rId4" Type="http://schemas.openxmlformats.org/officeDocument/2006/relationships/tags" Target="../tags/tag4.xml" /><Relationship Id="rId5" Type="http://schemas.openxmlformats.org/officeDocument/2006/relationships/tags" Target="../tags/tag5.xml" /><Relationship Id="rId6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8.xml" /><Relationship Id="rId2" Type="http://schemas.openxmlformats.org/officeDocument/2006/relationships/tags" Target="../tags/tag49.xml" /><Relationship Id="rId3" Type="http://schemas.openxmlformats.org/officeDocument/2006/relationships/tags" Target="../tags/tag50.xml" /><Relationship Id="rId4" Type="http://schemas.openxmlformats.org/officeDocument/2006/relationships/tags" Target="../tags/tag51.xml" /><Relationship Id="rId5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52.xml" /><Relationship Id="rId2" Type="http://schemas.openxmlformats.org/officeDocument/2006/relationships/tags" Target="../tags/tag53.xml" /><Relationship Id="rId3" Type="http://schemas.openxmlformats.org/officeDocument/2006/relationships/tags" Target="../tags/tag54.xml" /><Relationship Id="rId4" Type="http://schemas.openxmlformats.org/officeDocument/2006/relationships/tags" Target="../tags/tag55.xml" /><Relationship Id="rId5" Type="http://schemas.openxmlformats.org/officeDocument/2006/relationships/tags" Target="../tags/tag56.xml" /><Relationship Id="rId6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6.xml" /><Relationship Id="rId2" Type="http://schemas.openxmlformats.org/officeDocument/2006/relationships/tags" Target="../tags/tag7.xml" /><Relationship Id="rId3" Type="http://schemas.openxmlformats.org/officeDocument/2006/relationships/tags" Target="../tags/tag8.xml" /><Relationship Id="rId4" Type="http://schemas.openxmlformats.org/officeDocument/2006/relationships/tags" Target="../tags/tag9.xml" /><Relationship Id="rId5" Type="http://schemas.openxmlformats.org/officeDocument/2006/relationships/tags" Target="../tags/tag10.xml" /><Relationship Id="rId6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1.xml" /><Relationship Id="rId2" Type="http://schemas.openxmlformats.org/officeDocument/2006/relationships/tags" Target="../tags/tag12.xml" /><Relationship Id="rId3" Type="http://schemas.openxmlformats.org/officeDocument/2006/relationships/tags" Target="../tags/tag13.xml" /><Relationship Id="rId4" Type="http://schemas.openxmlformats.org/officeDocument/2006/relationships/tags" Target="../tags/tag14.xml" /><Relationship Id="rId5" Type="http://schemas.openxmlformats.org/officeDocument/2006/relationships/tags" Target="../tags/tag15.xml" /><Relationship Id="rId6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16.xml" /><Relationship Id="rId2" Type="http://schemas.openxmlformats.org/officeDocument/2006/relationships/tags" Target="../tags/tag17.xml" /><Relationship Id="rId3" Type="http://schemas.openxmlformats.org/officeDocument/2006/relationships/tags" Target="../tags/tag18.xml" /><Relationship Id="rId4" Type="http://schemas.openxmlformats.org/officeDocument/2006/relationships/tags" Target="../tags/tag19.xml" /><Relationship Id="rId5" Type="http://schemas.openxmlformats.org/officeDocument/2006/relationships/tags" Target="../tags/tag20.xml" /><Relationship Id="rId6" Type="http://schemas.openxmlformats.org/officeDocument/2006/relationships/tags" Target="../tags/tag21.xml" /><Relationship Id="rId7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22.xml" /><Relationship Id="rId2" Type="http://schemas.openxmlformats.org/officeDocument/2006/relationships/tags" Target="../tags/tag23.xml" /><Relationship Id="rId3" Type="http://schemas.openxmlformats.org/officeDocument/2006/relationships/tags" Target="../tags/tag24.xml" /><Relationship Id="rId4" Type="http://schemas.openxmlformats.org/officeDocument/2006/relationships/tags" Target="../tags/tag25.xml" /><Relationship Id="rId5" Type="http://schemas.openxmlformats.org/officeDocument/2006/relationships/tags" Target="../tags/tag26.xml" /><Relationship Id="rId6" Type="http://schemas.openxmlformats.org/officeDocument/2006/relationships/tags" Target="../tags/tag27.xml" /><Relationship Id="rId7" Type="http://schemas.openxmlformats.org/officeDocument/2006/relationships/tags" Target="../tags/tag28.xml" /><Relationship Id="rId8" Type="http://schemas.openxmlformats.org/officeDocument/2006/relationships/tags" Target="../tags/tag29.xml" /><Relationship Id="rId9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0.xml" /><Relationship Id="rId2" Type="http://schemas.openxmlformats.org/officeDocument/2006/relationships/tags" Target="../tags/tag31.xml" /><Relationship Id="rId3" Type="http://schemas.openxmlformats.org/officeDocument/2006/relationships/tags" Target="../tags/tag32.xml" /><Relationship Id="rId4" Type="http://schemas.openxmlformats.org/officeDocument/2006/relationships/tags" Target="../tags/tag33.xml" /><Relationship Id="rId5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4.xml" /><Relationship Id="rId2" Type="http://schemas.openxmlformats.org/officeDocument/2006/relationships/tags" Target="../tags/tag35.xml" /><Relationship Id="rId3" Type="http://schemas.openxmlformats.org/officeDocument/2006/relationships/tags" Target="../tags/tag36.xml" /><Relationship Id="rId4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37.xml" /><Relationship Id="rId2" Type="http://schemas.openxmlformats.org/officeDocument/2006/relationships/tags" Target="../tags/tag38.xml" /><Relationship Id="rId3" Type="http://schemas.openxmlformats.org/officeDocument/2006/relationships/tags" Target="../tags/tag39.xml" /><Relationship Id="rId4" Type="http://schemas.openxmlformats.org/officeDocument/2006/relationships/tags" Target="../tags/tag40.xml" /><Relationship Id="rId5" Type="http://schemas.openxmlformats.org/officeDocument/2006/relationships/tags" Target="../tags/tag41.xml" /><Relationship Id="rId6" Type="http://schemas.openxmlformats.org/officeDocument/2006/relationships/tags" Target="../tags/tag42.xml" /><Relationship Id="rId7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tags" Target="../tags/tag43.xml" /><Relationship Id="rId2" Type="http://schemas.openxmlformats.org/officeDocument/2006/relationships/tags" Target="../tags/tag44.xml" /><Relationship Id="rId3" Type="http://schemas.openxmlformats.org/officeDocument/2006/relationships/tags" Target="../tags/tag45.xml" /><Relationship Id="rId4" Type="http://schemas.openxmlformats.org/officeDocument/2006/relationships/tags" Target="../tags/tag46.xml" /><Relationship Id="rId5" Type="http://schemas.openxmlformats.org/officeDocument/2006/relationships/tags" Target="../tags/tag47.xml" /><Relationship Id="rId6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899100" y="914400"/>
            <a:ext cx="73494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899100" y="3560400"/>
            <a:ext cx="73494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18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456300" y="774000"/>
            <a:ext cx="8229600" cy="5482800"/>
          </a:xfrm>
        </p:spPr>
        <p:txBody>
          <a:bodyPr/>
          <a:lstStyle>
            <a:lvl1pPr marL="171450" indent="-17145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899100" y="2484000"/>
            <a:ext cx="73494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45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899100" y="3560400"/>
            <a:ext cx="73494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6300" y="1490400"/>
            <a:ext cx="8226900" cy="4759200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3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  <a:lvl6pPr marL="1714500" indent="0">
              <a:buNone/>
              <a:defRPr/>
            </a:lvl6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493100" y="3848400"/>
            <a:ext cx="58266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493100" y="4615200"/>
            <a:ext cx="58266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3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6300" y="1501200"/>
            <a:ext cx="3882600" cy="4748400"/>
          </a:xfrm>
        </p:spPr>
        <p:txBody>
          <a:bodyPr vert="horz" lIns="90000" tIns="46800" rIns="90000" bIns="4680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808700" y="1501200"/>
            <a:ext cx="3882600" cy="4748400"/>
          </a:xfrm>
        </p:spPr>
        <p:txBody>
          <a:bodyPr lIns="90000" tIns="46800" rIns="90000" bIns="46800">
            <a:normAutofit/>
          </a:bodyPr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/>
              </a:tabLst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2pPr>
            <a:lvl3pPr marL="857250" indent="-1714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2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3pPr>
            <a:lvl4pPr marL="1200150" indent="-17145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05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/>
              </a:defRPr>
            </a:lvl4pPr>
            <a:lvl5pPr eaLnBrk="1" fontAlgn="auto" latinLnBrk="0" hangingPunct="1">
              <a:lnSpc>
                <a:spcPct val="120000"/>
              </a:lnSpc>
              <a:defRPr sz="105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56300" y="1429200"/>
            <a:ext cx="40068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15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6300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1421729"/>
            <a:ext cx="40068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1500" b="1" i="0" u="none" strike="noStrike" kern="1200" cap="none" spc="20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854000"/>
            <a:ext cx="4006800" cy="4395600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05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6300" y="608400"/>
            <a:ext cx="82269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7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456300" y="1555200"/>
            <a:ext cx="3924808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/>
              </a:tabLst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762800" y="1555200"/>
            <a:ext cx="39204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n-cs"/>
                <a:sym typeface="+mn-ea"/>
              </a:defRPr>
            </a:lvl1pPr>
            <a:lvl2pPr marL="342900" indent="0" defTabSz="914400" eaLnBrk="1" fontAlgn="auto" latinLnBrk="0" hangingPunct="1">
              <a:buFont typeface="Arial" panose="020b0604020202020204" pitchFamily="34" charset="0"/>
              <a:buNone/>
              <a:tabLst>
                <a:tab pos="1609725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2pPr>
            <a:lvl3pPr eaLnBrk="1" fontAlgn="auto" latinLnBrk="0" hangingPunct="1">
              <a:buFont typeface="Arial" panose="020b0604020202020204" pitchFamily="34" charset="0"/>
              <a:buChar char="●"/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7676100" y="914400"/>
            <a:ext cx="783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100" b="1" i="0" u="none" strike="noStrike" kern="1200" cap="none" spc="30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85800" y="914400"/>
            <a:ext cx="6876900" cy="5029200"/>
          </a:xfrm>
        </p:spPr>
        <p:txBody>
          <a:bodyPr vert="eaVert" lIns="46800" tIns="46800" rIns="46800" bIns="46800"/>
          <a:lstStyle>
            <a:lvl1pPr marL="171450" indent="-17145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514350" indent="-17145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857250" indent="-17145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2001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1543050" indent="-17145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tags" Target="../tags/tag57.xml" /><Relationship Id="rId14" Type="http://schemas.openxmlformats.org/officeDocument/2006/relationships/tags" Target="../tags/tag58.xml" /><Relationship Id="rId15" Type="http://schemas.openxmlformats.org/officeDocument/2006/relationships/tags" Target="../tags/tag59.xml" /><Relationship Id="rId16" Type="http://schemas.openxmlformats.org/officeDocument/2006/relationships/tags" Target="../tags/tag60.xml" /><Relationship Id="rId17" Type="http://schemas.openxmlformats.org/officeDocument/2006/relationships/tags" Target="../tags/tag61.xml" /><Relationship Id="rId18" Type="http://schemas.openxmlformats.org/officeDocument/2006/relationships/tags" Target="../tags/tag62.xml" /><Relationship Id="rId19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6300" y="608400"/>
            <a:ext cx="82269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6300" y="1490400"/>
            <a:ext cx="82269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90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fld id="{760FBDFE-C587-4B4C-A407-44438C67B59E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087000" y="6314400"/>
            <a:ext cx="297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658200" y="6314400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/>
              </a:defRPr>
            </a:lvl1pPr>
          </a:lstStyle>
          <a:p>
            <a:fld id="{49AE70B2-8BF9-45C0-BB95-33D1B9D3A854}" type="slidenum">
              <a:rPr lang="zh-CN" altLang="en-US" smtClean="0"/>
              <a:t>0</a:t>
            </a:fld>
            <a:endParaRPr lang="zh-CN" altLang="en-US"/>
          </a:p>
        </p:txBody>
      </p:sp>
    </p:spTree>
    <p:custDataLst>
      <p:tags r:id="rId18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iming/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207135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tags" Target="../tags/tag63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2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3.png" /><Relationship Id="rId3" Type="http://schemas.openxmlformats.org/officeDocument/2006/relationships/image" Target="../media/image14.png" /><Relationship Id="rId4" Type="http://schemas.openxmlformats.org/officeDocument/2006/relationships/image" Target="../media/image15.png" /><Relationship Id="rId5" Type="http://schemas.openxmlformats.org/officeDocument/2006/relationships/image" Target="../media/image16.png" /><Relationship Id="rId6" Type="http://schemas.openxmlformats.org/officeDocument/2006/relationships/image" Target="../media/image17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8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png" /><Relationship Id="rId3" Type="http://schemas.openxmlformats.org/officeDocument/2006/relationships/oleObject" Target="../embeddings/oleObject1.bin" TargetMode="Internal" /><Relationship Id="rId4" Type="http://schemas.openxmlformats.org/officeDocument/2006/relationships/image" Target="../media/image4.wmf" /><Relationship Id="rId5" Type="http://schemas.openxmlformats.org/officeDocument/2006/relationships/vmlDrawing" Target="../drawings/vmlDrawing1.v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png" /><Relationship Id="rId3" Type="http://schemas.openxmlformats.org/officeDocument/2006/relationships/oleObject" Target="../embeddings/oleObject2.bin" TargetMode="Internal" /><Relationship Id="rId4" Type="http://schemas.openxmlformats.org/officeDocument/2006/relationships/image" Target="../media/image5.wmf" /><Relationship Id="rId5" Type="http://schemas.openxmlformats.org/officeDocument/2006/relationships/vmlDrawing" Target="../drawings/vmlDrawing2.v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png" /><Relationship Id="rId3" Type="http://schemas.openxmlformats.org/officeDocument/2006/relationships/oleObject" Target="../embeddings/oleObject3.bin" TargetMode="Internal" /><Relationship Id="rId4" Type="http://schemas.openxmlformats.org/officeDocument/2006/relationships/image" Target="../media/image7.wmf" /><Relationship Id="rId5" Type="http://schemas.openxmlformats.org/officeDocument/2006/relationships/oleObject" Target="../embeddings/oleObject4.bin" TargetMode="Internal" /><Relationship Id="rId6" Type="http://schemas.openxmlformats.org/officeDocument/2006/relationships/image" Target="../media/image8.wmf" /><Relationship Id="rId7" Type="http://schemas.openxmlformats.org/officeDocument/2006/relationships/vmlDrawing" Target="../drawings/vmlDrawing3.v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png" /><Relationship Id="rId3" Type="http://schemas.openxmlformats.org/officeDocument/2006/relationships/oleObject" Target="../embeddings/oleObject5.bin" TargetMode="Internal" /><Relationship Id="rId4" Type="http://schemas.openxmlformats.org/officeDocument/2006/relationships/image" Target="../media/image9.wmf" /><Relationship Id="rId5" Type="http://schemas.openxmlformats.org/officeDocument/2006/relationships/oleObject" Target="../embeddings/oleObject6.bin" TargetMode="Internal" /><Relationship Id="rId6" Type="http://schemas.openxmlformats.org/officeDocument/2006/relationships/image" Target="../media/image10.wmf" /><Relationship Id="rId7" Type="http://schemas.openxmlformats.org/officeDocument/2006/relationships/oleObject" Target="../embeddings/oleObject7.bin" TargetMode="Internal" /><Relationship Id="rId8" Type="http://schemas.openxmlformats.org/officeDocument/2006/relationships/image" Target="../media/image11.wmf" /><Relationship Id="rId9" Type="http://schemas.openxmlformats.org/officeDocument/2006/relationships/vmlDrawing" Target="../drawings/vmlDrawing4.v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25"/>
          <p:cNvSpPr txBox="1"/>
          <p:nvPr/>
        </p:nvSpPr>
        <p:spPr>
          <a:xfrm>
            <a:off x="1199515" y="3612515"/>
            <a:ext cx="674497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第2课时 串联分压、并联分流的规律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3" name="文本框 24"/>
          <p:cNvSpPr txBox="1"/>
          <p:nvPr/>
        </p:nvSpPr>
        <p:spPr>
          <a:xfrm>
            <a:off x="2092960" y="2135505"/>
            <a:ext cx="4342765" cy="67564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800">
                <a:latin typeface="黑体" panose="02010609060101010101" charset="-122"/>
                <a:ea typeface="黑体" panose="02010609060101010101" charset="-122"/>
              </a:rPr>
              <a:t>第十七章 欧姆定律</a:t>
            </a:r>
            <a:endParaRPr lang="zh-CN" altLang="en-US" sz="3800">
              <a:latin typeface="黑体"/>
              <a:ea typeface="黑体" panose="02010609060101010101" charset="-122"/>
            </a:endParaRPr>
          </a:p>
        </p:txBody>
      </p:sp>
      <p:sp>
        <p:nvSpPr>
          <p:cNvPr id="4" name="文本框 25"/>
          <p:cNvSpPr txBox="1"/>
          <p:nvPr/>
        </p:nvSpPr>
        <p:spPr>
          <a:xfrm>
            <a:off x="756920" y="2908935"/>
            <a:ext cx="762952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第4节 欧姆定律在串、并联电路中的应用</a:t>
            </a:r>
            <a:endParaRPr lang="zh-CN" altLang="en-US" sz="3200">
              <a:latin typeface="黑体"/>
              <a:ea typeface="黑体" panose="02010609060101010101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57785" y="124460"/>
            <a:ext cx="8108315" cy="2713355"/>
            <a:chOff x="91" y="196"/>
            <a:chExt cx="12769" cy="4273"/>
          </a:xfrm>
        </p:grpSpPr>
        <p:cxnSp>
          <p:nvCxnSpPr>
            <p:cNvPr id="5" name="直接连接符 4"/>
            <p:cNvCxnSpPr/>
            <p:nvPr/>
          </p:nvCxnSpPr>
          <p:spPr>
            <a:xfrm>
              <a:off x="1109" y="4469"/>
              <a:ext cx="11751" cy="0"/>
            </a:xfrm>
            <a:prstGeom prst="line">
              <a:avLst/>
            </a:prstGeom>
            <a:ln w="2540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34822" name="文本框 1"/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91" y="196"/>
              <a:ext cx="4634" cy="58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zh-CN" altLang="en-US" b="1">
                  <a:solidFill>
                    <a:schemeClr val="bg1"/>
                  </a:solidFill>
                  <a:latin typeface="微软雅黑" panose="020b0503020204020204" charset="-122"/>
                  <a:ea typeface="微软雅黑"/>
                  <a:cs typeface="宋体" panose="02010600030101010101" pitchFamily="2" charset="-122"/>
                </a:rPr>
                <a:t>￭</a:t>
              </a:r>
              <a:r>
                <a:rPr lang="zh-CN" altLang="en-US" b="1">
                  <a:solidFill>
                    <a:schemeClr val="bg1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rPr>
                <a:t>九年级 物理 上册 人教版</a:t>
              </a:r>
              <a:endParaRPr lang="zh-CN" altLang="en-US" b="1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endParaRPr>
            </a:p>
          </p:txBody>
        </p:sp>
      </p:grpSp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2" name="文本框 77828"/>
          <p:cNvSpPr txBox="1"/>
          <p:nvPr/>
        </p:nvSpPr>
        <p:spPr>
          <a:xfrm>
            <a:off x="342900" y="1544955"/>
            <a:ext cx="8458200" cy="155321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ts val="3800"/>
              </a:lnSpc>
            </a:pPr>
            <a:r>
              <a:rPr lang="zh-CN" altLang="en-US" sz="26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</a:rPr>
              <a:t>当并联电路中的一个支路的电阻改变时，这个支路的电流会变化，干路电流也会变化，但另一个支路的电流和电压不变。</a:t>
            </a:r>
            <a:endParaRPr lang="zh-CN" altLang="en-US" sz="2600">
              <a:solidFill>
                <a:srgbClr val="FF0000"/>
              </a:solidFill>
              <a:latin typeface="黑体"/>
              <a:ea typeface="黑体" panose="02010609060101010101" charset="-122"/>
            </a:endParaRPr>
          </a:p>
        </p:txBody>
      </p:sp>
      <p:sp>
        <p:nvSpPr>
          <p:cNvPr id="2" name="文本框 24"/>
          <p:cNvSpPr txBox="1"/>
          <p:nvPr/>
        </p:nvSpPr>
        <p:spPr>
          <a:xfrm>
            <a:off x="284480" y="1014730"/>
            <a:ext cx="34493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课堂小结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18433" name="图片 7885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3435" y="2791460"/>
            <a:ext cx="4388485" cy="3016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1" name="文本框 81921"/>
          <p:cNvSpPr txBox="1"/>
          <p:nvPr/>
        </p:nvSpPr>
        <p:spPr>
          <a:xfrm>
            <a:off x="296228" y="1364615"/>
            <a:ext cx="8351837" cy="175323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如图所示，</a:t>
            </a:r>
            <a:r>
              <a:rPr lang="en-US" altLang="zh-CN" sz="24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</a:t>
            </a:r>
            <a:r>
              <a:rPr lang="en-US" altLang="zh-CN" sz="24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en-US" altLang="zh-CN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=30 </a:t>
            </a:r>
            <a:r>
              <a:rPr lang="el-GR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Ω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，电流表的示数为</a:t>
            </a:r>
            <a:r>
              <a:rPr lang="en-US" altLang="zh-CN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0.6 A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，电压表的示数为</a:t>
            </a:r>
            <a:r>
              <a:rPr lang="en-US" altLang="zh-CN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12 V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。求：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（</a:t>
            </a:r>
            <a:r>
              <a:rPr lang="en-US" altLang="zh-CN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1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）</a:t>
            </a:r>
            <a:r>
              <a:rPr lang="en-US" altLang="zh-CN" sz="24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</a:t>
            </a:r>
            <a:r>
              <a:rPr lang="en-US" altLang="zh-CN" sz="24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的阻值；（</a:t>
            </a:r>
            <a:r>
              <a:rPr lang="en-US" altLang="zh-CN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）并联电路总电流</a:t>
            </a:r>
            <a:r>
              <a:rPr lang="en-US" altLang="zh-CN" sz="24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I 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；</a:t>
            </a:r>
            <a:endParaRPr lang="zh-CN" altLang="en-US" sz="2400">
              <a:latin typeface="黑体"/>
              <a:ea typeface="黑体" panose="02010609060101010101" charset="-122"/>
              <a:cs typeface="黑体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）并联电路总电阻</a:t>
            </a:r>
            <a:r>
              <a:rPr lang="en-US" altLang="zh-CN" sz="24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</a:t>
            </a:r>
            <a:r>
              <a:rPr lang="zh-CN" altLang="en-US" sz="2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</a:t>
            </a:r>
            <a:endParaRPr lang="zh-CN" altLang="en-US" sz="2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pic>
        <p:nvPicPr>
          <p:cNvPr id="20501" name="图片 8197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96648" y="2722563"/>
            <a:ext cx="2330450" cy="2112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24"/>
          <p:cNvSpPr txBox="1"/>
          <p:nvPr/>
        </p:nvSpPr>
        <p:spPr>
          <a:xfrm>
            <a:off x="523875" y="973455"/>
            <a:ext cx="297688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课堂作业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875" y="3117850"/>
            <a:ext cx="5071110" cy="72834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6995" y="3963035"/>
            <a:ext cx="4025900" cy="7429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1020" y="4736465"/>
            <a:ext cx="4095115" cy="54102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15720" y="5277485"/>
            <a:ext cx="3898900" cy="709295"/>
          </a:xfrm>
          <a:prstGeom prst="rect">
            <a:avLst/>
          </a:prstGeom>
        </p:spPr>
      </p:pic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601" name="文本框 39937"/>
          <p:cNvSpPr txBox="1"/>
          <p:nvPr/>
        </p:nvSpPr>
        <p:spPr>
          <a:xfrm>
            <a:off x="2262188" y="2640013"/>
            <a:ext cx="4373562" cy="10144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zh-CN" altLang="en-US" sz="6000">
                <a:latin typeface="黑体" panose="02010609060101010101" charset="-122"/>
                <a:ea typeface="黑体" panose="02010609060101010101" charset="-122"/>
              </a:rPr>
              <a:t>谢 谢 观 赏</a:t>
            </a:r>
            <a:endParaRPr lang="zh-CN" altLang="en-US" sz="6000">
              <a:latin typeface="黑体"/>
              <a:ea typeface="黑体" panose="02010609060101010101" charset="-122"/>
            </a:endParaRPr>
          </a:p>
        </p:txBody>
      </p:sp>
      <p:pic>
        <p:nvPicPr>
          <p:cNvPr id="25603" name="New picture" hidden="1"/>
          <p:cNvPicPr/>
          <p:nvPr/>
        </p:nvPicPr>
        <p:blipFill>
          <a:blip r:embed="rId2"/>
          <a:stretch>
            <a:fillRect/>
          </a:stretch>
        </p:blipFill>
        <p:spPr>
          <a:xfrm>
            <a:off x="11620500" y="11264900"/>
            <a:ext cx="393700" cy="355600"/>
          </a:xfrm>
          <a:prstGeom prst="cube">
            <a:avLst/>
          </a:prstGeom>
        </p:spPr>
      </p:pic>
    </p:spTree>
  </p:cSld>
  <p:clrMapOvr>
    <a:masterClrMapping/>
  </p:clrMapOvr>
  <mc:AlternateContent>
    <mc:Choice xmlns:p14="http://schemas.microsoft.com/office/powerpoint/2010/main" Requires="p14">
      <p:transition p14:dur="9"/>
    </mc:Choice>
    <mc:Fallback>
      <p:transition/>
    </mc:Fallback>
  </mc:AlternateContent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197" name="矩形 69639"/>
          <p:cNvSpPr/>
          <p:nvPr/>
        </p:nvSpPr>
        <p:spPr>
          <a:xfrm>
            <a:off x="284480" y="1598295"/>
            <a:ext cx="550735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串联电路中的电流、电压规律</a:t>
            </a:r>
            <a:endParaRPr lang="zh-CN" altLang="en-US" sz="2800">
              <a:solidFill>
                <a:srgbClr val="FF0000"/>
              </a:solidFill>
              <a:latin typeface="黑体"/>
              <a:ea typeface="黑体" panose="02010609060101010101" charset="-122"/>
              <a:cs typeface="黑体"/>
            </a:endParaRPr>
          </a:p>
        </p:txBody>
      </p:sp>
      <p:sp>
        <p:nvSpPr>
          <p:cNvPr id="69641" name="文本框 69640"/>
          <p:cNvSpPr txBox="1"/>
          <p:nvPr/>
        </p:nvSpPr>
        <p:spPr>
          <a:xfrm>
            <a:off x="284480" y="3855720"/>
            <a:ext cx="8787765" cy="23304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）串联电路中各处的电流是相等的；</a:t>
            </a:r>
            <a:endParaRPr lang="zh-CN" altLang="en-US" sz="2800">
              <a:latin typeface="黑体"/>
              <a:ea typeface="黑体" panose="02010609060101010101" charset="-122"/>
              <a:cs typeface="黑体"/>
            </a:endParaRPr>
          </a:p>
          <a:p>
            <a:pPr>
              <a:lnSpc>
                <a:spcPct val="130000"/>
              </a:lnSpc>
            </a:pPr>
            <a:r>
              <a:rPr lang="en-US" altLang="zh-CN" sz="2800" i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 I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=</a:t>
            </a:r>
            <a:r>
              <a:rPr lang="en-US" altLang="zh-CN" sz="2800" i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I</a:t>
            </a:r>
            <a:r>
              <a:rPr lang="en-US" altLang="zh-CN" sz="2800" baseline="-250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=</a:t>
            </a:r>
            <a:r>
              <a:rPr lang="en-US" altLang="zh-CN" sz="2800" i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I</a:t>
            </a:r>
            <a:r>
              <a:rPr lang="en-US" altLang="zh-CN" sz="2800" baseline="-250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=…=</a:t>
            </a:r>
            <a:r>
              <a:rPr lang="en-US" altLang="zh-CN" sz="2800" i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I</a:t>
            </a:r>
            <a:r>
              <a:rPr lang="en-US" altLang="zh-CN" sz="2800" baseline="-250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n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）串联电路中的总电压等于各部分电路的电压之和。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i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 U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=</a:t>
            </a:r>
            <a:r>
              <a:rPr lang="en-US" altLang="zh-CN" sz="2800" i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U</a:t>
            </a:r>
            <a:r>
              <a:rPr lang="en-US" altLang="zh-CN" sz="2800" baseline="-250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+</a:t>
            </a:r>
            <a:r>
              <a:rPr lang="en-US" altLang="zh-CN" sz="2800" i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U</a:t>
            </a:r>
            <a:r>
              <a:rPr lang="en-US" altLang="zh-CN" sz="2800" baseline="-250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+…+</a:t>
            </a:r>
            <a:r>
              <a:rPr lang="en-US" altLang="zh-CN" sz="2800" i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U</a:t>
            </a:r>
            <a:r>
              <a:rPr lang="en-US" altLang="zh-CN" sz="2800" baseline="-250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n</a:t>
            </a:r>
            <a:endParaRPr lang="zh-CN" altLang="en-US" sz="2800" baseline="-25000">
              <a:solidFill>
                <a:srgbClr val="FF0000"/>
              </a:solidFill>
              <a:latin typeface="黑体"/>
              <a:ea typeface="黑体" panose="02010609060101010101" charset="-122"/>
              <a:cs typeface="黑体"/>
            </a:endParaRPr>
          </a:p>
        </p:txBody>
      </p:sp>
      <p:pic>
        <p:nvPicPr>
          <p:cNvPr id="8199" name="图片 6966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5045" y="2210118"/>
            <a:ext cx="3600450" cy="15557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24"/>
          <p:cNvSpPr txBox="1"/>
          <p:nvPr/>
        </p:nvSpPr>
        <p:spPr>
          <a:xfrm>
            <a:off x="284480" y="1014730"/>
            <a:ext cx="260604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21" name="矩形 70661"/>
          <p:cNvSpPr/>
          <p:nvPr/>
        </p:nvSpPr>
        <p:spPr>
          <a:xfrm>
            <a:off x="398145" y="1598295"/>
            <a:ext cx="526986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并联电路中的电流、电压规律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pic>
        <p:nvPicPr>
          <p:cNvPr id="9222" name="图片 706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2175" y="2119948"/>
            <a:ext cx="3095625" cy="1625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0666" name="矩形 70665"/>
          <p:cNvSpPr/>
          <p:nvPr/>
        </p:nvSpPr>
        <p:spPr>
          <a:xfrm>
            <a:off x="524510" y="3814445"/>
            <a:ext cx="8027988" cy="23304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）并联电路中干路电流等于各支路电流之和；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i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   I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=</a:t>
            </a:r>
            <a:r>
              <a:rPr lang="en-US" altLang="zh-CN" sz="2800" i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I</a:t>
            </a:r>
            <a:r>
              <a:rPr lang="en-US" altLang="zh-CN" sz="2800" baseline="-250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+</a:t>
            </a:r>
            <a:r>
              <a:rPr lang="en-US" altLang="zh-CN" sz="2800" i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I</a:t>
            </a:r>
            <a:r>
              <a:rPr lang="en-US" altLang="zh-CN" sz="2800" baseline="-250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+…+</a:t>
            </a:r>
            <a:r>
              <a:rPr lang="en-US" altLang="zh-CN" sz="2800" i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I</a:t>
            </a:r>
            <a:r>
              <a:rPr lang="en-US" altLang="zh-CN" sz="2800" baseline="-250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n</a:t>
            </a:r>
            <a:endParaRPr lang="zh-CN" altLang="en-US" sz="2800" baseline="-250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）并联电路中各支路两端电压相等。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2800" i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           U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=</a:t>
            </a:r>
            <a:r>
              <a:rPr lang="en-US" altLang="zh-CN" sz="2800" i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U</a:t>
            </a:r>
            <a:r>
              <a:rPr lang="en-US" altLang="zh-CN" sz="2800" baseline="-250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=</a:t>
            </a:r>
            <a:r>
              <a:rPr lang="en-US" altLang="zh-CN" sz="2800" i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U</a:t>
            </a:r>
            <a:r>
              <a:rPr lang="en-US" altLang="zh-CN" sz="2800" baseline="-250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=…=</a:t>
            </a:r>
            <a:r>
              <a:rPr lang="en-US" altLang="zh-CN" sz="2800" i="1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U</a:t>
            </a:r>
            <a:r>
              <a:rPr lang="en-US" altLang="zh-CN" sz="2800" baseline="-250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n</a:t>
            </a:r>
            <a:endParaRPr lang="zh-CN" altLang="en-US" sz="2800" baseline="-250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" name="文本框 24"/>
          <p:cNvSpPr txBox="1"/>
          <p:nvPr/>
        </p:nvSpPr>
        <p:spPr>
          <a:xfrm>
            <a:off x="284480" y="1014730"/>
            <a:ext cx="344043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课堂探究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51" name="文本框 37903"/>
          <p:cNvSpPr txBox="1"/>
          <p:nvPr/>
        </p:nvSpPr>
        <p:spPr>
          <a:xfrm>
            <a:off x="385445" y="1677035"/>
            <a:ext cx="6131560" cy="396938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如图所示，电阻</a:t>
            </a:r>
            <a:r>
              <a:rPr lang="en-US" altLang="zh-CN" sz="28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</a:t>
            </a:r>
            <a:r>
              <a:rPr lang="en-US" altLang="zh-CN" sz="28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为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10Ω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，电源两端电压为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6V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。开关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S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闭合后，求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：</a:t>
            </a:r>
            <a:endParaRPr lang="zh-CN" altLang="en-US" sz="2800">
              <a:latin typeface="黑体"/>
              <a:ea typeface="黑体" panose="02010609060101010101" charset="-122"/>
              <a:cs typeface="黑体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（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1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）当滑动变阻器</a:t>
            </a:r>
            <a:r>
              <a:rPr lang="en-US" altLang="zh-CN" sz="28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R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接入电路的电阻</a:t>
            </a:r>
            <a:r>
              <a:rPr lang="en-US" altLang="zh-CN" sz="28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R</a:t>
            </a:r>
            <a:r>
              <a:rPr lang="en-US" altLang="zh-CN" sz="28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2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为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50Ω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时，通过电阻</a:t>
            </a:r>
            <a:r>
              <a:rPr lang="en-US" altLang="zh-CN" sz="28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R</a:t>
            </a:r>
            <a:r>
              <a:rPr lang="en-US" altLang="zh-CN" sz="28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1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的电流</a:t>
            </a:r>
            <a:r>
              <a:rPr lang="en-US" altLang="zh-CN" sz="28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I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；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（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2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）当滑动变阻器</a:t>
            </a:r>
            <a:r>
              <a:rPr lang="en-US" altLang="zh-CN" sz="28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R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接入电路的电阻</a:t>
            </a:r>
            <a:r>
              <a:rPr lang="en-US" altLang="zh-CN" sz="28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R</a:t>
            </a:r>
            <a:r>
              <a:rPr lang="en-US" altLang="zh-CN" sz="28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3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为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20Ω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时，通过电阻</a:t>
            </a:r>
            <a:r>
              <a:rPr lang="en-US" altLang="zh-CN" sz="28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R</a:t>
            </a:r>
            <a:r>
              <a:rPr lang="en-US" altLang="zh-CN" sz="28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1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的电流</a:t>
            </a:r>
            <a:r>
              <a:rPr lang="en-US" altLang="zh-CN" sz="28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I</a:t>
            </a:r>
            <a:r>
              <a:rPr lang="en-US" altLang="zh-CN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′</a:t>
            </a:r>
            <a:r>
              <a:rPr lang="zh-CN" altLang="en-US" sz="28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。</a:t>
            </a:r>
            <a:endParaRPr lang="zh-CN" altLang="en-US" sz="28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pic>
        <p:nvPicPr>
          <p:cNvPr id="10252" name="Picture 3"/>
          <p:cNvPicPr>
            <a:picLocks noChangeAspect="1"/>
          </p:cNvPicPr>
          <p:nvPr/>
        </p:nvPicPr>
        <p:blipFill>
          <a:blip r:embed="rId2"/>
          <a:srcRect b="18324"/>
          <a:stretch>
            <a:fillRect/>
          </a:stretch>
        </p:blipFill>
        <p:spPr>
          <a:xfrm>
            <a:off x="6443980" y="2630805"/>
            <a:ext cx="2385060" cy="17189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24"/>
          <p:cNvSpPr txBox="1"/>
          <p:nvPr/>
        </p:nvSpPr>
        <p:spPr>
          <a:xfrm>
            <a:off x="284480" y="1014730"/>
            <a:ext cx="302768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课堂练习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1268" name="Picture 3"/>
          <p:cNvPicPr>
            <a:picLocks noChangeAspect="1"/>
          </p:cNvPicPr>
          <p:nvPr/>
        </p:nvPicPr>
        <p:blipFill>
          <a:blip r:embed="rId2"/>
          <a:srcRect b="18324"/>
          <a:stretch>
            <a:fillRect/>
          </a:stretch>
        </p:blipFill>
        <p:spPr>
          <a:xfrm>
            <a:off x="6520498" y="2408873"/>
            <a:ext cx="2376487" cy="1712912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" name="组合 2"/>
          <p:cNvGrpSpPr/>
          <p:nvPr/>
        </p:nvGrpSpPr>
        <p:grpSpPr>
          <a:xfrm>
            <a:off x="468630" y="1593850"/>
            <a:ext cx="6334760" cy="4374515"/>
            <a:chOff x="738" y="2510"/>
            <a:chExt cx="9976" cy="6889"/>
          </a:xfrm>
        </p:grpSpPr>
        <p:sp>
          <p:nvSpPr>
            <p:cNvPr id="11269" name="文本框 71687"/>
            <p:cNvSpPr txBox="1"/>
            <p:nvPr/>
          </p:nvSpPr>
          <p:spPr>
            <a:xfrm>
              <a:off x="738" y="2510"/>
              <a:ext cx="9977" cy="177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zh-CN" altLang="en-US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解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:</a:t>
              </a:r>
              <a:r>
                <a:rPr lang="zh-CN" altLang="en-US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（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1</a:t>
              </a:r>
              <a:r>
                <a:rPr lang="zh-CN" altLang="en-US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）</a:t>
              </a:r>
              <a:r>
                <a:rPr lang="zh-CN" altLang="en-US" sz="24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根据串联电路电流的规律，通过电阻</a:t>
              </a:r>
              <a:r>
                <a:rPr lang="en-US" altLang="zh-CN" sz="2400" i="1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R</a:t>
              </a:r>
              <a:r>
                <a:rPr lang="en-US" altLang="zh-CN" sz="2400" baseline="-250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2</a:t>
              </a:r>
              <a:r>
                <a:rPr lang="zh-CN" altLang="en-US" sz="24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的电流和通过电阻</a:t>
              </a:r>
              <a:r>
                <a:rPr lang="en-US" altLang="zh-CN" sz="2400" i="1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R</a:t>
              </a:r>
              <a:r>
                <a:rPr lang="en-US" altLang="zh-CN" sz="2400" baseline="-250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1</a:t>
              </a:r>
              <a:r>
                <a:rPr lang="zh-CN" altLang="en-US" sz="24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的电流相等，都等于</a:t>
              </a:r>
              <a:r>
                <a:rPr lang="en-US" altLang="zh-CN" sz="2400" i="1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I</a:t>
              </a:r>
              <a:r>
                <a:rPr lang="zh-CN" altLang="en-US" sz="24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。</a:t>
              </a:r>
              <a:endParaRPr lang="zh-CN" altLang="en-US" sz="2400">
                <a:solidFill>
                  <a:schemeClr val="tx1"/>
                </a:solidFill>
                <a:latin typeface="黑体"/>
                <a:ea typeface="黑体" panose="02010609060101010101" charset="-122"/>
                <a:cs typeface="黑体"/>
              </a:endParaRPr>
            </a:p>
          </p:txBody>
        </p:sp>
        <p:sp>
          <p:nvSpPr>
            <p:cNvPr id="71689" name="文本框 71688"/>
            <p:cNvSpPr txBox="1"/>
            <p:nvPr/>
          </p:nvSpPr>
          <p:spPr>
            <a:xfrm>
              <a:off x="1870" y="4200"/>
              <a:ext cx="5330" cy="175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R</a:t>
              </a:r>
              <a:r>
                <a:rPr lang="en-US" altLang="zh-CN" sz="24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1</a:t>
              </a:r>
              <a:r>
                <a:rPr lang="zh-CN" altLang="en-US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两端的电压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U</a:t>
              </a:r>
              <a:r>
                <a:rPr lang="en-US" altLang="zh-CN" sz="24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1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=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IR</a:t>
              </a:r>
              <a:r>
                <a:rPr lang="en-US" altLang="zh-CN" sz="24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1</a:t>
              </a:r>
              <a:endParaRPr lang="en-US" altLang="zh-CN" sz="2400" baseline="-25000">
                <a:solidFill>
                  <a:srgbClr val="FF0000"/>
                </a:solidFill>
                <a:latin typeface="黑体"/>
                <a:ea typeface="黑体" panose="02010609060101010101" charset="-122"/>
                <a:cs typeface="黑体"/>
              </a:endParaRPr>
            </a:p>
            <a:p>
              <a:pPr>
                <a:lnSpc>
                  <a:spcPct val="140000"/>
                </a:lnSpc>
              </a:pP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R</a:t>
              </a:r>
              <a:r>
                <a:rPr lang="en-US" altLang="zh-CN" sz="24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2</a:t>
              </a:r>
              <a:r>
                <a:rPr lang="zh-CN" altLang="en-US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两端的电压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U</a:t>
              </a:r>
              <a:r>
                <a:rPr lang="en-US" altLang="zh-CN" sz="24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2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=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IR</a:t>
              </a:r>
              <a:r>
                <a:rPr lang="en-US" altLang="zh-CN" sz="24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2</a:t>
              </a:r>
              <a:endParaRPr lang="en-US" altLang="zh-CN" sz="2400" baseline="-250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  <p:sp>
          <p:nvSpPr>
            <p:cNvPr id="71690" name="文本框 71689"/>
            <p:cNvSpPr txBox="1"/>
            <p:nvPr/>
          </p:nvSpPr>
          <p:spPr>
            <a:xfrm>
              <a:off x="1870" y="5848"/>
              <a:ext cx="8189" cy="95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zh-CN" altLang="en-US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根据串联电路电压的规律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U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=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U</a:t>
              </a:r>
              <a:r>
                <a:rPr lang="en-US" altLang="zh-CN" sz="24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1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+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U</a:t>
              </a:r>
              <a:r>
                <a:rPr lang="en-US" altLang="zh-CN" sz="24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2</a:t>
              </a:r>
              <a:r>
                <a:rPr lang="zh-CN" altLang="en-US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，有</a:t>
              </a:r>
              <a:endParaRPr lang="zh-CN" altLang="en-US" sz="2400" baseline="-25000">
                <a:solidFill>
                  <a:srgbClr val="FF0000"/>
                </a:solidFill>
                <a:latin typeface="黑体"/>
                <a:ea typeface="黑体" panose="02010609060101010101" charset="-122"/>
                <a:cs typeface="黑体"/>
              </a:endParaRPr>
            </a:p>
          </p:txBody>
        </p:sp>
        <p:sp>
          <p:nvSpPr>
            <p:cNvPr id="71691" name="文本框 71690"/>
            <p:cNvSpPr txBox="1"/>
            <p:nvPr/>
          </p:nvSpPr>
          <p:spPr>
            <a:xfrm>
              <a:off x="1985" y="6878"/>
              <a:ext cx="7370" cy="957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U 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=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IR</a:t>
              </a:r>
              <a:r>
                <a:rPr lang="en-US" altLang="zh-CN" sz="24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1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+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IR</a:t>
              </a:r>
              <a:r>
                <a:rPr lang="en-US" altLang="zh-CN" sz="24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2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=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I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(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R</a:t>
              </a:r>
              <a:r>
                <a:rPr lang="en-US" altLang="zh-CN" sz="24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1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+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R</a:t>
              </a:r>
              <a:r>
                <a:rPr lang="en-US" altLang="zh-CN" sz="24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2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</a:rPr>
                <a:t>)</a:t>
              </a:r>
              <a:endParaRPr lang="en-US" altLang="zh-CN" sz="2400">
                <a:solidFill>
                  <a:srgbClr val="FF0000"/>
                </a:solidFill>
                <a:latin typeface="黑体"/>
                <a:ea typeface="黑体" panose="02010609060101010101" charset="-122"/>
              </a:endParaRPr>
            </a:p>
          </p:txBody>
        </p:sp>
        <p:graphicFrame>
          <p:nvGraphicFramePr>
            <p:cNvPr id="71692" name="对象 71691"/>
            <p:cNvGraphicFramePr>
              <a:graphicFrameLocks noChangeAspect="1"/>
            </p:cNvGraphicFramePr>
            <p:nvPr/>
          </p:nvGraphicFramePr>
          <p:xfrm>
            <a:off x="2096" y="7995"/>
            <a:ext cx="6525" cy="1405"/>
          </p:xfrm>
          <a:graphic>
            <a:graphicData uri="http://schemas.openxmlformats.org/presentationml/2006/ole">
              <mc:AlternateContent>
                <mc:Choice xmlns:v="urn:schemas-microsoft-com:vml" Requires="v">
                  <p:oleObj spid="_x0000_s1038" r:id="rId3" imgW="2005965" imgH="431800" progId="Equation.3">
                    <p:embed/>
                  </p:oleObj>
                </mc:Choice>
                <mc:Fallback>
                  <p:oleObj r:id="rId3" imgW="2005965" imgH="4318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096" y="7995"/>
                          <a:ext cx="6525" cy="140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" name="文本框 24"/>
          <p:cNvSpPr txBox="1"/>
          <p:nvPr/>
        </p:nvSpPr>
        <p:spPr>
          <a:xfrm>
            <a:off x="284480" y="1014730"/>
            <a:ext cx="28200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课堂练习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2292" name="Picture 3"/>
          <p:cNvPicPr>
            <a:picLocks noChangeAspect="1"/>
          </p:cNvPicPr>
          <p:nvPr/>
        </p:nvPicPr>
        <p:blipFill>
          <a:blip r:embed="rId2"/>
          <a:srcRect b="18324"/>
          <a:stretch>
            <a:fillRect/>
          </a:stretch>
        </p:blipFill>
        <p:spPr>
          <a:xfrm>
            <a:off x="5741353" y="1951038"/>
            <a:ext cx="2376487" cy="17129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3" name="文本框 72709"/>
          <p:cNvSpPr txBox="1"/>
          <p:nvPr/>
        </p:nvSpPr>
        <p:spPr>
          <a:xfrm>
            <a:off x="168910" y="1656080"/>
            <a:ext cx="4309110" cy="6940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（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2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）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同（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）的分析一样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aphicFrame>
        <p:nvGraphicFramePr>
          <p:cNvPr id="72714" name="对象 72713"/>
          <p:cNvGraphicFramePr>
            <a:graphicFrameLocks noChangeAspect="1"/>
          </p:cNvGraphicFramePr>
          <p:nvPr/>
        </p:nvGraphicFramePr>
        <p:xfrm>
          <a:off x="1082358" y="2711768"/>
          <a:ext cx="4248150" cy="890587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9" r:id="rId3" imgW="2056765" imgH="431800" progId="Equation.3">
                  <p:embed/>
                </p:oleObj>
              </mc:Choice>
              <mc:Fallback>
                <p:oleObj r:id="rId3" imgW="2056765" imgH="4318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82358" y="2711768"/>
                        <a:ext cx="4248150" cy="8905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24"/>
          <p:cNvSpPr txBox="1"/>
          <p:nvPr/>
        </p:nvSpPr>
        <p:spPr>
          <a:xfrm>
            <a:off x="284480" y="1014730"/>
            <a:ext cx="294449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课堂练习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47" name="文本框 74763"/>
          <p:cNvSpPr txBox="1"/>
          <p:nvPr/>
        </p:nvSpPr>
        <p:spPr>
          <a:xfrm>
            <a:off x="351473" y="1617980"/>
            <a:ext cx="6553200" cy="38874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>
              <a:lnSpc>
                <a:spcPts val="3700"/>
              </a:lnSpc>
            </a:pP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如图所示，电阻</a:t>
            </a:r>
            <a:r>
              <a:rPr lang="en-US" altLang="zh-CN" sz="26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R</a:t>
            </a:r>
            <a:r>
              <a:rPr lang="en-US" altLang="zh-CN" sz="26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为</a:t>
            </a:r>
            <a:r>
              <a:rPr lang="en-US" altLang="zh-CN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10Ω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，电源两端电压为</a:t>
            </a:r>
            <a:r>
              <a:rPr lang="en-US" altLang="zh-CN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12V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。开关</a:t>
            </a:r>
            <a:r>
              <a:rPr lang="en-US" altLang="zh-CN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S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闭合后，求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：</a:t>
            </a:r>
            <a:endParaRPr lang="zh-CN" altLang="en-US" sz="2600">
              <a:latin typeface="黑体"/>
              <a:ea typeface="黑体" panose="02010609060101010101" charset="-122"/>
              <a:cs typeface="黑体"/>
              <a:sym typeface="Wingdings" pitchFamily="2" charset="2"/>
            </a:endParaRPr>
          </a:p>
          <a:p>
            <a:pPr>
              <a:lnSpc>
                <a:spcPts val="3700"/>
              </a:lnSpc>
            </a:pP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（</a:t>
            </a:r>
            <a:r>
              <a:rPr lang="en-US" altLang="zh-CN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1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）当滑动变阻器</a:t>
            </a:r>
            <a:r>
              <a:rPr lang="en-US" altLang="zh-CN" sz="26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R 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接入电路的电阻</a:t>
            </a:r>
            <a:r>
              <a:rPr lang="en-US" altLang="zh-CN" sz="26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R</a:t>
            </a:r>
            <a:r>
              <a:rPr lang="en-US" altLang="zh-CN" sz="26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2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为</a:t>
            </a:r>
            <a:r>
              <a:rPr lang="en-US" altLang="zh-CN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40Ω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时，通过电阻</a:t>
            </a:r>
            <a:r>
              <a:rPr lang="en-US" altLang="zh-CN" sz="26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R</a:t>
            </a:r>
            <a:r>
              <a:rPr lang="en-US" altLang="zh-CN" sz="26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1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的电流</a:t>
            </a:r>
            <a:r>
              <a:rPr lang="en-US" altLang="zh-CN" sz="26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I</a:t>
            </a:r>
            <a:r>
              <a:rPr lang="en-US" altLang="zh-CN" sz="26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1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和电路的总</a:t>
            </a:r>
            <a:endParaRPr lang="zh-CN" altLang="en-US" sz="26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Wingdings" panose="05000000000000000000" pitchFamily="2" charset="2"/>
            </a:endParaRPr>
          </a:p>
          <a:p>
            <a:pPr>
              <a:lnSpc>
                <a:spcPts val="3700"/>
              </a:lnSpc>
            </a:pP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电流</a:t>
            </a:r>
            <a:r>
              <a:rPr lang="en-US" altLang="zh-CN" sz="26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I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；</a:t>
            </a:r>
            <a:endParaRPr lang="zh-CN" altLang="en-US" sz="26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Wingdings" panose="05000000000000000000" pitchFamily="2" charset="2"/>
            </a:endParaRPr>
          </a:p>
          <a:p>
            <a:pPr>
              <a:lnSpc>
                <a:spcPts val="3700"/>
              </a:lnSpc>
            </a:pP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（</a:t>
            </a:r>
            <a:r>
              <a:rPr lang="en-US" altLang="zh-CN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2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）当滑动变阻器</a:t>
            </a:r>
            <a:r>
              <a:rPr lang="en-US" altLang="zh-CN" sz="26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R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接入电路的电阻</a:t>
            </a:r>
            <a:r>
              <a:rPr lang="en-US" altLang="zh-CN" sz="26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R</a:t>
            </a:r>
            <a:r>
              <a:rPr lang="en-US" altLang="zh-CN" sz="26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3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为</a:t>
            </a:r>
            <a:r>
              <a:rPr lang="en-US" altLang="zh-CN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20Ω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时，通过电阻</a:t>
            </a:r>
            <a:r>
              <a:rPr lang="en-US" altLang="zh-CN" sz="26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R</a:t>
            </a:r>
            <a:r>
              <a:rPr lang="en-US" altLang="zh-CN" sz="26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1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的电流</a:t>
            </a:r>
            <a:r>
              <a:rPr lang="en-US" altLang="zh-CN" sz="26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I</a:t>
            </a:r>
            <a:r>
              <a:rPr lang="en-US" altLang="zh-CN" sz="2600" baseline="-250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1</a:t>
            </a:r>
            <a:r>
              <a:rPr lang="en-US" altLang="zh-CN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′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和电路的总电流</a:t>
            </a:r>
            <a:r>
              <a:rPr lang="en-US" altLang="zh-CN" sz="2600" i="1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I</a:t>
            </a:r>
            <a:r>
              <a:rPr lang="en-US" altLang="zh-CN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′</a:t>
            </a:r>
            <a:r>
              <a:rPr lang="zh-CN" altLang="en-US" sz="26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。</a:t>
            </a:r>
            <a:endParaRPr lang="zh-CN" altLang="en-US" sz="2600"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Wingdings" panose="05000000000000000000" pitchFamily="2" charset="2"/>
            </a:endParaRPr>
          </a:p>
        </p:txBody>
      </p:sp>
      <p:pic>
        <p:nvPicPr>
          <p:cNvPr id="14348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5573" y="2286000"/>
            <a:ext cx="2570162" cy="2286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24"/>
          <p:cNvSpPr txBox="1"/>
          <p:nvPr/>
        </p:nvSpPr>
        <p:spPr>
          <a:xfrm>
            <a:off x="284480" y="1014730"/>
            <a:ext cx="314325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课堂练习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5365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4888" y="2447608"/>
            <a:ext cx="2570162" cy="22860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" name="组合 2"/>
          <p:cNvGrpSpPr/>
          <p:nvPr/>
        </p:nvGrpSpPr>
        <p:grpSpPr>
          <a:xfrm>
            <a:off x="401955" y="1598295"/>
            <a:ext cx="5257800" cy="3742690"/>
            <a:chOff x="633" y="2517"/>
            <a:chExt cx="8280" cy="5894"/>
          </a:xfrm>
        </p:grpSpPr>
        <p:sp>
          <p:nvSpPr>
            <p:cNvPr id="15364" name="文本框 75781"/>
            <p:cNvSpPr txBox="1"/>
            <p:nvPr/>
          </p:nvSpPr>
          <p:spPr>
            <a:xfrm>
              <a:off x="633" y="2517"/>
              <a:ext cx="7638" cy="95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zh-CN" altLang="en-US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解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:</a:t>
              </a:r>
              <a:r>
                <a:rPr lang="zh-CN" altLang="en-US" sz="24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（</a:t>
              </a:r>
              <a:r>
                <a:rPr lang="en-US" altLang="zh-CN" sz="24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1</a:t>
              </a:r>
              <a:r>
                <a:rPr lang="zh-CN" altLang="en-US" sz="24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）</a:t>
              </a:r>
              <a:r>
                <a:rPr lang="zh-CN" altLang="en-US" sz="240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</a:rPr>
                <a:t>根据并联电路电压的特点</a:t>
              </a:r>
              <a:endParaRPr lang="zh-CN" altLang="en-US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endParaRPr>
            </a:p>
          </p:txBody>
        </p:sp>
        <p:sp>
          <p:nvSpPr>
            <p:cNvPr id="75785" name="文本框 75784"/>
            <p:cNvSpPr txBox="1"/>
            <p:nvPr/>
          </p:nvSpPr>
          <p:spPr>
            <a:xfrm>
              <a:off x="2448" y="3610"/>
              <a:ext cx="3401" cy="95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sym typeface="Wingdings" panose="05000000000000000000" pitchFamily="2" charset="2"/>
                </a:rPr>
                <a:t>U</a:t>
              </a:r>
              <a:r>
                <a:rPr lang="en-US" altLang="zh-CN" sz="24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sym typeface="Wingdings" panose="05000000000000000000" pitchFamily="2" charset="2"/>
                </a:rPr>
                <a:t>1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sym typeface="Wingdings" panose="05000000000000000000" pitchFamily="2" charset="2"/>
                </a:rPr>
                <a:t>=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sym typeface="Wingdings" panose="05000000000000000000" pitchFamily="2" charset="2"/>
                </a:rPr>
                <a:t>U</a:t>
              </a:r>
              <a:r>
                <a:rPr lang="en-US" altLang="zh-CN" sz="24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sym typeface="Wingdings" panose="05000000000000000000" pitchFamily="2" charset="2"/>
                </a:rPr>
                <a:t>2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sym typeface="Wingdings" panose="05000000000000000000" pitchFamily="2" charset="2"/>
                </a:rPr>
                <a:t>=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sym typeface="Wingdings" panose="05000000000000000000" pitchFamily="2" charset="2"/>
                </a:rPr>
                <a:t>U 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sym typeface="Wingdings" panose="05000000000000000000" pitchFamily="2" charset="2"/>
                </a:rPr>
                <a:t>=12V</a:t>
              </a:r>
              <a:endParaRPr lang="en-US" altLang="zh-CN" sz="2400">
                <a:solidFill>
                  <a:srgbClr val="FF0000"/>
                </a:solidFill>
                <a:latin typeface="黑体"/>
                <a:ea typeface="黑体" panose="02010609060101010101" charset="-122"/>
                <a:sym typeface="Wingdings" pitchFamily="2" charset="2"/>
              </a:endParaRPr>
            </a:p>
          </p:txBody>
        </p:sp>
        <p:sp>
          <p:nvSpPr>
            <p:cNvPr id="75786" name="文本框 75785"/>
            <p:cNvSpPr txBox="1"/>
            <p:nvPr/>
          </p:nvSpPr>
          <p:spPr>
            <a:xfrm>
              <a:off x="1389" y="4567"/>
              <a:ext cx="3311" cy="95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zh-CN" altLang="en-US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sym typeface="Wingdings" panose="05000000000000000000" pitchFamily="2" charset="2"/>
                </a:rPr>
                <a:t>由欧姆定律得</a:t>
              </a:r>
              <a:endParaRPr lang="zh-CN" altLang="en-US" sz="2400">
                <a:solidFill>
                  <a:srgbClr val="FF0000"/>
                </a:solidFill>
                <a:latin typeface="黑体"/>
                <a:ea typeface="黑体" panose="02010609060101010101" charset="-122"/>
                <a:sym typeface="Wingdings" pitchFamily="2" charset="2"/>
              </a:endParaRPr>
            </a:p>
          </p:txBody>
        </p:sp>
        <p:graphicFrame>
          <p:nvGraphicFramePr>
            <p:cNvPr id="75787" name="对象 75786"/>
            <p:cNvGraphicFramePr>
              <a:graphicFrameLocks noChangeAspect="1"/>
            </p:cNvGraphicFramePr>
            <p:nvPr/>
          </p:nvGraphicFramePr>
          <p:xfrm>
            <a:off x="4513" y="4480"/>
            <a:ext cx="4310" cy="1383"/>
          </p:xfrm>
          <a:graphic>
            <a:graphicData uri="http://schemas.openxmlformats.org/presentationml/2006/ole">
              <mc:AlternateContent>
                <mc:Choice xmlns:v="urn:schemas-microsoft-com:vml" Requires="v">
                  <p:oleObj spid="_x0000_s1040" r:id="rId3" imgW="1347470" imgH="432435" progId="Equation.3">
                    <p:embed/>
                  </p:oleObj>
                </mc:Choice>
                <mc:Fallback>
                  <p:oleObj r:id="rId3" imgW="1347470" imgH="432435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513" y="4480"/>
                          <a:ext cx="4310" cy="13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5788" name="对象 75787"/>
            <p:cNvGraphicFramePr>
              <a:graphicFrameLocks noChangeAspect="1"/>
            </p:cNvGraphicFramePr>
            <p:nvPr/>
          </p:nvGraphicFramePr>
          <p:xfrm>
            <a:off x="4401" y="5955"/>
            <a:ext cx="4512" cy="1383"/>
          </p:xfrm>
          <a:graphic>
            <a:graphicData uri="http://schemas.openxmlformats.org/presentationml/2006/ole">
              <mc:AlternateContent>
                <mc:Choice xmlns:v="urn:schemas-microsoft-com:vml" Requires="v">
                  <p:oleObj spid="_x0000_s1041" r:id="rId5" imgW="1410970" imgH="432435" progId="Equation.3">
                    <p:embed/>
                  </p:oleObj>
                </mc:Choice>
                <mc:Fallback>
                  <p:oleObj r:id="rId5" imgW="1410970" imgH="432435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401" y="5955"/>
                          <a:ext cx="4512" cy="13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789" name="文本框 75788"/>
            <p:cNvSpPr txBox="1"/>
            <p:nvPr/>
          </p:nvSpPr>
          <p:spPr>
            <a:xfrm>
              <a:off x="1389" y="7455"/>
              <a:ext cx="7435" cy="95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zh-CN" altLang="en-US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总电流 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I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=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I</a:t>
              </a:r>
              <a:r>
                <a:rPr lang="en-US" altLang="zh-CN" sz="24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1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+</a:t>
              </a:r>
              <a:r>
                <a:rPr lang="en-US" altLang="zh-CN" sz="2400" i="1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I</a:t>
              </a:r>
              <a:r>
                <a:rPr lang="en-US" altLang="zh-CN" sz="2400" baseline="-250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2</a:t>
              </a:r>
              <a:r>
                <a:rPr lang="en-US" altLang="zh-CN" sz="24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cs typeface="黑体" panose="02010609060101010101" charset="-122"/>
                  <a:sym typeface="Wingdings" panose="05000000000000000000" pitchFamily="2" charset="2"/>
                </a:rPr>
                <a:t>=1.2A+0.3A=1.5A</a:t>
              </a:r>
              <a:endParaRPr lang="en-US" altLang="zh-CN" sz="2400">
                <a:solidFill>
                  <a:srgbClr val="FF0000"/>
                </a:solidFill>
                <a:latin typeface="黑体"/>
                <a:ea typeface="黑体" panose="02010609060101010101" charset="-122"/>
                <a:cs typeface="黑体"/>
                <a:sym typeface="Wingdings" pitchFamily="2" charset="2"/>
              </a:endParaRPr>
            </a:p>
          </p:txBody>
        </p:sp>
      </p:grpSp>
      <p:sp>
        <p:nvSpPr>
          <p:cNvPr id="2" name="文本框 24"/>
          <p:cNvSpPr txBox="1"/>
          <p:nvPr/>
        </p:nvSpPr>
        <p:spPr>
          <a:xfrm>
            <a:off x="284480" y="1014730"/>
            <a:ext cx="327596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课堂练习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8" name="文本框 76804"/>
          <p:cNvSpPr txBox="1"/>
          <p:nvPr/>
        </p:nvSpPr>
        <p:spPr>
          <a:xfrm>
            <a:off x="184785" y="1598295"/>
            <a:ext cx="3149600" cy="6940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（</a:t>
            </a:r>
            <a:r>
              <a:rPr lang="en-US" altLang="zh-CN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2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Wingdings" panose="05000000000000000000" pitchFamily="2" charset="2"/>
              </a:rPr>
              <a:t>）</a:t>
            </a:r>
            <a:r>
              <a:rPr lang="zh-CN" altLang="en-US" sz="2800">
                <a:solidFill>
                  <a:srgbClr val="FF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同理可求得</a:t>
            </a:r>
            <a:endParaRPr lang="zh-CN" altLang="en-US" sz="2800">
              <a:solidFill>
                <a:srgbClr val="FF000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pic>
        <p:nvPicPr>
          <p:cNvPr id="16389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4618" y="2189163"/>
            <a:ext cx="2570162" cy="228600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6390" name="对象 76808"/>
          <p:cNvGraphicFramePr>
            <a:graphicFrameLocks noChangeAspect="1"/>
          </p:cNvGraphicFramePr>
          <p:nvPr/>
        </p:nvGraphicFramePr>
        <p:xfrm>
          <a:off x="841375" y="2550795"/>
          <a:ext cx="2814638" cy="877888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2" r:id="rId3" imgW="1385570" imgH="432435" progId="Equation.3">
                  <p:embed/>
                </p:oleObj>
              </mc:Choice>
              <mc:Fallback>
                <p:oleObj r:id="rId3" imgW="1385570" imgH="43243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41375" y="2550795"/>
                        <a:ext cx="2814638" cy="877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对象 76809"/>
          <p:cNvGraphicFramePr>
            <a:graphicFrameLocks noChangeAspect="1"/>
          </p:cNvGraphicFramePr>
          <p:nvPr/>
        </p:nvGraphicFramePr>
        <p:xfrm>
          <a:off x="841058" y="3687445"/>
          <a:ext cx="2943225" cy="877888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43" r:id="rId5" imgW="1449070" imgH="432435" progId="Equation.3">
                  <p:embed/>
                </p:oleObj>
              </mc:Choice>
              <mc:Fallback>
                <p:oleObj r:id="rId5" imgW="1449070" imgH="43243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41058" y="3687445"/>
                        <a:ext cx="2943225" cy="877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组合 2"/>
          <p:cNvGrpSpPr/>
          <p:nvPr/>
        </p:nvGrpSpPr>
        <p:grpSpPr>
          <a:xfrm>
            <a:off x="841375" y="4674235"/>
            <a:ext cx="5831840" cy="693420"/>
            <a:chOff x="1197" y="7847"/>
            <a:chExt cx="9184" cy="1092"/>
          </a:xfrm>
        </p:grpSpPr>
        <p:sp>
          <p:nvSpPr>
            <p:cNvPr id="76811" name="文本框 76810"/>
            <p:cNvSpPr txBox="1"/>
            <p:nvPr/>
          </p:nvSpPr>
          <p:spPr>
            <a:xfrm>
              <a:off x="1197" y="7847"/>
              <a:ext cx="9185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zh-CN" altLang="en-US" sz="2800">
                  <a:solidFill>
                    <a:srgbClr val="FF0000"/>
                  </a:solidFill>
                  <a:latin typeface="黑体" panose="02010609060101010101" charset="-122"/>
                  <a:ea typeface="黑体" panose="02010609060101010101" charset="-122"/>
                  <a:sym typeface="Wingdings" panose="05000000000000000000" pitchFamily="2" charset="2"/>
                </a:rPr>
                <a:t>总电流</a:t>
              </a:r>
              <a:endParaRPr lang="zh-CN" altLang="en-US" sz="2800">
                <a:solidFill>
                  <a:srgbClr val="FF0000"/>
                </a:solidFill>
                <a:latin typeface="黑体"/>
                <a:ea typeface="黑体" panose="02010609060101010101" charset="-122"/>
                <a:sym typeface="Wingdings" pitchFamily="2" charset="2"/>
              </a:endParaRPr>
            </a:p>
          </p:txBody>
        </p:sp>
        <p:graphicFrame>
          <p:nvGraphicFramePr>
            <p:cNvPr id="76812" name="对象 76811"/>
            <p:cNvGraphicFramePr>
              <a:graphicFrameLocks noChangeAspect="1"/>
            </p:cNvGraphicFramePr>
            <p:nvPr/>
          </p:nvGraphicFramePr>
          <p:xfrm>
            <a:off x="3192" y="7946"/>
            <a:ext cx="6627" cy="895"/>
          </p:xfrm>
          <a:graphic>
            <a:graphicData uri="http://schemas.openxmlformats.org/presentationml/2006/ole">
              <mc:AlternateContent>
                <mc:Choice xmlns:v="urn:schemas-microsoft-com:vml" Requires="v">
                  <p:oleObj spid="_x0000_s1044" r:id="rId7" imgW="2070100" imgH="279400" progId="Equation.3">
                    <p:embed/>
                  </p:oleObj>
                </mc:Choice>
                <mc:Fallback>
                  <p:oleObj r:id="rId7" imgW="2070100" imgH="279400" progId="Equation.3">
                    <p:embed/>
                    <p:pic>
                      <p:nvPicPr>
                        <p:cNvPr id="0" name="OLE substitute image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192" y="7946"/>
                          <a:ext cx="6627" cy="89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文本框 24"/>
          <p:cNvSpPr txBox="1"/>
          <p:nvPr/>
        </p:nvSpPr>
        <p:spPr>
          <a:xfrm>
            <a:off x="284480" y="1014730"/>
            <a:ext cx="32670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320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/>
                <a:sym typeface="+mn-ea"/>
              </a:rPr>
              <a:t>☆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</a:rPr>
              <a:t>课堂练习</a:t>
            </a:r>
            <a:endParaRPr lang="zh-CN" altLang="en-US" sz="3200"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>
    <mc:Choice xmlns:p14="http://schemas.microsoft.com/office/powerpoint/2010/main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</p:bldLst>
  </p:timing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KSO_WM_NO_TAGS_SHAPE_FLAG" val="1"/>
</p:tagLst>
</file>

<file path=ppt/tags/tag64.xml><?xml version="1.0" encoding="utf-8"?>
<p:tagLst xmlns:p="http://schemas.openxmlformats.org/presentationml/2006/main">
  <p:tag name="AS_NET" val="4.0.30319.42000"/>
  <p:tag name="AS_OS" val="Microsoft Windows NT 6.1.7601 Service Pack 1"/>
  <p:tag name="AS_RELEASE_DATE" val="2020.05.14"/>
  <p:tag name="AS_TITLE" val="Aspose.Slides for .NET 4.0 Client Profile"/>
  <p:tag name="AS_VERSION" val="20.5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47</Paragraphs>
  <Slides>12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21">
      <vt:lpstr>Arial</vt:lpstr>
      <vt:lpstr>微软雅黑</vt:lpstr>
      <vt:lpstr>Wingdings</vt:lpstr>
      <vt:lpstr>Calibri Light</vt:lpstr>
      <vt:lpstr>Calibri</vt:lpstr>
      <vt:lpstr>楷体</vt:lpstr>
      <vt:lpstr>黑体</vt:lpstr>
      <vt:lpstr>宋体</vt:lpstr>
      <vt:lpstr>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20.0500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Administrator</dc:creator>
  <cp:lastModifiedBy>Administrator</cp:lastModifiedBy>
  <cp:revision>457</cp:revision>
  <dcterms:created xsi:type="dcterms:W3CDTF">2019-05-20T02:44:00Z</dcterms:created>
  <dcterms:modified xsi:type="dcterms:W3CDTF">2020-08-15T09:24:37Z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KSOProductBuildVer">
    <vt:lpwstr>2052-11.1.0.9828</vt:lpwstr>
  </property>
</Properties>
</file>