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51580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91883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1199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slideLayout" Target="../slideLayouts/slideLayout1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5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0.jpeg"/><Relationship Id="rId4" Type="http://schemas.openxmlformats.org/officeDocument/2006/relationships/tags" Target="../tags/tag95.xml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tags" Target="../tags/tag124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2" Type="http://schemas.openxmlformats.org/officeDocument/2006/relationships/tags" Target="../tags/tag113.xml"/><Relationship Id="rId16" Type="http://schemas.openxmlformats.org/officeDocument/2006/relationships/image" Target="../media/image13.png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slideLayout" Target="../slideLayouts/slideLayout13.xml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tags" Target="../tags/tag1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tags" Target="../tags/tag138.xml"/><Relationship Id="rId18" Type="http://schemas.openxmlformats.org/officeDocument/2006/relationships/tags" Target="../tags/tag143.xml"/><Relationship Id="rId26" Type="http://schemas.openxmlformats.org/officeDocument/2006/relationships/tags" Target="../tags/tag151.xml"/><Relationship Id="rId3" Type="http://schemas.openxmlformats.org/officeDocument/2006/relationships/tags" Target="../tags/tag128.xml"/><Relationship Id="rId21" Type="http://schemas.openxmlformats.org/officeDocument/2006/relationships/tags" Target="../tags/tag146.xml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5" Type="http://schemas.openxmlformats.org/officeDocument/2006/relationships/tags" Target="../tags/tag150.xml"/><Relationship Id="rId2" Type="http://schemas.openxmlformats.org/officeDocument/2006/relationships/tags" Target="../tags/tag127.xml"/><Relationship Id="rId16" Type="http://schemas.openxmlformats.org/officeDocument/2006/relationships/tags" Target="../tags/tag141.xml"/><Relationship Id="rId20" Type="http://schemas.openxmlformats.org/officeDocument/2006/relationships/tags" Target="../tags/tag145.xml"/><Relationship Id="rId29" Type="http://schemas.openxmlformats.org/officeDocument/2006/relationships/slideLayout" Target="../slideLayouts/slideLayout13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24" Type="http://schemas.openxmlformats.org/officeDocument/2006/relationships/tags" Target="../tags/tag149.xml"/><Relationship Id="rId5" Type="http://schemas.openxmlformats.org/officeDocument/2006/relationships/tags" Target="../tags/tag130.xml"/><Relationship Id="rId15" Type="http://schemas.openxmlformats.org/officeDocument/2006/relationships/tags" Target="../tags/tag140.xml"/><Relationship Id="rId23" Type="http://schemas.openxmlformats.org/officeDocument/2006/relationships/tags" Target="../tags/tag148.xml"/><Relationship Id="rId28" Type="http://schemas.openxmlformats.org/officeDocument/2006/relationships/tags" Target="../tags/tag153.xml"/><Relationship Id="rId10" Type="http://schemas.openxmlformats.org/officeDocument/2006/relationships/tags" Target="../tags/tag135.xml"/><Relationship Id="rId19" Type="http://schemas.openxmlformats.org/officeDocument/2006/relationships/tags" Target="../tags/tag144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Relationship Id="rId22" Type="http://schemas.openxmlformats.org/officeDocument/2006/relationships/tags" Target="../tags/tag147.xml"/><Relationship Id="rId27" Type="http://schemas.openxmlformats.org/officeDocument/2006/relationships/tags" Target="../tags/tag152.xml"/><Relationship Id="rId30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image" Target="../media/image16.png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image" Target="../media/image15.jpe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hyperlink" Target="&#23454;&#39564;-&#39564;&#30005;&#22120;.wmv" TargetMode="External"/><Relationship Id="rId5" Type="http://schemas.openxmlformats.org/officeDocument/2006/relationships/tags" Target="../tags/tag158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23454;&#39564;-&#39564;&#30005;&#22120;.wmv" TargetMode="External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10" Type="http://schemas.openxmlformats.org/officeDocument/2006/relationships/image" Target="../media/image17.png"/><Relationship Id="rId4" Type="http://schemas.openxmlformats.org/officeDocument/2006/relationships/tags" Target="../tags/tag166.xml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18" Type="http://schemas.openxmlformats.org/officeDocument/2006/relationships/tags" Target="../tags/tag194.xml"/><Relationship Id="rId3" Type="http://schemas.openxmlformats.org/officeDocument/2006/relationships/tags" Target="../tags/tag179.xml"/><Relationship Id="rId21" Type="http://schemas.openxmlformats.org/officeDocument/2006/relationships/tags" Target="../tags/tag197.xml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17" Type="http://schemas.openxmlformats.org/officeDocument/2006/relationships/tags" Target="../tags/tag193.xml"/><Relationship Id="rId2" Type="http://schemas.openxmlformats.org/officeDocument/2006/relationships/tags" Target="../tags/tag178.xml"/><Relationship Id="rId16" Type="http://schemas.openxmlformats.org/officeDocument/2006/relationships/tags" Target="../tags/tag192.xml"/><Relationship Id="rId20" Type="http://schemas.openxmlformats.org/officeDocument/2006/relationships/tags" Target="../tags/tag196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5" Type="http://schemas.openxmlformats.org/officeDocument/2006/relationships/tags" Target="../tags/tag191.xml"/><Relationship Id="rId23" Type="http://schemas.openxmlformats.org/officeDocument/2006/relationships/image" Target="../media/image19.png"/><Relationship Id="rId10" Type="http://schemas.openxmlformats.org/officeDocument/2006/relationships/tags" Target="../tags/tag186.xml"/><Relationship Id="rId19" Type="http://schemas.openxmlformats.org/officeDocument/2006/relationships/tags" Target="../tags/tag195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Relationship Id="rId22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203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1407;&#23376;&#32467;&#26500;&#31034;&#24847;&#22270;&#35299;&#37322;&#25705;&#25830;&#36215;&#30005;.wmv" TargetMode="External"/><Relationship Id="rId1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1407;&#23376;&#32467;&#26500;&#31034;&#24847;&#22270;&#35299;&#37322;&#25705;&#25830;&#36215;&#30005;.wmv" TargetMode="Externa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0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4594;&#21457;&#20914;&#20896;--&#21516;&#31181;&#30005;&#33655;&#25490;&#26021;.wmv" TargetMode="External"/><Relationship Id="rId7" Type="http://schemas.openxmlformats.org/officeDocument/2006/relationships/tags" Target="../tags/tag56.xml"/><Relationship Id="rId2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4594;&#21457;&#20914;&#20896;--&#21516;&#31181;&#30005;&#33655;&#25490;&#26021;.wmv" TargetMode="External"/><Relationship Id="rId1" Type="http://schemas.openxmlformats.org/officeDocument/2006/relationships/tags" Target="../tags/tag52.xml"/><Relationship Id="rId6" Type="http://schemas.openxmlformats.org/officeDocument/2006/relationships/tags" Target="../tags/tag55.xml"/><Relationship Id="rId11" Type="http://schemas.openxmlformats.org/officeDocument/2006/relationships/image" Target="../media/image2.png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219.xml"/><Relationship Id="rId7" Type="http://schemas.openxmlformats.org/officeDocument/2006/relationships/image" Target="../media/image24.png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20.xml"/><Relationship Id="rId9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2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29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3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image" Target="../media/image29.jpeg"/><Relationship Id="rId2" Type="http://schemas.openxmlformats.org/officeDocument/2006/relationships/tags" Target="../tags/tag231.xml"/><Relationship Id="rId16" Type="http://schemas.openxmlformats.org/officeDocument/2006/relationships/slideLayout" Target="../slideLayouts/slideLayout13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image" Target="../media/image30.jpeg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12" Type="http://schemas.openxmlformats.org/officeDocument/2006/relationships/slideLayout" Target="../slideLayouts/slideLayout13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0" Type="http://schemas.openxmlformats.org/officeDocument/2006/relationships/tags" Target="../tags/tag254.xml"/><Relationship Id="rId4" Type="http://schemas.openxmlformats.org/officeDocument/2006/relationships/tags" Target="../tags/tag248.xml"/><Relationship Id="rId9" Type="http://schemas.openxmlformats.org/officeDocument/2006/relationships/tags" Target="../tags/tag25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3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38745;&#30005;&#29616;&#35937;.wmv" TargetMode="Externa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image" Target="../media/image3.png"/><Relationship Id="rId2" Type="http://schemas.openxmlformats.org/officeDocument/2006/relationships/tags" Target="../tags/tag60.xml"/><Relationship Id="rId16" Type="http://schemas.openxmlformats.org/officeDocument/2006/relationships/slideLayout" Target="../slideLayouts/slideLayout13.xml"/><Relationship Id="rId1" Type="http://schemas.openxmlformats.org/officeDocument/2006/relationships/tags" Target="../tags/tag59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10" Type="http://schemas.openxmlformats.org/officeDocument/2006/relationships/tags" Target="../tags/tag66.xml"/><Relationship Id="rId4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38745;&#30005;&#29616;&#35937;.wmv" TargetMode="External"/><Relationship Id="rId9" Type="http://schemas.openxmlformats.org/officeDocument/2006/relationships/tags" Target="../tags/tag65.xml"/><Relationship Id="rId14" Type="http://schemas.openxmlformats.org/officeDocument/2006/relationships/tags" Target="../tags/tag7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tags" Target="../tags/tag277.xml"/><Relationship Id="rId18" Type="http://schemas.openxmlformats.org/officeDocument/2006/relationships/tags" Target="../tags/tag282.xml"/><Relationship Id="rId3" Type="http://schemas.openxmlformats.org/officeDocument/2006/relationships/tags" Target="../tags/tag267.xml"/><Relationship Id="rId21" Type="http://schemas.openxmlformats.org/officeDocument/2006/relationships/tags" Target="../tags/tag285.xml"/><Relationship Id="rId7" Type="http://schemas.openxmlformats.org/officeDocument/2006/relationships/tags" Target="../tags/tag271.xml"/><Relationship Id="rId12" Type="http://schemas.openxmlformats.org/officeDocument/2006/relationships/tags" Target="../tags/tag276.xml"/><Relationship Id="rId17" Type="http://schemas.openxmlformats.org/officeDocument/2006/relationships/tags" Target="../tags/tag281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266.xml"/><Relationship Id="rId16" Type="http://schemas.openxmlformats.org/officeDocument/2006/relationships/tags" Target="../tags/tag280.xml"/><Relationship Id="rId20" Type="http://schemas.openxmlformats.org/officeDocument/2006/relationships/tags" Target="../tags/tag284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24" Type="http://schemas.openxmlformats.org/officeDocument/2006/relationships/tags" Target="../tags/tag288.xml"/><Relationship Id="rId5" Type="http://schemas.openxmlformats.org/officeDocument/2006/relationships/tags" Target="../tags/tag269.xml"/><Relationship Id="rId15" Type="http://schemas.openxmlformats.org/officeDocument/2006/relationships/tags" Target="../tags/tag279.xml"/><Relationship Id="rId23" Type="http://schemas.openxmlformats.org/officeDocument/2006/relationships/tags" Target="../tags/tag287.xml"/><Relationship Id="rId10" Type="http://schemas.openxmlformats.org/officeDocument/2006/relationships/tags" Target="../tags/tag274.xml"/><Relationship Id="rId19" Type="http://schemas.openxmlformats.org/officeDocument/2006/relationships/tags" Target="../tags/tag283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tags" Target="../tags/tag278.xml"/><Relationship Id="rId22" Type="http://schemas.openxmlformats.org/officeDocument/2006/relationships/tags" Target="../tags/tag28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2" Type="http://schemas.openxmlformats.org/officeDocument/2006/relationships/tags" Target="../tags/tag289.xml"/><Relationship Id="rId1" Type="http://schemas.openxmlformats.org/officeDocument/2006/relationships/vmlDrawing" Target="../drawings/vmlDrawing4.v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10" Type="http://schemas.openxmlformats.org/officeDocument/2006/relationships/image" Target="../media/image32.emf"/><Relationship Id="rId4" Type="http://schemas.openxmlformats.org/officeDocument/2006/relationships/tags" Target="../tags/tag291.xml"/><Relationship Id="rId9" Type="http://schemas.openxmlformats.org/officeDocument/2006/relationships/oleObject" Target="../embeddings/oleObject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5.emf"/><Relationship Id="rId4" Type="http://schemas.openxmlformats.org/officeDocument/2006/relationships/oleObject" Target="../embeddings/oleObject7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8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300.xml"/><Relationship Id="rId7" Type="http://schemas.openxmlformats.org/officeDocument/2006/relationships/image" Target="../media/image38.png"/><Relationship Id="rId2" Type="http://schemas.openxmlformats.org/officeDocument/2006/relationships/tags" Target="../tags/tag29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image" Target="../media/image6.jpeg"/><Relationship Id="rId5" Type="http://schemas.openxmlformats.org/officeDocument/2006/relationships/tags" Target="../tags/tag76.xml"/><Relationship Id="rId10" Type="http://schemas.openxmlformats.org/officeDocument/2006/relationships/image" Target="../media/image5.jpeg"/><Relationship Id="rId4" Type="http://schemas.openxmlformats.org/officeDocument/2006/relationships/tags" Target="../tags/tag75.xml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9983;&#27963;&#20013;&#8220;&#25705;&#25830;&#36215;&#30005;&#8221;&#29616;&#35937;.wmv" TargetMode="External"/><Relationship Id="rId1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9983;&#27963;&#20013;&#8220;&#25705;&#25830;&#36215;&#30005;&#8221;&#29616;&#35937;.wmv" TargetMode="Externa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3" Type="http://schemas.openxmlformats.org/officeDocument/2006/relationships/video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3454;&#39564;-&#30005;&#33655;&#38388;&#30340;&#20316;&#29992;.wmv" TargetMode="External"/><Relationship Id="rId7" Type="http://schemas.openxmlformats.org/officeDocument/2006/relationships/tags" Target="../tags/tag88.xml"/><Relationship Id="rId12" Type="http://schemas.openxmlformats.org/officeDocument/2006/relationships/image" Target="../media/image8.png"/><Relationship Id="rId2" Type="http://schemas.microsoft.com/office/2007/relationships/media" Target="file:///E:\R&#20061;&#29289;&#19978;\&#26657;&#23545;\7-R&#183;&#20061;&#24180;&#32423;&#29289;&#29702;&#19978;&#20876;&#65288;&#29366;&#20803;&#23548;&#32451;&#65289;\R&#183;&#20061;&#24180;&#32423;&#29289;&#29702;&#19978;&#20876;&#65288;&#29366;&#20803;&#23548;&#32451;&#65289;\&#20154;&#20061;&#29289;&#19978;-&#25945;&#23398;&#36164;&#28304;\&#31532;&#21313;&#20116;&#31456;%20&#30005;&#27969;&#21644;&#30005;&#36335;\&#19978;&#35838;&#35838;&#20214;\&#31532;1&#33410;%20&#20004;&#31181;&#30005;&#33655;\&#23454;&#39564;-&#30005;&#33655;&#38388;&#30340;&#20316;&#29992;.wmv" TargetMode="External"/><Relationship Id="rId1" Type="http://schemas.openxmlformats.org/officeDocument/2006/relationships/tags" Target="../tags/tag84.xml"/><Relationship Id="rId6" Type="http://schemas.openxmlformats.org/officeDocument/2006/relationships/tags" Target="../tags/tag87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>
            <p:custDataLst>
              <p:tags r:id="rId2"/>
            </p:custDataLst>
          </p:nvPr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>
            <p:custDataLst>
              <p:tags r:id="rId3"/>
            </p:custDataLst>
          </p:nvPr>
        </p:nvGrpSpPr>
        <p:grpSpPr>
          <a:xfrm>
            <a:off x="4335749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>
              <p:custDataLst>
                <p:tags r:id="rId41"/>
              </p:custDataLst>
            </p:nvPr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>
              <p:custDataLst>
                <p:tags r:id="rId42"/>
              </p:custDataLst>
            </p:nvPr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>
              <p:custDataLst>
                <p:tags r:id="rId44"/>
              </p:custDataLst>
            </p:nvPr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>
              <p:custDataLst>
                <p:tags r:id="rId45"/>
              </p:custDataLst>
            </p:nvPr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>
              <p:custDataLst>
                <p:tags r:id="rId46"/>
              </p:custDataLst>
            </p:nvPr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>
              <p:custDataLst>
                <p:tags r:id="rId47"/>
              </p:custDataLst>
            </p:nvPr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>
              <p:custDataLst>
                <p:tags r:id="rId48"/>
              </p:custDataLst>
            </p:nvPr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>
              <p:custDataLst>
                <p:tags r:id="rId49"/>
              </p:custDataLst>
            </p:nvPr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4"/>
            </p:custDataLst>
          </p:nvPr>
        </p:nvSpPr>
        <p:spPr>
          <a:xfrm>
            <a:off x="892175" y="379415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5"/>
            </p:custDataLst>
          </p:nvPr>
        </p:nvSpPr>
        <p:spPr>
          <a:xfrm>
            <a:off x="925517" y="346077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6"/>
            </p:custDataLst>
          </p:nvPr>
        </p:nvSpPr>
        <p:spPr>
          <a:xfrm>
            <a:off x="1430342" y="346077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7"/>
            </p:custDataLst>
          </p:nvPr>
        </p:nvSpPr>
        <p:spPr>
          <a:xfrm>
            <a:off x="925517" y="944564"/>
            <a:ext cx="477837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8"/>
            </p:custDataLst>
          </p:nvPr>
        </p:nvCxnSpPr>
        <p:spPr>
          <a:xfrm flipH="1" flipV="1">
            <a:off x="1419225" y="379415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9"/>
            </p:custDataLst>
          </p:nvPr>
        </p:nvSpPr>
        <p:spPr>
          <a:xfrm>
            <a:off x="1430342" y="968378"/>
            <a:ext cx="479425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10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11"/>
            </p:custDataLst>
          </p:nvPr>
        </p:nvSpPr>
        <p:spPr>
          <a:xfrm>
            <a:off x="1411288" y="842283"/>
            <a:ext cx="539750" cy="10772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itchFamily="34" charset="0"/>
                <a:ea typeface="宋体" pitchFamily="2" charset="-122"/>
                <a:sym typeface="Times New Roman" panose="02020603050405020304" pitchFamily="18" charset="0"/>
              </a:rPr>
              <a:t>2020</a:t>
            </a:r>
          </a:p>
        </p:txBody>
      </p:sp>
      <p:sp>
        <p:nvSpPr>
          <p:cNvPr id="3074" name="标题 1"/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2030413" y="1697038"/>
            <a:ext cx="4891088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第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1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节 两种电荷</a:t>
            </a:r>
          </a:p>
        </p:txBody>
      </p:sp>
      <p:sp>
        <p:nvSpPr>
          <p:cNvPr id="9229" name="MH_Text_1"/>
          <p:cNvSpPr/>
          <p:nvPr>
            <p:custDataLst>
              <p:tags r:id="rId13"/>
            </p:custDataLst>
          </p:nvPr>
        </p:nvSpPr>
        <p:spPr>
          <a:xfrm>
            <a:off x="735014" y="2992440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MH_SubTitle_1">
            <a:hlinkClick r:id="rId51" action="ppaction://hlinksldjump"/>
          </p:cNvPr>
          <p:cNvSpPr/>
          <p:nvPr>
            <p:custDataLst>
              <p:tags r:id="rId14"/>
            </p:custDataLst>
          </p:nvPr>
        </p:nvSpPr>
        <p:spPr>
          <a:xfrm>
            <a:off x="733425" y="3263902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itchFamily="2" charset="-122"/>
              </a:rPr>
              <a:t>导入新课</a:t>
            </a:r>
          </a:p>
        </p:txBody>
      </p:sp>
      <p:sp>
        <p:nvSpPr>
          <p:cNvPr id="9231" name="MH_Other_1"/>
          <p:cNvSpPr/>
          <p:nvPr>
            <p:custDataLst>
              <p:tags r:id="rId15"/>
            </p:custDataLst>
          </p:nvPr>
        </p:nvSpPr>
        <p:spPr>
          <a:xfrm>
            <a:off x="2160592" y="3435350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MH_Text_2"/>
          <p:cNvSpPr/>
          <p:nvPr>
            <p:custDataLst>
              <p:tags r:id="rId16"/>
            </p:custDataLst>
          </p:nvPr>
        </p:nvSpPr>
        <p:spPr>
          <a:xfrm>
            <a:off x="2700342" y="29765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33" name="MH_SubTitle_2">
            <a:hlinkClick r:id="rId51" action="ppaction://hlinksldjump"/>
          </p:cNvPr>
          <p:cNvSpPr/>
          <p:nvPr>
            <p:custDataLst>
              <p:tags r:id="rId17"/>
            </p:custDataLst>
          </p:nvPr>
        </p:nvSpPr>
        <p:spPr>
          <a:xfrm>
            <a:off x="2722567" y="3263902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itchFamily="2" charset="-122"/>
              </a:rPr>
              <a:t>讲授新课</a:t>
            </a:r>
          </a:p>
        </p:txBody>
      </p:sp>
      <p:sp>
        <p:nvSpPr>
          <p:cNvPr id="9234" name="MH_Other_2"/>
          <p:cNvSpPr/>
          <p:nvPr>
            <p:custDataLst>
              <p:tags r:id="rId18"/>
            </p:custDataLst>
          </p:nvPr>
        </p:nvSpPr>
        <p:spPr>
          <a:xfrm>
            <a:off x="2757491" y="3432175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35" name="MH_Other_3"/>
          <p:cNvSpPr/>
          <p:nvPr>
            <p:custDataLst>
              <p:tags r:id="rId19"/>
            </p:custDataLst>
          </p:nvPr>
        </p:nvSpPr>
        <p:spPr>
          <a:xfrm>
            <a:off x="4191004" y="3435350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36" name="MH_Text_3"/>
          <p:cNvSpPr/>
          <p:nvPr>
            <p:custDataLst>
              <p:tags r:id="rId20"/>
            </p:custDataLst>
          </p:nvPr>
        </p:nvSpPr>
        <p:spPr>
          <a:xfrm>
            <a:off x="4787904" y="3101975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37" name="MH_SubTitle_3">
            <a:hlinkClick r:id="rId51" action="ppaction://hlinksldjump"/>
          </p:cNvPr>
          <p:cNvSpPr/>
          <p:nvPr>
            <p:custDataLst>
              <p:tags r:id="rId21"/>
            </p:custDataLst>
          </p:nvPr>
        </p:nvSpPr>
        <p:spPr>
          <a:xfrm>
            <a:off x="4730750" y="3263902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itchFamily="2" charset="-122"/>
              </a:rPr>
              <a:t>课堂小结</a:t>
            </a:r>
          </a:p>
        </p:txBody>
      </p:sp>
      <p:sp>
        <p:nvSpPr>
          <p:cNvPr id="9238" name="MH_Other_4"/>
          <p:cNvSpPr/>
          <p:nvPr>
            <p:custDataLst>
              <p:tags r:id="rId22"/>
            </p:custDataLst>
          </p:nvPr>
        </p:nvSpPr>
        <p:spPr>
          <a:xfrm>
            <a:off x="4787904" y="3432175"/>
            <a:ext cx="169863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39" name="MH_Other_5"/>
          <p:cNvSpPr/>
          <p:nvPr>
            <p:custDataLst>
              <p:tags r:id="rId23"/>
            </p:custDataLst>
          </p:nvPr>
        </p:nvSpPr>
        <p:spPr>
          <a:xfrm>
            <a:off x="6189667" y="3435350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40" name="MH_Text_4"/>
          <p:cNvSpPr/>
          <p:nvPr>
            <p:custDataLst>
              <p:tags r:id="rId24"/>
            </p:custDataLst>
          </p:nvPr>
        </p:nvSpPr>
        <p:spPr>
          <a:xfrm>
            <a:off x="6738942" y="2990851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41" name="MH_SubTitle_4">
            <a:hlinkClick r:id="rId51" action="ppaction://hlinksldjump"/>
          </p:cNvPr>
          <p:cNvSpPr/>
          <p:nvPr>
            <p:custDataLst>
              <p:tags r:id="rId25"/>
            </p:custDataLst>
          </p:nvPr>
        </p:nvSpPr>
        <p:spPr>
          <a:xfrm>
            <a:off x="6738938" y="3263902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  <a:ea typeface="宋体" pitchFamily="2" charset="-122"/>
              </a:rPr>
              <a:t>随堂训练</a:t>
            </a:r>
          </a:p>
        </p:txBody>
      </p:sp>
      <p:sp>
        <p:nvSpPr>
          <p:cNvPr id="9242" name="MH_Other_6"/>
          <p:cNvSpPr/>
          <p:nvPr>
            <p:custDataLst>
              <p:tags r:id="rId26"/>
            </p:custDataLst>
          </p:nvPr>
        </p:nvSpPr>
        <p:spPr>
          <a:xfrm>
            <a:off x="6788154" y="3432175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243" name="组合 3093"/>
          <p:cNvGrpSpPr/>
          <p:nvPr>
            <p:custDataLst>
              <p:tags r:id="rId27"/>
            </p:custDataLst>
          </p:nvPr>
        </p:nvGrpSpPr>
        <p:grpSpPr>
          <a:xfrm>
            <a:off x="2097092" y="3387725"/>
            <a:ext cx="890587" cy="266700"/>
            <a:chOff x="0" y="0"/>
            <a:chExt cx="561" cy="169"/>
          </a:xfrm>
        </p:grpSpPr>
        <p:pic>
          <p:nvPicPr>
            <p:cNvPr id="9244" name="MH_Other_7"/>
            <p:cNvPicPr/>
            <p:nvPr>
              <p:custDataLst>
                <p:tags r:id="rId36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5" name="Text Box 24"/>
            <p:cNvSpPr txBox="1"/>
            <p:nvPr>
              <p:custDataLst>
                <p:tags r:id="rId37"/>
              </p:custDataLst>
            </p:nvPr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246" name="MH_Other_8"/>
          <p:cNvSpPr/>
          <p:nvPr>
            <p:custDataLst>
              <p:tags r:id="rId28"/>
            </p:custDataLst>
          </p:nvPr>
        </p:nvSpPr>
        <p:spPr>
          <a:xfrm>
            <a:off x="2195517" y="34766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247" name="组合 3097"/>
          <p:cNvGrpSpPr/>
          <p:nvPr>
            <p:custDataLst>
              <p:tags r:id="rId29"/>
            </p:custDataLst>
          </p:nvPr>
        </p:nvGrpSpPr>
        <p:grpSpPr>
          <a:xfrm>
            <a:off x="4127500" y="3387725"/>
            <a:ext cx="889000" cy="266700"/>
            <a:chOff x="0" y="0"/>
            <a:chExt cx="560" cy="169"/>
          </a:xfrm>
        </p:grpSpPr>
        <p:pic>
          <p:nvPicPr>
            <p:cNvPr id="9248" name="MH_Other_9"/>
            <p:cNvPicPr/>
            <p:nvPr>
              <p:custDataLst>
                <p:tags r:id="rId34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9" name="Text Box 28"/>
            <p:cNvSpPr txBox="1"/>
            <p:nvPr>
              <p:custDataLst>
                <p:tags r:id="rId35"/>
              </p:custDataLst>
            </p:nvPr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9250" name="MH_Other_10"/>
          <p:cNvSpPr/>
          <p:nvPr>
            <p:custDataLst>
              <p:tags r:id="rId30"/>
            </p:custDataLst>
          </p:nvPr>
        </p:nvSpPr>
        <p:spPr>
          <a:xfrm>
            <a:off x="4225929" y="34766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251" name="MH_Other_11"/>
          <p:cNvPicPr/>
          <p:nvPr>
            <p:custDataLst>
              <p:tags r:id="rId31"/>
            </p:custDataLst>
          </p:nvPr>
        </p:nvPicPr>
        <p:blipFill>
          <a:blip r:embed="rId52"/>
          <a:stretch>
            <a:fillRect/>
          </a:stretch>
        </p:blipFill>
        <p:spPr>
          <a:xfrm>
            <a:off x="6126167" y="3387725"/>
            <a:ext cx="890587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52" name="Text Box 31"/>
          <p:cNvSpPr txBox="1"/>
          <p:nvPr>
            <p:custDataLst>
              <p:tags r:id="rId32"/>
            </p:custDataLst>
          </p:nvPr>
        </p:nvSpPr>
        <p:spPr>
          <a:xfrm>
            <a:off x="6237292" y="3489327"/>
            <a:ext cx="669925" cy="61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3" name="MH_Other_12"/>
          <p:cNvSpPr/>
          <p:nvPr>
            <p:custDataLst>
              <p:tags r:id="rId33"/>
            </p:custDataLst>
          </p:nvPr>
        </p:nvSpPr>
        <p:spPr>
          <a:xfrm>
            <a:off x="6224592" y="34766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72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7"/>
          <p:cNvSpPr txBox="1"/>
          <p:nvPr>
            <p:custDataLst>
              <p:tags r:id="rId1"/>
            </p:custDataLst>
          </p:nvPr>
        </p:nvSpPr>
        <p:spPr>
          <a:xfrm>
            <a:off x="2792413" y="596902"/>
            <a:ext cx="32766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电荷间的相互作用</a:t>
            </a:r>
          </a:p>
        </p:txBody>
      </p:sp>
      <p:pic>
        <p:nvPicPr>
          <p:cNvPr id="18434" name="Picture 13" descr="15-1-2-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53000" y="958852"/>
            <a:ext cx="27813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12" descr="15-1-2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22375" y="1063627"/>
            <a:ext cx="2635250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7"/>
          <p:cNvSpPr txBox="1"/>
          <p:nvPr>
            <p:custDataLst>
              <p:tags r:id="rId4"/>
            </p:custDataLst>
          </p:nvPr>
        </p:nvSpPr>
        <p:spPr>
          <a:xfrm>
            <a:off x="450850" y="4021140"/>
            <a:ext cx="8293100" cy="830997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黑体" panose="02010609060101010101" pitchFamily="49" charset="-122"/>
              </a:rPr>
              <a:t>　　凡是与丝绸摩擦过的玻璃棒相排斥的带电体，必定与毛皮摩擦过的橡胶棒相吸引。</a:t>
            </a:r>
          </a:p>
        </p:txBody>
      </p:sp>
      <p:sp>
        <p:nvSpPr>
          <p:cNvPr id="18437" name="Rectangle 2"/>
          <p:cNvSpPr/>
          <p:nvPr>
            <p:custDataLst>
              <p:tags r:id="rId5"/>
            </p:custDataLst>
          </p:nvPr>
        </p:nvSpPr>
        <p:spPr>
          <a:xfrm>
            <a:off x="431800" y="357190"/>
            <a:ext cx="1587500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实验现象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Rectangle 9"/>
          <p:cNvSpPr/>
          <p:nvPr>
            <p:custDataLst>
              <p:tags r:id="rId6"/>
            </p:custDataLst>
          </p:nvPr>
        </p:nvSpPr>
        <p:spPr>
          <a:xfrm>
            <a:off x="1082675" y="3514725"/>
            <a:ext cx="2774950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同种电荷互相排斥</a:t>
            </a:r>
          </a:p>
        </p:txBody>
      </p:sp>
      <p:sp>
        <p:nvSpPr>
          <p:cNvPr id="18439" name="Rectangle 10"/>
          <p:cNvSpPr/>
          <p:nvPr>
            <p:custDataLst>
              <p:tags r:id="rId7"/>
            </p:custDataLst>
          </p:nvPr>
        </p:nvSpPr>
        <p:spPr>
          <a:xfrm>
            <a:off x="4983163" y="3514725"/>
            <a:ext cx="2736850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异种电荷互相吸引</a:t>
            </a:r>
          </a:p>
        </p:txBody>
      </p:sp>
    </p:spTree>
    <p:extLst>
      <p:ext uri="{BB962C8B-B14F-4D97-AF65-F5344CB8AC3E}">
        <p14:creationId xmlns:p14="http://schemas.microsoft.com/office/powerpoint/2010/main" val="1753459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52400"/>
            <a:ext cx="9144000" cy="491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4252913" y="719138"/>
            <a:ext cx="1771650" cy="923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6275388" y="719139"/>
            <a:ext cx="2781300" cy="13033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4316417" y="2227265"/>
            <a:ext cx="1709737" cy="11890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6276979" y="2141539"/>
            <a:ext cx="2779713" cy="1274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4286250" y="3602038"/>
            <a:ext cx="1771650" cy="8175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6276979" y="3681415"/>
            <a:ext cx="2779713" cy="11795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Font typeface="Arial" pitchFamily="34" charset="0"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378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2100" y="279390"/>
            <a:ext cx="873887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小资料：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     </a:t>
            </a:r>
            <a:r>
              <a:rPr lang="zh-CN" altLang="en-US" sz="2400" b="1" smtClean="0"/>
              <a:t> 人们</a:t>
            </a:r>
            <a:r>
              <a:rPr lang="zh-CN" altLang="en-US" sz="2400" b="1"/>
              <a:t>通过大量的实验研究发现，用摩擦的方法可以使各种各样的物质带电。带电后的物体凡是跟丝绸摩擦过的玻璃棒互相吸引的，必定跟毛皮摩擦过的橡胶棒互相排斥；凡是跟毛皮摩擦过的橡胶棒互相吸引的，必定跟丝绸摩擦过的玻璃棒互相排斥。</a:t>
            </a:r>
          </a:p>
        </p:txBody>
      </p:sp>
    </p:spTree>
    <p:extLst>
      <p:ext uri="{BB962C8B-B14F-4D97-AF65-F5344CB8AC3E}">
        <p14:creationId xmlns:p14="http://schemas.microsoft.com/office/powerpoint/2010/main" val="158996652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148277" y="309882"/>
            <a:ext cx="864393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ea typeface="黑体" panose="02010609060101010101" pitchFamily="49" charset="-122"/>
                <a:sym typeface="+mn-ea"/>
              </a:rPr>
              <a:t>大量的事实使人们认识到：自然界只有两种电荷。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两种电荷：正电荷、负电荷。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要点精析：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与丝绸摩擦过的玻璃棒带正电荷，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与毛皮摩擦过的橡胶棒带负电荷。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自然界中只有两种电荷。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上述的“正”和“负”不同于数学中的正负数，并不是表示电荷量的多少，只是用来区别电荷的性质。</a:t>
            </a:r>
            <a:endParaRPr lang="zh-CN" altLang="en-US" sz="2400" b="1">
              <a:latin typeface="Times New Roman" panose="02020603050405020304" pitchFamily="18" charset="0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469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charRg st="23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7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charRg st="78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>
            <p:custDataLst>
              <p:tags r:id="rId1"/>
            </p:custDataLst>
          </p:nvPr>
        </p:nvSpPr>
        <p:spPr>
          <a:xfrm>
            <a:off x="341317" y="304802"/>
            <a:ext cx="859313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电荷间的相互作用规律：同种电荷相互排斥，异种电荷相互吸引。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易错提醒：</a:t>
            </a:r>
            <a:r>
              <a:rPr lang="zh-CN" altLang="en-US" sz="2400" b="1">
                <a:latin typeface="宋体" panose="02010600030101010101" pitchFamily="2" charset="-122"/>
              </a:rPr>
              <a:t>与带电体相互吸引的物体可能带与带电体不同的电荷，也可能不带电。</a:t>
            </a:r>
          </a:p>
        </p:txBody>
      </p:sp>
    </p:spTree>
    <p:extLst>
      <p:ext uri="{BB962C8B-B14F-4D97-AF65-F5344CB8AC3E}">
        <p14:creationId xmlns:p14="http://schemas.microsoft.com/office/powerpoint/2010/main" val="3655594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7654" y="142875"/>
            <a:ext cx="8391525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用丝线悬挂着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三个轻质小球，它们之间的相互作用情况如图，若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C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带负电，则（       ）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A.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可能带负电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、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一定都带正电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C.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可能不带电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D. 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一定带负电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587875" y="646115"/>
            <a:ext cx="63658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B</a:t>
            </a:r>
          </a:p>
        </p:txBody>
      </p:sp>
      <p:pic>
        <p:nvPicPr>
          <p:cNvPr id="23556" name="Picture 2" descr="E:\R九物上\人九物导学案（新）\Zl5A.ti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49675" y="1541465"/>
            <a:ext cx="4451350" cy="175418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8150447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7" y="1335"/>
            <a:chExt cx="9981" cy="849"/>
          </a:xfrm>
        </p:grpSpPr>
        <p:sp>
          <p:nvSpPr>
            <p:cNvPr id="22530" name="标题 5"/>
            <p:cNvSpPr txBox="1"/>
            <p:nvPr>
              <p:custDataLst>
                <p:tags r:id="rId10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验电器</a:t>
              </a:r>
            </a:p>
          </p:txBody>
        </p:sp>
        <p:sp>
          <p:nvSpPr>
            <p:cNvPr id="23" name="MH_Entry_1"/>
            <p:cNvSpPr/>
            <p:nvPr>
              <p:custDataLst>
                <p:tags r:id="rId11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</a:endParaRPr>
            </a:p>
          </p:txBody>
        </p:sp>
        <p:grpSp>
          <p:nvGrpSpPr>
            <p:cNvPr id="22532" name="组合 1"/>
            <p:cNvGrpSpPr/>
            <p:nvPr>
              <p:custDataLst>
                <p:tags r:id="rId12"/>
              </p:custDataLst>
            </p:nvPr>
          </p:nvGrpSpPr>
          <p:grpSpPr>
            <a:xfrm>
              <a:off x="47" y="1482"/>
              <a:ext cx="999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534" name="标题 5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三</a:t>
                </a:r>
              </a:p>
            </p:txBody>
          </p:sp>
        </p:grpSp>
      </p:grpSp>
      <p:pic>
        <p:nvPicPr>
          <p:cNvPr id="22535" name="Picture 2" descr="slide0020_image0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t="26077"/>
          <a:stretch>
            <a:fillRect/>
          </a:stretch>
        </p:blipFill>
        <p:spPr>
          <a:xfrm>
            <a:off x="3117854" y="1936752"/>
            <a:ext cx="2346325" cy="2606675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22536" name="AutoShape 4"/>
          <p:cNvSpPr/>
          <p:nvPr>
            <p:custDataLst>
              <p:tags r:id="rId3"/>
            </p:custDataLst>
          </p:nvPr>
        </p:nvSpPr>
        <p:spPr>
          <a:xfrm>
            <a:off x="4883150" y="1336676"/>
            <a:ext cx="1308100" cy="390525"/>
          </a:xfrm>
          <a:prstGeom prst="wedgeRoundRectCallout">
            <a:avLst>
              <a:gd name="adj1" fmla="val -90139"/>
              <a:gd name="adj2" fmla="val 12305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金属球</a:t>
            </a:r>
          </a:p>
        </p:txBody>
      </p:sp>
      <p:sp>
        <p:nvSpPr>
          <p:cNvPr id="22537" name="AutoShape 5"/>
          <p:cNvSpPr/>
          <p:nvPr>
            <p:custDataLst>
              <p:tags r:id="rId4"/>
            </p:custDataLst>
          </p:nvPr>
        </p:nvSpPr>
        <p:spPr>
          <a:xfrm>
            <a:off x="2797179" y="1631951"/>
            <a:ext cx="1306513" cy="390525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绝缘垫</a:t>
            </a:r>
          </a:p>
        </p:txBody>
      </p:sp>
      <p:sp>
        <p:nvSpPr>
          <p:cNvPr id="22538" name="AutoShape 6"/>
          <p:cNvSpPr/>
          <p:nvPr>
            <p:custDataLst>
              <p:tags r:id="rId5"/>
            </p:custDataLst>
          </p:nvPr>
        </p:nvSpPr>
        <p:spPr>
          <a:xfrm>
            <a:off x="5021263" y="2043113"/>
            <a:ext cx="1308100" cy="390525"/>
          </a:xfrm>
          <a:prstGeom prst="wedgeRoundRectCallout">
            <a:avLst>
              <a:gd name="adj1" fmla="val -99111"/>
              <a:gd name="adj2" fmla="val 12927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金属杆</a:t>
            </a:r>
          </a:p>
        </p:txBody>
      </p:sp>
      <p:sp>
        <p:nvSpPr>
          <p:cNvPr id="22539" name="AutoShape 7"/>
          <p:cNvSpPr/>
          <p:nvPr>
            <p:custDataLst>
              <p:tags r:id="rId6"/>
            </p:custDataLst>
          </p:nvPr>
        </p:nvSpPr>
        <p:spPr>
          <a:xfrm>
            <a:off x="2155829" y="2251075"/>
            <a:ext cx="1304925" cy="388938"/>
          </a:xfrm>
          <a:prstGeom prst="wedgeRoundRectCallout">
            <a:avLst>
              <a:gd name="adj1" fmla="val 100810"/>
              <a:gd name="adj2" fmla="val 18108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金属箔</a:t>
            </a:r>
          </a:p>
        </p:txBody>
      </p:sp>
      <p:sp>
        <p:nvSpPr>
          <p:cNvPr id="17" name="Rectangle 2"/>
          <p:cNvSpPr/>
          <p:nvPr>
            <p:custDataLst>
              <p:tags r:id="rId7"/>
            </p:custDataLst>
          </p:nvPr>
        </p:nvSpPr>
        <p:spPr>
          <a:xfrm>
            <a:off x="504825" y="1385889"/>
            <a:ext cx="1524000" cy="46166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构　造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Rectangle 12"/>
          <p:cNvSpPr txBox="1">
            <a:spLocks noChangeArrowheads="1"/>
          </p:cNvSpPr>
          <p:nvPr>
            <p:custDataLst>
              <p:tags r:id="rId8"/>
            </p:custDataLst>
          </p:nvPr>
        </p:nvSpPr>
        <p:spPr>
          <a:xfrm>
            <a:off x="482600" y="796926"/>
            <a:ext cx="5780088" cy="4318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  <a:sym typeface="+mn-ea"/>
              </a:rPr>
              <a:t>作用：检验物体是否带电</a:t>
            </a:r>
          </a:p>
        </p:txBody>
      </p:sp>
      <p:sp>
        <p:nvSpPr>
          <p:cNvPr id="20" name="Rectangle 12"/>
          <p:cNvSpPr txBox="1">
            <a:spLocks noChangeArrowheads="1"/>
          </p:cNvSpPr>
          <p:nvPr>
            <p:custDataLst>
              <p:tags r:id="rId9"/>
            </p:custDataLst>
          </p:nvPr>
        </p:nvSpPr>
        <p:spPr>
          <a:xfrm>
            <a:off x="482600" y="4187826"/>
            <a:ext cx="5780088" cy="4318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itchFamily="18" charset="0"/>
                <a:sym typeface="+mn-ea"/>
              </a:rPr>
              <a:t>验电器的工作原理：同种电荷相互排斥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2037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6" descr="未命名_副本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/>
          <a:srcRect l="50508" r="571"/>
          <a:stretch>
            <a:fillRect/>
          </a:stretch>
        </p:blipFill>
        <p:spPr>
          <a:xfrm>
            <a:off x="201613" y="781050"/>
            <a:ext cx="735012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6" descr="未命名_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0"/>
          <a:srcRect r="52190"/>
          <a:stretch>
            <a:fillRect/>
          </a:stretch>
        </p:blipFill>
        <p:spPr>
          <a:xfrm>
            <a:off x="201613" y="2641602"/>
            <a:ext cx="717550" cy="163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4"/>
          <p:cNvSpPr txBox="1"/>
          <p:nvPr>
            <p:custDataLst>
              <p:tags r:id="rId3"/>
            </p:custDataLst>
          </p:nvPr>
        </p:nvSpPr>
        <p:spPr>
          <a:xfrm>
            <a:off x="1036642" y="625475"/>
            <a:ext cx="151447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（带负电）</a:t>
            </a:r>
          </a:p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橡胶棒</a:t>
            </a:r>
          </a:p>
        </p:txBody>
      </p: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>
            <a:off x="2551113" y="901700"/>
            <a:ext cx="17160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51129" y="590552"/>
            <a:ext cx="1516063" cy="323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有多余的电子</a:t>
            </a:r>
          </a:p>
        </p:txBody>
      </p:sp>
      <p:sp>
        <p:nvSpPr>
          <p:cNvPr id="8" name="左弧形箭头 7"/>
          <p:cNvSpPr/>
          <p:nvPr>
            <p:custDataLst>
              <p:tags r:id="rId6"/>
            </p:custDataLst>
          </p:nvPr>
        </p:nvSpPr>
        <p:spPr>
          <a:xfrm>
            <a:off x="1201739" y="1133475"/>
            <a:ext cx="434975" cy="9334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936627" y="1387475"/>
            <a:ext cx="151447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接触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335088" y="1731963"/>
            <a:ext cx="1516062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金属箔片</a:t>
            </a:r>
          </a:p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（不带电）</a:t>
            </a:r>
          </a:p>
        </p:txBody>
      </p:sp>
      <p:cxnSp>
        <p:nvCxnSpPr>
          <p:cNvPr id="11" name="直接箭头连接符 10"/>
          <p:cNvCxnSpPr/>
          <p:nvPr>
            <p:custDataLst>
              <p:tags r:id="rId9"/>
            </p:custDataLst>
          </p:nvPr>
        </p:nvCxnSpPr>
        <p:spPr>
          <a:xfrm>
            <a:off x="2451104" y="2146300"/>
            <a:ext cx="114617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551117" y="1887538"/>
            <a:ext cx="992187" cy="78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既不多余也不缺电子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597279" y="1997075"/>
            <a:ext cx="1516063" cy="553998"/>
          </a:xfrm>
          <a:prstGeom prst="rect">
            <a:avLst/>
          </a:prstGeom>
          <a:solidFill>
            <a:srgbClr val="B9CDE5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得到一些电子后</a:t>
            </a:r>
          </a:p>
        </p:txBody>
      </p:sp>
      <p:cxnSp>
        <p:nvCxnSpPr>
          <p:cNvPr id="14" name="直接箭头连接符 13"/>
          <p:cNvCxnSpPr/>
          <p:nvPr>
            <p:custDataLst>
              <p:tags r:id="rId12"/>
            </p:custDataLst>
          </p:nvPr>
        </p:nvCxnSpPr>
        <p:spPr>
          <a:xfrm>
            <a:off x="5113338" y="2146300"/>
            <a:ext cx="2682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381629" y="1995490"/>
            <a:ext cx="1516063" cy="323165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带上了负电</a:t>
            </a: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036642" y="2733675"/>
            <a:ext cx="151447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（带正电）</a:t>
            </a:r>
          </a:p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玻璃棒</a:t>
            </a:r>
          </a:p>
        </p:txBody>
      </p: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2189163" y="3009900"/>
            <a:ext cx="1716088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2651129" y="2698752"/>
            <a:ext cx="1516063" cy="323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缺少电子</a:t>
            </a:r>
          </a:p>
        </p:txBody>
      </p:sp>
      <p:sp>
        <p:nvSpPr>
          <p:cNvPr id="19" name="左弧形箭头 18"/>
          <p:cNvSpPr/>
          <p:nvPr>
            <p:custDataLst>
              <p:tags r:id="rId17"/>
            </p:custDataLst>
          </p:nvPr>
        </p:nvSpPr>
        <p:spPr>
          <a:xfrm>
            <a:off x="1203325" y="3241675"/>
            <a:ext cx="433388" cy="9334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336675" y="3840163"/>
            <a:ext cx="1514475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金属箔片</a:t>
            </a:r>
          </a:p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（不带电）</a:t>
            </a:r>
          </a:p>
        </p:txBody>
      </p:sp>
      <p:cxnSp>
        <p:nvCxnSpPr>
          <p:cNvPr id="21" name="直接箭头连接符 20"/>
          <p:cNvCxnSpPr>
            <a:endCxn id="22" idx="3"/>
          </p:cNvCxnSpPr>
          <p:nvPr>
            <p:custDataLst>
              <p:tags r:id="rId19"/>
            </p:custDataLst>
          </p:nvPr>
        </p:nvCxnSpPr>
        <p:spPr>
          <a:xfrm>
            <a:off x="2451101" y="4267200"/>
            <a:ext cx="1279524" cy="7124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2551113" y="3997325"/>
            <a:ext cx="1179512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既不多余也不缺电子</a:t>
            </a: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3730629" y="4108450"/>
            <a:ext cx="1516063" cy="553998"/>
          </a:xfrm>
          <a:prstGeom prst="rect">
            <a:avLst/>
          </a:prstGeom>
          <a:solidFill>
            <a:srgbClr val="B9CDE5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失去一些电子后</a:t>
            </a:r>
          </a:p>
        </p:txBody>
      </p:sp>
      <p:cxnSp>
        <p:nvCxnSpPr>
          <p:cNvPr id="24" name="直接箭头连接符 23"/>
          <p:cNvCxnSpPr>
            <a:endCxn id="22" idx="3"/>
          </p:cNvCxnSpPr>
          <p:nvPr>
            <p:custDataLst>
              <p:tags r:id="rId22"/>
            </p:custDataLst>
          </p:nvPr>
        </p:nvCxnSpPr>
        <p:spPr>
          <a:xfrm flipH="1">
            <a:off x="3730625" y="4259265"/>
            <a:ext cx="1516069" cy="15059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5556254" y="4108452"/>
            <a:ext cx="1514475" cy="323165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带上了正电</a:t>
            </a:r>
          </a:p>
        </p:txBody>
      </p:sp>
      <p:cxnSp>
        <p:nvCxnSpPr>
          <p:cNvPr id="27" name="直接箭头连接符 26"/>
          <p:cNvCxnSpPr>
            <a:endCxn id="22" idx="3"/>
          </p:cNvCxnSpPr>
          <p:nvPr>
            <p:custDataLst>
              <p:tags r:id="rId24"/>
            </p:custDataLst>
          </p:nvPr>
        </p:nvCxnSpPr>
        <p:spPr>
          <a:xfrm flipH="1">
            <a:off x="3730625" y="2144714"/>
            <a:ext cx="3167064" cy="21296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25"/>
            </p:custDataLst>
          </p:nvPr>
        </p:nvSpPr>
        <p:spPr>
          <a:xfrm>
            <a:off x="7175500" y="1995490"/>
            <a:ext cx="1670050" cy="323165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排斥，张角变大</a:t>
            </a:r>
          </a:p>
        </p:txBody>
      </p:sp>
      <p:cxnSp>
        <p:nvCxnSpPr>
          <p:cNvPr id="29" name="直接箭头连接符 28"/>
          <p:cNvCxnSpPr>
            <a:endCxn id="22" idx="3"/>
          </p:cNvCxnSpPr>
          <p:nvPr>
            <p:custDataLst>
              <p:tags r:id="rId26"/>
            </p:custDataLst>
          </p:nvPr>
        </p:nvCxnSpPr>
        <p:spPr>
          <a:xfrm flipH="1">
            <a:off x="3730625" y="4262441"/>
            <a:ext cx="3357564" cy="1188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7366000" y="4113215"/>
            <a:ext cx="1670050" cy="323165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1500">
                <a:latin typeface="Arial" pitchFamily="34" charset="0"/>
                <a:ea typeface="宋体" pitchFamily="2" charset="-122"/>
              </a:rPr>
              <a:t>排斥，张角变大</a:t>
            </a:r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935038" y="3495675"/>
            <a:ext cx="1516062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接触</a:t>
            </a:r>
          </a:p>
        </p:txBody>
      </p:sp>
    </p:spTree>
    <p:extLst>
      <p:ext uri="{BB962C8B-B14F-4D97-AF65-F5344CB8AC3E}">
        <p14:creationId xmlns:p14="http://schemas.microsoft.com/office/powerpoint/2010/main" val="30756759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2" grpId="0"/>
      <p:bldP spid="13" grpId="0" animBg="1"/>
      <p:bldP spid="15" grpId="0" animBg="1"/>
      <p:bldP spid="16" grpId="0"/>
      <p:bldP spid="18" grpId="0"/>
      <p:bldP spid="19" grpId="0" animBg="1"/>
      <p:bldP spid="20" grpId="0"/>
      <p:bldP spid="22" grpId="0"/>
      <p:bldP spid="23" grpId="0" animBg="1"/>
      <p:bldP spid="25" grpId="0" animBg="1"/>
      <p:bldP spid="28" grpId="0" animBg="1"/>
      <p:bldP spid="30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/>
          <p:nvPr>
            <p:custDataLst>
              <p:tags r:id="rId1"/>
            </p:custDataLst>
          </p:nvPr>
        </p:nvSpPr>
        <p:spPr>
          <a:xfrm>
            <a:off x="158750" y="376239"/>
            <a:ext cx="3803650" cy="510778"/>
          </a:xfrm>
          <a:prstGeom prst="roundRect">
            <a:avLst>
              <a:gd name="adj" fmla="val 16667"/>
            </a:avLst>
          </a:prstGeom>
          <a:solidFill>
            <a:srgbClr val="81DEFF"/>
          </a:solidFill>
          <a:ln w="19050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</a:rPr>
              <a:t>原理：同种电荷相互排斥。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71463" y="3736977"/>
            <a:ext cx="84328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接触极性相同的不同带电体时，金属箔张角大小不一样，说明什么问题？</a:t>
            </a:r>
          </a:p>
        </p:txBody>
      </p:sp>
      <p:grpSp>
        <p:nvGrpSpPr>
          <p:cNvPr id="24579" name="组合 2"/>
          <p:cNvGrpSpPr/>
          <p:nvPr>
            <p:custDataLst>
              <p:tags r:id="rId3"/>
            </p:custDataLst>
          </p:nvPr>
        </p:nvGrpSpPr>
        <p:grpSpPr>
          <a:xfrm>
            <a:off x="1681163" y="1273177"/>
            <a:ext cx="4284662" cy="2595563"/>
            <a:chOff x="5628" y="633"/>
            <a:chExt cx="8427" cy="5104"/>
          </a:xfrm>
        </p:grpSpPr>
        <p:pic>
          <p:nvPicPr>
            <p:cNvPr id="24580" name="Picture 2" descr="slide0020_image030">
              <a:hlinkClick r:id="rId11" action="ppaction://hlinkfile"/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/>
            <a:srcRect t="21437"/>
            <a:stretch>
              <a:fillRect/>
            </a:stretch>
          </p:blipFill>
          <p:spPr>
            <a:xfrm>
              <a:off x="5627" y="632"/>
              <a:ext cx="4322" cy="5105"/>
            </a:xfrm>
            <a:prstGeom prst="rect">
              <a:avLst/>
            </a:prstGeom>
            <a:noFill/>
            <a:ln w="19050">
              <a:noFill/>
            </a:ln>
          </p:spPr>
        </p:pic>
        <p:pic>
          <p:nvPicPr>
            <p:cNvPr id="24581" name="Picture 2" descr="slide0020_image030">
              <a:hlinkClick r:id="rId11" action="ppaction://hlinkfile"/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rcRect t="21437"/>
            <a:stretch>
              <a:fillRect/>
            </a:stretch>
          </p:blipFill>
          <p:spPr>
            <a:xfrm>
              <a:off x="9732" y="632"/>
              <a:ext cx="4322" cy="5105"/>
            </a:xfrm>
            <a:prstGeom prst="rect">
              <a:avLst/>
            </a:prstGeom>
            <a:noFill/>
            <a:ln w="19050">
              <a:noFill/>
            </a:ln>
          </p:spPr>
        </p:pic>
        <p:sp>
          <p:nvSpPr>
            <p:cNvPr id="24582" name="矩形 6"/>
            <p:cNvSpPr/>
            <p:nvPr>
              <p:custDataLst>
                <p:tags r:id="rId6"/>
              </p:custDataLst>
            </p:nvPr>
          </p:nvSpPr>
          <p:spPr>
            <a:xfrm>
              <a:off x="11302" y="3055"/>
              <a:ext cx="1182" cy="67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lIns="91440" tIns="45720" rIns="91440" bIns="45720" anchor="t"/>
            <a:lstStyle/>
            <a:p>
              <a:pPr>
                <a:buFont typeface="Arial" pitchFamily="34" charset="0"/>
              </a:pP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4583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1622" y="3017"/>
              <a:ext cx="635" cy="8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4" name="椭圆 7"/>
            <p:cNvSpPr/>
            <p:nvPr>
              <p:custDataLst>
                <p:tags r:id="rId8"/>
              </p:custDataLst>
            </p:nvPr>
          </p:nvSpPr>
          <p:spPr>
            <a:xfrm>
              <a:off x="6870" y="2800"/>
              <a:ext cx="1672" cy="129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Font typeface="Arial" pitchFamily="34" charset="0"/>
              </a:pPr>
              <a:endParaRPr lang="zh-CN" altLang="en-US" sz="2400">
                <a:latin typeface="宋体" panose="02010600030101010101" pitchFamily="2" charset="-122"/>
                <a:ea typeface="宋体" pitchFamily="2" charset="-122"/>
              </a:endParaRPr>
            </a:p>
          </p:txBody>
        </p:sp>
        <p:sp>
          <p:nvSpPr>
            <p:cNvPr id="24585" name="椭圆 8"/>
            <p:cNvSpPr/>
            <p:nvPr>
              <p:custDataLst>
                <p:tags r:id="rId9"/>
              </p:custDataLst>
            </p:nvPr>
          </p:nvSpPr>
          <p:spPr>
            <a:xfrm>
              <a:off x="11057" y="2815"/>
              <a:ext cx="1672" cy="129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Font typeface="Arial" pitchFamily="34" charset="0"/>
              </a:pPr>
              <a:endParaRPr lang="zh-CN" altLang="en-US" sz="2400">
                <a:latin typeface="宋体" panose="02010600030101010101" pitchFamily="2" charset="-122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928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1463" y="1120777"/>
            <a:ext cx="84328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验电器只能是定性的检验电荷的多少，不能直接检验带有某种电荷。可能是负电荷，也可能是正电荷。</a:t>
            </a:r>
          </a:p>
        </p:txBody>
      </p:sp>
      <p:pic>
        <p:nvPicPr>
          <p:cNvPr id="25602" name="Picture 2" descr="slide0020_image030">
            <a:hlinkClick r:id="rId8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rcRect t="21437"/>
          <a:stretch>
            <a:fillRect/>
          </a:stretch>
        </p:blipFill>
        <p:spPr>
          <a:xfrm>
            <a:off x="3114679" y="2333944"/>
            <a:ext cx="1933575" cy="2284412"/>
          </a:xfrm>
          <a:prstGeom prst="rect">
            <a:avLst/>
          </a:prstGeom>
          <a:noFill/>
          <a:ln w="19050">
            <a:noFill/>
          </a:ln>
        </p:spPr>
      </p:pic>
      <p:grpSp>
        <p:nvGrpSpPr>
          <p:cNvPr id="25603" name="组合 4"/>
          <p:cNvGrpSpPr/>
          <p:nvPr>
            <p:custDataLst>
              <p:tags r:id="rId3"/>
            </p:custDataLst>
          </p:nvPr>
        </p:nvGrpSpPr>
        <p:grpSpPr>
          <a:xfrm>
            <a:off x="203204" y="535307"/>
            <a:ext cx="8599805" cy="4082415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温馨提示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7881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"/>
          <p:cNvSpPr/>
          <p:nvPr>
            <p:custDataLst>
              <p:tags r:id="rId1"/>
            </p:custDataLst>
          </p:nvPr>
        </p:nvSpPr>
        <p:spPr>
          <a:xfrm>
            <a:off x="0" y="238127"/>
            <a:ext cx="81010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Times New Roman"/>
                <a:ea typeface="华文细黑" panose="02010600040101010101" charset="-122"/>
              </a:rPr>
              <a:t>【学习目标】</a:t>
            </a:r>
            <a:endParaRPr lang="zh-CN" altLang="en-US" sz="2400" b="1">
              <a:latin typeface="Times New Roman"/>
              <a:ea typeface="华文细黑"/>
            </a:endParaRPr>
          </a:p>
        </p:txBody>
      </p:sp>
      <p:sp>
        <p:nvSpPr>
          <p:cNvPr id="10242" name="矩形 3"/>
          <p:cNvSpPr/>
          <p:nvPr>
            <p:custDataLst>
              <p:tags r:id="rId2"/>
            </p:custDataLst>
          </p:nvPr>
        </p:nvSpPr>
        <p:spPr>
          <a:xfrm>
            <a:off x="196850" y="874714"/>
            <a:ext cx="894715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知道生活中摩擦起电现象及认识摩擦起电的本质。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掌握两种电荷以及电荷间的相互作用。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了解检验带电体的方法及验电器的构造和原理。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sym typeface="黑体" panose="02010609060101010101" pitchFamily="49" charset="-122"/>
              </a:rPr>
              <a:t>知道自由电子及导体与绝缘体的区别。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</a:rPr>
              <a:t>5.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知道原子及其结构。</a:t>
            </a:r>
          </a:p>
        </p:txBody>
      </p:sp>
    </p:spTree>
    <p:extLst>
      <p:ext uri="{BB962C8B-B14F-4D97-AF65-F5344CB8AC3E}">
        <p14:creationId xmlns:p14="http://schemas.microsoft.com/office/powerpoint/2010/main" val="319881706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5449" y="276225"/>
          <a:ext cx="8296275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8296275" imgH="3981450" progId="Office12.Word.Template.12">
                  <p:embed/>
                </p:oleObj>
              </mc:Choice>
              <mc:Fallback>
                <p:oleObj r:id="rId4" imgW="8296275" imgH="39814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449" y="276225"/>
                        <a:ext cx="8296275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305808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7" y="1335"/>
            <a:chExt cx="9981" cy="849"/>
          </a:xfrm>
        </p:grpSpPr>
        <p:sp>
          <p:nvSpPr>
            <p:cNvPr id="22530" name="标题 5"/>
            <p:cNvSpPr txBox="1"/>
            <p:nvPr>
              <p:custDataLst>
                <p:tags r:id="rId3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电荷量</a:t>
              </a:r>
            </a:p>
          </p:txBody>
        </p:sp>
        <p:sp>
          <p:nvSpPr>
            <p:cNvPr id="23" name="MH_Entry_1"/>
            <p:cNvSpPr/>
            <p:nvPr>
              <p:custDataLst>
                <p:tags r:id="rId4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</a:endParaRPr>
            </a:p>
          </p:txBody>
        </p:sp>
        <p:grpSp>
          <p:nvGrpSpPr>
            <p:cNvPr id="22532" name="组合 1"/>
            <p:cNvGrpSpPr/>
            <p:nvPr>
              <p:custDataLst>
                <p:tags r:id="rId5"/>
              </p:custDataLst>
            </p:nvPr>
          </p:nvGrpSpPr>
          <p:grpSpPr>
            <a:xfrm>
              <a:off x="47" y="1482"/>
              <a:ext cx="999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534" name="标题 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四</a:t>
                </a:r>
              </a:p>
            </p:txBody>
          </p:sp>
        </p:grpSp>
      </p:grpSp>
      <p:sp>
        <p:nvSpPr>
          <p:cNvPr id="15363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140335" y="876302"/>
            <a:ext cx="9004300" cy="249110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电荷的多少叫做电荷量，简称电荷。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电荷的单位为库仑，简称库，符号是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一根摩擦过的玻璃棒或橡胶棒所带的电荷，大约只有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400" b="1" baseline="300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-7</a:t>
            </a:r>
            <a:r>
              <a:rPr lang="en-US" altLang="zh-CN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。一片雷雨云带电的电荷，大约有几十库仑。</a:t>
            </a:r>
          </a:p>
          <a:p>
            <a:pPr marL="0" lvl="0"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注意：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不要混淆了电荷量的符号Q和电荷量单位“库仑”的符号C</a:t>
            </a:r>
          </a:p>
        </p:txBody>
      </p:sp>
    </p:spTree>
    <p:extLst>
      <p:ext uri="{BB962C8B-B14F-4D97-AF65-F5344CB8AC3E}">
        <p14:creationId xmlns:p14="http://schemas.microsoft.com/office/powerpoint/2010/main" val="4027634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>
            <p:custDataLst>
              <p:tags r:id="rId1"/>
            </p:custDataLst>
          </p:nvPr>
        </p:nvGrpSpPr>
        <p:grpSpPr>
          <a:xfrm>
            <a:off x="146050" y="1952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>
              <p:custDataLst>
                <p:tags r:id="rId18"/>
              </p:custDataLst>
            </p:nvPr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>
              <p:custDataLst>
                <p:tags r:id="rId19"/>
              </p:custDataLst>
            </p:nvPr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>
              <p:custDataLst>
                <p:tags r:id="rId20"/>
              </p:custDataLst>
            </p:nvPr>
          </p:nvSpPr>
          <p:spPr>
            <a:xfrm>
              <a:off x="1485" y="382"/>
              <a:ext cx="5280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原子及其结构</a:t>
              </a:r>
              <a:endPara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>
              <p:custDataLst>
                <p:tags r:id="rId21"/>
              </p:custDataLst>
            </p:nvPr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" name="Text Box 4"/>
          <p:cNvSpPr txBox="1"/>
          <p:nvPr>
            <p:custDataLst>
              <p:tags r:id="rId2"/>
            </p:custDataLst>
          </p:nvPr>
        </p:nvSpPr>
        <p:spPr>
          <a:xfrm>
            <a:off x="787400" y="2473327"/>
            <a:ext cx="10795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原子</a:t>
            </a:r>
          </a:p>
        </p:txBody>
      </p:sp>
      <p:sp>
        <p:nvSpPr>
          <p:cNvPr id="4" name="Text Box 5"/>
          <p:cNvSpPr txBox="1"/>
          <p:nvPr>
            <p:custDataLst>
              <p:tags r:id="rId3"/>
            </p:custDataLst>
          </p:nvPr>
        </p:nvSpPr>
        <p:spPr>
          <a:xfrm>
            <a:off x="2009775" y="3062289"/>
            <a:ext cx="23114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核外电子 </a:t>
            </a:r>
          </a:p>
        </p:txBody>
      </p:sp>
      <p:sp>
        <p:nvSpPr>
          <p:cNvPr id="5" name="Rectangle 6"/>
          <p:cNvSpPr/>
          <p:nvPr>
            <p:custDataLst>
              <p:tags r:id="rId4"/>
            </p:custDataLst>
          </p:nvPr>
        </p:nvSpPr>
        <p:spPr>
          <a:xfrm>
            <a:off x="2035175" y="1924052"/>
            <a:ext cx="1728788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原子核</a:t>
            </a:r>
          </a:p>
        </p:txBody>
      </p:sp>
      <p:sp>
        <p:nvSpPr>
          <p:cNvPr id="6" name="Rectangle 7"/>
          <p:cNvSpPr/>
          <p:nvPr>
            <p:custDataLst>
              <p:tags r:id="rId5"/>
            </p:custDataLst>
          </p:nvPr>
        </p:nvSpPr>
        <p:spPr>
          <a:xfrm>
            <a:off x="3684588" y="1271590"/>
            <a:ext cx="105886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质子</a:t>
            </a:r>
          </a:p>
        </p:txBody>
      </p:sp>
      <p:sp>
        <p:nvSpPr>
          <p:cNvPr id="7" name="Rectangle 8"/>
          <p:cNvSpPr/>
          <p:nvPr>
            <p:custDataLst>
              <p:tags r:id="rId6"/>
            </p:custDataLst>
          </p:nvPr>
        </p:nvSpPr>
        <p:spPr>
          <a:xfrm>
            <a:off x="3717925" y="2511425"/>
            <a:ext cx="120650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中子</a:t>
            </a:r>
          </a:p>
        </p:txBody>
      </p:sp>
      <p:sp>
        <p:nvSpPr>
          <p:cNvPr id="8" name="AutoShape 9"/>
          <p:cNvSpPr/>
          <p:nvPr>
            <p:custDataLst>
              <p:tags r:id="rId7"/>
            </p:custDataLst>
          </p:nvPr>
        </p:nvSpPr>
        <p:spPr>
          <a:xfrm>
            <a:off x="1717679" y="2114550"/>
            <a:ext cx="225425" cy="1227138"/>
          </a:xfrm>
          <a:prstGeom prst="leftBrace">
            <a:avLst>
              <a:gd name="adj1" fmla="val 5151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  <a:latin typeface="Arial" pitchFamily="34" charset="0"/>
              <a:ea typeface="黑体" panose="02010609060101010101" pitchFamily="49" charset="-122"/>
            </a:endParaRPr>
          </a:p>
        </p:txBody>
      </p:sp>
      <p:sp>
        <p:nvSpPr>
          <p:cNvPr id="9" name="AutoShape 10"/>
          <p:cNvSpPr/>
          <p:nvPr>
            <p:custDataLst>
              <p:tags r:id="rId8"/>
            </p:custDataLst>
          </p:nvPr>
        </p:nvSpPr>
        <p:spPr>
          <a:xfrm>
            <a:off x="3292479" y="1525590"/>
            <a:ext cx="358775" cy="1189037"/>
          </a:xfrm>
          <a:prstGeom prst="leftBrace">
            <a:avLst>
              <a:gd name="adj1" fmla="val 3136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10" name="Text Box 11"/>
          <p:cNvSpPr txBox="1"/>
          <p:nvPr>
            <p:custDataLst>
              <p:tags r:id="rId9"/>
            </p:custDataLst>
          </p:nvPr>
        </p:nvSpPr>
        <p:spPr>
          <a:xfrm>
            <a:off x="655642" y="2935290"/>
            <a:ext cx="13049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电中性</a:t>
            </a:r>
          </a:p>
        </p:txBody>
      </p:sp>
      <p:sp>
        <p:nvSpPr>
          <p:cNvPr id="11" name="Text Box 12"/>
          <p:cNvSpPr txBox="1"/>
          <p:nvPr>
            <p:custDataLst>
              <p:tags r:id="rId10"/>
            </p:custDataLst>
          </p:nvPr>
        </p:nvSpPr>
        <p:spPr>
          <a:xfrm>
            <a:off x="2035179" y="2322514"/>
            <a:ext cx="139541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带正电</a:t>
            </a:r>
          </a:p>
        </p:txBody>
      </p:sp>
      <p:sp>
        <p:nvSpPr>
          <p:cNvPr id="12" name="Text Box 13"/>
          <p:cNvSpPr txBox="1"/>
          <p:nvPr>
            <p:custDataLst>
              <p:tags r:id="rId11"/>
            </p:custDataLst>
          </p:nvPr>
        </p:nvSpPr>
        <p:spPr>
          <a:xfrm>
            <a:off x="2022479" y="3463927"/>
            <a:ext cx="139541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带负电</a:t>
            </a:r>
          </a:p>
        </p:txBody>
      </p:sp>
      <p:sp>
        <p:nvSpPr>
          <p:cNvPr id="13" name="Text Box 14"/>
          <p:cNvSpPr txBox="1"/>
          <p:nvPr>
            <p:custDataLst>
              <p:tags r:id="rId12"/>
            </p:custDataLst>
          </p:nvPr>
        </p:nvSpPr>
        <p:spPr>
          <a:xfrm>
            <a:off x="3675063" y="2935290"/>
            <a:ext cx="139541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不带电</a:t>
            </a:r>
          </a:p>
        </p:txBody>
      </p:sp>
      <p:sp>
        <p:nvSpPr>
          <p:cNvPr id="14" name="Text Box 15"/>
          <p:cNvSpPr txBox="1"/>
          <p:nvPr>
            <p:custDataLst>
              <p:tags r:id="rId13"/>
            </p:custDataLst>
          </p:nvPr>
        </p:nvSpPr>
        <p:spPr>
          <a:xfrm>
            <a:off x="3679829" y="1687515"/>
            <a:ext cx="139541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带正电</a:t>
            </a:r>
          </a:p>
        </p:txBody>
      </p:sp>
      <p:sp>
        <p:nvSpPr>
          <p:cNvPr id="21519" name="Text Box 4"/>
          <p:cNvSpPr txBox="1"/>
          <p:nvPr>
            <p:custDataLst>
              <p:tags r:id="rId14"/>
            </p:custDataLst>
          </p:nvPr>
        </p:nvSpPr>
        <p:spPr>
          <a:xfrm>
            <a:off x="215904" y="1273177"/>
            <a:ext cx="36353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．原子结构</a:t>
            </a:r>
          </a:p>
        </p:txBody>
      </p:sp>
      <p:sp>
        <p:nvSpPr>
          <p:cNvPr id="16406" name="Rectangle 3"/>
          <p:cNvSpPr/>
          <p:nvPr>
            <p:custDataLst>
              <p:tags r:id="rId15"/>
            </p:custDataLst>
          </p:nvPr>
        </p:nvSpPr>
        <p:spPr>
          <a:xfrm>
            <a:off x="351159" y="3980182"/>
            <a:ext cx="83737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电子是带有最小负电荷的粒子，所带电荷量为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1.6×10</a:t>
            </a:r>
            <a:r>
              <a:rPr lang="en-US" altLang="zh-CN"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-19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272400" name="Picture 17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5916175" y="1302970"/>
            <a:ext cx="2351332" cy="222094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506" name="Rectangle 3"/>
          <p:cNvSpPr/>
          <p:nvPr>
            <p:custDataLst>
              <p:tags r:id="rId17"/>
            </p:custDataLst>
          </p:nvPr>
        </p:nvSpPr>
        <p:spPr>
          <a:xfrm>
            <a:off x="215904" y="800102"/>
            <a:ext cx="58324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．常见物质是由分子、原子构成的。</a:t>
            </a:r>
          </a:p>
        </p:txBody>
      </p:sp>
    </p:spTree>
    <p:extLst>
      <p:ext uri="{BB962C8B-B14F-4D97-AF65-F5344CB8AC3E}">
        <p14:creationId xmlns:p14="http://schemas.microsoft.com/office/powerpoint/2010/main" val="4102258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21519" grpId="0"/>
      <p:bldP spid="16406" grpId="0"/>
      <p:bldP spid="215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41419" y="509905"/>
            <a:ext cx="2673985" cy="193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54090" y="2440305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库伦</a:t>
            </a:r>
          </a:p>
        </p:txBody>
      </p:sp>
      <p:sp>
        <p:nvSpPr>
          <p:cNvPr id="21" name="Text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2875" y="168275"/>
            <a:ext cx="609854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注意：</a:t>
            </a:r>
            <a:endParaRPr kumimoji="0" lang="en-US" altLang="zh-CN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(1)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在各种带电微粒中，电子所带电的电荷量最小。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(2)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e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＝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1.6×10</a:t>
            </a:r>
            <a:r>
              <a:rPr kumimoji="0" lang="zh-CN" altLang="zh-CN" sz="2400" b="1" kern="1200" cap="none" spc="0" normalizeH="0" baseline="3000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－</a:t>
            </a:r>
            <a:r>
              <a:rPr kumimoji="0" lang="en-US" altLang="zh-CN" sz="2400" b="1" kern="1200" cap="none" spc="0" normalizeH="0" baseline="3000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19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 C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(3)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任何带电体所带电荷都是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e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itchFamily="18" charset="0"/>
              </a:rPr>
              <a:t>的整数倍。</a:t>
            </a:r>
          </a:p>
        </p:txBody>
      </p:sp>
    </p:spTree>
    <p:extLst>
      <p:ext uri="{BB962C8B-B14F-4D97-AF65-F5344CB8AC3E}">
        <p14:creationId xmlns:p14="http://schemas.microsoft.com/office/powerpoint/2010/main" val="39534589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charRg st="31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charRg st="49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>
            <p:custDataLst>
              <p:tags r:id="rId1"/>
            </p:custDataLst>
          </p:nvPr>
        </p:nvSpPr>
        <p:spPr>
          <a:xfrm>
            <a:off x="392434" y="546100"/>
            <a:ext cx="811085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  <a:cs typeface="Times New Roman" pitchFamily="18" charset="0"/>
              </a:rPr>
              <a:t>1.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原子呈中性的原因：</a:t>
            </a:r>
            <a:r>
              <a:rPr lang="zh-CN" altLang="en-US" sz="2400" b="1">
                <a:latin typeface="Times New Roman" panose="02020603050405020304" pitchFamily="18" charset="0"/>
                <a:cs typeface="Times New Roman" pitchFamily="18" charset="0"/>
              </a:rPr>
              <a:t>通常情况下，原子核所带的正电荷和核外电子所带的负电荷电荷量相等，故原子对外不显电性，呈中性。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Times New Roman" panose="02020603050405020304" pitchFamily="18" charset="0"/>
                <a:cs typeface="Times New Roman" pitchFamily="18" charset="0"/>
              </a:rPr>
              <a:t>2. 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易错提示：</a:t>
            </a:r>
            <a:r>
              <a:rPr lang="zh-CN" altLang="en-US" sz="2400" b="1">
                <a:latin typeface="Times New Roman" panose="02020603050405020304" pitchFamily="18" charset="0"/>
                <a:cs typeface="Times New Roman" pitchFamily="18" charset="0"/>
              </a:rPr>
              <a:t>电荷不同于电子，电荷包括正电荷、负电荷；而电子只是带负电荷的一种粒子。</a:t>
            </a:r>
            <a:endParaRPr lang="zh-CN" altLang="en-US" sz="2400" b="1">
              <a:latin typeface="Times New Roman" panose="02020603050405020304" pitchFamily="18" charset="0"/>
              <a:ea typeface="Times New Roman" pitchFamily="18" charset="0"/>
            </a:endParaRPr>
          </a:p>
        </p:txBody>
      </p:sp>
      <p:grpSp>
        <p:nvGrpSpPr>
          <p:cNvPr id="25603" name="组合 4"/>
          <p:cNvGrpSpPr/>
          <p:nvPr>
            <p:custDataLst>
              <p:tags r:id="rId2"/>
            </p:custDataLst>
          </p:nvPr>
        </p:nvGrpSpPr>
        <p:grpSpPr>
          <a:xfrm>
            <a:off x="203204" y="154305"/>
            <a:ext cx="8599805" cy="4792980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要点归纳</a:t>
              </a:r>
            </a:p>
          </p:txBody>
        </p:sp>
      </p:grpSp>
      <p:pic>
        <p:nvPicPr>
          <p:cNvPr id="5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730625" y="3355342"/>
            <a:ext cx="1905000" cy="159194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82258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69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原子结构示意图解释摩擦起电.wmv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00225" y="590552"/>
            <a:ext cx="5448300" cy="4086225"/>
          </a:xfrm>
          <a:prstGeom prst="rect">
            <a:avLst/>
          </a:prstGeom>
          <a:noFill/>
          <a:ln w="9525">
            <a:noFill/>
          </a:ln>
          <a:effectLst>
            <a:outerShdw dist="101599" dir="2699999" algn="tl" rotWithShape="0">
              <a:srgbClr val="000000">
                <a:alpha val="39998"/>
              </a:srgbClr>
            </a:outerShdw>
          </a:effectLst>
        </p:spPr>
      </p:pic>
      <p:sp>
        <p:nvSpPr>
          <p:cNvPr id="27651" name="矩形 4"/>
          <p:cNvSpPr/>
          <p:nvPr>
            <p:custDataLst>
              <p:tags r:id="rId4"/>
            </p:custDataLst>
          </p:nvPr>
        </p:nvSpPr>
        <p:spPr>
          <a:xfrm>
            <a:off x="657229" y="120652"/>
            <a:ext cx="48863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用原子结构示意图解释摩擦起电。</a:t>
            </a:r>
            <a:endParaRPr lang="zh-CN" altLang="en-US" sz="2400">
              <a:latin typeface="Arial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418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>
            <p:custDataLst>
              <p:tags r:id="rId1"/>
            </p:custDataLst>
          </p:nvPr>
        </p:nvSpPr>
        <p:spPr>
          <a:xfrm>
            <a:off x="287338" y="1370014"/>
            <a:ext cx="795655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　　不同物质的原子核束缚电子的本领不同。</a:t>
            </a:r>
          </a:p>
        </p:txBody>
      </p:sp>
      <p:sp>
        <p:nvSpPr>
          <p:cNvPr id="28674" name="Text Box 3"/>
          <p:cNvSpPr txBox="1"/>
          <p:nvPr>
            <p:custDataLst>
              <p:tags r:id="rId2"/>
            </p:custDataLst>
          </p:nvPr>
        </p:nvSpPr>
        <p:spPr>
          <a:xfrm>
            <a:off x="431804" y="635002"/>
            <a:ext cx="453707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．</a:t>
            </a:r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摩擦起电的原因</a:t>
            </a:r>
          </a:p>
        </p:txBody>
      </p:sp>
      <p:sp>
        <p:nvSpPr>
          <p:cNvPr id="25604" name="Rectangle 4"/>
          <p:cNvSpPr/>
          <p:nvPr>
            <p:custDataLst>
              <p:tags r:id="rId3"/>
            </p:custDataLst>
          </p:nvPr>
        </p:nvSpPr>
        <p:spPr>
          <a:xfrm>
            <a:off x="250829" y="1903414"/>
            <a:ext cx="8101013" cy="120032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　　失去电子的物体因为缺少电子而带正电；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itchFamily="34" charset="0"/>
                <a:ea typeface="黑体" panose="02010609060101010101" pitchFamily="49" charset="-122"/>
              </a:rPr>
              <a:t>　　得到电子的物体因为有了多余电子而带等量的负电。</a:t>
            </a:r>
          </a:p>
        </p:txBody>
      </p:sp>
      <p:sp>
        <p:nvSpPr>
          <p:cNvPr id="3" name="TextBox 5"/>
          <p:cNvSpPr/>
          <p:nvPr>
            <p:custDataLst>
              <p:tags r:id="rId4"/>
            </p:custDataLst>
          </p:nvPr>
        </p:nvSpPr>
        <p:spPr>
          <a:xfrm>
            <a:off x="565150" y="3429001"/>
            <a:ext cx="7920038" cy="108285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　　摩擦起电并不是创造了电荷，只是电荷从一个物体转移到另一个物体，使正、负电荷分开。</a:t>
            </a:r>
          </a:p>
        </p:txBody>
      </p:sp>
    </p:spTree>
    <p:extLst>
      <p:ext uri="{BB962C8B-B14F-4D97-AF65-F5344CB8AC3E}">
        <p14:creationId xmlns:p14="http://schemas.microsoft.com/office/powerpoint/2010/main" val="4518471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>
            <p:custDataLst>
              <p:tags r:id="rId1"/>
            </p:custDataLst>
          </p:nvPr>
        </p:nvSpPr>
        <p:spPr>
          <a:xfrm>
            <a:off x="290517" y="114302"/>
            <a:ext cx="7386637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摩擦起电的认识：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90513" y="759462"/>
          <a:ext cx="8456142" cy="3950081"/>
        </p:xfrm>
        <a:graphic>
          <a:graphicData uri="http://schemas.openxmlformats.org/drawingml/2006/table">
            <a:tbl>
              <a:tblPr/>
              <a:tblGrid>
                <a:gridCol w="1547977"/>
                <a:gridCol w="6908165"/>
              </a:tblGrid>
              <a:tr h="987425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itchFamily="18" charset="0"/>
                        </a:rPr>
                        <a:t>原因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18" charset="0"/>
                        </a:rPr>
                        <a:t>不同物质的原子核对核外电子束缚能力不同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1328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itchFamily="18" charset="0"/>
                        </a:rPr>
                        <a:t>结果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18" charset="0"/>
                        </a:rPr>
                        <a:t>原子核对核外电子束缚能力强的物质得电子，带负电；原子核对核外电子束缚能力弱的物质失电子，带正电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76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itchFamily="18" charset="0"/>
                        </a:rPr>
                        <a:t>实质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18" charset="0"/>
                        </a:rPr>
                        <a:t>电荷转移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831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itchFamily="18" charset="0"/>
                        </a:rPr>
                        <a:t>能的转化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18" charset="0"/>
                        </a:rPr>
                        <a:t>机械能转化为电能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831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 pitchFamily="18" charset="0"/>
                          <a:ea typeface="+mn-ea"/>
                          <a:cs typeface="Times New Roman" pitchFamily="18" charset="0"/>
                        </a:rPr>
                        <a:t>易错提醒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itchFamily="18" charset="0"/>
                        </a:rPr>
                        <a:t>同种物质相互摩擦不能带电</a:t>
                      </a:r>
                    </a:p>
                  </a:txBody>
                  <a:tcPr marL="68578" marR="6857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6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/>
          <p:nvPr>
            <p:custDataLst>
              <p:tags r:id="rId1"/>
            </p:custDataLst>
          </p:nvPr>
        </p:nvSpPr>
        <p:spPr>
          <a:xfrm>
            <a:off x="212408" y="371475"/>
            <a:ext cx="8718550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小资料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（一）自由电子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    各种物质的原子核对电子的束缚能力不同，因而物质得失电子的本领也不同，这就造成了摩擦起电等各种带电现象。金属的外层电子容易丢失，这些从原子内跑出来的电子叫做"自由电子"，所以金属容易导电。</a:t>
            </a:r>
          </a:p>
        </p:txBody>
      </p:sp>
    </p:spTree>
    <p:extLst>
      <p:ext uri="{BB962C8B-B14F-4D97-AF65-F5344CB8AC3E}">
        <p14:creationId xmlns:p14="http://schemas.microsoft.com/office/powerpoint/2010/main" val="736935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/>
          <p:nvPr>
            <p:custDataLst>
              <p:tags r:id="rId1"/>
            </p:custDataLst>
          </p:nvPr>
        </p:nvSpPr>
        <p:spPr>
          <a:xfrm>
            <a:off x="209554" y="231775"/>
            <a:ext cx="8824913" cy="28623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（二）静电现象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各种物质的原子核对电子的束缚能力不同，因而物质得失电子的本领也不同，这就造成了摩擦起电等各种带电现象。当电荷积累量达到一定的程度时，会产生放电、吸引轻小物体等现象，例如闪电、脱衣服时有火光等。</a:t>
            </a:r>
          </a:p>
        </p:txBody>
      </p:sp>
    </p:spTree>
    <p:extLst>
      <p:ext uri="{BB962C8B-B14F-4D97-AF65-F5344CB8AC3E}">
        <p14:creationId xmlns:p14="http://schemas.microsoft.com/office/powerpoint/2010/main" val="350468199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>
            <p:custDataLst>
              <p:tags r:id="rId1"/>
            </p:custDataLst>
          </p:nvPr>
        </p:nvGrpSpPr>
        <p:grpSpPr>
          <a:xfrm>
            <a:off x="161929" y="180976"/>
            <a:ext cx="5516563" cy="522923"/>
            <a:chOff x="255" y="285"/>
            <a:chExt cx="8687" cy="823"/>
          </a:xfrm>
        </p:grpSpPr>
        <p:sp>
          <p:nvSpPr>
            <p:cNvPr id="20" name="Shape 108"/>
            <p:cNvSpPr/>
            <p:nvPr>
              <p:custDataLst>
                <p:tags r:id="rId6"/>
              </p:custDataLst>
            </p:nvPr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微软雅黑" panose="020B0503020204020204" charset="-122"/>
              </a:endParaRPr>
            </a:p>
          </p:txBody>
        </p:sp>
        <p:sp>
          <p:nvSpPr>
            <p:cNvPr id="21" name="Shape 112"/>
            <p:cNvSpPr/>
            <p:nvPr>
              <p:custDataLst>
                <p:tags r:id="rId7"/>
              </p:custDataLst>
            </p:nvPr>
          </p:nvSpPr>
          <p:spPr>
            <a:xfrm>
              <a:off x="255" y="285"/>
              <a:ext cx="1275" cy="82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1"/>
            <p:cNvSpPr txBox="1"/>
            <p:nvPr>
              <p:custDataLst>
                <p:tags r:id="rId8"/>
              </p:custDataLst>
            </p:nvPr>
          </p:nvSpPr>
          <p:spPr>
            <a:xfrm>
              <a:off x="1795" y="367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9"/>
              </p:custDataLst>
            </p:nvPr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10" name="怒发冲冠--同种电荷排斥.wmv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9950" y="898527"/>
            <a:ext cx="4979988" cy="373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文本框 4"/>
          <p:cNvSpPr txBox="1"/>
          <p:nvPr>
            <p:custDataLst>
              <p:tags r:id="rId5"/>
            </p:custDataLst>
          </p:nvPr>
        </p:nvSpPr>
        <p:spPr>
          <a:xfrm>
            <a:off x="5997579" y="1301752"/>
            <a:ext cx="31464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Arial" pitchFamily="34" charset="0"/>
                <a:ea typeface="宋体" pitchFamily="2" charset="-122"/>
              </a:rPr>
              <a:t>女孩的头发为什么竖起来了？</a:t>
            </a:r>
          </a:p>
        </p:txBody>
      </p:sp>
    </p:spTree>
    <p:extLst>
      <p:ext uri="{BB962C8B-B14F-4D97-AF65-F5344CB8AC3E}">
        <p14:creationId xmlns:p14="http://schemas.microsoft.com/office/powerpoint/2010/main" val="446318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9404" y="264795"/>
            <a:ext cx="4054475" cy="23241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4" name="图片 2"/>
          <p:cNvPicPr/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562475" y="264795"/>
            <a:ext cx="4053600" cy="23241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5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79404" y="2690497"/>
            <a:ext cx="4054475" cy="22358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6" name="图片 4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62475" y="2690497"/>
            <a:ext cx="4053600" cy="22358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07870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/>
          <p:nvPr>
            <p:custDataLst>
              <p:tags r:id="rId1"/>
            </p:custDataLst>
          </p:nvPr>
        </p:nvSpPr>
        <p:spPr>
          <a:xfrm>
            <a:off x="209554" y="231775"/>
            <a:ext cx="8824913" cy="17543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latin typeface="宋体" panose="02010600030101010101" pitchFamily="2" charset="-122"/>
              </a:rPr>
              <a:t>知识拓展</a:t>
            </a:r>
            <a:r>
              <a:rPr lang="en-US" altLang="zh-CN" sz="2400" b="1">
                <a:latin typeface="宋体" panose="02010600030101010101" pitchFamily="2" charset="-122"/>
              </a:rPr>
              <a:t>]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有关静电现象的例子：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静电除尘、静电喷涂、静电复印；电视机、电脑屏容易吸附灰尘，裤子在秋天容易吸附灰尘，雷暴。</a:t>
            </a:r>
          </a:p>
        </p:txBody>
      </p:sp>
    </p:spTree>
    <p:extLst>
      <p:ext uri="{BB962C8B-B14F-4D97-AF65-F5344CB8AC3E}">
        <p14:creationId xmlns:p14="http://schemas.microsoft.com/office/powerpoint/2010/main" val="207249886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组合 4"/>
          <p:cNvGrpSpPr/>
          <p:nvPr>
            <p:custDataLst>
              <p:tags r:id="rId1"/>
            </p:custDataLst>
          </p:nvPr>
        </p:nvGrpSpPr>
        <p:grpSpPr>
          <a:xfrm>
            <a:off x="203204" y="535307"/>
            <a:ext cx="8599805" cy="4082415"/>
            <a:chOff x="1253" y="10967"/>
            <a:chExt cx="16587" cy="8778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1253" y="11419"/>
              <a:ext cx="16587" cy="8326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trike="noStrike" noProof="1"/>
            </a:p>
          </p:txBody>
        </p:sp>
        <p:pic>
          <p:nvPicPr>
            <p:cNvPr id="25605" name="Picture 2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292" y="11086"/>
              <a:ext cx="2887" cy="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2292" y="10967"/>
              <a:ext cx="5545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温馨提示</a:t>
              </a:r>
            </a:p>
          </p:txBody>
        </p:sp>
      </p:grpSp>
      <p:sp>
        <p:nvSpPr>
          <p:cNvPr id="45057" name="文本框 2"/>
          <p:cNvSpPr txBox="1"/>
          <p:nvPr>
            <p:custDataLst>
              <p:tags r:id="rId2"/>
            </p:custDataLst>
          </p:nvPr>
        </p:nvSpPr>
        <p:spPr>
          <a:xfrm>
            <a:off x="206375" y="1081090"/>
            <a:ext cx="87439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+mj-ea"/>
                <a:ea typeface="+mj-ea"/>
              </a:rPr>
              <a:t>检验物体是否带电的三种方式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6375" y="1674815"/>
            <a:ext cx="874395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）利用带电体吸引轻小物体的性质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）利用电荷间相互作用规律，同种电荷相互排斥，异种电荷相互吸引。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）用验电器来检验。</a:t>
            </a:r>
          </a:p>
        </p:txBody>
      </p:sp>
    </p:spTree>
    <p:extLst>
      <p:ext uri="{BB962C8B-B14F-4D97-AF65-F5344CB8AC3E}">
        <p14:creationId xmlns:p14="http://schemas.microsoft.com/office/powerpoint/2010/main" val="6810895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85449" y="234950"/>
          <a:ext cx="8296275" cy="497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8296275" imgH="4972050" progId="Office12.Word.Template.12">
                  <p:embed/>
                </p:oleObj>
              </mc:Choice>
              <mc:Fallback>
                <p:oleObj r:id="rId4" imgW="8296275" imgH="49720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5449" y="234950"/>
                        <a:ext cx="8296275" cy="497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7666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9533" y="222250"/>
          <a:ext cx="9010650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4" imgW="9010650" imgH="5562600" progId="Office12.Word.Template.12">
                  <p:embed/>
                </p:oleObj>
              </mc:Choice>
              <mc:Fallback>
                <p:oleObj r:id="rId4" imgW="9010650" imgH="556260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533" y="222250"/>
                        <a:ext cx="9010650" cy="556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655454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1"/>
          <p:cNvGrpSpPr/>
          <p:nvPr>
            <p:custDataLst>
              <p:tags r:id="rId1"/>
            </p:custDataLst>
          </p:nvPr>
        </p:nvGrpSpPr>
        <p:grpSpPr>
          <a:xfrm>
            <a:off x="146050" y="194628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>
              <p:custDataLst>
                <p:tags r:id="rId12"/>
              </p:custDataLst>
            </p:nvPr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>
              <p:custDataLst>
                <p:tags r:id="rId13"/>
              </p:custDataLst>
            </p:nvPr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>
              <p:custDataLst>
                <p:tags r:id="rId14"/>
              </p:custDataLst>
            </p:nvPr>
          </p:nvSpPr>
          <p:spPr>
            <a:xfrm>
              <a:off x="1485" y="382"/>
              <a:ext cx="4427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知识点三  导体和绝缘体</a:t>
              </a:r>
            </a:p>
          </p:txBody>
        </p:sp>
        <p:cxnSp>
          <p:nvCxnSpPr>
            <p:cNvPr id="104" name="直接连接符 103"/>
            <p:cNvCxnSpPr/>
            <p:nvPr>
              <p:custDataLst>
                <p:tags r:id="rId15"/>
              </p:custDataLst>
            </p:nvPr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27650" name="Picture 2" descr="slide0026_image06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105400" y="515938"/>
            <a:ext cx="2946400" cy="238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1800" y="1052515"/>
            <a:ext cx="2592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实验研究</a:t>
            </a:r>
          </a:p>
        </p:txBody>
      </p:sp>
      <p:sp>
        <p:nvSpPr>
          <p:cNvPr id="27652" name="Rectangle 7"/>
          <p:cNvSpPr/>
          <p:nvPr>
            <p:custDataLst>
              <p:tags r:id="rId4"/>
            </p:custDataLst>
          </p:nvPr>
        </p:nvSpPr>
        <p:spPr>
          <a:xfrm>
            <a:off x="431804" y="1498602"/>
            <a:ext cx="26638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实验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</p:txBody>
      </p:sp>
      <p:sp>
        <p:nvSpPr>
          <p:cNvPr id="27653" name="Rectangle 9"/>
          <p:cNvSpPr/>
          <p:nvPr>
            <p:custDataLst>
              <p:tags r:id="rId5"/>
            </p:custDataLst>
          </p:nvPr>
        </p:nvSpPr>
        <p:spPr>
          <a:xfrm>
            <a:off x="431804" y="1979614"/>
            <a:ext cx="4392613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　　用橡胶棒连接验电器</a:t>
            </a:r>
          </a:p>
        </p:txBody>
      </p:sp>
      <p:sp>
        <p:nvSpPr>
          <p:cNvPr id="6" name="Rectangle 10"/>
          <p:cNvSpPr/>
          <p:nvPr>
            <p:custDataLst>
              <p:tags r:id="rId6"/>
            </p:custDataLst>
          </p:nvPr>
        </p:nvSpPr>
        <p:spPr>
          <a:xfrm>
            <a:off x="431800" y="3038477"/>
            <a:ext cx="6985000" cy="5355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　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金属箔的张角没有变化。</a:t>
            </a:r>
          </a:p>
        </p:txBody>
      </p:sp>
      <p:sp>
        <p:nvSpPr>
          <p:cNvPr id="7" name="Rectangle 11"/>
          <p:cNvSpPr/>
          <p:nvPr>
            <p:custDataLst>
              <p:tags r:id="rId7"/>
            </p:custDataLst>
          </p:nvPr>
        </p:nvSpPr>
        <p:spPr>
          <a:xfrm>
            <a:off x="431800" y="4183065"/>
            <a:ext cx="817245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　　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的电荷量没有变化，验电器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仍不带电。</a:t>
            </a:r>
          </a:p>
        </p:txBody>
      </p:sp>
      <p:sp>
        <p:nvSpPr>
          <p:cNvPr id="27657" name="Rectangle 7"/>
          <p:cNvSpPr/>
          <p:nvPr>
            <p:custDataLst>
              <p:tags r:id="rId8"/>
            </p:custDataLst>
          </p:nvPr>
        </p:nvSpPr>
        <p:spPr>
          <a:xfrm>
            <a:off x="4799014" y="2238377"/>
            <a:ext cx="611187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27658" name="Rectangle 7"/>
          <p:cNvSpPr/>
          <p:nvPr>
            <p:custDataLst>
              <p:tags r:id="rId9"/>
            </p:custDataLst>
          </p:nvPr>
        </p:nvSpPr>
        <p:spPr>
          <a:xfrm>
            <a:off x="6403975" y="2228852"/>
            <a:ext cx="611188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27659" name="Rectangle 2"/>
          <p:cNvSpPr/>
          <p:nvPr>
            <p:custDataLst>
              <p:tags r:id="rId10"/>
            </p:custDataLst>
          </p:nvPr>
        </p:nvSpPr>
        <p:spPr>
          <a:xfrm>
            <a:off x="431804" y="2538415"/>
            <a:ext cx="1673225" cy="461665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实验现象</a:t>
            </a:r>
          </a:p>
        </p:txBody>
      </p:sp>
      <p:sp>
        <p:nvSpPr>
          <p:cNvPr id="12" name="Rectangle 2"/>
          <p:cNvSpPr/>
          <p:nvPr>
            <p:custDataLst>
              <p:tags r:id="rId11"/>
            </p:custDataLst>
          </p:nvPr>
        </p:nvSpPr>
        <p:spPr>
          <a:xfrm>
            <a:off x="431804" y="3683002"/>
            <a:ext cx="1673225" cy="461665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实验分析</a:t>
            </a:r>
          </a:p>
        </p:txBody>
      </p:sp>
    </p:spTree>
    <p:extLst>
      <p:ext uri="{BB962C8B-B14F-4D97-AF65-F5344CB8AC3E}">
        <p14:creationId xmlns:p14="http://schemas.microsoft.com/office/powerpoint/2010/main" val="25316048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7652" grpId="0"/>
      <p:bldP spid="27653" grpId="0"/>
      <p:bldP spid="6" grpId="0"/>
      <p:bldP spid="7" grpId="0"/>
      <p:bldP spid="27657" grpId="0"/>
      <p:bldP spid="27658" grpId="0"/>
      <p:bldP spid="27659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slide0027_image07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464175" y="782638"/>
            <a:ext cx="3303588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Rectangle 4"/>
          <p:cNvSpPr/>
          <p:nvPr>
            <p:custDataLst>
              <p:tags r:id="rId2"/>
            </p:custDataLst>
          </p:nvPr>
        </p:nvSpPr>
        <p:spPr>
          <a:xfrm>
            <a:off x="431800" y="320677"/>
            <a:ext cx="1728788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实验</a:t>
            </a:r>
            <a:r>
              <a:rPr lang="en-US" altLang="zh-CN" sz="24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</p:txBody>
      </p:sp>
      <p:sp>
        <p:nvSpPr>
          <p:cNvPr id="4" name="Rectangle 7"/>
          <p:cNvSpPr/>
          <p:nvPr>
            <p:custDataLst>
              <p:tags r:id="rId3"/>
            </p:custDataLst>
          </p:nvPr>
        </p:nvSpPr>
        <p:spPr>
          <a:xfrm>
            <a:off x="431800" y="1323977"/>
            <a:ext cx="5003800" cy="83099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的金属箔张开的角度减小，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的金属箔由闭合变为张开。</a:t>
            </a:r>
          </a:p>
        </p:txBody>
      </p:sp>
      <p:sp>
        <p:nvSpPr>
          <p:cNvPr id="51204" name="Rectangle 8"/>
          <p:cNvSpPr/>
          <p:nvPr>
            <p:custDataLst>
              <p:tags r:id="rId4"/>
            </p:custDataLst>
          </p:nvPr>
        </p:nvSpPr>
        <p:spPr>
          <a:xfrm>
            <a:off x="1690688" y="320677"/>
            <a:ext cx="4176712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用金属棒连接两验电器</a:t>
            </a:r>
          </a:p>
        </p:txBody>
      </p:sp>
      <p:sp>
        <p:nvSpPr>
          <p:cNvPr id="6" name="Rectangle 9"/>
          <p:cNvSpPr/>
          <p:nvPr>
            <p:custDataLst>
              <p:tags r:id="rId5"/>
            </p:custDataLst>
          </p:nvPr>
        </p:nvSpPr>
        <p:spPr>
          <a:xfrm>
            <a:off x="461967" y="2644777"/>
            <a:ext cx="4948237" cy="120032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验电器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上也带了电。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有一部分电荷通过金属棒从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移动到了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，电荷发生了定向移动。</a:t>
            </a:r>
          </a:p>
        </p:txBody>
      </p:sp>
      <p:sp>
        <p:nvSpPr>
          <p:cNvPr id="7" name="Rectangle 12"/>
          <p:cNvSpPr/>
          <p:nvPr>
            <p:custDataLst>
              <p:tags r:id="rId6"/>
            </p:custDataLst>
          </p:nvPr>
        </p:nvSpPr>
        <p:spPr>
          <a:xfrm>
            <a:off x="431800" y="4362452"/>
            <a:ext cx="8172450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电荷在金属中可以定向移动， 说明金属是可以导电的。</a:t>
            </a:r>
          </a:p>
        </p:txBody>
      </p:sp>
      <p:sp>
        <p:nvSpPr>
          <p:cNvPr id="28680" name="Rectangle 2"/>
          <p:cNvSpPr/>
          <p:nvPr>
            <p:custDataLst>
              <p:tags r:id="rId7"/>
            </p:custDataLst>
          </p:nvPr>
        </p:nvSpPr>
        <p:spPr>
          <a:xfrm>
            <a:off x="431800" y="839790"/>
            <a:ext cx="1631950" cy="461665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实验现象</a:t>
            </a:r>
          </a:p>
        </p:txBody>
      </p:sp>
      <p:sp>
        <p:nvSpPr>
          <p:cNvPr id="9" name="Rectangle 2"/>
          <p:cNvSpPr/>
          <p:nvPr>
            <p:custDataLst>
              <p:tags r:id="rId8"/>
            </p:custDataLst>
          </p:nvPr>
        </p:nvSpPr>
        <p:spPr>
          <a:xfrm>
            <a:off x="431800" y="2170114"/>
            <a:ext cx="1631950" cy="461665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实验分析</a:t>
            </a:r>
          </a:p>
        </p:txBody>
      </p:sp>
      <p:sp>
        <p:nvSpPr>
          <p:cNvPr id="10" name="Rectangle 2"/>
          <p:cNvSpPr/>
          <p:nvPr>
            <p:custDataLst>
              <p:tags r:id="rId9"/>
            </p:custDataLst>
          </p:nvPr>
        </p:nvSpPr>
        <p:spPr>
          <a:xfrm>
            <a:off x="431800" y="3878265"/>
            <a:ext cx="1631950" cy="461665"/>
          </a:xfrm>
          <a:prstGeom prst="rect">
            <a:avLst/>
          </a:prstGeom>
          <a:solidFill>
            <a:schemeClr val="accent6"/>
          </a:solidFill>
          <a:ln w="1524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实验结论</a:t>
            </a:r>
          </a:p>
        </p:txBody>
      </p:sp>
      <p:sp>
        <p:nvSpPr>
          <p:cNvPr id="51210" name="Rectangle 7"/>
          <p:cNvSpPr/>
          <p:nvPr>
            <p:custDataLst>
              <p:tags r:id="rId10"/>
            </p:custDataLst>
          </p:nvPr>
        </p:nvSpPr>
        <p:spPr>
          <a:xfrm>
            <a:off x="5303842" y="2670177"/>
            <a:ext cx="611187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A</a:t>
            </a:r>
          </a:p>
        </p:txBody>
      </p:sp>
      <p:sp>
        <p:nvSpPr>
          <p:cNvPr id="51211" name="Rectangle 7"/>
          <p:cNvSpPr/>
          <p:nvPr>
            <p:custDataLst>
              <p:tags r:id="rId11"/>
            </p:custDataLst>
          </p:nvPr>
        </p:nvSpPr>
        <p:spPr>
          <a:xfrm>
            <a:off x="6940550" y="2651127"/>
            <a:ext cx="611188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45462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8680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94005" y="954407"/>
            <a:ext cx="8555990" cy="339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）导体：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容易导电的物体。如金属、石墨、人体、大地、酸碱盐水溶液等都是导体。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  <a:sym typeface="+mn-ea"/>
            </a:endParaRPr>
          </a:p>
          <a:p>
            <a:pPr marL="0" marR="0" lvl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）绝缘体：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不容易导电的物体。如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橡胶，玻璃，沥青，塑料，陶瓷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等都是绝缘体。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导体中存在自由电荷。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金属导电，靠的是自由电子。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绝缘体不易导电，是因为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黑体" panose="02010609060101010101" pitchFamily="49" charset="-122"/>
                <a:cs typeface="+mn-cs"/>
                <a:sym typeface="+mn-ea"/>
              </a:rPr>
              <a:t>电荷束缚在原子、分子之中，不能自由移动。</a:t>
            </a:r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8302" y="366715"/>
            <a:ext cx="2797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导体和绝缘体</a:t>
            </a:r>
          </a:p>
        </p:txBody>
      </p:sp>
    </p:spTree>
    <p:extLst>
      <p:ext uri="{BB962C8B-B14F-4D97-AF65-F5344CB8AC3E}">
        <p14:creationId xmlns:p14="http://schemas.microsoft.com/office/powerpoint/2010/main" val="239773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65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0509" y="787400"/>
            <a:ext cx="868235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导体导电的实质：导体中自由电子的定向移动</a:t>
            </a: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zh-CN" sz="2400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摩擦起电的实质：不是创造了电荷，而是电荷的转移</a:t>
            </a: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en-US" altLang="zh-CN" sz="2400" b="1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注意：摩擦起电现象中，转移的只能是带负电的电子。</a:t>
            </a: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400" b="1" noProof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3. 导体和绝缘体的区别和联系：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3050" y="304802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+mj-ea"/>
                <a:ea typeface="+mj-ea"/>
                <a:cs typeface="+mj-ea"/>
              </a:rPr>
              <a:t>[</a:t>
            </a:r>
            <a:r>
              <a:rPr lang="zh-CN" altLang="en-US" sz="2400" b="1">
                <a:latin typeface="+mj-ea"/>
                <a:ea typeface="+mj-ea"/>
                <a:cs typeface="+mj-ea"/>
              </a:rPr>
              <a:t>要点归纳</a:t>
            </a:r>
            <a:r>
              <a:rPr lang="en-US" altLang="zh-CN" sz="2400" b="1">
                <a:latin typeface="+mj-ea"/>
                <a:ea typeface="+mj-ea"/>
                <a:cs typeface="+mj-ea"/>
              </a:rPr>
              <a:t>]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38472" y="3072130"/>
          <a:ext cx="8259259" cy="1584960"/>
        </p:xfrm>
        <a:graphic>
          <a:graphicData uri="http://schemas.openxmlformats.org/drawingml/2006/table">
            <a:tbl>
              <a:tblPr/>
              <a:tblGrid>
                <a:gridCol w="1426845"/>
                <a:gridCol w="1533169"/>
                <a:gridCol w="2150528"/>
                <a:gridCol w="3148717"/>
              </a:tblGrid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endParaRPr lang="zh-CN" sz="2000" b="1" kern="100">
                        <a:latin typeface="宋体" panose="02010600030101010101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特征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原因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常见的材料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导体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善于导电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有大量的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自由电荷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金属、人体、大地、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食盐水、石墨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绝缘体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不善于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导电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只有少量的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自由电荷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橡胶、塑料、陶瓷、</a:t>
                      </a: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latin typeface="宋体" panose="02010600030101010101" pitchFamily="2" charset="-122"/>
                          <a:ea typeface="宋体" pitchFamily="2" charset="-122"/>
                          <a:cs typeface="Times New Roman" pitchFamily="18" charset="0"/>
                        </a:rPr>
                        <a:t>玻璃、食用油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39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charRg st="68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730" y="114301"/>
            <a:ext cx="890143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注意：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不要误认为绝缘体不能导电。绝缘体导电能力弱，但能够导电。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导体和绝缘体之间没有绝对的界限，在一定条件下导体和绝缘体可以相互转化。</a:t>
            </a: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4. </a:t>
            </a:r>
            <a:r>
              <a:rPr lang="zh-CN" altLang="en-US" sz="2400" b="1" noProof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金属导电是因为内部存在着大量的自由电子。</a:t>
            </a:r>
            <a:endParaRPr kumimoji="0" lang="zh-CN" altLang="en-US" sz="24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5. </a:t>
            </a:r>
            <a:r>
              <a:rPr lang="zh-CN" altLang="en-US" sz="2400" b="1" noProof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物体导电能力的大小，取决于物体内部可以自由移动电荷的多少。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82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4"/>
          <p:cNvSpPr txBox="1"/>
          <p:nvPr>
            <p:custDataLst>
              <p:tags r:id="rId1"/>
            </p:custDataLst>
          </p:nvPr>
        </p:nvSpPr>
        <p:spPr>
          <a:xfrm>
            <a:off x="9483728" y="-14288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黑体" pitchFamily="49" charset="-122"/>
            </a:endParaRPr>
          </a:p>
        </p:txBody>
      </p:sp>
      <p:grpSp>
        <p:nvGrpSpPr>
          <p:cNvPr id="12290" name="组合 1"/>
          <p:cNvGrpSpPr/>
          <p:nvPr>
            <p:custDataLst>
              <p:tags r:id="rId2"/>
            </p:custDataLst>
          </p:nvPr>
        </p:nvGrpSpPr>
        <p:grpSpPr>
          <a:xfrm>
            <a:off x="146050" y="1952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>
              <p:custDataLst>
                <p:tags r:id="rId12"/>
              </p:custDataLst>
            </p:nvPr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>
              <p:custDataLst>
                <p:tags r:id="rId13"/>
              </p:custDataLst>
            </p:nvPr>
          </p:nvSpPr>
          <p:spPr>
            <a:xfrm>
              <a:off x="230" y="3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>
              <p:custDataLst>
                <p:tags r:id="rId14"/>
              </p:custDataLst>
            </p:nvPr>
          </p:nvSpPr>
          <p:spPr>
            <a:xfrm>
              <a:off x="1485" y="382"/>
              <a:ext cx="4310" cy="7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两种电荷</a:t>
              </a:r>
              <a:endPara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>
              <p:custDataLst>
                <p:tags r:id="rId15"/>
              </p:custDataLst>
            </p:nvPr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12" name="静电现象.wmv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14450" y="1800227"/>
            <a:ext cx="5480050" cy="3082925"/>
          </a:xfrm>
          <a:prstGeom prst="rect">
            <a:avLst/>
          </a:prstGeom>
          <a:solidFill>
            <a:srgbClr val="4F81BD"/>
          </a:solidFill>
          <a:ln w="9525">
            <a:noFill/>
          </a:ln>
        </p:spPr>
      </p:pic>
      <p:grpSp>
        <p:nvGrpSpPr>
          <p:cNvPr id="12296" name="组合 2"/>
          <p:cNvGrpSpPr/>
          <p:nvPr>
            <p:custDataLst>
              <p:tags r:id="rId6"/>
            </p:custDataLst>
          </p:nvPr>
        </p:nvGrpSpPr>
        <p:grpSpPr>
          <a:xfrm>
            <a:off x="-26987" y="677863"/>
            <a:ext cx="8070850" cy="735012"/>
            <a:chOff x="20" y="1229"/>
            <a:chExt cx="10008" cy="910"/>
          </a:xfrm>
        </p:grpSpPr>
        <p:sp>
          <p:nvSpPr>
            <p:cNvPr id="12297" name="标题 5"/>
            <p:cNvSpPr txBox="1"/>
            <p:nvPr>
              <p:custDataLst>
                <p:tags r:id="rId7"/>
              </p:custDataLst>
            </p:nvPr>
          </p:nvSpPr>
          <p:spPr>
            <a:xfrm>
              <a:off x="1064" y="1229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摩擦起电</a:t>
              </a:r>
            </a:p>
          </p:txBody>
        </p:sp>
        <p:sp>
          <p:nvSpPr>
            <p:cNvPr id="23" name="MH_Entry_1"/>
            <p:cNvSpPr/>
            <p:nvPr>
              <p:custDataLst>
                <p:tags r:id="rId8"/>
              </p:custDataLst>
            </p:nvPr>
          </p:nvSpPr>
          <p:spPr>
            <a:xfrm>
              <a:off x="20" y="134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2299" name="组合 1"/>
            <p:cNvGrpSpPr/>
            <p:nvPr>
              <p:custDataLst>
                <p:tags r:id="rId9"/>
              </p:custDataLst>
            </p:nvPr>
          </p:nvGrpSpPr>
          <p:grpSpPr>
            <a:xfrm>
              <a:off x="44" y="1482"/>
              <a:ext cx="972" cy="644"/>
              <a:chOff x="-399" y="-884"/>
              <a:chExt cx="1300" cy="862"/>
            </a:xfrm>
          </p:grpSpPr>
          <p:sp>
            <p:nvSpPr>
              <p:cNvPr id="22" name="MH_Number_1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-399" y="-81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301" name="标题 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zh-CN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一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152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730" y="114301"/>
            <a:ext cx="890143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6.</a:t>
            </a: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  <a:cs typeface="Times New Roman" pitchFamily="18" charset="0"/>
              </a:rPr>
              <a:t>导体和绝缘体之间没有绝对的界限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0680" y="4152910"/>
            <a:ext cx="64294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导体</a:t>
            </a:r>
            <a:r>
              <a:rPr lang="zh-CN" altLang="en-US" sz="2400" b="1">
                <a:latin typeface="+mn-ea"/>
                <a:ea typeface="+mn-ea"/>
              </a:rPr>
              <a:t>与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绝缘体</a:t>
            </a:r>
            <a:r>
              <a:rPr lang="zh-CN" altLang="en-US" sz="2400" b="1">
                <a:latin typeface="+mn-ea"/>
                <a:ea typeface="+mn-ea"/>
              </a:rPr>
              <a:t>之间没有绝对的界线。</a:t>
            </a:r>
          </a:p>
        </p:txBody>
      </p:sp>
      <p:pic>
        <p:nvPicPr>
          <p:cNvPr id="2051" name="Picture 3" descr="C:\Users\Administrator\Desktop\QQ截图20190627071629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857356" y="820722"/>
            <a:ext cx="5394332" cy="2927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323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>
            <p:custDataLst>
              <p:tags r:id="rId1"/>
            </p:custDataLst>
          </p:nvPr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>
              <p:custDataLst>
                <p:tags r:id="rId21"/>
              </p:custDataLst>
            </p:nvPr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>
              <p:custDataLst>
                <p:tags r:id="rId22"/>
              </p:custDataLst>
            </p:nvPr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>
              <p:custDataLst>
                <p:tags r:id="rId23"/>
              </p:custDataLst>
            </p:nvPr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课堂小结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>
              <p:custDataLst>
                <p:tags r:id="rId24"/>
              </p:custDataLst>
            </p:nvPr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8" name="TextBox 37"/>
          <p:cNvSpPr txBox="1"/>
          <p:nvPr>
            <p:custDataLst>
              <p:tags r:id="rId2"/>
            </p:custDataLst>
          </p:nvPr>
        </p:nvSpPr>
        <p:spPr>
          <a:xfrm>
            <a:off x="69854" y="2439990"/>
            <a:ext cx="2232025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相互作用 规律</a:t>
            </a:r>
          </a:p>
        </p:txBody>
      </p:sp>
      <p:sp>
        <p:nvSpPr>
          <p:cNvPr id="42" name="TextBox 41"/>
          <p:cNvSpPr txBox="1"/>
          <p:nvPr>
            <p:custDataLst>
              <p:tags r:id="rId3"/>
            </p:custDataLst>
          </p:nvPr>
        </p:nvSpPr>
        <p:spPr>
          <a:xfrm>
            <a:off x="3094042" y="2439990"/>
            <a:ext cx="1439863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两种电荷</a:t>
            </a:r>
          </a:p>
        </p:txBody>
      </p:sp>
      <p:sp>
        <p:nvSpPr>
          <p:cNvPr id="43" name="TextBox 42"/>
          <p:cNvSpPr txBox="1"/>
          <p:nvPr>
            <p:custDataLst>
              <p:tags r:id="rId4"/>
            </p:custDataLst>
          </p:nvPr>
        </p:nvSpPr>
        <p:spPr>
          <a:xfrm>
            <a:off x="5830892" y="2439990"/>
            <a:ext cx="1439863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摩擦起电</a:t>
            </a:r>
          </a:p>
        </p:txBody>
      </p:sp>
      <p:sp>
        <p:nvSpPr>
          <p:cNvPr id="44" name="TextBox 43"/>
          <p:cNvSpPr txBox="1"/>
          <p:nvPr>
            <p:custDataLst>
              <p:tags r:id="rId5"/>
            </p:custDataLst>
          </p:nvPr>
        </p:nvSpPr>
        <p:spPr>
          <a:xfrm>
            <a:off x="574679" y="3954465"/>
            <a:ext cx="1223963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电荷量</a:t>
            </a:r>
          </a:p>
        </p:txBody>
      </p:sp>
      <p:sp>
        <p:nvSpPr>
          <p:cNvPr id="45" name="TextBox 44"/>
          <p:cNvSpPr txBox="1"/>
          <p:nvPr>
            <p:custDataLst>
              <p:tags r:id="rId6"/>
            </p:custDataLst>
          </p:nvPr>
        </p:nvSpPr>
        <p:spPr>
          <a:xfrm>
            <a:off x="5110163" y="3954465"/>
            <a:ext cx="2160588" cy="46166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导体、绝缘体</a:t>
            </a:r>
          </a:p>
        </p:txBody>
      </p:sp>
      <p:sp>
        <p:nvSpPr>
          <p:cNvPr id="46" name="TextBox 45"/>
          <p:cNvSpPr txBox="1"/>
          <p:nvPr>
            <p:custDataLst>
              <p:tags r:id="rId7"/>
            </p:custDataLst>
          </p:nvPr>
        </p:nvSpPr>
        <p:spPr>
          <a:xfrm>
            <a:off x="3094042" y="3954465"/>
            <a:ext cx="1439863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自由电荷</a:t>
            </a:r>
          </a:p>
        </p:txBody>
      </p:sp>
      <p:sp>
        <p:nvSpPr>
          <p:cNvPr id="47" name="TextBox 46"/>
          <p:cNvSpPr txBox="1"/>
          <p:nvPr>
            <p:custDataLst>
              <p:tags r:id="rId8"/>
            </p:custDataLst>
          </p:nvPr>
        </p:nvSpPr>
        <p:spPr>
          <a:xfrm>
            <a:off x="2938463" y="1104902"/>
            <a:ext cx="1728788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正、负电荷</a:t>
            </a:r>
          </a:p>
        </p:txBody>
      </p:sp>
      <p:sp>
        <p:nvSpPr>
          <p:cNvPr id="48" name="TextBox 47"/>
          <p:cNvSpPr txBox="1"/>
          <p:nvPr>
            <p:custDataLst>
              <p:tags r:id="rId9"/>
            </p:custDataLst>
          </p:nvPr>
        </p:nvSpPr>
        <p:spPr>
          <a:xfrm>
            <a:off x="574679" y="1104902"/>
            <a:ext cx="1223963" cy="46166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验电器</a:t>
            </a:r>
          </a:p>
        </p:txBody>
      </p:sp>
      <p:sp>
        <p:nvSpPr>
          <p:cNvPr id="49" name="TextBox 48"/>
          <p:cNvSpPr txBox="1"/>
          <p:nvPr>
            <p:custDataLst>
              <p:tags r:id="rId10"/>
            </p:custDataLst>
          </p:nvPr>
        </p:nvSpPr>
        <p:spPr>
          <a:xfrm>
            <a:off x="6118225" y="1104902"/>
            <a:ext cx="8636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原因</a:t>
            </a:r>
          </a:p>
        </p:txBody>
      </p:sp>
      <p:cxnSp>
        <p:nvCxnSpPr>
          <p:cNvPr id="50" name="直接箭头连接符 49"/>
          <p:cNvCxnSpPr>
            <a:stCxn id="42" idx="1"/>
            <a:endCxn id="38" idx="3"/>
          </p:cNvCxnSpPr>
          <p:nvPr>
            <p:custDataLst>
              <p:tags r:id="rId11"/>
            </p:custDataLst>
          </p:nvPr>
        </p:nvCxnSpPr>
        <p:spPr>
          <a:xfrm flipH="1">
            <a:off x="2301879" y="2670823"/>
            <a:ext cx="792163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>
            <a:stCxn id="42" idx="2"/>
            <a:endCxn id="46" idx="0"/>
          </p:cNvCxnSpPr>
          <p:nvPr>
            <p:custDataLst>
              <p:tags r:id="rId12"/>
            </p:custDataLst>
          </p:nvPr>
        </p:nvCxnSpPr>
        <p:spPr>
          <a:xfrm>
            <a:off x="3813974" y="2901655"/>
            <a:ext cx="0" cy="105281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>
            <a:stCxn id="42" idx="0"/>
            <a:endCxn id="47" idx="2"/>
          </p:cNvCxnSpPr>
          <p:nvPr>
            <p:custDataLst>
              <p:tags r:id="rId13"/>
            </p:custDataLst>
          </p:nvPr>
        </p:nvCxnSpPr>
        <p:spPr>
          <a:xfrm flipH="1" flipV="1">
            <a:off x="3802857" y="1566567"/>
            <a:ext cx="11117" cy="873423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stCxn id="42" idx="3"/>
            <a:endCxn id="43" idx="1"/>
          </p:cNvCxnSpPr>
          <p:nvPr>
            <p:custDataLst>
              <p:tags r:id="rId14"/>
            </p:custDataLst>
          </p:nvPr>
        </p:nvCxnSpPr>
        <p:spPr>
          <a:xfrm>
            <a:off x="4533905" y="2670823"/>
            <a:ext cx="1296987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>
            <a:endCxn id="44" idx="3"/>
          </p:cNvCxnSpPr>
          <p:nvPr>
            <p:custDataLst>
              <p:tags r:id="rId15"/>
            </p:custDataLst>
          </p:nvPr>
        </p:nvCxnSpPr>
        <p:spPr>
          <a:xfrm flipH="1">
            <a:off x="1798642" y="2959101"/>
            <a:ext cx="1307784" cy="1226197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>
            <a:stCxn id="43" idx="0"/>
            <a:endCxn id="49" idx="2"/>
          </p:cNvCxnSpPr>
          <p:nvPr>
            <p:custDataLst>
              <p:tags r:id="rId16"/>
            </p:custDataLst>
          </p:nvPr>
        </p:nvCxnSpPr>
        <p:spPr>
          <a:xfrm flipH="1" flipV="1">
            <a:off x="6550025" y="1566567"/>
            <a:ext cx="799" cy="87342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>
            <a:stCxn id="46" idx="3"/>
            <a:endCxn id="45" idx="1"/>
          </p:cNvCxnSpPr>
          <p:nvPr>
            <p:custDataLst>
              <p:tags r:id="rId17"/>
            </p:custDataLst>
          </p:nvPr>
        </p:nvCxnSpPr>
        <p:spPr>
          <a:xfrm>
            <a:off x="4533905" y="4185298"/>
            <a:ext cx="576258" cy="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stCxn id="38" idx="0"/>
            <a:endCxn id="48" idx="2"/>
          </p:cNvCxnSpPr>
          <p:nvPr>
            <p:custDataLst>
              <p:tags r:id="rId18"/>
            </p:custDataLst>
          </p:nvPr>
        </p:nvCxnSpPr>
        <p:spPr>
          <a:xfrm flipV="1">
            <a:off x="1185867" y="1566567"/>
            <a:ext cx="794" cy="87342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>
            <p:custDataLst>
              <p:tags r:id="rId19"/>
            </p:custDataLst>
          </p:nvPr>
        </p:nvCxnSpPr>
        <p:spPr>
          <a:xfrm>
            <a:off x="7271068" y="2671445"/>
            <a:ext cx="79248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48"/>
          <p:cNvSpPr txBox="1"/>
          <p:nvPr>
            <p:custDataLst>
              <p:tags r:id="rId20"/>
            </p:custDataLst>
          </p:nvPr>
        </p:nvSpPr>
        <p:spPr>
          <a:xfrm>
            <a:off x="8063865" y="2440307"/>
            <a:ext cx="8636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实质</a:t>
            </a:r>
          </a:p>
        </p:txBody>
      </p:sp>
    </p:spTree>
    <p:extLst>
      <p:ext uri="{BB962C8B-B14F-4D97-AF65-F5344CB8AC3E}">
        <p14:creationId xmlns:p14="http://schemas.microsoft.com/office/powerpoint/2010/main" val="236858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>
            <p:custDataLst>
              <p:tags r:id="rId2"/>
            </p:custDataLst>
          </p:nvPr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>
              <p:custDataLst>
                <p:tags r:id="rId4"/>
              </p:custDataLst>
            </p:nvPr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>
              <p:custDataLst>
                <p:tags r:id="rId5"/>
              </p:custDataLst>
            </p:nvPr>
          </p:nvSpPr>
          <p:spPr>
            <a:xfrm>
              <a:off x="230" y="440"/>
              <a:ext cx="982" cy="72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4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>
              <p:custDataLst>
                <p:tags r:id="rId6"/>
              </p:custDataLst>
            </p:nvPr>
          </p:nvSpPr>
          <p:spPr>
            <a:xfrm>
              <a:off x="1485" y="482"/>
              <a:ext cx="1761" cy="63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</a:p>
          </p:txBody>
        </p:sp>
        <p:cxnSp>
          <p:nvCxnSpPr>
            <p:cNvPr id="104" name="直接连接符 103"/>
            <p:cNvCxnSpPr/>
            <p:nvPr>
              <p:custDataLst>
                <p:tags r:id="rId7"/>
              </p:custDataLst>
            </p:nvPr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525149" y="914084"/>
          <a:ext cx="8296275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9" imgW="8296275" imgH="3762375" progId="Office12.Word.Template.12">
                  <p:embed/>
                </p:oleObj>
              </mc:Choice>
              <mc:Fallback>
                <p:oleObj r:id="rId9" imgW="8296275" imgH="376237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5149" y="914084"/>
                        <a:ext cx="8296275" cy="376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902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23549" y="329885"/>
          <a:ext cx="8296275" cy="437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4" imgW="8296275" imgH="4371975" progId="Office12.Word.Template.12">
                  <p:embed/>
                </p:oleObj>
              </mc:Choice>
              <mc:Fallback>
                <p:oleObj r:id="rId4" imgW="8296275" imgH="437197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549" y="329885"/>
                        <a:ext cx="8296275" cy="437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29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71149" y="185738"/>
          <a:ext cx="8296275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4" imgW="8296275" imgH="4772025" progId="Office12.Word.Template.12">
                  <p:embed/>
                </p:oleObj>
              </mc:Choice>
              <mc:Fallback>
                <p:oleObj r:id="rId4" imgW="8296275" imgH="477202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1149" y="185738"/>
                        <a:ext cx="8296275" cy="477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997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24184" y="76200"/>
          <a:ext cx="8296275" cy="516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4" imgW="8296275" imgH="5162550" progId="Office12.Word.Template.12">
                  <p:embed/>
                </p:oleObj>
              </mc:Choice>
              <mc:Fallback>
                <p:oleObj r:id="rId4" imgW="8296275" imgH="5162550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4184" y="76200"/>
                        <a:ext cx="8296275" cy="5162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073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24184" y="271463"/>
          <a:ext cx="8296275" cy="47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4" imgW="8296275" imgH="4772025" progId="Office12.Word.Template.12">
                  <p:embed/>
                </p:oleObj>
              </mc:Choice>
              <mc:Fallback>
                <p:oleObj r:id="rId4" imgW="8296275" imgH="477202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4184" y="271463"/>
                        <a:ext cx="8296275" cy="477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4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23549" y="398464"/>
          <a:ext cx="8296275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5" imgW="8296275" imgH="2390775" progId="Office12.Word.Template.12">
                  <p:embed/>
                </p:oleObj>
              </mc:Choice>
              <mc:Fallback>
                <p:oleObj r:id="rId5" imgW="8296275" imgH="2390775" progId="Office12.Word.Templat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549" y="398464"/>
                        <a:ext cx="8296275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New picture" hidden="1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972800" y="10172700"/>
            <a:ext cx="3810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477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15-1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2875" y="379415"/>
            <a:ext cx="2590800" cy="202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4" descr="GQAZCVL{[}17}3(WU2JM1HX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4188" y="269877"/>
            <a:ext cx="2508250" cy="233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5" descr="%`MV[K24Z)Z5S2_E9JLN{~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4" y="260352"/>
            <a:ext cx="2416175" cy="240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1"/>
          <p:cNvSpPr txBox="1"/>
          <p:nvPr>
            <p:custDataLst>
              <p:tags r:id="rId4"/>
            </p:custDataLst>
          </p:nvPr>
        </p:nvSpPr>
        <p:spPr>
          <a:xfrm>
            <a:off x="1520829" y="2722565"/>
            <a:ext cx="6094413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latin typeface="Arial" pitchFamily="34" charset="0"/>
                <a:ea typeface="黑体" panose="02010609060101010101" pitchFamily="49" charset="-122"/>
              </a:rPr>
              <a:t>用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摩擦</a:t>
            </a:r>
            <a:r>
              <a:rPr lang="zh-CN" altLang="zh-CN" sz="2400" b="1">
                <a:latin typeface="Arial" pitchFamily="34" charset="0"/>
                <a:ea typeface="黑体" panose="02010609060101010101" pitchFamily="49" charset="-122"/>
              </a:rPr>
              <a:t>的方法使物体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</a:rPr>
              <a:t>带电</a:t>
            </a:r>
            <a:r>
              <a:rPr lang="zh-CN" altLang="zh-CN" sz="2400" b="1">
                <a:latin typeface="Arial" pitchFamily="34" charset="0"/>
                <a:ea typeface="黑体" panose="02010609060101010101" pitchFamily="49" charset="-122"/>
              </a:rPr>
              <a:t>，叫做</a:t>
            </a:r>
            <a:r>
              <a:rPr lang="zh-CN" altLang="zh-CN" sz="2400" b="1">
                <a:solidFill>
                  <a:srgbClr val="0000FF"/>
                </a:solidFill>
                <a:latin typeface="Arial" pitchFamily="34" charset="0"/>
                <a:ea typeface="黑体" panose="02010609060101010101" pitchFamily="49" charset="-122"/>
              </a:rPr>
              <a:t>摩擦起电</a:t>
            </a:r>
            <a:r>
              <a:rPr lang="zh-CN" altLang="zh-CN" sz="2400" b="1">
                <a:latin typeface="Arial" pitchFamily="34" charset="0"/>
                <a:ea typeface="黑体" panose="02010609060101010101" pitchFamily="49" charset="-122"/>
              </a:rPr>
              <a:t>。</a:t>
            </a:r>
            <a:endParaRPr lang="en-US" altLang="zh-CN" sz="2400" b="1"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26" name="矩形 25"/>
          <p:cNvSpPr/>
          <p:nvPr>
            <p:custDataLst>
              <p:tags r:id="rId5"/>
            </p:custDataLst>
          </p:nvPr>
        </p:nvSpPr>
        <p:spPr>
          <a:xfrm>
            <a:off x="2759075" y="3775077"/>
            <a:ext cx="22860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吸引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轻小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物体。</a:t>
            </a:r>
            <a:endParaRPr lang="zh-CN" altLang="en-US" sz="2400">
              <a:solidFill>
                <a:srgbClr val="000000"/>
              </a:solidFill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687392" y="2838452"/>
            <a:ext cx="803425" cy="461665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定义</a:t>
            </a: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692154" y="3838577"/>
            <a:ext cx="204094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带电体的性质</a:t>
            </a:r>
          </a:p>
        </p:txBody>
      </p:sp>
    </p:spTree>
    <p:extLst>
      <p:ext uri="{BB962C8B-B14F-4D97-AF65-F5344CB8AC3E}">
        <p14:creationId xmlns:p14="http://schemas.microsoft.com/office/powerpoint/2010/main" val="3604946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生活中“摩擦起电”现象.wmv">
            <a:hlinkClick r:id="" action="ppaction://media"/>
          </p:cNvPr>
          <p:cNvPicPr>
            <a:picLocks noRot="1"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3600" y="977900"/>
            <a:ext cx="7442200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2"/>
          <p:cNvSpPr/>
          <p:nvPr>
            <p:custDataLst>
              <p:tags r:id="rId4"/>
            </p:custDataLst>
          </p:nvPr>
        </p:nvSpPr>
        <p:spPr>
          <a:xfrm>
            <a:off x="690563" y="401640"/>
            <a:ext cx="358784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生活中有关摩擦起电现象</a:t>
            </a:r>
            <a:endParaRPr lang="en-US" altLang="zh-CN" sz="2400" b="1">
              <a:latin typeface="Times New Roman" panose="02020603050405020304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199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00050" y="431802"/>
            <a:ext cx="83439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下列现象中，不属于摩擦起电的是（      ）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在干燥的天气中脱毛衣时，会听到啪啪声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用塑料梳子梳干燥的头发，越梳越蓬松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吸尘器能够把地上的碎纸屑吸起来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用干燥的毛刷刷毛料衣服时，毛刷上吸附许多脏物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E.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擦黑板时粉笔灰纷纷扬扬，四处飘落</a:t>
            </a:r>
            <a:endParaRPr kumimoji="0" lang="zh-CN" altLang="en-US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F.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磁铁吸引铁钉</a:t>
            </a:r>
            <a:endParaRPr kumimoji="0" lang="zh-CN" altLang="en-US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180142" y="473077"/>
            <a:ext cx="10001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CEF</a:t>
            </a:r>
          </a:p>
        </p:txBody>
      </p:sp>
    </p:spTree>
    <p:extLst>
      <p:ext uri="{BB962C8B-B14F-4D97-AF65-F5344CB8AC3E}">
        <p14:creationId xmlns:p14="http://schemas.microsoft.com/office/powerpoint/2010/main" val="50589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00050" y="190500"/>
            <a:ext cx="83439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[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拓展延伸</a:t>
            </a:r>
            <a:r>
              <a:rPr kumimoji="0" 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]</a:t>
            </a:r>
            <a:r>
              <a:rPr kumimoji="0" lang="zh-CN" altLang="en-US" sz="2400" b="1" i="0" u="none" strike="noStrike" kern="1200" cap="none" spc="0" normalizeH="0" baseline="0" noProof="0">
                <a:solidFill>
                  <a:srgbClr val="FF0000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其他有关摩擦起电的生活实例</a:t>
            </a:r>
            <a:endParaRPr kumimoji="0" lang="en-US" sz="2400" b="1" i="0" u="none" strike="noStrike" kern="1200" cap="none" spc="0" normalizeH="0" baseline="0" noProof="0">
              <a:solidFill>
                <a:srgbClr val="FF0000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（1）气球摩擦过，靠近头发，发现头发飘起来了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（2）梳头发后梳子能够吸引一些碎纸片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（3）摩擦过的玻璃棒能够吸引细小的水流。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（4）在干燥的冬天脱毛衣时，会听到轻微的噼啪声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（5）穿着化纤衣服走路时，裤腿上容易吸附灰尘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（6）电视机屏幕上经常有一些灰尘。</a:t>
            </a:r>
            <a:endParaRPr kumimoji="0" sz="2400" b="1" i="0" u="none" strike="noStrike" kern="1200" cap="none" spc="0" normalizeH="0" baseline="0" noProof="0">
              <a:solidFill>
                <a:schemeClr val="tx1"/>
              </a:solidFill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629125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>
            <p:custDataLst>
              <p:tags r:id="rId1"/>
            </p:custDataLst>
          </p:nvPr>
        </p:nvGrpSpPr>
        <p:grpSpPr>
          <a:xfrm>
            <a:off x="-9525" y="88900"/>
            <a:ext cx="8048625" cy="685800"/>
            <a:chOff x="46" y="1335"/>
            <a:chExt cx="9982" cy="849"/>
          </a:xfrm>
        </p:grpSpPr>
        <p:sp>
          <p:nvSpPr>
            <p:cNvPr id="17410" name="标题 5"/>
            <p:cNvSpPr txBox="1"/>
            <p:nvPr>
              <p:custDataLst>
                <p:tags r:id="rId6"/>
              </p:custDataLst>
            </p:nvPr>
          </p:nvSpPr>
          <p:spPr>
            <a:xfrm>
              <a:off x="1064" y="1346"/>
              <a:ext cx="8964" cy="8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黑体" panose="02010609060101010101" pitchFamily="49" charset="-122"/>
                </a:rPr>
                <a:t>电荷间相互作用规律</a:t>
              </a:r>
            </a:p>
          </p:txBody>
        </p:sp>
        <p:sp>
          <p:nvSpPr>
            <p:cNvPr id="23" name="MH_Entry_1"/>
            <p:cNvSpPr/>
            <p:nvPr>
              <p:custDataLst>
                <p:tags r:id="rId7"/>
              </p:custDataLst>
            </p:nvPr>
          </p:nvSpPr>
          <p:spPr>
            <a:xfrm>
              <a:off x="65" y="1335"/>
              <a:ext cx="6639" cy="794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 cmpd="sng" algn="ctr">
              <a:solidFill>
                <a:srgbClr val="0070C0"/>
              </a:solidFill>
              <a:prstDash val="solid"/>
              <a:bevel/>
            </a:ln>
            <a:effectLst/>
          </p:spPr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itchFamily="2" charset="-122"/>
              </a:endParaRPr>
            </a:p>
          </p:txBody>
        </p:sp>
        <p:grpSp>
          <p:nvGrpSpPr>
            <p:cNvPr id="17412" name="组合 1"/>
            <p:cNvGrpSpPr/>
            <p:nvPr>
              <p:custDataLst>
                <p:tags r:id="rId8"/>
              </p:custDataLst>
            </p:nvPr>
          </p:nvGrpSpPr>
          <p:grpSpPr>
            <a:xfrm>
              <a:off x="46" y="1482"/>
              <a:ext cx="998" cy="629"/>
              <a:chOff x="-395" y="-884"/>
              <a:chExt cx="1336" cy="842"/>
            </a:xfrm>
          </p:grpSpPr>
          <p:sp>
            <p:nvSpPr>
              <p:cNvPr id="22" name="MH_Number_1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-359" y="-836"/>
                <a:ext cx="1300" cy="794"/>
              </a:xfrm>
              <a:custGeom>
                <a:avLst/>
                <a:gdLst>
                  <a:gd name="connsiteX0" fmla="*/ 0 w 374121"/>
                  <a:gd name="connsiteY0" fmla="*/ 0 h 196322"/>
                  <a:gd name="connsiteX1" fmla="*/ 274519 w 374121"/>
                  <a:gd name="connsiteY1" fmla="*/ 0 h 196322"/>
                  <a:gd name="connsiteX2" fmla="*/ 374121 w 374121"/>
                  <a:gd name="connsiteY2" fmla="*/ 196322 h 196322"/>
                  <a:gd name="connsiteX3" fmla="*/ 0 w 374121"/>
                  <a:gd name="connsiteY3" fmla="*/ 196322 h 19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121" h="196322">
                    <a:moveTo>
                      <a:pt x="0" y="0"/>
                    </a:moveTo>
                    <a:lnTo>
                      <a:pt x="274519" y="0"/>
                    </a:lnTo>
                    <a:lnTo>
                      <a:pt x="374121" y="196322"/>
                    </a:lnTo>
                    <a:lnTo>
                      <a:pt x="0" y="196322"/>
                    </a:lnTo>
                    <a:close/>
                  </a:path>
                </a:pathLst>
              </a:custGeom>
              <a:solidFill>
                <a:srgbClr val="4F81BD"/>
              </a:solidFill>
              <a:ln w="12700">
                <a:solidFill>
                  <a:srgbClr val="4F81BD"/>
                </a:solidFill>
                <a:miter lim="800000"/>
              </a:ln>
            </p:spPr>
            <p:txBody>
              <a:bodyPr wrap="square" lIns="0" tIns="0" rIns="72000" bIns="0" anchor="ctr">
                <a:noAutofit/>
              </a:bodyPr>
              <a:lstStyle>
                <a:lvl1pPr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Arial Narrow" panose="020B060602020203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7414" name="标题 5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-395" y="-884"/>
                <a:ext cx="960" cy="6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eaLnBrk="0" hangingPunct="0"/>
                <a:r>
                  <a:rPr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二</a:t>
                </a:r>
              </a:p>
            </p:txBody>
          </p:sp>
        </p:grpSp>
      </p:grpSp>
      <p:pic>
        <p:nvPicPr>
          <p:cNvPr id="3" name="实验-电荷间的作用.wmv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354264" y="909638"/>
            <a:ext cx="5202237" cy="398145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1599" dir="2699999" algn="tl" rotWithShape="0">
              <a:srgbClr val="000000">
                <a:alpha val="39998"/>
              </a:srgbClr>
            </a:outerShdw>
          </a:effectLst>
        </p:spPr>
      </p:pic>
      <p:sp>
        <p:nvSpPr>
          <p:cNvPr id="17416" name="文本框 1"/>
          <p:cNvSpPr txBox="1"/>
          <p:nvPr>
            <p:custDataLst>
              <p:tags r:id="rId5"/>
            </p:custDataLst>
          </p:nvPr>
        </p:nvSpPr>
        <p:spPr>
          <a:xfrm>
            <a:off x="574675" y="947738"/>
            <a:ext cx="19494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视频演示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76596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PA" val="v5.1.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  <p:tag name="PA" val="v5.1.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  <p:tag name="ID" val="553525"/>
  <p:tag name="MH" val="20190416135204"/>
  <p:tag name="MH_LIBRARY" val="CONTENTS"/>
  <p:tag name="MH_ORDER" val="1"/>
  <p:tag name="MH_TYPE" val="ENTRY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  <p:tag name="ID" val="553525"/>
  <p:tag name="MH" val="20190416135204"/>
  <p:tag name="MH_LIBRARY" val="CONTENTS"/>
  <p:tag name="MH_ORDER" val="1"/>
  <p:tag name="MH_TYPE" val="NUMBER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ID" val="553525"/>
  <p:tag name="MH" val="20190416135204"/>
  <p:tag name="MH_LIBRARY" val="CONTENTS"/>
  <p:tag name="MH_ORDER" val="1"/>
  <p:tag name="MH_TYPE" val="ENTRY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ID" val="553525"/>
  <p:tag name="MH" val="20190416135204"/>
  <p:tag name="MH_LIBRARY" val="CONTENTS"/>
  <p:tag name="MH_ORDER" val="1"/>
  <p:tag name="MH_TYPE" val="NUMBER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  <p:tag name="KSO_WM_UNIT_TABLE_BEAUTIFY" val="smartTable{d5c58f36-c210-44de-b051-280ac27f31df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  <p:tag name="KSO_WM_UNIT_TABLE_BEAUTIFY" val="smartTable{0738ccd4-85af-4ab8-a8cb-e0d6b42170fb}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  <p:tag name="PA" val="v5.1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  <p:tag name="PA" val="v5.1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  <p:tag name="PA" val="v5.1.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  <p:tag name="ID" val="553525"/>
  <p:tag name="MH" val="20190416135204"/>
  <p:tag name="MH_LIBRARY" val="CONTENTS"/>
  <p:tag name="MH_ORDER" val="1"/>
  <p:tag name="MH_TYPE" val="ENTRY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  <p:tag name="ID" val="553525"/>
  <p:tag name="MH" val="20190416135204"/>
  <p:tag name="MH_LIBRARY" val="CONTENTS"/>
  <p:tag name="MH_ORDER" val="1"/>
  <p:tag name="MH_TYPE" val="NUMBE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  <p:tag name="PA" val="v5.1.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  <p:tag name="PA" val="v5.1.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  <p:tag name="ID" val="553525"/>
  <p:tag name="MH" val="20190416135204"/>
  <p:tag name="MH_LIBRARY" val="CONTENTS"/>
  <p:tag name="MH_ORDER" val="1"/>
  <p:tag name="MH_TYPE" val="ENTRY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  <p:tag name="PA" val="v5.1.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ID" val="553525"/>
  <p:tag name="MH" val="20190416135204"/>
  <p:tag name="MH_LIBRARY" val="CONTENTS"/>
  <p:tag name="MH_ORDER" val="1"/>
  <p:tag name="MH_TYPE" val="NUMBER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Microsoft Office PowerPoint</Application>
  <PresentationFormat>全屏显示(16:9)</PresentationFormat>
  <Paragraphs>227</Paragraphs>
  <Slides>47</Slides>
  <Notes>0</Notes>
  <HiddenSlides>0</HiddenSlides>
  <MMClips>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9" baseType="lpstr">
      <vt:lpstr>Office 主题</vt:lpstr>
      <vt:lpstr>Office12.Word.Template.12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</cp:revision>
  <dcterms:created xsi:type="dcterms:W3CDTF">2020-09-06T13:51:00Z</dcterms:created>
  <dcterms:modified xsi:type="dcterms:W3CDTF">2020-09-06T13:51:27Z</dcterms:modified>
</cp:coreProperties>
</file>