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D1F400-182A-4632-B714-EF834E20F1B6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E4F9C-8FB2-4816-A6CA-8D13176AA7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655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jpe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3DC1-2411-4B22-AA9A-38D838A5F0AC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2064" name="文本框 51210"/>
          <p:cNvSpPr>
            <a:spLocks noChangeArrowheads="1"/>
          </p:cNvSpPr>
          <p:nvPr/>
        </p:nvSpPr>
        <p:spPr bwMode="auto">
          <a:xfrm>
            <a:off x="2093337" y="3140968"/>
            <a:ext cx="5176837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FF3300"/>
                </a:solidFill>
                <a:latin typeface="Arial" charset="0"/>
              </a:rPr>
              <a:t>第</a:t>
            </a:r>
            <a:r>
              <a:rPr lang="en-US" altLang="zh-CN" sz="4000" b="1" dirty="0">
                <a:solidFill>
                  <a:srgbClr val="FF3300"/>
                </a:solidFill>
                <a:latin typeface="Arial" charset="0"/>
              </a:rPr>
              <a:t>4</a:t>
            </a:r>
            <a:r>
              <a:rPr lang="zh-CN" altLang="en-US" sz="4000" b="1" dirty="0" smtClean="0">
                <a:solidFill>
                  <a:srgbClr val="FF3300"/>
                </a:solidFill>
                <a:latin typeface="Arial" charset="0"/>
              </a:rPr>
              <a:t>节  测</a:t>
            </a:r>
            <a:r>
              <a:rPr lang="zh-CN" altLang="en-US" sz="4000" b="1" dirty="0">
                <a:solidFill>
                  <a:srgbClr val="FF3300"/>
                </a:solidFill>
                <a:latin typeface="Arial" charset="0"/>
              </a:rPr>
              <a:t>量平均速度</a:t>
            </a:r>
          </a:p>
        </p:txBody>
      </p:sp>
      <p:sp>
        <p:nvSpPr>
          <p:cNvPr id="2065" name="文本框 1"/>
          <p:cNvSpPr>
            <a:spLocks noChangeArrowheads="1"/>
          </p:cNvSpPr>
          <p:nvPr/>
        </p:nvSpPr>
        <p:spPr bwMode="auto">
          <a:xfrm>
            <a:off x="2637848" y="1412776"/>
            <a:ext cx="4087813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4000" b="1" dirty="0"/>
              <a:t>第一</a:t>
            </a:r>
            <a:r>
              <a:rPr lang="zh-CN" altLang="en-US" sz="4000" b="1" dirty="0" smtClean="0"/>
              <a:t>章 机</a:t>
            </a:r>
            <a:r>
              <a:rPr lang="zh-CN" altLang="en-US" sz="4000" b="1" dirty="0"/>
              <a:t>械运动</a:t>
            </a:r>
          </a:p>
        </p:txBody>
      </p:sp>
    </p:spTree>
    <p:extLst>
      <p:ext uri="{BB962C8B-B14F-4D97-AF65-F5344CB8AC3E}">
        <p14:creationId xmlns:p14="http://schemas.microsoft.com/office/powerpoint/2010/main" val="2923907208"/>
      </p:ext>
    </p:extLst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D3D-5C20-4B29-8EC8-BAE5E34707E5}" type="slidenum">
              <a:rPr lang="en-US" altLang="zh-CN"/>
              <a:pPr/>
              <a:t>10</a:t>
            </a:fld>
            <a:endParaRPr lang="en-US" altLang="zh-CN"/>
          </a:p>
        </p:txBody>
      </p:sp>
      <p:sp>
        <p:nvSpPr>
          <p:cNvPr id="2522" name="标题 117770"/>
          <p:cNvSpPr>
            <a:spLocks noChangeArrowheads="1"/>
          </p:cNvSpPr>
          <p:nvPr>
            <p:ph type="title" idx="4294967295"/>
          </p:nvPr>
        </p:nvSpPr>
        <p:spPr>
          <a:xfrm>
            <a:off x="392113" y="42863"/>
            <a:ext cx="6669087" cy="1125537"/>
          </a:xfrm>
          <a:ln cap="flat" algn="ctr">
            <a:solidFill>
              <a:srgbClr val="000000"/>
            </a:solidFill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r>
              <a:rPr lang="zh-CN" altLang="en-US" sz="3200">
                <a:solidFill>
                  <a:srgbClr val="FF0000"/>
                </a:solidFill>
                <a:sym typeface="宋体" charset="-122"/>
              </a:rPr>
              <a:t>环节七</a:t>
            </a:r>
            <a:r>
              <a:rPr lang="zh-CN" altLang="en-US" sz="3200">
                <a:solidFill>
                  <a:srgbClr val="FF3300"/>
                </a:solidFill>
                <a:sym typeface="宋体" charset="-122"/>
              </a:rPr>
              <a:t>：</a:t>
            </a:r>
            <a:r>
              <a:rPr lang="zh-CN" altLang="en-US" sz="3200" b="0">
                <a:solidFill>
                  <a:srgbClr val="FF3300"/>
                </a:solidFill>
              </a:rPr>
              <a:t>实验中应注意的问题？</a:t>
            </a:r>
          </a:p>
        </p:txBody>
      </p:sp>
      <p:sp>
        <p:nvSpPr>
          <p:cNvPr id="2523" name="文本框 117771"/>
          <p:cNvSpPr>
            <a:spLocks noChangeArrowheads="1"/>
          </p:cNvSpPr>
          <p:nvPr/>
        </p:nvSpPr>
        <p:spPr bwMode="auto">
          <a:xfrm>
            <a:off x="36513" y="1168400"/>
            <a:ext cx="8650287" cy="1585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35000"/>
              </a:lnSpc>
            </a:pPr>
            <a:r>
              <a:rPr lang="zh-CN" altLang="en-US" sz="2400" b="1">
                <a:latin typeface="Arial" charset="0"/>
              </a:rPr>
              <a:t>（</a:t>
            </a:r>
            <a:r>
              <a:rPr lang="en-US" altLang="zh-CN" sz="2400" b="1">
                <a:latin typeface="Arial" charset="0"/>
              </a:rPr>
              <a:t>1</a:t>
            </a:r>
            <a:r>
              <a:rPr lang="zh-CN" altLang="en-US" sz="2400" b="1">
                <a:latin typeface="Arial" charset="0"/>
              </a:rPr>
              <a:t>）木板支起</a:t>
            </a:r>
            <a:r>
              <a:rPr lang="zh-CN" altLang="en-US" sz="2400" b="1">
                <a:solidFill>
                  <a:srgbClr val="FF0000"/>
                </a:solidFill>
                <a:latin typeface="Arial" charset="0"/>
              </a:rPr>
              <a:t>不要过高</a:t>
            </a:r>
            <a:r>
              <a:rPr lang="zh-CN" altLang="en-US" sz="2400" b="1">
                <a:latin typeface="Arial" charset="0"/>
              </a:rPr>
              <a:t>，也</a:t>
            </a:r>
            <a:r>
              <a:rPr lang="zh-CN" altLang="en-US" sz="2400" b="1">
                <a:solidFill>
                  <a:srgbClr val="FF0000"/>
                </a:solidFill>
                <a:latin typeface="Arial" charset="0"/>
              </a:rPr>
              <a:t>不要过低</a:t>
            </a:r>
            <a:r>
              <a:rPr lang="zh-CN" altLang="en-US" sz="2400" b="1">
                <a:latin typeface="Arial" charset="0"/>
              </a:rPr>
              <a:t>！</a:t>
            </a:r>
          </a:p>
          <a:p>
            <a:pPr>
              <a:lnSpc>
                <a:spcPct val="135000"/>
              </a:lnSpc>
            </a:pPr>
            <a:r>
              <a:rPr lang="zh-CN" altLang="en-US" sz="2400" b="1">
                <a:latin typeface="Arial" charset="0"/>
              </a:rPr>
              <a:t>     （过高，会使小车速度过快，不易记录时间。过低会造成测出平均速度太接近）</a:t>
            </a:r>
          </a:p>
        </p:txBody>
      </p:sp>
      <p:sp>
        <p:nvSpPr>
          <p:cNvPr id="2524" name="文本框 117772"/>
          <p:cNvSpPr>
            <a:spLocks noChangeArrowheads="1"/>
          </p:cNvSpPr>
          <p:nvPr/>
        </p:nvSpPr>
        <p:spPr bwMode="auto">
          <a:xfrm>
            <a:off x="-77788" y="3403600"/>
            <a:ext cx="8064501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2800" b="1">
                <a:latin typeface="Arial" charset="0"/>
              </a:rPr>
              <a:t> （</a:t>
            </a:r>
            <a:r>
              <a:rPr lang="en-US" altLang="zh-CN" sz="2800" b="1">
                <a:latin typeface="Arial" charset="0"/>
              </a:rPr>
              <a:t>3</a:t>
            </a:r>
            <a:r>
              <a:rPr lang="zh-CN" altLang="en-US" sz="2800" b="1">
                <a:latin typeface="Arial" charset="0"/>
              </a:rPr>
              <a:t>）要保证小车从斜面上滑下来沿</a:t>
            </a:r>
            <a:r>
              <a:rPr lang="zh-CN" altLang="en-US" sz="2800" b="1">
                <a:solidFill>
                  <a:srgbClr val="FF0000"/>
                </a:solidFill>
                <a:latin typeface="Arial" charset="0"/>
              </a:rPr>
              <a:t>直线</a:t>
            </a:r>
            <a:r>
              <a:rPr lang="zh-CN" altLang="en-US" sz="2800" b="1">
                <a:latin typeface="Arial" charset="0"/>
              </a:rPr>
              <a:t>运动。</a:t>
            </a:r>
          </a:p>
        </p:txBody>
      </p:sp>
      <p:sp>
        <p:nvSpPr>
          <p:cNvPr id="2525" name="文本框 117773"/>
          <p:cNvSpPr>
            <a:spLocks noChangeArrowheads="1"/>
          </p:cNvSpPr>
          <p:nvPr/>
        </p:nvSpPr>
        <p:spPr bwMode="auto">
          <a:xfrm>
            <a:off x="36513" y="4221163"/>
            <a:ext cx="80645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2800" b="1">
                <a:latin typeface="Arial" charset="0"/>
              </a:rPr>
              <a:t>（</a:t>
            </a:r>
            <a:r>
              <a:rPr lang="en-US" altLang="zh-CN" sz="2800" b="1">
                <a:latin typeface="Arial" charset="0"/>
              </a:rPr>
              <a:t>4</a:t>
            </a:r>
            <a:r>
              <a:rPr lang="zh-CN" altLang="en-US" sz="2800" b="1">
                <a:latin typeface="Arial" charset="0"/>
              </a:rPr>
              <a:t>）要保证每次测量都</a:t>
            </a:r>
            <a:r>
              <a:rPr lang="zh-CN" altLang="en-US" sz="2800" b="1">
                <a:solidFill>
                  <a:srgbClr val="FF0000"/>
                </a:solidFill>
                <a:latin typeface="Arial" charset="0"/>
              </a:rPr>
              <a:t>从相同高度处释放</a:t>
            </a:r>
            <a:r>
              <a:rPr lang="zh-CN" altLang="en-US" sz="2800" b="1">
                <a:latin typeface="Arial" charset="0"/>
              </a:rPr>
              <a:t>。</a:t>
            </a:r>
          </a:p>
        </p:txBody>
      </p:sp>
      <p:sp>
        <p:nvSpPr>
          <p:cNvPr id="2526" name="文本框 117774"/>
          <p:cNvSpPr>
            <a:spLocks noChangeArrowheads="1"/>
          </p:cNvSpPr>
          <p:nvPr/>
        </p:nvSpPr>
        <p:spPr bwMode="auto">
          <a:xfrm>
            <a:off x="-12700" y="4819650"/>
            <a:ext cx="8748713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Arial" charset="0"/>
              </a:rPr>
              <a:t>（</a:t>
            </a:r>
            <a:r>
              <a:rPr lang="en-US" altLang="zh-CN" sz="2800" b="1">
                <a:latin typeface="Arial" charset="0"/>
              </a:rPr>
              <a:t>5</a:t>
            </a:r>
            <a:r>
              <a:rPr lang="zh-CN" altLang="en-US" sz="2800" b="1">
                <a:latin typeface="Arial" charset="0"/>
              </a:rPr>
              <a:t>）金属片的作用是</a:t>
            </a:r>
            <a:r>
              <a:rPr lang="en-US" altLang="zh-CN" sz="2800" b="1">
                <a:latin typeface="Arial" charset="0"/>
              </a:rPr>
              <a:t>_________________</a:t>
            </a:r>
          </a:p>
        </p:txBody>
      </p:sp>
      <p:sp>
        <p:nvSpPr>
          <p:cNvPr id="2527" name="文本框 117776"/>
          <p:cNvSpPr>
            <a:spLocks noChangeArrowheads="1"/>
          </p:cNvSpPr>
          <p:nvPr/>
        </p:nvSpPr>
        <p:spPr bwMode="auto">
          <a:xfrm>
            <a:off x="895350" y="4743450"/>
            <a:ext cx="8027988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Arial" charset="0"/>
                <a:ea typeface="华文行楷" pitchFamily="2" charset="-122"/>
              </a:rPr>
              <a:t>                            便于测量时间</a:t>
            </a:r>
          </a:p>
        </p:txBody>
      </p:sp>
      <p:sp>
        <p:nvSpPr>
          <p:cNvPr id="2528" name="文本框 1"/>
          <p:cNvSpPr>
            <a:spLocks noChangeArrowheads="1"/>
          </p:cNvSpPr>
          <p:nvPr/>
        </p:nvSpPr>
        <p:spPr bwMode="auto">
          <a:xfrm>
            <a:off x="114300" y="2754313"/>
            <a:ext cx="89408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zh-CN" altLang="en-US" sz="2800" b="1">
                <a:solidFill>
                  <a:srgbClr val="FF0000"/>
                </a:solidFill>
              </a:rPr>
              <a:t>（</a:t>
            </a:r>
            <a:r>
              <a:rPr lang="en-US" altLang="zh-CN" sz="2800" b="1">
                <a:solidFill>
                  <a:srgbClr val="FF0000"/>
                </a:solidFill>
              </a:rPr>
              <a:t>2</a:t>
            </a:r>
            <a:r>
              <a:rPr lang="zh-CN" altLang="en-US" sz="2800" b="1">
                <a:solidFill>
                  <a:srgbClr val="FF0000"/>
                </a:solidFill>
              </a:rPr>
              <a:t>）为了便于测量时间，斜面的坡度应该较小或者较缓</a:t>
            </a:r>
          </a:p>
        </p:txBody>
      </p:sp>
      <p:sp>
        <p:nvSpPr>
          <p:cNvPr id="2529" name="文本框 2"/>
          <p:cNvSpPr>
            <a:spLocks noChangeArrowheads="1"/>
          </p:cNvSpPr>
          <p:nvPr/>
        </p:nvSpPr>
        <p:spPr bwMode="auto">
          <a:xfrm>
            <a:off x="39688" y="5340350"/>
            <a:ext cx="737393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zh-CN" altLang="en-US" sz="2400" b="1">
                <a:solidFill>
                  <a:srgbClr val="FF0000"/>
                </a:solidFill>
              </a:rPr>
              <a:t>（</a:t>
            </a:r>
            <a:r>
              <a:rPr lang="en-US" altLang="zh-CN" sz="2400" b="1">
                <a:solidFill>
                  <a:srgbClr val="FF0000"/>
                </a:solidFill>
              </a:rPr>
              <a:t>6</a:t>
            </a:r>
            <a:r>
              <a:rPr lang="zh-CN" altLang="en-US" sz="2400" b="1">
                <a:solidFill>
                  <a:srgbClr val="FF0000"/>
                </a:solidFill>
              </a:rPr>
              <a:t>）小车过了顶点才开始计时，所测的小车速度偏大</a:t>
            </a:r>
          </a:p>
        </p:txBody>
      </p:sp>
      <p:sp>
        <p:nvSpPr>
          <p:cNvPr id="2530" name="文本框 3"/>
          <p:cNvSpPr>
            <a:spLocks noChangeArrowheads="1"/>
          </p:cNvSpPr>
          <p:nvPr/>
        </p:nvSpPr>
        <p:spPr bwMode="auto">
          <a:xfrm>
            <a:off x="39688" y="5800725"/>
            <a:ext cx="875188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zh-CN" altLang="en-US" sz="2400" b="1"/>
              <a:t>（</a:t>
            </a:r>
            <a:r>
              <a:rPr lang="en-US" altLang="zh-CN" sz="2400" b="1"/>
              <a:t>7</a:t>
            </a:r>
            <a:r>
              <a:rPr lang="zh-CN" altLang="en-US" sz="2400" b="1"/>
              <a:t>）测量小车下半程速度时从中间静止释放可以吗？</a:t>
            </a:r>
          </a:p>
          <a:p>
            <a:r>
              <a:rPr lang="zh-CN" altLang="en-US" sz="2400" b="1"/>
              <a:t>答：</a:t>
            </a:r>
            <a:r>
              <a:rPr lang="zh-CN" altLang="en-US" sz="2400" b="1">
                <a:solidFill>
                  <a:srgbClr val="FF0000"/>
                </a:solidFill>
              </a:rPr>
              <a:t>不可以，因为所测量的时间不是小车运动下半程所用的时间</a:t>
            </a:r>
          </a:p>
        </p:txBody>
      </p:sp>
    </p:spTree>
    <p:extLst>
      <p:ext uri="{BB962C8B-B14F-4D97-AF65-F5344CB8AC3E}">
        <p14:creationId xmlns:p14="http://schemas.microsoft.com/office/powerpoint/2010/main" val="101489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7" dur="500" fill="hold"/>
                                        <p:tgtEl>
                                          <p:spTgt spid="2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13" dur="500" fill="hold"/>
                                        <p:tgtEl>
                                          <p:spTgt spid="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19" dur="500" fill="hold"/>
                                        <p:tgtEl>
                                          <p:spTgt spid="2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25" dur="500" fill="hold"/>
                                        <p:tgtEl>
                                          <p:spTgt spid="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31" dur="500" fill="hold"/>
                                        <p:tgtEl>
                                          <p:spTgt spid="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37" dur="500" fill="hold"/>
                                        <p:tgtEl>
                                          <p:spTgt spid="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43" dur="500" fill="hold"/>
                                        <p:tgtEl>
                                          <p:spTgt spid="2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49" dur="500" fill="hold"/>
                                        <p:tgtEl>
                                          <p:spTgt spid="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55" dur="500" fill="hold"/>
                                        <p:tgtEl>
                                          <p:spTgt spid="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2" grpId="0" animBg="1"/>
      <p:bldP spid="2523" grpId="0" animBg="1"/>
      <p:bldP spid="2524" grpId="0" animBg="1"/>
      <p:bldP spid="2525" grpId="0" animBg="1"/>
      <p:bldP spid="2526" grpId="0" animBg="1"/>
      <p:bldP spid="2527" grpId="0" animBg="1"/>
      <p:bldP spid="2528" grpId="0" animBg="1"/>
      <p:bldP spid="2529" grpId="0" animBg="1"/>
      <p:bldP spid="25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3" name="矩形 18"/>
          <p:cNvSpPr>
            <a:spLocks noChangeArrowheads="1"/>
          </p:cNvSpPr>
          <p:nvPr/>
        </p:nvSpPr>
        <p:spPr bwMode="auto">
          <a:xfrm>
            <a:off x="250825" y="1300163"/>
            <a:ext cx="5546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10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  <a:latin typeface="宋体" charset="-122"/>
                <a:sym typeface="Times New Roman" pitchFamily="18" charset="0"/>
              </a:rPr>
              <a:t>1.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宋体" charset="-122"/>
                <a:sym typeface="Times New Roman" pitchFamily="18" charset="0"/>
              </a:rPr>
              <a:t>该实验误差主要来自哪几个面？</a:t>
            </a:r>
          </a:p>
        </p:txBody>
      </p:sp>
      <p:sp>
        <p:nvSpPr>
          <p:cNvPr id="2534" name="矩形 5"/>
          <p:cNvSpPr>
            <a:spLocks noChangeArrowheads="1"/>
          </p:cNvSpPr>
          <p:nvPr/>
        </p:nvSpPr>
        <p:spPr bwMode="auto">
          <a:xfrm>
            <a:off x="250825" y="1819275"/>
            <a:ext cx="41290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altLang="zh-CN" sz="2800" b="1">
                <a:solidFill>
                  <a:srgbClr val="FF33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①</a:t>
            </a:r>
            <a:r>
              <a:rPr lang="zh-CN" altLang="en-US" sz="2800" b="1">
                <a:solidFill>
                  <a:srgbClr val="FF33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是受工具精度所限；</a:t>
            </a:r>
          </a:p>
        </p:txBody>
      </p:sp>
      <p:sp>
        <p:nvSpPr>
          <p:cNvPr id="2535" name="矩形 6"/>
          <p:cNvSpPr>
            <a:spLocks noChangeArrowheads="1"/>
          </p:cNvSpPr>
          <p:nvPr/>
        </p:nvSpPr>
        <p:spPr bwMode="auto">
          <a:xfrm>
            <a:off x="250825" y="4279900"/>
            <a:ext cx="885825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altLang="zh-CN" sz="2800" b="1">
                <a:solidFill>
                  <a:srgbClr val="FF00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a.</a:t>
            </a:r>
            <a:r>
              <a:rPr lang="zh-CN" altLang="en-US" sz="2800" b="1">
                <a:solidFill>
                  <a:srgbClr val="FF00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安装置时，斜面倾角要小一点，但不能过小，过小则小车不动，稍大就会使小车过快，计时不准。起止点距离适当大一点好。</a:t>
            </a:r>
          </a:p>
        </p:txBody>
      </p:sp>
      <p:sp>
        <p:nvSpPr>
          <p:cNvPr id="2536" name="矩形 1"/>
          <p:cNvSpPr>
            <a:spLocks noChangeArrowheads="1"/>
          </p:cNvSpPr>
          <p:nvPr/>
        </p:nvSpPr>
        <p:spPr bwMode="auto">
          <a:xfrm>
            <a:off x="250825" y="2435225"/>
            <a:ext cx="5757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altLang="zh-CN" sz="2800" b="1">
                <a:solidFill>
                  <a:srgbClr val="FF00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②</a:t>
            </a:r>
            <a:r>
              <a:rPr lang="zh-CN" altLang="en-US" sz="2800" b="1">
                <a:solidFill>
                  <a:srgbClr val="FF00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是测量者反应速度和读数误差；</a:t>
            </a:r>
          </a:p>
        </p:txBody>
      </p:sp>
      <p:sp>
        <p:nvSpPr>
          <p:cNvPr id="2537" name="矩形 4"/>
          <p:cNvSpPr>
            <a:spLocks noChangeArrowheads="1"/>
          </p:cNvSpPr>
          <p:nvPr/>
        </p:nvSpPr>
        <p:spPr bwMode="auto">
          <a:xfrm>
            <a:off x="320675" y="3048000"/>
            <a:ext cx="5546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r>
              <a:rPr lang="en-US" altLang="zh-CN" sz="2800" b="1">
                <a:solidFill>
                  <a:srgbClr val="FF00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③</a:t>
            </a:r>
            <a:r>
              <a:rPr lang="zh-CN" altLang="en-US" sz="2800" b="1">
                <a:solidFill>
                  <a:srgbClr val="FF00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是装置光滑度不均匀带来误差。</a:t>
            </a:r>
          </a:p>
        </p:txBody>
      </p:sp>
      <p:sp>
        <p:nvSpPr>
          <p:cNvPr id="2538" name="矩形 7"/>
          <p:cNvSpPr>
            <a:spLocks noChangeArrowheads="1"/>
          </p:cNvSpPr>
          <p:nvPr/>
        </p:nvSpPr>
        <p:spPr bwMode="auto">
          <a:xfrm>
            <a:off x="250825" y="5781675"/>
            <a:ext cx="77184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altLang="zh-CN" sz="2800" b="1">
                <a:solidFill>
                  <a:srgbClr val="FF00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b.</a:t>
            </a:r>
            <a:r>
              <a:rPr lang="zh-CN" altLang="en-US" sz="2800" b="1">
                <a:solidFill>
                  <a:srgbClr val="FF00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测时间时释放小车与开始计时要尽量同步。 </a:t>
            </a:r>
          </a:p>
        </p:txBody>
      </p:sp>
      <p:sp>
        <p:nvSpPr>
          <p:cNvPr id="2539" name="矩形 8"/>
          <p:cNvSpPr>
            <a:spLocks noChangeArrowheads="1"/>
          </p:cNvSpPr>
          <p:nvPr/>
        </p:nvSpPr>
        <p:spPr bwMode="auto">
          <a:xfrm>
            <a:off x="250825" y="6275388"/>
            <a:ext cx="59055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r>
              <a:rPr lang="en-US" altLang="zh-CN" sz="2800" b="1">
                <a:solidFill>
                  <a:srgbClr val="FF00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c.</a:t>
            </a:r>
            <a:r>
              <a:rPr lang="zh-CN" altLang="en-US" sz="2800" b="1">
                <a:solidFill>
                  <a:srgbClr val="FF0000"/>
                </a:solidFill>
                <a:latin typeface="幼圆" pitchFamily="49" charset="-122"/>
                <a:ea typeface="幼圆" pitchFamily="49" charset="-122"/>
                <a:sym typeface="幼圆" pitchFamily="49" charset="-122"/>
              </a:rPr>
              <a:t>对刻度尺和停表读数要规范准确。</a:t>
            </a:r>
          </a:p>
        </p:txBody>
      </p:sp>
      <p:sp>
        <p:nvSpPr>
          <p:cNvPr id="2540" name="矩形 3"/>
          <p:cNvSpPr>
            <a:spLocks noChangeArrowheads="1"/>
          </p:cNvSpPr>
          <p:nvPr/>
        </p:nvSpPr>
        <p:spPr bwMode="auto">
          <a:xfrm>
            <a:off x="-74613" y="3632200"/>
            <a:ext cx="53990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10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indent="228600" eaLnBrk="0" hangingPunct="0"/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  <a:latin typeface="幼圆" pitchFamily="49" charset="-122"/>
                <a:ea typeface="幼圆" pitchFamily="49" charset="-122"/>
                <a:sym typeface="Times New Roman" pitchFamily="18" charset="0"/>
              </a:rPr>
              <a:t>2.</a:t>
            </a:r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幼圆" pitchFamily="49" charset="-122"/>
                <a:ea typeface="幼圆" pitchFamily="49" charset="-122"/>
                <a:sym typeface="Times New Roman" pitchFamily="18" charset="0"/>
              </a:rPr>
              <a:t>要减小误差，应注意什么？</a:t>
            </a:r>
          </a:p>
        </p:txBody>
      </p:sp>
      <p:sp>
        <p:nvSpPr>
          <p:cNvPr id="2541" name="TextBox 1"/>
          <p:cNvSpPr>
            <a:spLocks noChangeArrowheads="1"/>
          </p:cNvSpPr>
          <p:nvPr/>
        </p:nvSpPr>
        <p:spPr bwMode="auto">
          <a:xfrm>
            <a:off x="320675" y="431800"/>
            <a:ext cx="4773613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zh-CN" altLang="en-US" sz="3600" b="1">
                <a:solidFill>
                  <a:srgbClr val="FF0000"/>
                </a:solidFill>
                <a:latin typeface="宋体" charset="-122"/>
              </a:rPr>
              <a:t>环节八、评估与交流：</a:t>
            </a:r>
          </a:p>
        </p:txBody>
      </p:sp>
    </p:spTree>
    <p:extLst>
      <p:ext uri="{BB962C8B-B14F-4D97-AF65-F5344CB8AC3E}">
        <p14:creationId xmlns:p14="http://schemas.microsoft.com/office/powerpoint/2010/main" val="205575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 additive="base">
                                        <p:cTn id="7" dur="500" fill="hold"/>
                                        <p:tgtEl>
                                          <p:spTgt spid="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 additive="base">
                                        <p:cTn id="13" dur="500" fill="hold"/>
                                        <p:tgtEl>
                                          <p:spTgt spid="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 additive="base">
                                        <p:cTn id="19" dur="500" fill="hold"/>
                                        <p:tgtEl>
                                          <p:spTgt spid="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 additive="base">
                                        <p:cTn id="25" dur="500" fill="hold"/>
                                        <p:tgtEl>
                                          <p:spTgt spid="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 additive="base">
                                        <p:cTn id="31" dur="500" fill="hold"/>
                                        <p:tgtEl>
                                          <p:spTgt spid="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>
                                      <p:cBhvr additive="base">
                                        <p:cTn id="37" dur="500" fill="hold"/>
                                        <p:tgtEl>
                                          <p:spTgt spid="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4" grpId="0" animBg="1"/>
      <p:bldP spid="2535" grpId="0" animBg="1"/>
      <p:bldP spid="2536" grpId="0" animBg="1"/>
      <p:bldP spid="2537" grpId="0" animBg="1"/>
      <p:bldP spid="2538" grpId="0" animBg="1"/>
      <p:bldP spid="25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4" name="矩形 17411"/>
          <p:cNvSpPr>
            <a:spLocks noChangeArrowheads="1"/>
          </p:cNvSpPr>
          <p:nvPr/>
        </p:nvSpPr>
        <p:spPr bwMode="auto">
          <a:xfrm>
            <a:off x="-33338" y="84138"/>
            <a:ext cx="8982076" cy="484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10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indent="266700" eaLnBrk="0" hangingPunct="0"/>
            <a:r>
              <a:rPr lang="zh-CN" altLang="en-US" sz="2800" b="1">
                <a:solidFill>
                  <a:schemeClr val="accent2"/>
                </a:solidFill>
                <a:cs typeface="Times New Roman" pitchFamily="18" charset="0"/>
              </a:rPr>
              <a:t>例题：</a:t>
            </a:r>
            <a:r>
              <a:rPr lang="zh-CN" altLang="en-US" sz="2800" b="1">
                <a:cs typeface="Times New Roman" pitchFamily="18" charset="0"/>
              </a:rPr>
              <a:t>小明在“测小车的平均速度”的实验中，设计了下图的实验装置：小车从带刻度（分度值为</a:t>
            </a:r>
            <a:r>
              <a:rPr lang="en-US" altLang="en-US" sz="2800" b="1">
                <a:cs typeface="Times New Roman" pitchFamily="18" charset="0"/>
              </a:rPr>
              <a:t>1mm</a:t>
            </a:r>
            <a:r>
              <a:rPr lang="zh-CN" altLang="en-US" sz="2800" b="1">
                <a:cs typeface="Times New Roman" pitchFamily="18" charset="0"/>
              </a:rPr>
              <a:t>）的斜面顶端由静止下滑，图中的圆圈是小车到达</a:t>
            </a:r>
            <a:r>
              <a:rPr lang="en-US" sz="2800" b="1" i="1">
                <a:cs typeface="Times New Roman" pitchFamily="18" charset="0"/>
              </a:rPr>
              <a:t>A</a:t>
            </a:r>
            <a:r>
              <a:rPr lang="zh-CN" altLang="en-US" sz="2800" b="1" i="1">
                <a:cs typeface="Times New Roman" pitchFamily="18" charset="0"/>
              </a:rPr>
              <a:t>、</a:t>
            </a:r>
            <a:r>
              <a:rPr lang="en-US" altLang="en-US" sz="2800" b="1" i="1">
                <a:cs typeface="Times New Roman" pitchFamily="18" charset="0"/>
              </a:rPr>
              <a:t>B</a:t>
            </a:r>
            <a:r>
              <a:rPr lang="zh-CN" altLang="en-US" sz="2800" b="1" i="1">
                <a:cs typeface="Times New Roman" pitchFamily="18" charset="0"/>
              </a:rPr>
              <a:t>、</a:t>
            </a:r>
            <a:r>
              <a:rPr lang="en-US" altLang="en-US" sz="2800" b="1" i="1">
                <a:cs typeface="Times New Roman" pitchFamily="18" charset="0"/>
              </a:rPr>
              <a:t>C</a:t>
            </a:r>
            <a:r>
              <a:rPr lang="zh-CN" altLang="en-US" sz="2800" b="1">
                <a:cs typeface="Times New Roman" pitchFamily="18" charset="0"/>
              </a:rPr>
              <a:t>三处时电子表的显示：</a:t>
            </a:r>
          </a:p>
          <a:p>
            <a:pPr indent="266700" eaLnBrk="0" hangingPunct="0"/>
            <a:r>
              <a:rPr lang="zh-CN" altLang="en-US" sz="2800" b="1">
                <a:cs typeface="Times New Roman" pitchFamily="18" charset="0"/>
              </a:rPr>
              <a:t>（</a:t>
            </a:r>
            <a:r>
              <a:rPr lang="en-US" altLang="en-US" sz="2800" b="1">
                <a:cs typeface="Times New Roman" pitchFamily="18" charset="0"/>
              </a:rPr>
              <a:t>1</a:t>
            </a:r>
            <a:r>
              <a:rPr lang="zh-CN" altLang="en-US" sz="2800" b="1">
                <a:cs typeface="Times New Roman" pitchFamily="18" charset="0"/>
              </a:rPr>
              <a:t>）该实验是根据公式</a:t>
            </a:r>
            <a:r>
              <a:rPr lang="en-US" sz="2800" b="1"/>
              <a:t>___________</a:t>
            </a:r>
            <a:r>
              <a:rPr lang="zh-CN" altLang="en-US" sz="2800" b="1">
                <a:cs typeface="Times New Roman" pitchFamily="18" charset="0"/>
              </a:rPr>
              <a:t>进行测量的。</a:t>
            </a:r>
          </a:p>
          <a:p>
            <a:pPr indent="266700" eaLnBrk="0" hangingPunct="0"/>
            <a:r>
              <a:rPr lang="zh-CN" altLang="en-US" sz="2800" b="1">
                <a:cs typeface="Times New Roman" pitchFamily="18" charset="0"/>
              </a:rPr>
              <a:t>（</a:t>
            </a:r>
            <a:r>
              <a:rPr lang="en-US" altLang="en-US" sz="2800" b="1">
                <a:cs typeface="Times New Roman" pitchFamily="18" charset="0"/>
              </a:rPr>
              <a:t>2</a:t>
            </a:r>
            <a:r>
              <a:rPr lang="zh-CN" altLang="en-US" sz="2800" b="1">
                <a:cs typeface="Times New Roman" pitchFamily="18" charset="0"/>
              </a:rPr>
              <a:t>）实验中为了方便计时，应使斜面坡度较</a:t>
            </a:r>
            <a:r>
              <a:rPr lang="en-US" sz="2800" b="1"/>
              <a:t>______</a:t>
            </a:r>
            <a:r>
              <a:rPr lang="zh-CN" altLang="en-US" sz="2800" b="1">
                <a:cs typeface="Times New Roman" pitchFamily="18" charset="0"/>
              </a:rPr>
              <a:t>。</a:t>
            </a:r>
          </a:p>
          <a:p>
            <a:pPr indent="266700" eaLnBrk="0" hangingPunct="0"/>
            <a:r>
              <a:rPr lang="zh-CN" altLang="en-US" sz="2800" b="1">
                <a:cs typeface="Times New Roman" pitchFamily="18" charset="0"/>
              </a:rPr>
              <a:t>（</a:t>
            </a:r>
            <a:r>
              <a:rPr lang="en-US" altLang="en-US" sz="2800" b="1">
                <a:cs typeface="Times New Roman" pitchFamily="18" charset="0"/>
              </a:rPr>
              <a:t>3</a:t>
            </a:r>
            <a:r>
              <a:rPr lang="zh-CN" altLang="en-US" sz="2800" b="1">
                <a:cs typeface="Times New Roman" pitchFamily="18" charset="0"/>
              </a:rPr>
              <a:t>）请根据图中所给信息回答：</a:t>
            </a:r>
          </a:p>
          <a:p>
            <a:pPr indent="266700" eaLnBrk="0" hangingPunct="0"/>
            <a:r>
              <a:rPr lang="en-US" sz="2800" b="1" i="1">
                <a:cs typeface="Times New Roman" pitchFamily="18" charset="0"/>
              </a:rPr>
              <a:t>s</a:t>
            </a:r>
            <a:r>
              <a:rPr lang="en-US" sz="2800" b="1" baseline="-30000">
                <a:cs typeface="Times New Roman" pitchFamily="18" charset="0"/>
              </a:rPr>
              <a:t>AB</a:t>
            </a:r>
            <a:r>
              <a:rPr lang="zh-CN" altLang="en-US" sz="2800" b="1">
                <a:cs typeface="Times New Roman" pitchFamily="18" charset="0"/>
              </a:rPr>
              <a:t>＝ </a:t>
            </a:r>
            <a:r>
              <a:rPr lang="en-US" sz="2800" b="1"/>
              <a:t>______</a:t>
            </a:r>
            <a:r>
              <a:rPr lang="zh-CN" altLang="en-US" sz="2800" b="1"/>
              <a:t> </a:t>
            </a:r>
            <a:r>
              <a:rPr lang="en-US" sz="2800" b="1">
                <a:cs typeface="Times New Roman" pitchFamily="18" charset="0"/>
              </a:rPr>
              <a:t>cm</a:t>
            </a:r>
            <a:r>
              <a:rPr lang="zh-CN" altLang="en-US" sz="2800" b="1">
                <a:cs typeface="Times New Roman" pitchFamily="18" charset="0"/>
              </a:rPr>
              <a:t>，</a:t>
            </a:r>
            <a:r>
              <a:rPr lang="zh-CN" altLang="en-US" sz="2800" b="1" i="1">
                <a:cs typeface="Times New Roman" pitchFamily="18" charset="0"/>
              </a:rPr>
              <a:t> </a:t>
            </a:r>
            <a:r>
              <a:rPr lang="en-US" altLang="en-US" sz="2800" b="1" i="1">
                <a:cs typeface="Times New Roman" pitchFamily="18" charset="0"/>
              </a:rPr>
              <a:t>t</a:t>
            </a:r>
            <a:r>
              <a:rPr lang="en-US" sz="2800" b="1" baseline="-30000">
                <a:cs typeface="Times New Roman" pitchFamily="18" charset="0"/>
              </a:rPr>
              <a:t>BC</a:t>
            </a:r>
            <a:r>
              <a:rPr lang="zh-CN" altLang="en-US" sz="2800" b="1">
                <a:cs typeface="Times New Roman" pitchFamily="18" charset="0"/>
              </a:rPr>
              <a:t>＝ </a:t>
            </a:r>
            <a:r>
              <a:rPr lang="en-US" sz="2800" b="1"/>
              <a:t>____</a:t>
            </a:r>
            <a:r>
              <a:rPr lang="zh-CN" altLang="en-US" sz="2800" b="1"/>
              <a:t> </a:t>
            </a:r>
            <a:r>
              <a:rPr lang="en-US" sz="2800" b="1">
                <a:cs typeface="Times New Roman" pitchFamily="18" charset="0"/>
              </a:rPr>
              <a:t>s</a:t>
            </a:r>
            <a:r>
              <a:rPr lang="zh-CN" altLang="en-US" sz="2800" b="1">
                <a:cs typeface="Times New Roman" pitchFamily="18" charset="0"/>
              </a:rPr>
              <a:t>，</a:t>
            </a:r>
            <a:r>
              <a:rPr lang="en-US" sz="2800" b="1" i="1">
                <a:cs typeface="Times New Roman" pitchFamily="18" charset="0"/>
              </a:rPr>
              <a:t>v</a:t>
            </a:r>
            <a:r>
              <a:rPr lang="en-US" sz="2800" b="1" baseline="-30000">
                <a:cs typeface="Times New Roman" pitchFamily="18" charset="0"/>
              </a:rPr>
              <a:t>AC</a:t>
            </a:r>
            <a:r>
              <a:rPr lang="zh-CN" altLang="en-US" sz="2800" b="1">
                <a:cs typeface="Times New Roman" pitchFamily="18" charset="0"/>
              </a:rPr>
              <a:t>＝ </a:t>
            </a:r>
            <a:r>
              <a:rPr lang="en-US" sz="2800" b="1"/>
              <a:t>______</a:t>
            </a:r>
            <a:r>
              <a:rPr lang="zh-CN" altLang="en-US" sz="2800" b="1"/>
              <a:t> </a:t>
            </a:r>
            <a:r>
              <a:rPr lang="en-US" sz="2800" b="1">
                <a:cs typeface="Times New Roman" pitchFamily="18" charset="0"/>
              </a:rPr>
              <a:t>m/s</a:t>
            </a:r>
            <a:r>
              <a:rPr lang="zh-CN" altLang="en-US" sz="2800" b="1">
                <a:cs typeface="Times New Roman" pitchFamily="18" charset="0"/>
              </a:rPr>
              <a:t>。</a:t>
            </a:r>
          </a:p>
          <a:p>
            <a:pPr indent="266700" eaLnBrk="0" hangingPunct="0"/>
            <a:r>
              <a:rPr lang="zh-CN" altLang="en-US" sz="2800" b="1">
                <a:cs typeface="Times New Roman" pitchFamily="18" charset="0"/>
              </a:rPr>
              <a:t>（</a:t>
            </a:r>
            <a:r>
              <a:rPr lang="en-US" altLang="en-US" sz="2800" b="1">
                <a:cs typeface="Times New Roman" pitchFamily="18" charset="0"/>
              </a:rPr>
              <a:t>4</a:t>
            </a:r>
            <a:r>
              <a:rPr lang="zh-CN" altLang="en-US" sz="2800" b="1">
                <a:cs typeface="Times New Roman" pitchFamily="18" charset="0"/>
              </a:rPr>
              <a:t>）实验前必须学会熟练使用电子表，如果让小车过了</a:t>
            </a:r>
            <a:r>
              <a:rPr lang="en-US" sz="2800" b="1" i="1">
                <a:cs typeface="Times New Roman" pitchFamily="18" charset="0"/>
              </a:rPr>
              <a:t>A</a:t>
            </a:r>
            <a:r>
              <a:rPr lang="zh-CN" altLang="en-US" sz="2800" b="1">
                <a:cs typeface="Times New Roman" pitchFamily="18" charset="0"/>
              </a:rPr>
              <a:t>点后才开始计时，则会使所测</a:t>
            </a:r>
            <a:r>
              <a:rPr lang="en-US" sz="2800" b="1" i="1">
                <a:cs typeface="Times New Roman" pitchFamily="18" charset="0"/>
              </a:rPr>
              <a:t>AC</a:t>
            </a:r>
            <a:r>
              <a:rPr lang="zh-CN" altLang="en-US" sz="2800" b="1">
                <a:cs typeface="Times New Roman" pitchFamily="18" charset="0"/>
              </a:rPr>
              <a:t>段的平均速度</a:t>
            </a:r>
            <a:r>
              <a:rPr lang="en-US" sz="2800" b="1" i="1">
                <a:cs typeface="Times New Roman" pitchFamily="18" charset="0"/>
              </a:rPr>
              <a:t>v</a:t>
            </a:r>
            <a:r>
              <a:rPr lang="en-US" sz="2800" b="1" baseline="-30000">
                <a:cs typeface="Times New Roman" pitchFamily="18" charset="0"/>
              </a:rPr>
              <a:t>AC</a:t>
            </a:r>
            <a:r>
              <a:rPr lang="zh-CN" altLang="en-US" sz="2800" b="1">
                <a:cs typeface="Times New Roman" pitchFamily="18" charset="0"/>
              </a:rPr>
              <a:t>偏</a:t>
            </a:r>
            <a:r>
              <a:rPr lang="en-US" sz="3200" b="1"/>
              <a:t>___________</a:t>
            </a:r>
            <a:r>
              <a:rPr lang="zh-CN" altLang="en-US">
                <a:latin typeface="Arial" charset="0"/>
              </a:rPr>
              <a:t> </a:t>
            </a:r>
            <a:r>
              <a:rPr lang="zh-CN" altLang="en-US" sz="2800" b="1">
                <a:cs typeface="Times New Roman" pitchFamily="18" charset="0"/>
              </a:rPr>
              <a:t>。</a:t>
            </a:r>
          </a:p>
        </p:txBody>
      </p:sp>
      <p:pic>
        <p:nvPicPr>
          <p:cNvPr id="2545" name="图片 17409"/>
          <p:cNvPicPr preferRelativeResize="0">
            <a:picLocks noChangeArrowheads="1"/>
          </p:cNvPicPr>
          <p:nvPr>
            <p:custDataLst>
              <p:tags r:id="rId1"/>
            </p:custDataLst>
          </p:nvPr>
        </p:nvPicPr>
        <p:blipFill>
          <a:blip r:embed="rId3">
            <a:lum bright="-18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763" y="4384675"/>
            <a:ext cx="7227887" cy="230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46" name="文本框 17412"/>
          <p:cNvSpPr>
            <a:spLocks noChangeArrowheads="1"/>
          </p:cNvSpPr>
          <p:nvPr/>
        </p:nvSpPr>
        <p:spPr bwMode="auto">
          <a:xfrm>
            <a:off x="4343400" y="1493838"/>
            <a:ext cx="16652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z="4000" b="1" i="1">
                <a:solidFill>
                  <a:srgbClr val="CC3300"/>
                </a:solidFill>
                <a:ea typeface="黑体" pitchFamily="49" charset="-122"/>
              </a:rPr>
              <a:t>v </a:t>
            </a:r>
            <a:r>
              <a:rPr lang="en-US" altLang="zh-CN" sz="4000" b="1">
                <a:solidFill>
                  <a:srgbClr val="CC3300"/>
                </a:solidFill>
                <a:ea typeface="黑体" pitchFamily="49" charset="-122"/>
              </a:rPr>
              <a:t>= </a:t>
            </a:r>
            <a:r>
              <a:rPr lang="en-US" altLang="zh-CN" sz="4000" b="1" i="1">
                <a:solidFill>
                  <a:srgbClr val="CC3300"/>
                </a:solidFill>
                <a:ea typeface="黑体" pitchFamily="49" charset="-122"/>
              </a:rPr>
              <a:t>s/t</a:t>
            </a:r>
          </a:p>
        </p:txBody>
      </p:sp>
      <p:sp>
        <p:nvSpPr>
          <p:cNvPr id="2547" name="文本框 17413"/>
          <p:cNvSpPr>
            <a:spLocks noChangeArrowheads="1"/>
          </p:cNvSpPr>
          <p:nvPr/>
        </p:nvSpPr>
        <p:spPr bwMode="auto">
          <a:xfrm>
            <a:off x="7677150" y="2033588"/>
            <a:ext cx="7207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3200" b="1">
                <a:solidFill>
                  <a:srgbClr val="CC0000"/>
                </a:solidFill>
                <a:ea typeface="黑体" pitchFamily="49" charset="-122"/>
              </a:rPr>
              <a:t>小</a:t>
            </a:r>
          </a:p>
        </p:txBody>
      </p:sp>
      <p:sp>
        <p:nvSpPr>
          <p:cNvPr id="2548" name="文本框 17414"/>
          <p:cNvSpPr>
            <a:spLocks noChangeArrowheads="1"/>
          </p:cNvSpPr>
          <p:nvPr/>
        </p:nvSpPr>
        <p:spPr bwMode="auto">
          <a:xfrm>
            <a:off x="1166813" y="2973388"/>
            <a:ext cx="1349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z="3600" b="1">
                <a:solidFill>
                  <a:srgbClr val="CC0000"/>
                </a:solidFill>
                <a:ea typeface="黑体" pitchFamily="49" charset="-122"/>
              </a:rPr>
              <a:t>4.00</a:t>
            </a:r>
          </a:p>
        </p:txBody>
      </p:sp>
      <p:sp>
        <p:nvSpPr>
          <p:cNvPr id="2549" name="文本框 17415"/>
          <p:cNvSpPr>
            <a:spLocks noChangeArrowheads="1"/>
          </p:cNvSpPr>
          <p:nvPr/>
        </p:nvSpPr>
        <p:spPr bwMode="auto">
          <a:xfrm>
            <a:off x="4238625" y="2968625"/>
            <a:ext cx="6667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z="3600" b="1">
                <a:solidFill>
                  <a:srgbClr val="CC0000"/>
                </a:solidFill>
                <a:ea typeface="黑体" pitchFamily="49" charset="-122"/>
              </a:rPr>
              <a:t>1</a:t>
            </a:r>
          </a:p>
        </p:txBody>
      </p:sp>
      <p:sp>
        <p:nvSpPr>
          <p:cNvPr id="2550" name="文本框 17416"/>
          <p:cNvSpPr>
            <a:spLocks noChangeArrowheads="1"/>
          </p:cNvSpPr>
          <p:nvPr/>
        </p:nvSpPr>
        <p:spPr bwMode="auto">
          <a:xfrm>
            <a:off x="6464300" y="2898775"/>
            <a:ext cx="14843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z="3600" b="1">
                <a:solidFill>
                  <a:srgbClr val="CC0000"/>
                </a:solidFill>
                <a:ea typeface="黑体" pitchFamily="49" charset="-122"/>
              </a:rPr>
              <a:t>0.03</a:t>
            </a:r>
          </a:p>
        </p:txBody>
      </p:sp>
      <p:sp>
        <p:nvSpPr>
          <p:cNvPr id="2551" name="文本框 17417"/>
          <p:cNvSpPr>
            <a:spLocks noChangeArrowheads="1"/>
          </p:cNvSpPr>
          <p:nvPr/>
        </p:nvSpPr>
        <p:spPr bwMode="auto">
          <a:xfrm>
            <a:off x="620713" y="4257675"/>
            <a:ext cx="10350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3200" b="1">
                <a:solidFill>
                  <a:srgbClr val="CC0000"/>
                </a:solidFill>
                <a:ea typeface="黑体" pitchFamily="49" charset="-122"/>
              </a:rPr>
              <a:t>大</a:t>
            </a:r>
          </a:p>
        </p:txBody>
      </p:sp>
    </p:spTree>
    <p:extLst>
      <p:ext uri="{BB962C8B-B14F-4D97-AF65-F5344CB8AC3E}">
        <p14:creationId xmlns:p14="http://schemas.microsoft.com/office/powerpoint/2010/main" val="170615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6" grpId="0" animBg="1"/>
      <p:bldP spid="2547" grpId="0" animBg="1"/>
      <p:bldP spid="2548" grpId="0" animBg="1"/>
      <p:bldP spid="2549" grpId="0" animBg="1"/>
      <p:bldP spid="2550" grpId="0" animBg="1"/>
      <p:bldP spid="255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8315-B4FD-4BAF-8789-063CF06FADD6}" type="slidenum">
              <a:rPr lang="en-US" altLang="zh-CN"/>
              <a:pPr/>
              <a:t>13</a:t>
            </a:fld>
            <a:endParaRPr lang="en-US" altLang="zh-CN"/>
          </a:p>
        </p:txBody>
      </p:sp>
      <p:sp>
        <p:nvSpPr>
          <p:cNvPr id="2554" name="矩形 17411"/>
          <p:cNvSpPr>
            <a:spLocks noChangeArrowheads="1"/>
          </p:cNvSpPr>
          <p:nvPr/>
        </p:nvSpPr>
        <p:spPr bwMode="auto">
          <a:xfrm>
            <a:off x="-3175" y="1416050"/>
            <a:ext cx="8982075" cy="181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indent="266700" eaLnBrk="0" hangingPunct="0"/>
            <a:r>
              <a:rPr lang="en-US" altLang="en-US" sz="2800" b="1"/>
              <a:t>2</a:t>
            </a:r>
            <a:r>
              <a:rPr lang="zh-CN" altLang="en-US" sz="2800" b="1"/>
              <a:t>、如图是一小球从</a:t>
            </a:r>
            <a:r>
              <a:rPr lang="en-US" altLang="zh-CN" sz="2800" b="1"/>
              <a:t>A</a:t>
            </a:r>
            <a:r>
              <a:rPr lang="zh-CN" altLang="en-US" sz="2800" b="1"/>
              <a:t>点沿直线运动到</a:t>
            </a:r>
            <a:r>
              <a:rPr lang="en-US" altLang="zh-CN" sz="2800" b="1"/>
              <a:t>F</a:t>
            </a:r>
            <a:r>
              <a:rPr lang="zh-CN" altLang="en-US" sz="2800" b="1"/>
              <a:t>点的频闪照片，若频闪照相机每隔</a:t>
            </a:r>
            <a:r>
              <a:rPr lang="en-US" altLang="zh-CN" sz="2800" b="1"/>
              <a:t>0.2s</a:t>
            </a:r>
            <a:r>
              <a:rPr lang="zh-CN" altLang="en-US" sz="2800" b="1"/>
              <a:t>闪拍一次，分析照片可知：小球从</a:t>
            </a:r>
            <a:r>
              <a:rPr lang="en-US" altLang="zh-CN" sz="2800" b="1"/>
              <a:t>A</a:t>
            </a:r>
            <a:r>
              <a:rPr lang="zh-CN" altLang="en-US" sz="2800" b="1"/>
              <a:t>点到</a:t>
            </a:r>
            <a:r>
              <a:rPr lang="en-US" altLang="zh-CN" sz="2800" b="1"/>
              <a:t>F</a:t>
            </a:r>
            <a:r>
              <a:rPr lang="zh-CN" altLang="en-US" sz="2800" b="1"/>
              <a:t>点共运动了</a:t>
            </a:r>
            <a:r>
              <a:rPr lang="en-US" altLang="zh-CN" sz="2800" b="1"/>
              <a:t>_____________cm</a:t>
            </a:r>
            <a:r>
              <a:rPr lang="zh-CN" altLang="en-US" sz="2800" b="1"/>
              <a:t>的路程，小球从</a:t>
            </a:r>
            <a:r>
              <a:rPr lang="en-US" altLang="zh-CN" sz="2800" b="1"/>
              <a:t>B</a:t>
            </a:r>
            <a:r>
              <a:rPr lang="zh-CN" altLang="en-US" sz="2800" b="1"/>
              <a:t>点到</a:t>
            </a:r>
            <a:r>
              <a:rPr lang="en-US" altLang="zh-CN" sz="2800" b="1"/>
              <a:t>F</a:t>
            </a:r>
            <a:r>
              <a:rPr lang="zh-CN" altLang="en-US" sz="2800" b="1"/>
              <a:t>点的平均速度为</a:t>
            </a:r>
            <a:r>
              <a:rPr lang="en-US" altLang="en-US" sz="2800" b="1"/>
              <a:t>__________</a:t>
            </a:r>
            <a:r>
              <a:rPr lang="en-US" altLang="zh-CN" sz="2800" b="1"/>
              <a:t>m/s</a:t>
            </a:r>
            <a:r>
              <a:rPr lang="zh-CN" altLang="en-US" sz="2800" b="1"/>
              <a:t>．</a:t>
            </a:r>
          </a:p>
        </p:txBody>
      </p:sp>
      <p:pic>
        <p:nvPicPr>
          <p:cNvPr id="2555" name="图片 -2147482606" descr="image016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3643313"/>
            <a:ext cx="8759825" cy="164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56" name="文本框 1"/>
          <p:cNvSpPr>
            <a:spLocks noChangeArrowheads="1"/>
          </p:cNvSpPr>
          <p:nvPr/>
        </p:nvSpPr>
        <p:spPr bwMode="auto">
          <a:xfrm>
            <a:off x="3868738" y="2254250"/>
            <a:ext cx="1506537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z="2800" b="1">
                <a:solidFill>
                  <a:srgbClr val="FF0000"/>
                </a:solidFill>
              </a:rPr>
              <a:t>12.50cm</a:t>
            </a:r>
          </a:p>
        </p:txBody>
      </p:sp>
      <p:sp>
        <p:nvSpPr>
          <p:cNvPr id="2557" name="文本框 3"/>
          <p:cNvSpPr>
            <a:spLocks noChangeArrowheads="1"/>
          </p:cNvSpPr>
          <p:nvPr/>
        </p:nvSpPr>
        <p:spPr bwMode="auto">
          <a:xfrm>
            <a:off x="4219575" y="2709863"/>
            <a:ext cx="804863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en-US" altLang="zh-CN" sz="2800" b="1">
                <a:solidFill>
                  <a:srgbClr val="FF0000"/>
                </a:solidFill>
              </a:rPr>
              <a:t>0.15</a:t>
            </a:r>
          </a:p>
        </p:txBody>
      </p:sp>
    </p:spTree>
    <p:extLst>
      <p:ext uri="{BB962C8B-B14F-4D97-AF65-F5344CB8AC3E}">
        <p14:creationId xmlns:p14="http://schemas.microsoft.com/office/powerpoint/2010/main" val="12342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7" dur="500" fill="hold"/>
                                        <p:tgtEl>
                                          <p:spTgt spid="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13" dur="500" fill="hold"/>
                                        <p:tgtEl>
                                          <p:spTgt spid="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56" grpId="0" animBg="1"/>
      <p:bldP spid="255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" name="矩形 3"/>
          <p:cNvSpPr>
            <a:spLocks noChangeArrowheads="1"/>
          </p:cNvSpPr>
          <p:nvPr/>
        </p:nvSpPr>
        <p:spPr bwMode="auto">
          <a:xfrm>
            <a:off x="333375" y="868363"/>
            <a:ext cx="79533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zh-CN" altLang="en-US" sz="1200" b="1">
                <a:solidFill>
                  <a:srgbClr val="FFFFFF"/>
                </a:solidFill>
              </a:rPr>
              <a:t>课堂总结</a:t>
            </a:r>
          </a:p>
        </p:txBody>
      </p:sp>
      <p:sp>
        <p:nvSpPr>
          <p:cNvPr id="2561" name="圆角矩形 7"/>
          <p:cNvSpPr>
            <a:spLocks noChangeArrowheads="1"/>
          </p:cNvSpPr>
          <p:nvPr/>
        </p:nvSpPr>
        <p:spPr bwMode="auto">
          <a:xfrm>
            <a:off x="3419475" y="2416175"/>
            <a:ext cx="1411288" cy="1101725"/>
          </a:xfrm>
          <a:prstGeom prst="roundRect">
            <a:avLst>
              <a:gd name="adj" fmla="val 16667"/>
            </a:avLst>
          </a:prstGeom>
          <a:noFill/>
          <a:ln w="19050" cap="flat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zh-CN" altLang="en-US" sz="1900">
                <a:solidFill>
                  <a:srgbClr val="000000"/>
                </a:solidFill>
                <a:latin typeface="Arial" charset="0"/>
              </a:rPr>
              <a:t>小车运动时的平均速度</a:t>
            </a:r>
          </a:p>
        </p:txBody>
      </p:sp>
      <p:sp>
        <p:nvSpPr>
          <p:cNvPr id="2562" name="圆角矩形 9"/>
          <p:cNvSpPr>
            <a:spLocks noChangeArrowheads="1"/>
          </p:cNvSpPr>
          <p:nvPr/>
        </p:nvSpPr>
        <p:spPr bwMode="auto">
          <a:xfrm>
            <a:off x="985838" y="2038350"/>
            <a:ext cx="1547812" cy="762000"/>
          </a:xfrm>
          <a:prstGeom prst="roundRect">
            <a:avLst>
              <a:gd name="adj" fmla="val 16667"/>
            </a:avLst>
          </a:prstGeom>
          <a:noFill/>
          <a:ln w="19050" cap="flat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zh-CN" altLang="en-US" sz="1900">
                <a:solidFill>
                  <a:srgbClr val="000000"/>
                </a:solidFill>
                <a:latin typeface="宋体" charset="-122"/>
              </a:rPr>
              <a:t>用刻度尺测出运动路程</a:t>
            </a:r>
          </a:p>
        </p:txBody>
      </p:sp>
      <p:sp>
        <p:nvSpPr>
          <p:cNvPr id="2563" name="圆角矩形 11"/>
          <p:cNvSpPr>
            <a:spLocks noChangeArrowheads="1"/>
          </p:cNvSpPr>
          <p:nvPr/>
        </p:nvSpPr>
        <p:spPr bwMode="auto">
          <a:xfrm>
            <a:off x="965200" y="3246438"/>
            <a:ext cx="1574800" cy="762000"/>
          </a:xfrm>
          <a:prstGeom prst="roundRect">
            <a:avLst>
              <a:gd name="adj" fmla="val 16667"/>
            </a:avLst>
          </a:prstGeom>
          <a:noFill/>
          <a:ln w="19050" cap="flat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zh-CN" altLang="en-US" sz="1900">
                <a:solidFill>
                  <a:srgbClr val="000000"/>
                </a:solidFill>
                <a:latin typeface="Arial" charset="0"/>
              </a:rPr>
              <a:t>用停表测出运动时间</a:t>
            </a:r>
          </a:p>
        </p:txBody>
      </p:sp>
      <p:grpSp>
        <p:nvGrpSpPr>
          <p:cNvPr id="2564" name="组合 32"/>
          <p:cNvGrpSpPr>
            <a:grpSpLocks/>
          </p:cNvGrpSpPr>
          <p:nvPr/>
        </p:nvGrpSpPr>
        <p:grpSpPr bwMode="auto">
          <a:xfrm>
            <a:off x="2408238" y="2416175"/>
            <a:ext cx="1011237" cy="1227138"/>
            <a:chOff x="2650002" y="2316060"/>
            <a:chExt cx="1852016" cy="1634405"/>
          </a:xfrm>
        </p:grpSpPr>
        <p:sp>
          <p:nvSpPr>
            <p:cNvPr id="2565" name="直接连接符 16"/>
            <p:cNvSpPr>
              <a:spLocks noChangeShapeType="1"/>
            </p:cNvSpPr>
            <p:nvPr/>
          </p:nvSpPr>
          <p:spPr bwMode="auto">
            <a:xfrm>
              <a:off x="3459531" y="3097504"/>
              <a:ext cx="1042487" cy="2276"/>
            </a:xfrm>
            <a:prstGeom prst="line">
              <a:avLst/>
            </a:prstGeom>
            <a:noFill/>
            <a:ln w="19050" cap="flat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66" name="肘形连接符 23"/>
            <p:cNvSpPr>
              <a:spLocks noChangeArrowheads="1" noChangeShapeType="1"/>
            </p:cNvSpPr>
            <p:nvPr/>
          </p:nvSpPr>
          <p:spPr bwMode="auto">
            <a:xfrm>
              <a:off x="2650002" y="2316060"/>
              <a:ext cx="830390" cy="1634405"/>
            </a:xfrm>
            <a:prstGeom prst="bentConnector2">
              <a:avLst/>
            </a:prstGeom>
            <a:noFill/>
            <a:ln w="19050" cap="flat" algn="ctr">
              <a:solidFill>
                <a:srgbClr val="51C9F5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567" name="组合 33"/>
          <p:cNvGrpSpPr>
            <a:grpSpLocks/>
          </p:cNvGrpSpPr>
          <p:nvPr/>
        </p:nvGrpSpPr>
        <p:grpSpPr bwMode="auto">
          <a:xfrm rot="-10800000">
            <a:off x="5167313" y="2382838"/>
            <a:ext cx="584200" cy="1222375"/>
            <a:chOff x="2883959" y="1708144"/>
            <a:chExt cx="619160" cy="1628544"/>
          </a:xfrm>
        </p:grpSpPr>
        <p:sp>
          <p:nvSpPr>
            <p:cNvPr id="2568" name="肘形连接符 35"/>
            <p:cNvSpPr>
              <a:spLocks noChangeArrowheads="1" noChangeShapeType="1"/>
            </p:cNvSpPr>
            <p:nvPr/>
          </p:nvSpPr>
          <p:spPr bwMode="auto">
            <a:xfrm>
              <a:off x="2883959" y="1708144"/>
              <a:ext cx="619160" cy="1628543"/>
            </a:xfrm>
            <a:prstGeom prst="bentConnector2">
              <a:avLst/>
            </a:prstGeom>
            <a:noFill/>
            <a:ln w="19050" cap="flat" algn="ctr">
              <a:solidFill>
                <a:srgbClr val="51C9F5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69" name="直接连接符 36"/>
            <p:cNvSpPr>
              <a:spLocks noChangeShapeType="1"/>
            </p:cNvSpPr>
            <p:nvPr/>
          </p:nvSpPr>
          <p:spPr bwMode="auto">
            <a:xfrm>
              <a:off x="2883959" y="3336687"/>
              <a:ext cx="611637" cy="1"/>
            </a:xfrm>
            <a:prstGeom prst="line">
              <a:avLst/>
            </a:prstGeom>
            <a:noFill/>
            <a:ln w="19050" cap="flat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570" name="矩形 38"/>
          <p:cNvSpPr>
            <a:spLocks noChangeArrowheads="1"/>
          </p:cNvSpPr>
          <p:nvPr/>
        </p:nvSpPr>
        <p:spPr bwMode="auto">
          <a:xfrm>
            <a:off x="5149850" y="2012950"/>
            <a:ext cx="67786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10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zh-CN" altLang="en-US" sz="1900">
                <a:solidFill>
                  <a:srgbClr val="000000"/>
                </a:solidFill>
              </a:rPr>
              <a:t>体会</a:t>
            </a:r>
          </a:p>
        </p:txBody>
      </p:sp>
      <p:sp>
        <p:nvSpPr>
          <p:cNvPr id="2571" name="矩形 39"/>
          <p:cNvSpPr>
            <a:spLocks noChangeArrowheads="1"/>
          </p:cNvSpPr>
          <p:nvPr/>
        </p:nvSpPr>
        <p:spPr bwMode="auto">
          <a:xfrm>
            <a:off x="5140325" y="3248025"/>
            <a:ext cx="67786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10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zh-CN" altLang="en-US" sz="1900">
                <a:solidFill>
                  <a:srgbClr val="000000"/>
                </a:solidFill>
              </a:rPr>
              <a:t>知道</a:t>
            </a:r>
          </a:p>
        </p:txBody>
      </p:sp>
      <p:sp>
        <p:nvSpPr>
          <p:cNvPr id="2572" name="圆角矩形 49"/>
          <p:cNvSpPr>
            <a:spLocks noChangeArrowheads="1"/>
          </p:cNvSpPr>
          <p:nvPr/>
        </p:nvSpPr>
        <p:spPr bwMode="auto">
          <a:xfrm>
            <a:off x="5757863" y="1868488"/>
            <a:ext cx="2589212" cy="1027112"/>
          </a:xfrm>
          <a:prstGeom prst="roundRect">
            <a:avLst>
              <a:gd name="adj" fmla="val 16667"/>
            </a:avLst>
          </a:prstGeom>
          <a:noFill/>
          <a:ln w="19050" cap="flat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zh-CN" altLang="en-US" sz="1900">
                <a:solidFill>
                  <a:srgbClr val="000000"/>
                </a:solidFill>
                <a:latin typeface="Arial" charset="0"/>
              </a:rPr>
              <a:t>平均速度的数值在不同时间内或不同路程中大小会不同。</a:t>
            </a:r>
          </a:p>
        </p:txBody>
      </p:sp>
      <p:sp>
        <p:nvSpPr>
          <p:cNvPr id="2573" name="圆角矩形 50"/>
          <p:cNvSpPr>
            <a:spLocks noChangeArrowheads="1"/>
          </p:cNvSpPr>
          <p:nvPr/>
        </p:nvSpPr>
        <p:spPr bwMode="auto">
          <a:xfrm>
            <a:off x="5759450" y="3182938"/>
            <a:ext cx="2589213" cy="808037"/>
          </a:xfrm>
          <a:prstGeom prst="roundRect">
            <a:avLst>
              <a:gd name="adj" fmla="val 16667"/>
            </a:avLst>
          </a:prstGeom>
          <a:noFill/>
          <a:ln w="19050" cap="flat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zh-CN" altLang="en-US" sz="1900">
                <a:solidFill>
                  <a:srgbClr val="000000"/>
                </a:solidFill>
                <a:latin typeface="Arial" charset="0"/>
              </a:rPr>
              <a:t>利用物理公式间接测定物理量的方法。</a:t>
            </a:r>
          </a:p>
        </p:txBody>
      </p:sp>
      <p:sp>
        <p:nvSpPr>
          <p:cNvPr id="2574" name="圆角矩形 27"/>
          <p:cNvSpPr>
            <a:spLocks noChangeArrowheads="1"/>
          </p:cNvSpPr>
          <p:nvPr/>
        </p:nvSpPr>
        <p:spPr bwMode="auto">
          <a:xfrm>
            <a:off x="73025" y="546100"/>
            <a:ext cx="1663700" cy="762000"/>
          </a:xfrm>
          <a:prstGeom prst="roundRect">
            <a:avLst>
              <a:gd name="adj" fmla="val 16667"/>
            </a:avLst>
          </a:prstGeom>
          <a:solidFill>
            <a:srgbClr val="83C35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zh-CN" altLang="en-US" sz="1900" b="1">
                <a:solidFill>
                  <a:srgbClr val="FFFFFF"/>
                </a:solidFill>
                <a:latin typeface="Arial" charset="0"/>
              </a:rPr>
              <a:t>课堂总结</a:t>
            </a:r>
          </a:p>
        </p:txBody>
      </p:sp>
      <p:sp>
        <p:nvSpPr>
          <p:cNvPr id="2575" name="直接连接符 30"/>
          <p:cNvSpPr>
            <a:spLocks noChangeShapeType="1"/>
          </p:cNvSpPr>
          <p:nvPr/>
        </p:nvSpPr>
        <p:spPr bwMode="auto">
          <a:xfrm flipH="1">
            <a:off x="2540000" y="3629025"/>
            <a:ext cx="341313" cy="12700"/>
          </a:xfrm>
          <a:prstGeom prst="line">
            <a:avLst/>
          </a:prstGeom>
          <a:noFill/>
          <a:ln w="19050" cap="flat" algn="ctr">
            <a:solidFill>
              <a:srgbClr val="00B0F0"/>
            </a:solidFill>
            <a:prstDash val="solid"/>
            <a:miter lim="10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576" name="矩形 40"/>
          <p:cNvSpPr>
            <a:spLocks noChangeArrowheads="1"/>
          </p:cNvSpPr>
          <p:nvPr/>
        </p:nvSpPr>
        <p:spPr bwMode="auto">
          <a:xfrm>
            <a:off x="2862263" y="2505075"/>
            <a:ext cx="677862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10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zh-CN" altLang="en-US" sz="1900">
                <a:solidFill>
                  <a:srgbClr val="000000"/>
                </a:solidFill>
              </a:rPr>
              <a:t>计算</a:t>
            </a:r>
          </a:p>
        </p:txBody>
      </p:sp>
      <p:sp>
        <p:nvSpPr>
          <p:cNvPr id="2577" name="直接连接符 41"/>
          <p:cNvSpPr>
            <a:spLocks noChangeShapeType="1"/>
          </p:cNvSpPr>
          <p:nvPr/>
        </p:nvSpPr>
        <p:spPr bwMode="auto">
          <a:xfrm flipH="1">
            <a:off x="4930775" y="2986088"/>
            <a:ext cx="225425" cy="0"/>
          </a:xfrm>
          <a:prstGeom prst="line">
            <a:avLst/>
          </a:prstGeom>
          <a:noFill/>
          <a:ln w="19050" cap="flat" algn="ctr">
            <a:solidFill>
              <a:srgbClr val="00B0F0"/>
            </a:solidFill>
            <a:prstDash val="solid"/>
            <a:miter lim="10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97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base">
                                        <p:cTn id="7" dur="500" fill="hold"/>
                                        <p:tgtEl>
                                          <p:spTgt spid="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base">
                                        <p:cTn id="13" dur="500" fill="hold"/>
                                        <p:tgtEl>
                                          <p:spTgt spid="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base">
                                        <p:cTn id="16" dur="500" fill="hold"/>
                                        <p:tgtEl>
                                          <p:spTgt spid="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childTnLst>
                                    <p:set>
                                      <p:cBhvr additive="base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base">
                                        <p:cTn id="20" dur="500" fill="hold"/>
                                        <p:tgtEl>
                                          <p:spTgt spid="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base">
                                        <p:cTn id="26" dur="500" fill="hold"/>
                                        <p:tgtEl>
                                          <p:spTgt spid="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base">
                                        <p:cTn id="32" dur="500" fill="hold"/>
                                        <p:tgtEl>
                                          <p:spTgt spid="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38" dur="500" fill="hold"/>
                                        <p:tgtEl>
                                          <p:spTgt spid="2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41" dur="500" fill="hold"/>
                                        <p:tgtEl>
                                          <p:spTgt spid="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childTnLst>
                                    <p:set>
                                      <p:cBhvr additive="base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base">
                                        <p:cTn id="45" dur="500" fill="hold"/>
                                        <p:tgtEl>
                                          <p:spTgt spid="2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childTnLst>
                                    <p:set>
                                      <p:cBhvr additive="base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base">
                                        <p:cTn id="48" dur="500" fill="hold"/>
                                        <p:tgtEl>
                                          <p:spTgt spid="2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base">
                                        <p:cTn id="54" dur="500" fill="hold"/>
                                        <p:tgtEl>
                                          <p:spTgt spid="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base">
                                        <p:cTn id="60" dur="500" fill="hold"/>
                                        <p:tgtEl>
                                          <p:spTgt spid="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" grpId="0" animBg="1"/>
      <p:bldP spid="2562" grpId="0" animBg="1"/>
      <p:bldP spid="2563" grpId="0" animBg="1"/>
      <p:bldP spid="2570" grpId="0" animBg="1"/>
      <p:bldP spid="2571" grpId="0" animBg="1"/>
      <p:bldP spid="2572" grpId="0" animBg="1"/>
      <p:bldP spid="2573" grpId="0" animBg="1"/>
      <p:bldP spid="2575" grpId="0" animBg="1"/>
      <p:bldP spid="2576" grpId="0" animBg="1"/>
      <p:bldP spid="257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" name="文本框 1"/>
          <p:cNvSpPr>
            <a:spLocks noChangeArrowheads="1"/>
          </p:cNvSpPr>
          <p:nvPr/>
        </p:nvSpPr>
        <p:spPr bwMode="auto">
          <a:xfrm rot="1800000">
            <a:off x="800100" y="178593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81" name="文本框 12"/>
          <p:cNvSpPr>
            <a:spLocks noChangeArrowheads="1"/>
          </p:cNvSpPr>
          <p:nvPr/>
        </p:nvSpPr>
        <p:spPr bwMode="auto">
          <a:xfrm rot="1800000">
            <a:off x="1641475" y="178593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82" name="文本框 13"/>
          <p:cNvSpPr>
            <a:spLocks noChangeArrowheads="1"/>
          </p:cNvSpPr>
          <p:nvPr/>
        </p:nvSpPr>
        <p:spPr bwMode="auto">
          <a:xfrm rot="1800000">
            <a:off x="2482850" y="178593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83" name="文本框 14"/>
          <p:cNvSpPr>
            <a:spLocks noChangeArrowheads="1"/>
          </p:cNvSpPr>
          <p:nvPr/>
        </p:nvSpPr>
        <p:spPr bwMode="auto">
          <a:xfrm rot="1800000">
            <a:off x="3324225" y="178593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84" name="文本框 15"/>
          <p:cNvSpPr>
            <a:spLocks noChangeArrowheads="1"/>
          </p:cNvSpPr>
          <p:nvPr/>
        </p:nvSpPr>
        <p:spPr bwMode="auto">
          <a:xfrm rot="1800000">
            <a:off x="4165600" y="178593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85" name="文本框 16"/>
          <p:cNvSpPr>
            <a:spLocks noChangeArrowheads="1"/>
          </p:cNvSpPr>
          <p:nvPr/>
        </p:nvSpPr>
        <p:spPr bwMode="auto">
          <a:xfrm rot="1800000">
            <a:off x="5006975" y="178593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86" name="文本框 17"/>
          <p:cNvSpPr>
            <a:spLocks noChangeArrowheads="1"/>
          </p:cNvSpPr>
          <p:nvPr/>
        </p:nvSpPr>
        <p:spPr bwMode="auto">
          <a:xfrm rot="1800000">
            <a:off x="5848350" y="178593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87" name="文本框 18"/>
          <p:cNvSpPr>
            <a:spLocks noChangeArrowheads="1"/>
          </p:cNvSpPr>
          <p:nvPr/>
        </p:nvSpPr>
        <p:spPr bwMode="auto">
          <a:xfrm rot="1800000">
            <a:off x="6689725" y="178593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88" name="文本框 19"/>
          <p:cNvSpPr>
            <a:spLocks noChangeArrowheads="1"/>
          </p:cNvSpPr>
          <p:nvPr/>
        </p:nvSpPr>
        <p:spPr bwMode="auto">
          <a:xfrm rot="1800000">
            <a:off x="7531100" y="178593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89" name="文本框 20"/>
          <p:cNvSpPr>
            <a:spLocks noChangeArrowheads="1"/>
          </p:cNvSpPr>
          <p:nvPr/>
        </p:nvSpPr>
        <p:spPr bwMode="auto">
          <a:xfrm rot="1800000">
            <a:off x="800100" y="2543175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90" name="文本框 21"/>
          <p:cNvSpPr>
            <a:spLocks noChangeArrowheads="1"/>
          </p:cNvSpPr>
          <p:nvPr/>
        </p:nvSpPr>
        <p:spPr bwMode="auto">
          <a:xfrm rot="1800000">
            <a:off x="800100" y="3300413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91" name="文本框 22"/>
          <p:cNvSpPr>
            <a:spLocks noChangeArrowheads="1"/>
          </p:cNvSpPr>
          <p:nvPr/>
        </p:nvSpPr>
        <p:spPr bwMode="auto">
          <a:xfrm rot="1800000">
            <a:off x="800100" y="4057650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92" name="文本框 23"/>
          <p:cNvSpPr>
            <a:spLocks noChangeArrowheads="1"/>
          </p:cNvSpPr>
          <p:nvPr/>
        </p:nvSpPr>
        <p:spPr bwMode="auto">
          <a:xfrm rot="1800000">
            <a:off x="800100" y="481488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93" name="文本框 24"/>
          <p:cNvSpPr>
            <a:spLocks noChangeArrowheads="1"/>
          </p:cNvSpPr>
          <p:nvPr/>
        </p:nvSpPr>
        <p:spPr bwMode="auto">
          <a:xfrm rot="1800000">
            <a:off x="1635125" y="2543175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94" name="文本框 25"/>
          <p:cNvSpPr>
            <a:spLocks noChangeArrowheads="1"/>
          </p:cNvSpPr>
          <p:nvPr/>
        </p:nvSpPr>
        <p:spPr bwMode="auto">
          <a:xfrm rot="1800000">
            <a:off x="2476500" y="2543175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95" name="文本框 26"/>
          <p:cNvSpPr>
            <a:spLocks noChangeArrowheads="1"/>
          </p:cNvSpPr>
          <p:nvPr/>
        </p:nvSpPr>
        <p:spPr bwMode="auto">
          <a:xfrm rot="1800000">
            <a:off x="3317875" y="2543175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96" name="文本框 27"/>
          <p:cNvSpPr>
            <a:spLocks noChangeArrowheads="1"/>
          </p:cNvSpPr>
          <p:nvPr/>
        </p:nvSpPr>
        <p:spPr bwMode="auto">
          <a:xfrm rot="1800000">
            <a:off x="4159250" y="2543175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97" name="文本框 28"/>
          <p:cNvSpPr>
            <a:spLocks noChangeArrowheads="1"/>
          </p:cNvSpPr>
          <p:nvPr/>
        </p:nvSpPr>
        <p:spPr bwMode="auto">
          <a:xfrm rot="1800000">
            <a:off x="5000625" y="2543175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98" name="文本框 29"/>
          <p:cNvSpPr>
            <a:spLocks noChangeArrowheads="1"/>
          </p:cNvSpPr>
          <p:nvPr/>
        </p:nvSpPr>
        <p:spPr bwMode="auto">
          <a:xfrm rot="1800000">
            <a:off x="5842000" y="2543175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599" name="文本框 30"/>
          <p:cNvSpPr>
            <a:spLocks noChangeArrowheads="1"/>
          </p:cNvSpPr>
          <p:nvPr/>
        </p:nvSpPr>
        <p:spPr bwMode="auto">
          <a:xfrm rot="1800000">
            <a:off x="6683375" y="2543175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00" name="文本框 31"/>
          <p:cNvSpPr>
            <a:spLocks noChangeArrowheads="1"/>
          </p:cNvSpPr>
          <p:nvPr/>
        </p:nvSpPr>
        <p:spPr bwMode="auto">
          <a:xfrm rot="1800000">
            <a:off x="7524750" y="2543175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01" name="文本框 32"/>
          <p:cNvSpPr>
            <a:spLocks noChangeArrowheads="1"/>
          </p:cNvSpPr>
          <p:nvPr/>
        </p:nvSpPr>
        <p:spPr bwMode="auto">
          <a:xfrm rot="1800000">
            <a:off x="1635125" y="3300413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02" name="文本框 33"/>
          <p:cNvSpPr>
            <a:spLocks noChangeArrowheads="1"/>
          </p:cNvSpPr>
          <p:nvPr/>
        </p:nvSpPr>
        <p:spPr bwMode="auto">
          <a:xfrm rot="1800000">
            <a:off x="2476500" y="3300413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03" name="文本框 34"/>
          <p:cNvSpPr>
            <a:spLocks noChangeArrowheads="1"/>
          </p:cNvSpPr>
          <p:nvPr/>
        </p:nvSpPr>
        <p:spPr bwMode="auto">
          <a:xfrm rot="1800000">
            <a:off x="3317875" y="3300413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04" name="文本框 35"/>
          <p:cNvSpPr>
            <a:spLocks noChangeArrowheads="1"/>
          </p:cNvSpPr>
          <p:nvPr/>
        </p:nvSpPr>
        <p:spPr bwMode="auto">
          <a:xfrm rot="1800000">
            <a:off x="4159250" y="3300413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05" name="文本框 36"/>
          <p:cNvSpPr>
            <a:spLocks noChangeArrowheads="1"/>
          </p:cNvSpPr>
          <p:nvPr/>
        </p:nvSpPr>
        <p:spPr bwMode="auto">
          <a:xfrm rot="1800000">
            <a:off x="5000625" y="3300413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06" name="文本框 37"/>
          <p:cNvSpPr>
            <a:spLocks noChangeArrowheads="1"/>
          </p:cNvSpPr>
          <p:nvPr/>
        </p:nvSpPr>
        <p:spPr bwMode="auto">
          <a:xfrm rot="1800000">
            <a:off x="5842000" y="3300413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07" name="文本框 38"/>
          <p:cNvSpPr>
            <a:spLocks noChangeArrowheads="1"/>
          </p:cNvSpPr>
          <p:nvPr/>
        </p:nvSpPr>
        <p:spPr bwMode="auto">
          <a:xfrm rot="1800000">
            <a:off x="6683375" y="3300413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08" name="文本框 39"/>
          <p:cNvSpPr>
            <a:spLocks noChangeArrowheads="1"/>
          </p:cNvSpPr>
          <p:nvPr/>
        </p:nvSpPr>
        <p:spPr bwMode="auto">
          <a:xfrm rot="1800000">
            <a:off x="7524750" y="3300413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09" name="文本框 40"/>
          <p:cNvSpPr>
            <a:spLocks noChangeArrowheads="1"/>
          </p:cNvSpPr>
          <p:nvPr/>
        </p:nvSpPr>
        <p:spPr bwMode="auto">
          <a:xfrm rot="1800000">
            <a:off x="1635125" y="4057650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10" name="文本框 41"/>
          <p:cNvSpPr>
            <a:spLocks noChangeArrowheads="1"/>
          </p:cNvSpPr>
          <p:nvPr/>
        </p:nvSpPr>
        <p:spPr bwMode="auto">
          <a:xfrm rot="1800000">
            <a:off x="2476500" y="4057650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11" name="文本框 42"/>
          <p:cNvSpPr>
            <a:spLocks noChangeArrowheads="1"/>
          </p:cNvSpPr>
          <p:nvPr/>
        </p:nvSpPr>
        <p:spPr bwMode="auto">
          <a:xfrm rot="1800000">
            <a:off x="3317875" y="4057650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12" name="文本框 43"/>
          <p:cNvSpPr>
            <a:spLocks noChangeArrowheads="1"/>
          </p:cNvSpPr>
          <p:nvPr/>
        </p:nvSpPr>
        <p:spPr bwMode="auto">
          <a:xfrm rot="1800000">
            <a:off x="4159250" y="4057650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13" name="文本框 44"/>
          <p:cNvSpPr>
            <a:spLocks noChangeArrowheads="1"/>
          </p:cNvSpPr>
          <p:nvPr/>
        </p:nvSpPr>
        <p:spPr bwMode="auto">
          <a:xfrm rot="1800000">
            <a:off x="5000625" y="4057650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14" name="文本框 45"/>
          <p:cNvSpPr>
            <a:spLocks noChangeArrowheads="1"/>
          </p:cNvSpPr>
          <p:nvPr/>
        </p:nvSpPr>
        <p:spPr bwMode="auto">
          <a:xfrm rot="1800000">
            <a:off x="5842000" y="4057650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15" name="文本框 46"/>
          <p:cNvSpPr>
            <a:spLocks noChangeArrowheads="1"/>
          </p:cNvSpPr>
          <p:nvPr/>
        </p:nvSpPr>
        <p:spPr bwMode="auto">
          <a:xfrm rot="1800000">
            <a:off x="6683375" y="4057650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16" name="文本框 47"/>
          <p:cNvSpPr>
            <a:spLocks noChangeArrowheads="1"/>
          </p:cNvSpPr>
          <p:nvPr/>
        </p:nvSpPr>
        <p:spPr bwMode="auto">
          <a:xfrm rot="1800000">
            <a:off x="7524750" y="4057650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17" name="文本框 48"/>
          <p:cNvSpPr>
            <a:spLocks noChangeArrowheads="1"/>
          </p:cNvSpPr>
          <p:nvPr/>
        </p:nvSpPr>
        <p:spPr bwMode="auto">
          <a:xfrm rot="1800000">
            <a:off x="1635125" y="481488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18" name="文本框 49"/>
          <p:cNvSpPr>
            <a:spLocks noChangeArrowheads="1"/>
          </p:cNvSpPr>
          <p:nvPr/>
        </p:nvSpPr>
        <p:spPr bwMode="auto">
          <a:xfrm rot="1800000">
            <a:off x="2476500" y="481488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19" name="文本框 50"/>
          <p:cNvSpPr>
            <a:spLocks noChangeArrowheads="1"/>
          </p:cNvSpPr>
          <p:nvPr/>
        </p:nvSpPr>
        <p:spPr bwMode="auto">
          <a:xfrm rot="1800000">
            <a:off x="3317875" y="481488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20" name="文本框 51"/>
          <p:cNvSpPr>
            <a:spLocks noChangeArrowheads="1"/>
          </p:cNvSpPr>
          <p:nvPr/>
        </p:nvSpPr>
        <p:spPr bwMode="auto">
          <a:xfrm rot="1800000">
            <a:off x="4159250" y="481488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21" name="文本框 52"/>
          <p:cNvSpPr>
            <a:spLocks noChangeArrowheads="1"/>
          </p:cNvSpPr>
          <p:nvPr/>
        </p:nvSpPr>
        <p:spPr bwMode="auto">
          <a:xfrm rot="1800000">
            <a:off x="5000625" y="481488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22" name="文本框 53"/>
          <p:cNvSpPr>
            <a:spLocks noChangeArrowheads="1"/>
          </p:cNvSpPr>
          <p:nvPr/>
        </p:nvSpPr>
        <p:spPr bwMode="auto">
          <a:xfrm rot="1800000">
            <a:off x="5842000" y="481488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23" name="文本框 54"/>
          <p:cNvSpPr>
            <a:spLocks noChangeArrowheads="1"/>
          </p:cNvSpPr>
          <p:nvPr/>
        </p:nvSpPr>
        <p:spPr bwMode="auto">
          <a:xfrm rot="1800000">
            <a:off x="6683375" y="481488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24" name="文本框 55"/>
          <p:cNvSpPr>
            <a:spLocks noChangeArrowheads="1"/>
          </p:cNvSpPr>
          <p:nvPr/>
        </p:nvSpPr>
        <p:spPr bwMode="auto">
          <a:xfrm rot="1800000">
            <a:off x="7524750" y="4814888"/>
            <a:ext cx="3095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hangingPunct="0"/>
            <a:endParaRPr lang="zh-CN" altLang="zh-CN" sz="1000" b="1">
              <a:solidFill>
                <a:srgbClr val="EAEAEA"/>
              </a:solidFill>
              <a:latin typeface="楷体" pitchFamily="49" charset="-122"/>
              <a:ea typeface="楷体" pitchFamily="49" charset="-122"/>
            </a:endParaRPr>
          </a:p>
        </p:txBody>
      </p:sp>
      <p:pic>
        <p:nvPicPr>
          <p:cNvPr id="2625" name="Picture 8" descr="E:\R八物上\第4节 测量平均速度\图片\02404002.jp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288" y="996950"/>
            <a:ext cx="6777037" cy="437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26" name="TextBox 1"/>
          <p:cNvSpPr>
            <a:spLocks noChangeArrowheads="1"/>
          </p:cNvSpPr>
          <p:nvPr/>
        </p:nvSpPr>
        <p:spPr bwMode="auto">
          <a:xfrm>
            <a:off x="957263" y="1095375"/>
            <a:ext cx="2224087" cy="584200"/>
          </a:xfrm>
          <a:prstGeom prst="rect">
            <a:avLst/>
          </a:prstGeom>
          <a:solidFill>
            <a:srgbClr val="000000"/>
          </a:solidFill>
          <a:ln w="19050" cap="flat" algn="ctr">
            <a:solidFill>
              <a:srgbClr val="FFFFFF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r>
              <a:rPr lang="zh-CN" altLang="en-US" sz="3200" b="1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扩展性实验</a:t>
            </a:r>
          </a:p>
        </p:txBody>
      </p:sp>
      <p:sp>
        <p:nvSpPr>
          <p:cNvPr id="2627" name="矩形 2"/>
          <p:cNvSpPr>
            <a:spLocks noChangeArrowheads="1"/>
          </p:cNvSpPr>
          <p:nvPr/>
        </p:nvSpPr>
        <p:spPr bwMode="auto">
          <a:xfrm>
            <a:off x="3592513" y="5321300"/>
            <a:ext cx="2217737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2800" b="1">
                <a:ea typeface="黑体" pitchFamily="49" charset="-122"/>
              </a:rPr>
              <a:t>实验装置</a:t>
            </a:r>
          </a:p>
        </p:txBody>
      </p:sp>
      <p:sp>
        <p:nvSpPr>
          <p:cNvPr id="2628" name="矩形 9"/>
          <p:cNvSpPr>
            <a:spLocks noChangeArrowheads="1"/>
          </p:cNvSpPr>
          <p:nvPr/>
        </p:nvSpPr>
        <p:spPr bwMode="auto">
          <a:xfrm>
            <a:off x="4535488" y="2773363"/>
            <a:ext cx="1255712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2800" b="1">
                <a:solidFill>
                  <a:srgbClr val="0066CC"/>
                </a:solidFill>
                <a:ea typeface="黑体" pitchFamily="49" charset="-122"/>
              </a:rPr>
              <a:t>小车</a:t>
            </a:r>
          </a:p>
        </p:txBody>
      </p:sp>
      <p:sp>
        <p:nvSpPr>
          <p:cNvPr id="2629" name="矩形 10"/>
          <p:cNvSpPr>
            <a:spLocks noChangeArrowheads="1"/>
          </p:cNvSpPr>
          <p:nvPr/>
        </p:nvSpPr>
        <p:spPr bwMode="auto">
          <a:xfrm>
            <a:off x="6011863" y="1825625"/>
            <a:ext cx="2217737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2800" b="1">
                <a:solidFill>
                  <a:srgbClr val="0066CC"/>
                </a:solidFill>
                <a:ea typeface="黑体" pitchFamily="49" charset="-122"/>
              </a:rPr>
              <a:t>位置传感器</a:t>
            </a:r>
          </a:p>
        </p:txBody>
      </p:sp>
      <p:pic>
        <p:nvPicPr>
          <p:cNvPr id="2630" name="New picture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6700" y="10693400"/>
            <a:ext cx="342900" cy="254000"/>
          </a:xfrm>
          <a:prstGeom prst="cube">
            <a:avLst>
              <a:gd name="adj" fmla="val 25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10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069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base">
                                        <p:cTn id="7" dur="500" fill="hold"/>
                                        <p:tgtEl>
                                          <p:spTgt spid="2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base">
                                        <p:cTn id="13" dur="500" fill="hold"/>
                                        <p:tgtEl>
                                          <p:spTgt spid="2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8" grpId="0" animBg="1"/>
      <p:bldP spid="26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B32-012F-4B66-9D01-69E15DD143DB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2068" name="文本占位符 72706"/>
          <p:cNvSpPr>
            <a:spLocks noChangeArrowheads="1"/>
          </p:cNvSpPr>
          <p:nvPr>
            <p:ph idx="4294967295"/>
          </p:nvPr>
        </p:nvSpPr>
        <p:spPr>
          <a:xfrm>
            <a:off x="1258888" y="2343150"/>
            <a:ext cx="6408737" cy="3167063"/>
          </a:xfrm>
          <a:ln cap="flat" algn="ctr">
            <a:solidFill>
              <a:srgbClr val="000000"/>
            </a:solidFill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500" b="1"/>
              <a:t>1</a:t>
            </a:r>
            <a:r>
              <a:rPr lang="zh-CN" altLang="en-US" sz="2500" b="1"/>
              <a:t>、速度的公式是什么？</a:t>
            </a:r>
          </a:p>
          <a:p>
            <a:pPr>
              <a:lnSpc>
                <a:spcPct val="125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zh-CN" sz="2500" b="1"/>
              <a:t>2</a:t>
            </a:r>
            <a:r>
              <a:rPr lang="zh-CN" altLang="en-US" sz="2500" b="1"/>
              <a:t>．如果想测量一个物体的平均速度，需要测量那些物理量？需要什么测量工具？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zh-CN" sz="21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zh-CN" altLang="en-US" sz="2500" b="1"/>
          </a:p>
        </p:txBody>
      </p:sp>
      <p:sp>
        <p:nvSpPr>
          <p:cNvPr id="2069" name="折角形 2"/>
          <p:cNvSpPr>
            <a:spLocks noChangeArrowheads="1"/>
          </p:cNvSpPr>
          <p:nvPr/>
        </p:nvSpPr>
        <p:spPr bwMode="auto">
          <a:xfrm>
            <a:off x="3078163" y="611188"/>
            <a:ext cx="3214687" cy="785812"/>
          </a:xfrm>
          <a:prstGeom prst="foldedCorner">
            <a:avLst>
              <a:gd name="adj" fmla="val 16667"/>
            </a:avLst>
          </a:prstGeom>
          <a:solidFill>
            <a:srgbClr val="BBE0E3"/>
          </a:solidFill>
          <a:ln w="25400" cap="flat" algn="ctr">
            <a:solidFill>
              <a:srgbClr val="3D8F95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/>
            <a:r>
              <a:rPr lang="zh-CN" altLang="en-US" sz="3600" b="1">
                <a:solidFill>
                  <a:srgbClr val="0066CC"/>
                </a:solidFill>
                <a:latin typeface="宋体" charset="-122"/>
              </a:rPr>
              <a:t>复习与讨论</a:t>
            </a:r>
          </a:p>
        </p:txBody>
      </p:sp>
    </p:spTree>
    <p:extLst>
      <p:ext uri="{BB962C8B-B14F-4D97-AF65-F5344CB8AC3E}">
        <p14:creationId xmlns:p14="http://schemas.microsoft.com/office/powerpoint/2010/main" val="2353831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2" name="Group 2"/>
          <p:cNvGrpSpPr>
            <a:grpSpLocks/>
          </p:cNvGrpSpPr>
          <p:nvPr/>
        </p:nvGrpSpPr>
        <p:grpSpPr bwMode="auto">
          <a:xfrm>
            <a:off x="300038" y="2335213"/>
            <a:ext cx="7315200" cy="1600200"/>
            <a:chOff x="720" y="2256"/>
            <a:chExt cx="4608" cy="1008"/>
          </a:xfrm>
        </p:grpSpPr>
        <p:sp>
          <p:nvSpPr>
            <p:cNvPr id="2073" name="Line 3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4" name="Line 4"/>
            <p:cNvSpPr>
              <a:spLocks noChangeShapeType="1"/>
            </p:cNvSpPr>
            <p:nvPr/>
          </p:nvSpPr>
          <p:spPr bwMode="auto">
            <a:xfrm flipV="1">
              <a:off x="1104" y="2256"/>
              <a:ext cx="3888" cy="81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5" name="Rectangle 5" descr="栎木"/>
            <p:cNvSpPr>
              <a:spLocks noChangeArrowheads="1"/>
            </p:cNvSpPr>
            <p:nvPr/>
          </p:nvSpPr>
          <p:spPr bwMode="auto">
            <a:xfrm>
              <a:off x="4608" y="2352"/>
              <a:ext cx="528" cy="72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1750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zh-CN">
                <a:latin typeface="Arial" charset="0"/>
              </a:endParaRPr>
            </a:p>
          </p:txBody>
        </p:sp>
        <p:sp>
          <p:nvSpPr>
            <p:cNvPr id="2076" name="Line 6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7" name="Line 7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8" name="Line 8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79" name="Line 9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80" name="Line 10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81" name="Line 11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82" name="Line 12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83" name="Line 13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84" name="Line 14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85" name="Line 15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86" name="Line 16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87" name="Line 17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88" name="Line 18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89" name="Line 19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90" name="Line 20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91" name="Line 21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92" name="Line 22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93" name="Line 23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94" name="Line 24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95" name="Line 25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96" name="Line 26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97" name="Line 27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98" name="Line 28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99" name="Line 29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00" name="Line 30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01" name="Line 31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02" name="Line 32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03" name="Line 33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04" name="Line 34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05" name="Line 35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06" name="Line 36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07" name="Line 37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08" name="Line 38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09" name="Line 39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10" name="Line 40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11" name="Line 41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12" name="Line 42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13" name="Line 43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14" name="Line 44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15" name="Line 45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16" name="Line 46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17" name="Line 47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18" name="Line 48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19" name="Line 49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20" name="Line 50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121" name="Group 51"/>
          <p:cNvGrpSpPr>
            <a:grpSpLocks/>
          </p:cNvGrpSpPr>
          <p:nvPr/>
        </p:nvGrpSpPr>
        <p:grpSpPr bwMode="auto">
          <a:xfrm rot="-900000">
            <a:off x="5781675" y="1812925"/>
            <a:ext cx="1006475" cy="698500"/>
            <a:chOff x="1872" y="672"/>
            <a:chExt cx="1296" cy="768"/>
          </a:xfrm>
        </p:grpSpPr>
        <p:sp>
          <p:nvSpPr>
            <p:cNvPr id="2122" name="Rectangle 52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zh-CN">
                <a:latin typeface="Arial" charset="0"/>
              </a:endParaRPr>
            </a:p>
          </p:txBody>
        </p:sp>
        <p:sp>
          <p:nvSpPr>
            <p:cNvPr id="2123" name="Oval 53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zh-CN">
                <a:latin typeface="Arial" charset="0"/>
              </a:endParaRPr>
            </a:p>
          </p:txBody>
        </p:sp>
        <p:sp>
          <p:nvSpPr>
            <p:cNvPr id="2124" name="Oval 54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zh-CN">
                <a:latin typeface="Arial" charset="0"/>
              </a:endParaRPr>
            </a:p>
          </p:txBody>
        </p:sp>
      </p:grpSp>
      <p:grpSp>
        <p:nvGrpSpPr>
          <p:cNvPr id="2125" name="Group 55"/>
          <p:cNvGrpSpPr>
            <a:grpSpLocks/>
          </p:cNvGrpSpPr>
          <p:nvPr/>
        </p:nvGrpSpPr>
        <p:grpSpPr bwMode="auto">
          <a:xfrm rot="-900000">
            <a:off x="877888" y="2816225"/>
            <a:ext cx="1006475" cy="698500"/>
            <a:chOff x="1872" y="672"/>
            <a:chExt cx="1296" cy="768"/>
          </a:xfrm>
        </p:grpSpPr>
        <p:sp>
          <p:nvSpPr>
            <p:cNvPr id="2126" name="Rectangle 56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zh-CN">
                <a:latin typeface="Arial" charset="0"/>
              </a:endParaRPr>
            </a:p>
          </p:txBody>
        </p:sp>
        <p:sp>
          <p:nvSpPr>
            <p:cNvPr id="2127" name="Oval 57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zh-CN">
                <a:latin typeface="Arial" charset="0"/>
              </a:endParaRPr>
            </a:p>
          </p:txBody>
        </p:sp>
        <p:sp>
          <p:nvSpPr>
            <p:cNvPr id="2128" name="Oval 58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zh-CN">
                <a:latin typeface="Arial" charset="0"/>
              </a:endParaRPr>
            </a:p>
          </p:txBody>
        </p:sp>
      </p:grpSp>
      <p:sp>
        <p:nvSpPr>
          <p:cNvPr id="2129" name="Line 59"/>
          <p:cNvSpPr>
            <a:spLocks noChangeShapeType="1"/>
          </p:cNvSpPr>
          <p:nvPr/>
        </p:nvSpPr>
        <p:spPr bwMode="auto">
          <a:xfrm flipH="1" flipV="1">
            <a:off x="5557838" y="1530350"/>
            <a:ext cx="304800" cy="1066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130" name="Line 60"/>
          <p:cNvSpPr>
            <a:spLocks noChangeShapeType="1"/>
          </p:cNvSpPr>
          <p:nvPr/>
        </p:nvSpPr>
        <p:spPr bwMode="auto">
          <a:xfrm flipH="1" flipV="1">
            <a:off x="681038" y="2525713"/>
            <a:ext cx="304800" cy="1066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131" name="Text Box 61"/>
          <p:cNvSpPr>
            <a:spLocks noChangeArrowheads="1"/>
          </p:cNvSpPr>
          <p:nvPr/>
        </p:nvSpPr>
        <p:spPr bwMode="auto">
          <a:xfrm>
            <a:off x="420688" y="1933575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zh-CN" altLang="en-US" sz="2400">
                <a:ea typeface="方正姚体" pitchFamily="2" charset="-122"/>
              </a:rPr>
              <a:t>金属片</a:t>
            </a:r>
          </a:p>
        </p:txBody>
      </p:sp>
      <p:grpSp>
        <p:nvGrpSpPr>
          <p:cNvPr id="2132" name="Group 62"/>
          <p:cNvGrpSpPr>
            <a:grpSpLocks/>
          </p:cNvGrpSpPr>
          <p:nvPr/>
        </p:nvGrpSpPr>
        <p:grpSpPr bwMode="auto">
          <a:xfrm>
            <a:off x="6319838" y="261938"/>
            <a:ext cx="839787" cy="842962"/>
            <a:chOff x="1440" y="336"/>
            <a:chExt cx="960" cy="960"/>
          </a:xfrm>
        </p:grpSpPr>
        <p:sp>
          <p:nvSpPr>
            <p:cNvPr id="2133" name="Oval 63"/>
            <p:cNvSpPr>
              <a:spLocks noChangeArrowheads="1"/>
            </p:cNvSpPr>
            <p:nvPr/>
          </p:nvSpPr>
          <p:spPr bwMode="auto">
            <a:xfrm>
              <a:off x="1440" y="336"/>
              <a:ext cx="960" cy="960"/>
            </a:xfrm>
            <a:prstGeom prst="ellips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zh-CN">
                <a:latin typeface="Arial" charset="0"/>
              </a:endParaRPr>
            </a:p>
          </p:txBody>
        </p:sp>
        <p:sp>
          <p:nvSpPr>
            <p:cNvPr id="2134" name="Line 64"/>
            <p:cNvSpPr>
              <a:spLocks noChangeShapeType="1"/>
            </p:cNvSpPr>
            <p:nvPr/>
          </p:nvSpPr>
          <p:spPr bwMode="auto">
            <a:xfrm flipH="1">
              <a:off x="1920" y="336"/>
              <a:ext cx="0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35" name="Line 65"/>
            <p:cNvSpPr>
              <a:spLocks noChangeShapeType="1"/>
            </p:cNvSpPr>
            <p:nvPr/>
          </p:nvSpPr>
          <p:spPr bwMode="auto">
            <a:xfrm flipH="1">
              <a:off x="1920" y="1104"/>
              <a:ext cx="0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36" name="Line 66"/>
            <p:cNvSpPr>
              <a:spLocks noChangeShapeType="1"/>
            </p:cNvSpPr>
            <p:nvPr/>
          </p:nvSpPr>
          <p:spPr bwMode="auto">
            <a:xfrm>
              <a:off x="1440" y="816"/>
              <a:ext cx="192" cy="0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37" name="Line 67"/>
            <p:cNvSpPr>
              <a:spLocks noChangeShapeType="1"/>
            </p:cNvSpPr>
            <p:nvPr/>
          </p:nvSpPr>
          <p:spPr bwMode="auto">
            <a:xfrm>
              <a:off x="2208" y="816"/>
              <a:ext cx="192" cy="0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38" name="Line 68"/>
            <p:cNvSpPr>
              <a:spLocks noChangeShapeType="1"/>
            </p:cNvSpPr>
            <p:nvPr/>
          </p:nvSpPr>
          <p:spPr bwMode="auto">
            <a:xfrm>
              <a:off x="2064" y="1056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39" name="Line 69"/>
            <p:cNvSpPr>
              <a:spLocks noChangeShapeType="1"/>
            </p:cNvSpPr>
            <p:nvPr/>
          </p:nvSpPr>
          <p:spPr bwMode="auto">
            <a:xfrm>
              <a:off x="1680" y="384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40" name="Line 70"/>
            <p:cNvSpPr>
              <a:spLocks noChangeShapeType="1"/>
            </p:cNvSpPr>
            <p:nvPr/>
          </p:nvSpPr>
          <p:spPr bwMode="auto">
            <a:xfrm>
              <a:off x="2160" y="960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41" name="Line 71"/>
            <p:cNvSpPr>
              <a:spLocks noChangeShapeType="1"/>
            </p:cNvSpPr>
            <p:nvPr/>
          </p:nvSpPr>
          <p:spPr bwMode="auto">
            <a:xfrm>
              <a:off x="1488" y="576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42" name="Line 72"/>
            <p:cNvSpPr>
              <a:spLocks noChangeShapeType="1"/>
            </p:cNvSpPr>
            <p:nvPr/>
          </p:nvSpPr>
          <p:spPr bwMode="auto">
            <a:xfrm flipV="1">
              <a:off x="1680" y="1056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43" name="Line 73"/>
            <p:cNvSpPr>
              <a:spLocks noChangeShapeType="1"/>
            </p:cNvSpPr>
            <p:nvPr/>
          </p:nvSpPr>
          <p:spPr bwMode="auto">
            <a:xfrm flipV="1">
              <a:off x="2064" y="384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44" name="Line 74"/>
            <p:cNvSpPr>
              <a:spLocks noChangeShapeType="1"/>
            </p:cNvSpPr>
            <p:nvPr/>
          </p:nvSpPr>
          <p:spPr bwMode="auto">
            <a:xfrm flipV="1">
              <a:off x="1488" y="960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45" name="Line 75"/>
            <p:cNvSpPr>
              <a:spLocks noChangeShapeType="1"/>
            </p:cNvSpPr>
            <p:nvPr/>
          </p:nvSpPr>
          <p:spPr bwMode="auto">
            <a:xfrm flipV="1">
              <a:off x="2160" y="576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146" name="Line 76"/>
          <p:cNvSpPr>
            <a:spLocks noChangeShapeType="1"/>
          </p:cNvSpPr>
          <p:nvPr/>
        </p:nvSpPr>
        <p:spPr bwMode="auto">
          <a:xfrm rot="5100000" flipH="1" flipV="1">
            <a:off x="6561138" y="525463"/>
            <a:ext cx="381000" cy="19050"/>
          </a:xfrm>
          <a:prstGeom prst="line">
            <a:avLst/>
          </a:prstGeom>
          <a:noFill/>
          <a:ln w="28575" cap="flat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147" name="文本框 1"/>
          <p:cNvSpPr>
            <a:spLocks noChangeArrowheads="1"/>
          </p:cNvSpPr>
          <p:nvPr/>
        </p:nvSpPr>
        <p:spPr bwMode="auto">
          <a:xfrm>
            <a:off x="231775" y="273050"/>
            <a:ext cx="5903913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zh-CN" altLang="en-US" sz="2800" b="1">
                <a:solidFill>
                  <a:srgbClr val="FF0000"/>
                </a:solidFill>
              </a:rPr>
              <a:t>设计实验：</a:t>
            </a:r>
            <a:r>
              <a:rPr lang="zh-CN" altLang="en-US" sz="2800" b="1">
                <a:solidFill>
                  <a:srgbClr val="0066CC"/>
                </a:solidFill>
                <a:latin typeface="宋体" charset="-122"/>
              </a:rPr>
              <a:t>测量物体运动的平均速度</a:t>
            </a:r>
          </a:p>
        </p:txBody>
      </p:sp>
      <p:sp>
        <p:nvSpPr>
          <p:cNvPr id="2148" name="Text Box 3"/>
          <p:cNvSpPr>
            <a:spLocks noChangeArrowheads="1"/>
          </p:cNvSpPr>
          <p:nvPr/>
        </p:nvSpPr>
        <p:spPr bwMode="auto">
          <a:xfrm>
            <a:off x="179388" y="4186238"/>
            <a:ext cx="36258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环节一：提出问题</a:t>
            </a:r>
          </a:p>
        </p:txBody>
      </p:sp>
      <p:sp>
        <p:nvSpPr>
          <p:cNvPr id="2149" name="Text Box 4"/>
          <p:cNvSpPr>
            <a:spLocks noChangeArrowheads="1"/>
          </p:cNvSpPr>
          <p:nvPr/>
        </p:nvSpPr>
        <p:spPr bwMode="auto">
          <a:xfrm>
            <a:off x="1062038" y="4821238"/>
            <a:ext cx="77041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小车沿斜面下滑时，速度是否变化？ </a:t>
            </a:r>
          </a:p>
        </p:txBody>
      </p:sp>
      <p:sp>
        <p:nvSpPr>
          <p:cNvPr id="2150" name="Text Box 5"/>
          <p:cNvSpPr>
            <a:spLocks noChangeArrowheads="1"/>
          </p:cNvSpPr>
          <p:nvPr/>
        </p:nvSpPr>
        <p:spPr bwMode="auto">
          <a:xfrm>
            <a:off x="71438" y="5424488"/>
            <a:ext cx="4114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环节二：猜想与假设</a:t>
            </a:r>
          </a:p>
        </p:txBody>
      </p:sp>
      <p:sp>
        <p:nvSpPr>
          <p:cNvPr id="2151" name="Text Box 6"/>
          <p:cNvSpPr>
            <a:spLocks noChangeArrowheads="1"/>
          </p:cNvSpPr>
          <p:nvPr/>
        </p:nvSpPr>
        <p:spPr bwMode="auto">
          <a:xfrm>
            <a:off x="881063" y="6137275"/>
            <a:ext cx="73802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黑体" pitchFamily="49" charset="-122"/>
                <a:ea typeface="黑体" pitchFamily="49" charset="-122"/>
              </a:rPr>
              <a:t>小车在斜面下滑时的速度可能越来越大 </a:t>
            </a:r>
          </a:p>
        </p:txBody>
      </p:sp>
    </p:spTree>
    <p:extLst>
      <p:ext uri="{BB962C8B-B14F-4D97-AF65-F5344CB8AC3E}">
        <p14:creationId xmlns:p14="http://schemas.microsoft.com/office/powerpoint/2010/main" val="2929767712"/>
      </p:ext>
    </p:extLst>
  </p:cSld>
  <p:clrMapOvr>
    <a:masterClrMapping/>
  </p:clrMapOvr>
  <p:transition spd="slow">
    <p:blinds dir="vert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base">
                                        <p:cTn id="7" dur="1000" fill="hold"/>
                                        <p:tgtEl>
                                          <p:spTgt spid="2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2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childTnLst>
                                    <p:set>
                                      <p:cBhvr additive="base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13" dur="500" fill="hold"/>
                                        <p:tgtEl>
                                          <p:spTgt spid="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base">
                                        <p:cTn id="19" dur="1000" fill="hold"/>
                                        <p:tgtEl>
                                          <p:spTgt spid="2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childTnLst>
                                    <p:set>
                                      <p:cBhvr additive="base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25" dur="500" fill="hold"/>
                                        <p:tgtEl>
                                          <p:spTgt spid="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8" grpId="0" animBg="1"/>
      <p:bldP spid="2149" grpId="0" animBg="1"/>
      <p:bldP spid="2150" grpId="0" animBg="1"/>
      <p:bldP spid="21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9C5C0-23A0-434F-A1FC-D846BA61C2F3}" type="slidenum">
              <a:rPr lang="en-US" altLang="zh-CN"/>
              <a:pPr/>
              <a:t>4</a:t>
            </a:fld>
            <a:endParaRPr lang="en-US" altLang="zh-CN"/>
          </a:p>
        </p:txBody>
      </p:sp>
      <p:sp>
        <p:nvSpPr>
          <p:cNvPr id="2154" name="TextBox 2"/>
          <p:cNvSpPr>
            <a:spLocks noChangeArrowheads="1"/>
          </p:cNvSpPr>
          <p:nvPr/>
        </p:nvSpPr>
        <p:spPr bwMode="auto">
          <a:xfrm>
            <a:off x="323850" y="1617663"/>
            <a:ext cx="2495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en-US" altLang="zh-CN" sz="2800" b="1">
                <a:solidFill>
                  <a:srgbClr val="FF3300"/>
                </a:solidFill>
                <a:latin typeface="宋体" charset="-122"/>
              </a:rPr>
              <a:t>1</a:t>
            </a:r>
            <a:r>
              <a:rPr lang="zh-CN" altLang="en-US" sz="2800" b="1">
                <a:solidFill>
                  <a:srgbClr val="FF3300"/>
                </a:solidFill>
                <a:latin typeface="宋体" charset="-122"/>
              </a:rPr>
              <a:t>、实验原理：</a:t>
            </a:r>
          </a:p>
        </p:txBody>
      </p:sp>
      <p:graphicFrame>
        <p:nvGraphicFramePr>
          <p:cNvPr id="2155" name="Object 2"/>
          <p:cNvGraphicFramePr>
            <a:graphicFrameLocks noChangeAspect="1"/>
          </p:cNvGraphicFramePr>
          <p:nvPr/>
        </p:nvGraphicFramePr>
        <p:xfrm>
          <a:off x="2771775" y="1279525"/>
          <a:ext cx="1162050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r:id="rId3" imgW="8826500" imgH="7556500" progId="Equation.3">
                  <p:embed/>
                </p:oleObj>
              </mc:Choice>
              <mc:Fallback>
                <p:oleObj r:id="rId3" imgW="8826500" imgH="7556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279525"/>
                        <a:ext cx="1162050" cy="1285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6" name="TextBox 4"/>
          <p:cNvSpPr>
            <a:spLocks noChangeArrowheads="1"/>
          </p:cNvSpPr>
          <p:nvPr/>
        </p:nvSpPr>
        <p:spPr bwMode="auto">
          <a:xfrm>
            <a:off x="287338" y="2620963"/>
            <a:ext cx="8232775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10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z="2800" b="1">
                <a:solidFill>
                  <a:srgbClr val="FF3300"/>
                </a:solidFill>
                <a:latin typeface="宋体" charset="-122"/>
              </a:rPr>
              <a:t>2</a:t>
            </a:r>
            <a:r>
              <a:rPr lang="zh-CN" altLang="en-US" sz="2800" b="1">
                <a:solidFill>
                  <a:srgbClr val="FF3300"/>
                </a:solidFill>
                <a:latin typeface="宋体" charset="-122"/>
              </a:rPr>
              <a:t>、实验器材：</a:t>
            </a:r>
            <a:r>
              <a:rPr lang="zh-CN" altLang="en-US" sz="2400" b="1" u="sng">
                <a:solidFill>
                  <a:srgbClr val="FF0000"/>
                </a:solidFill>
                <a:latin typeface="Arial" charset="0"/>
                <a:sym typeface="宋体" charset="-122"/>
              </a:rPr>
              <a:t>刻度尺</a:t>
            </a:r>
            <a:r>
              <a:rPr lang="zh-CN" altLang="en-US" sz="2400" b="1">
                <a:solidFill>
                  <a:srgbClr val="FF0000"/>
                </a:solidFill>
                <a:latin typeface="Arial" charset="0"/>
                <a:sym typeface="宋体" charset="-122"/>
              </a:rPr>
              <a:t>、</a:t>
            </a:r>
            <a:r>
              <a:rPr lang="zh-CN" altLang="en-US" sz="2400" b="1" u="sng">
                <a:latin typeface="Arial" charset="0"/>
                <a:sym typeface="宋体" charset="-122"/>
              </a:rPr>
              <a:t>停表</a:t>
            </a:r>
            <a:r>
              <a:rPr lang="zh-CN" altLang="en-US" sz="2400" b="1">
                <a:solidFill>
                  <a:srgbClr val="00B050"/>
                </a:solidFill>
                <a:latin typeface="Arial" charset="0"/>
                <a:sym typeface="宋体" charset="-122"/>
              </a:rPr>
              <a:t>、</a:t>
            </a:r>
            <a:r>
              <a:rPr lang="zh-CN" altLang="en-US" sz="2400" b="1">
                <a:solidFill>
                  <a:srgbClr val="00B050"/>
                </a:solidFill>
                <a:latin typeface="Arial" charset="0"/>
              </a:rPr>
              <a:t>长木板、小木块、小车、   </a:t>
            </a:r>
          </a:p>
          <a:p>
            <a:r>
              <a:rPr lang="zh-CN" altLang="en-US" sz="2400" b="1">
                <a:solidFill>
                  <a:srgbClr val="00B050"/>
                </a:solidFill>
                <a:latin typeface="Arial" charset="0"/>
              </a:rPr>
              <a:t>                            金属片</a:t>
            </a:r>
          </a:p>
        </p:txBody>
      </p:sp>
      <p:pic>
        <p:nvPicPr>
          <p:cNvPr id="2157" name="Picture 9" descr="E:\李燃\教师教学用书\2012人教教师用书项目\ppt\物理\图标.png"/>
          <p:cNvPicPr preferRelativeResize="0"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75" y="142875"/>
            <a:ext cx="88265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8" name="Text Box 2"/>
          <p:cNvSpPr>
            <a:spLocks noChangeArrowheads="1"/>
          </p:cNvSpPr>
          <p:nvPr/>
        </p:nvSpPr>
        <p:spPr bwMode="auto">
          <a:xfrm>
            <a:off x="228600" y="274638"/>
            <a:ext cx="4800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4000" b="1">
                <a:solidFill>
                  <a:srgbClr val="FF3300"/>
                </a:solidFill>
                <a:latin typeface="Arial" charset="0"/>
                <a:ea typeface="黑体" pitchFamily="49" charset="-122"/>
              </a:rPr>
              <a:t>环节三：实验设计</a:t>
            </a:r>
          </a:p>
        </p:txBody>
      </p:sp>
      <p:grpSp>
        <p:nvGrpSpPr>
          <p:cNvPr id="2159" name="组合 115792"/>
          <p:cNvGrpSpPr>
            <a:grpSpLocks/>
          </p:cNvGrpSpPr>
          <p:nvPr/>
        </p:nvGrpSpPr>
        <p:grpSpPr bwMode="auto">
          <a:xfrm>
            <a:off x="1143000" y="4637088"/>
            <a:ext cx="7315200" cy="1600200"/>
            <a:chOff x="720" y="2256"/>
            <a:chExt cx="4608" cy="1008"/>
          </a:xfrm>
        </p:grpSpPr>
        <p:sp>
          <p:nvSpPr>
            <p:cNvPr id="2160" name="直接连接符 115793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61" name="直接连接符 115794"/>
            <p:cNvSpPr>
              <a:spLocks noChangeShapeType="1"/>
            </p:cNvSpPr>
            <p:nvPr/>
          </p:nvSpPr>
          <p:spPr bwMode="auto">
            <a:xfrm flipV="1">
              <a:off x="1104" y="2256"/>
              <a:ext cx="3888" cy="81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62" name="矩形 115795" descr="栎木"/>
            <p:cNvSpPr>
              <a:spLocks noChangeArrowheads="1"/>
            </p:cNvSpPr>
            <p:nvPr/>
          </p:nvSpPr>
          <p:spPr bwMode="auto">
            <a:xfrm>
              <a:off x="4608" y="2352"/>
              <a:ext cx="528" cy="720"/>
            </a:xfrm>
            <a:prstGeom prst="rect">
              <a:avLst/>
            </a:prstGeom>
            <a:blipFill dpi="0" rotWithShape="0">
              <a:blip r:embed="rId6"/>
              <a:srcRect/>
              <a:tile tx="0" ty="0" sx="100000" sy="100000" flip="none" algn="tl"/>
            </a:blipFill>
            <a:ln w="31750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163" name="直接连接符 115796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64" name="直接连接符 115797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65" name="直接连接符 115798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66" name="直接连接符 115799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67" name="直接连接符 115800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68" name="直接连接符 115801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69" name="直接连接符 115802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70" name="直接连接符 115803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71" name="直接连接符 115804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72" name="直接连接符 115805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73" name="直接连接符 115806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74" name="直接连接符 115807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75" name="直接连接符 115808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76" name="直接连接符 115809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77" name="直接连接符 115810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78" name="直接连接符 115811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79" name="直接连接符 115812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80" name="直接连接符 115813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81" name="直接连接符 115814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82" name="直接连接符 115815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83" name="直接连接符 115816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84" name="直接连接符 115817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85" name="直接连接符 115818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86" name="直接连接符 115819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87" name="直接连接符 115820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88" name="直接连接符 115821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89" name="直接连接符 115822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90" name="直接连接符 115823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91" name="直接连接符 115824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92" name="直接连接符 115825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93" name="直接连接符 115826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94" name="直接连接符 115827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95" name="直接连接符 115828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96" name="直接连接符 115829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97" name="直接连接符 115830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98" name="直接连接符 115831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99" name="直接连接符 115832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00" name="直接连接符 115833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01" name="直接连接符 115834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02" name="直接连接符 115835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03" name="直接连接符 115836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04" name="直接连接符 115837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05" name="直接连接符 115838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06" name="直接连接符 115839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07" name="直接连接符 115840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208" name="组合 115841"/>
          <p:cNvGrpSpPr>
            <a:grpSpLocks/>
          </p:cNvGrpSpPr>
          <p:nvPr/>
        </p:nvGrpSpPr>
        <p:grpSpPr bwMode="auto">
          <a:xfrm rot="-900000">
            <a:off x="7010400" y="4014788"/>
            <a:ext cx="1006475" cy="698500"/>
            <a:chOff x="1872" y="672"/>
            <a:chExt cx="1296" cy="768"/>
          </a:xfrm>
        </p:grpSpPr>
        <p:sp>
          <p:nvSpPr>
            <p:cNvPr id="2209" name="矩形 115842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blipFill dpi="0" rotWithShape="0">
              <a:blip r:embed="rId7"/>
              <a:srcRect/>
              <a:tile tx="0" ty="0" sx="100000" sy="100000" flip="none" algn="tl"/>
            </a:blipFill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210" name="椭圆 115843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211" name="椭圆 115844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</p:grpSp>
      <p:grpSp>
        <p:nvGrpSpPr>
          <p:cNvPr id="2212" name="组合 115845"/>
          <p:cNvGrpSpPr>
            <a:grpSpLocks/>
          </p:cNvGrpSpPr>
          <p:nvPr/>
        </p:nvGrpSpPr>
        <p:grpSpPr bwMode="auto">
          <a:xfrm rot="-900000">
            <a:off x="1676400" y="5094288"/>
            <a:ext cx="1006475" cy="698500"/>
            <a:chOff x="1872" y="672"/>
            <a:chExt cx="1296" cy="768"/>
          </a:xfrm>
        </p:grpSpPr>
        <p:sp>
          <p:nvSpPr>
            <p:cNvPr id="2213" name="矩形 115846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214" name="椭圆 115847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215" name="椭圆 115848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</p:grpSp>
      <p:sp>
        <p:nvSpPr>
          <p:cNvPr id="2216" name="直接连接符 115849"/>
          <p:cNvSpPr>
            <a:spLocks noChangeShapeType="1"/>
          </p:cNvSpPr>
          <p:nvPr/>
        </p:nvSpPr>
        <p:spPr bwMode="auto">
          <a:xfrm flipH="1" flipV="1">
            <a:off x="6781800" y="3722688"/>
            <a:ext cx="304800" cy="1066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217" name="直接连接符 115850"/>
          <p:cNvSpPr>
            <a:spLocks noChangeShapeType="1"/>
          </p:cNvSpPr>
          <p:nvPr/>
        </p:nvSpPr>
        <p:spPr bwMode="auto">
          <a:xfrm flipH="1" flipV="1">
            <a:off x="1447800" y="4789488"/>
            <a:ext cx="304800" cy="1066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218" name="文本框 115856"/>
          <p:cNvSpPr>
            <a:spLocks noChangeArrowheads="1"/>
          </p:cNvSpPr>
          <p:nvPr/>
        </p:nvSpPr>
        <p:spPr bwMode="auto">
          <a:xfrm>
            <a:off x="684213" y="4122738"/>
            <a:ext cx="16573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006600"/>
                </a:solidFill>
              </a:rPr>
              <a:t>金属片</a:t>
            </a:r>
          </a:p>
        </p:txBody>
      </p:sp>
    </p:spTree>
    <p:extLst>
      <p:ext uri="{BB962C8B-B14F-4D97-AF65-F5344CB8AC3E}">
        <p14:creationId xmlns:p14="http://schemas.microsoft.com/office/powerpoint/2010/main" val="4007366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</p:cTn>
                        </p:par>
                        <p:par>
                          <p:cTn id="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 additive="base">
                                        <p:cTn id="8" dur="500" fill="hold"/>
                                        <p:tgtEl>
                                          <p:spTgt spid="2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  <p:cond evt="onBegin" delay="0">
                          <p:tn val="8"/>
                        </p:cond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14" dur="500" fill="hold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17" dur="500" fill="hold"/>
                                        <p:tgtEl>
                                          <p:spTgt spid="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  <p:cond evt="onBegin" delay="0">
                          <p:tn val="17"/>
                        </p:cond>
                      </p:stCondLst>
                      <p:childTnLst>
                        <p:par>
                          <p:cTn id="1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23" dur="500" fill="hold"/>
                                        <p:tgtEl>
                                          <p:spTgt spid="2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" grpId="0" animBg="1"/>
      <p:bldP spid="2156" grpId="0" animBg="1"/>
      <p:bldP spid="22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A419-B85A-4F56-822E-0672B06F05CE}" type="slidenum">
              <a:rPr lang="en-US" altLang="zh-CN"/>
              <a:pPr/>
              <a:t>5</a:t>
            </a:fld>
            <a:endParaRPr lang="en-US" altLang="zh-CN"/>
          </a:p>
        </p:txBody>
      </p:sp>
      <p:sp>
        <p:nvSpPr>
          <p:cNvPr id="2221" name="Text Box 2"/>
          <p:cNvSpPr>
            <a:spLocks noChangeArrowheads="1"/>
          </p:cNvSpPr>
          <p:nvPr/>
        </p:nvSpPr>
        <p:spPr bwMode="auto">
          <a:xfrm>
            <a:off x="203200" y="361950"/>
            <a:ext cx="5092700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4000" b="1">
                <a:solidFill>
                  <a:srgbClr val="FF3300"/>
                </a:solidFill>
                <a:latin typeface="Arial" charset="0"/>
                <a:ea typeface="黑体" pitchFamily="49" charset="-122"/>
              </a:rPr>
              <a:t>环节四：进行实验</a:t>
            </a:r>
          </a:p>
        </p:txBody>
      </p:sp>
      <p:sp>
        <p:nvSpPr>
          <p:cNvPr id="2222" name="TextBox 4"/>
          <p:cNvSpPr>
            <a:spLocks noChangeArrowheads="1"/>
          </p:cNvSpPr>
          <p:nvPr/>
        </p:nvSpPr>
        <p:spPr bwMode="auto">
          <a:xfrm>
            <a:off x="179388" y="1276350"/>
            <a:ext cx="8785225" cy="142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400" b="1">
                <a:solidFill>
                  <a:srgbClr val="FF3300"/>
                </a:solidFill>
                <a:latin typeface="宋体" charset="-122"/>
              </a:rPr>
              <a:t>1</a:t>
            </a:r>
            <a:r>
              <a:rPr lang="zh-CN" altLang="en-US" sz="2400" b="1">
                <a:solidFill>
                  <a:srgbClr val="FF3300"/>
                </a:solidFill>
                <a:latin typeface="宋体" charset="-122"/>
              </a:rPr>
              <a:t>、</a:t>
            </a:r>
            <a:r>
              <a:rPr lang="zh-CN" altLang="en-US" sz="2400" b="1">
                <a:latin typeface="Arial" charset="0"/>
              </a:rPr>
              <a:t>把小车放在斜面顶端，金属片放在斜面底端，用刻度尺测出小车将要通过的路程</a:t>
            </a:r>
            <a:r>
              <a:rPr lang="en-US" altLang="zh-CN" sz="2400" b="1">
                <a:latin typeface="Arial" charset="0"/>
              </a:rPr>
              <a:t>s</a:t>
            </a:r>
            <a:r>
              <a:rPr lang="en-US" altLang="zh-CN" sz="2400" b="1" baseline="-25000">
                <a:latin typeface="Arial" charset="0"/>
              </a:rPr>
              <a:t>1</a:t>
            </a:r>
            <a:r>
              <a:rPr lang="zh-CN" altLang="en-US" sz="2400" b="1">
                <a:latin typeface="Arial" charset="0"/>
              </a:rPr>
              <a:t>，和通过的时间</a:t>
            </a:r>
            <a:r>
              <a:rPr lang="en-US" altLang="zh-CN" sz="2400" b="1">
                <a:latin typeface="Arial" charset="0"/>
              </a:rPr>
              <a:t>t</a:t>
            </a:r>
            <a:r>
              <a:rPr lang="en-US" altLang="zh-CN" sz="2400" b="1" baseline="-25000">
                <a:latin typeface="Arial" charset="0"/>
              </a:rPr>
              <a:t>1</a:t>
            </a:r>
            <a:r>
              <a:rPr lang="zh-CN" altLang="en-US" sz="2400" b="1">
                <a:latin typeface="Arial" charset="0"/>
              </a:rPr>
              <a:t>，把测得的数据填入下表中</a:t>
            </a:r>
            <a:r>
              <a:rPr lang="en-US" altLang="zh-CN" sz="2400" b="1">
                <a:latin typeface="Arial" charset="0"/>
              </a:rPr>
              <a:t>.</a:t>
            </a:r>
            <a:r>
              <a:rPr lang="zh-CN" altLang="en-US" sz="2400" b="1">
                <a:latin typeface="Arial" charset="0"/>
              </a:rPr>
              <a:t>并算出平均速度</a:t>
            </a:r>
            <a:r>
              <a:rPr lang="en-US" altLang="zh-CN" sz="2400" b="1">
                <a:latin typeface="Arial" charset="0"/>
              </a:rPr>
              <a:t>v</a:t>
            </a:r>
            <a:r>
              <a:rPr lang="en-US" altLang="zh-CN" sz="2400" b="1" baseline="-25000">
                <a:latin typeface="Arial" charset="0"/>
              </a:rPr>
              <a:t>1</a:t>
            </a:r>
          </a:p>
        </p:txBody>
      </p:sp>
      <p:grpSp>
        <p:nvGrpSpPr>
          <p:cNvPr id="2223" name="组合 115792"/>
          <p:cNvGrpSpPr>
            <a:grpSpLocks/>
          </p:cNvGrpSpPr>
          <p:nvPr/>
        </p:nvGrpSpPr>
        <p:grpSpPr bwMode="auto">
          <a:xfrm>
            <a:off x="685800" y="3246438"/>
            <a:ext cx="7315200" cy="1600200"/>
            <a:chOff x="720" y="2256"/>
            <a:chExt cx="4608" cy="1008"/>
          </a:xfrm>
        </p:grpSpPr>
        <p:sp>
          <p:nvSpPr>
            <p:cNvPr id="2224" name="直接连接符 115793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25" name="直接连接符 115794"/>
            <p:cNvSpPr>
              <a:spLocks noChangeShapeType="1"/>
            </p:cNvSpPr>
            <p:nvPr/>
          </p:nvSpPr>
          <p:spPr bwMode="auto">
            <a:xfrm flipV="1">
              <a:off x="1104" y="2256"/>
              <a:ext cx="3888" cy="81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26" name="矩形 115795" descr="栎木"/>
            <p:cNvSpPr>
              <a:spLocks noChangeArrowheads="1"/>
            </p:cNvSpPr>
            <p:nvPr/>
          </p:nvSpPr>
          <p:spPr bwMode="auto">
            <a:xfrm>
              <a:off x="4608" y="2352"/>
              <a:ext cx="528" cy="72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31750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227" name="直接连接符 115796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28" name="直接连接符 115797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29" name="直接连接符 115798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30" name="直接连接符 115799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31" name="直接连接符 115800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32" name="直接连接符 115801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33" name="直接连接符 115802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34" name="直接连接符 115803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35" name="直接连接符 115804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36" name="直接连接符 115805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37" name="直接连接符 115806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38" name="直接连接符 115807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39" name="直接连接符 115808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40" name="直接连接符 115809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41" name="直接连接符 115810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42" name="直接连接符 115811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43" name="直接连接符 115812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44" name="直接连接符 115813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45" name="直接连接符 115814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46" name="直接连接符 115815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47" name="直接连接符 115816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48" name="直接连接符 115817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49" name="直接连接符 115818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0" name="直接连接符 115819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1" name="直接连接符 115820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2" name="直接连接符 115821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3" name="直接连接符 115822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4" name="直接连接符 115823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" name="直接连接符 115824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6" name="直接连接符 115825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7" name="直接连接符 115826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8" name="直接连接符 115827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9" name="直接连接符 115828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60" name="直接连接符 115829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61" name="直接连接符 115830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62" name="直接连接符 115831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63" name="直接连接符 115832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64" name="直接连接符 115833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65" name="直接连接符 115834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66" name="直接连接符 115835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67" name="直接连接符 115836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68" name="直接连接符 115837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69" name="直接连接符 115838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70" name="直接连接符 115839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71" name="直接连接符 115840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272" name="组合 115841"/>
          <p:cNvGrpSpPr>
            <a:grpSpLocks/>
          </p:cNvGrpSpPr>
          <p:nvPr/>
        </p:nvGrpSpPr>
        <p:grpSpPr bwMode="auto">
          <a:xfrm rot="-900000">
            <a:off x="6521450" y="2646363"/>
            <a:ext cx="1006475" cy="698500"/>
            <a:chOff x="1872" y="672"/>
            <a:chExt cx="1296" cy="768"/>
          </a:xfrm>
        </p:grpSpPr>
        <p:sp>
          <p:nvSpPr>
            <p:cNvPr id="2273" name="矩形 115842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274" name="椭圆 115843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275" name="椭圆 115844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</p:grpSp>
      <p:grpSp>
        <p:nvGrpSpPr>
          <p:cNvPr id="2276" name="组合 115845"/>
          <p:cNvGrpSpPr>
            <a:grpSpLocks/>
          </p:cNvGrpSpPr>
          <p:nvPr/>
        </p:nvGrpSpPr>
        <p:grpSpPr bwMode="auto">
          <a:xfrm rot="-900000">
            <a:off x="1187450" y="3727450"/>
            <a:ext cx="1006475" cy="698500"/>
            <a:chOff x="1872" y="672"/>
            <a:chExt cx="1296" cy="768"/>
          </a:xfrm>
        </p:grpSpPr>
        <p:sp>
          <p:nvSpPr>
            <p:cNvPr id="2277" name="矩形 115846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278" name="椭圆 115847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279" name="椭圆 115848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</p:grpSp>
      <p:sp>
        <p:nvSpPr>
          <p:cNvPr id="2280" name="直接连接符 115850"/>
          <p:cNvSpPr>
            <a:spLocks noChangeShapeType="1"/>
          </p:cNvSpPr>
          <p:nvPr/>
        </p:nvSpPr>
        <p:spPr bwMode="auto">
          <a:xfrm flipH="1" flipV="1">
            <a:off x="990600" y="3436938"/>
            <a:ext cx="304800" cy="1066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281" name="文本框 115856"/>
          <p:cNvSpPr>
            <a:spLocks noChangeArrowheads="1"/>
          </p:cNvSpPr>
          <p:nvPr/>
        </p:nvSpPr>
        <p:spPr bwMode="auto">
          <a:xfrm>
            <a:off x="552450" y="3043238"/>
            <a:ext cx="16573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006600"/>
                </a:solidFill>
              </a:rPr>
              <a:t>金属片</a:t>
            </a:r>
          </a:p>
        </p:txBody>
      </p:sp>
      <p:sp>
        <p:nvSpPr>
          <p:cNvPr id="2282" name="直接连接符 2"/>
          <p:cNvSpPr>
            <a:spLocks noChangeShapeType="1"/>
          </p:cNvSpPr>
          <p:nvPr/>
        </p:nvSpPr>
        <p:spPr bwMode="auto">
          <a:xfrm flipH="1" flipV="1">
            <a:off x="6324600" y="2332038"/>
            <a:ext cx="304800" cy="1066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283" name="直接连接符 120971"/>
          <p:cNvSpPr>
            <a:spLocks noChangeShapeType="1"/>
          </p:cNvSpPr>
          <p:nvPr/>
        </p:nvSpPr>
        <p:spPr bwMode="auto">
          <a:xfrm flipV="1">
            <a:off x="992188" y="2332038"/>
            <a:ext cx="5256212" cy="1223962"/>
          </a:xfrm>
          <a:prstGeom prst="line">
            <a:avLst/>
          </a:prstGeom>
          <a:noFill/>
          <a:ln w="38100" cap="flat" algn="ctr">
            <a:solidFill>
              <a:srgbClr val="FF33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284" name="文本框 121992"/>
          <p:cNvSpPr>
            <a:spLocks noChangeArrowheads="1"/>
          </p:cNvSpPr>
          <p:nvPr/>
        </p:nvSpPr>
        <p:spPr bwMode="auto">
          <a:xfrm>
            <a:off x="3505200" y="2332038"/>
            <a:ext cx="5032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en-US" altLang="zh-CN" sz="2800" b="1">
                <a:solidFill>
                  <a:srgbClr val="FF3300"/>
                </a:solidFill>
              </a:rPr>
              <a:t>S</a:t>
            </a:r>
            <a:r>
              <a:rPr lang="en-US" altLang="zh-CN" sz="2800" b="1" baseline="-25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285" name="文本框 120979"/>
          <p:cNvSpPr>
            <a:spLocks noChangeArrowheads="1"/>
          </p:cNvSpPr>
          <p:nvPr/>
        </p:nvSpPr>
        <p:spPr bwMode="auto">
          <a:xfrm>
            <a:off x="3733800" y="2697163"/>
            <a:ext cx="5349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z="4000" b="1">
                <a:solidFill>
                  <a:srgbClr val="FF3300"/>
                </a:solidFill>
              </a:rPr>
              <a:t>t</a:t>
            </a:r>
            <a:r>
              <a:rPr lang="en-US" altLang="zh-CN" sz="3600" b="1" baseline="-25000">
                <a:solidFill>
                  <a:srgbClr val="FF3300"/>
                </a:solidFill>
              </a:rPr>
              <a:t>1</a:t>
            </a:r>
          </a:p>
        </p:txBody>
      </p:sp>
      <p:grpSp>
        <p:nvGrpSpPr>
          <p:cNvPr id="2286" name="Group 62"/>
          <p:cNvGrpSpPr>
            <a:grpSpLocks/>
          </p:cNvGrpSpPr>
          <p:nvPr/>
        </p:nvGrpSpPr>
        <p:grpSpPr bwMode="auto">
          <a:xfrm>
            <a:off x="4838700" y="2697163"/>
            <a:ext cx="838200" cy="842962"/>
            <a:chOff x="1440" y="336"/>
            <a:chExt cx="960" cy="960"/>
          </a:xfrm>
        </p:grpSpPr>
        <p:sp>
          <p:nvSpPr>
            <p:cNvPr id="2287" name="Oval 63"/>
            <p:cNvSpPr>
              <a:spLocks noChangeArrowheads="1"/>
            </p:cNvSpPr>
            <p:nvPr/>
          </p:nvSpPr>
          <p:spPr bwMode="auto">
            <a:xfrm>
              <a:off x="1440" y="336"/>
              <a:ext cx="960" cy="960"/>
            </a:xfrm>
            <a:prstGeom prst="ellips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zh-CN">
                <a:latin typeface="Arial" charset="0"/>
              </a:endParaRPr>
            </a:p>
          </p:txBody>
        </p:sp>
        <p:sp>
          <p:nvSpPr>
            <p:cNvPr id="2288" name="Line 64"/>
            <p:cNvSpPr>
              <a:spLocks noChangeShapeType="1"/>
            </p:cNvSpPr>
            <p:nvPr/>
          </p:nvSpPr>
          <p:spPr bwMode="auto">
            <a:xfrm flipH="1">
              <a:off x="1920" y="336"/>
              <a:ext cx="0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89" name="Line 65"/>
            <p:cNvSpPr>
              <a:spLocks noChangeShapeType="1"/>
            </p:cNvSpPr>
            <p:nvPr/>
          </p:nvSpPr>
          <p:spPr bwMode="auto">
            <a:xfrm flipH="1">
              <a:off x="1920" y="1104"/>
              <a:ext cx="0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90" name="Line 66"/>
            <p:cNvSpPr>
              <a:spLocks noChangeShapeType="1"/>
            </p:cNvSpPr>
            <p:nvPr/>
          </p:nvSpPr>
          <p:spPr bwMode="auto">
            <a:xfrm>
              <a:off x="1440" y="816"/>
              <a:ext cx="192" cy="0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91" name="Line 67"/>
            <p:cNvSpPr>
              <a:spLocks noChangeShapeType="1"/>
            </p:cNvSpPr>
            <p:nvPr/>
          </p:nvSpPr>
          <p:spPr bwMode="auto">
            <a:xfrm>
              <a:off x="2208" y="816"/>
              <a:ext cx="192" cy="0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92" name="Line 68"/>
            <p:cNvSpPr>
              <a:spLocks noChangeShapeType="1"/>
            </p:cNvSpPr>
            <p:nvPr/>
          </p:nvSpPr>
          <p:spPr bwMode="auto">
            <a:xfrm>
              <a:off x="2064" y="1056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93" name="Line 69"/>
            <p:cNvSpPr>
              <a:spLocks noChangeShapeType="1"/>
            </p:cNvSpPr>
            <p:nvPr/>
          </p:nvSpPr>
          <p:spPr bwMode="auto">
            <a:xfrm>
              <a:off x="1680" y="384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94" name="Line 70"/>
            <p:cNvSpPr>
              <a:spLocks noChangeShapeType="1"/>
            </p:cNvSpPr>
            <p:nvPr/>
          </p:nvSpPr>
          <p:spPr bwMode="auto">
            <a:xfrm>
              <a:off x="2160" y="960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95" name="Line 71"/>
            <p:cNvSpPr>
              <a:spLocks noChangeShapeType="1"/>
            </p:cNvSpPr>
            <p:nvPr/>
          </p:nvSpPr>
          <p:spPr bwMode="auto">
            <a:xfrm>
              <a:off x="1488" y="576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96" name="Line 72"/>
            <p:cNvSpPr>
              <a:spLocks noChangeShapeType="1"/>
            </p:cNvSpPr>
            <p:nvPr/>
          </p:nvSpPr>
          <p:spPr bwMode="auto">
            <a:xfrm flipV="1">
              <a:off x="1680" y="1056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97" name="Line 73"/>
            <p:cNvSpPr>
              <a:spLocks noChangeShapeType="1"/>
            </p:cNvSpPr>
            <p:nvPr/>
          </p:nvSpPr>
          <p:spPr bwMode="auto">
            <a:xfrm flipV="1">
              <a:off x="2064" y="384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98" name="Line 74"/>
            <p:cNvSpPr>
              <a:spLocks noChangeShapeType="1"/>
            </p:cNvSpPr>
            <p:nvPr/>
          </p:nvSpPr>
          <p:spPr bwMode="auto">
            <a:xfrm flipV="1">
              <a:off x="1488" y="960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99" name="Line 75"/>
            <p:cNvSpPr>
              <a:spLocks noChangeShapeType="1"/>
            </p:cNvSpPr>
            <p:nvPr/>
          </p:nvSpPr>
          <p:spPr bwMode="auto">
            <a:xfrm flipV="1">
              <a:off x="2160" y="576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300" name="Line 76"/>
          <p:cNvSpPr>
            <a:spLocks noChangeShapeType="1"/>
          </p:cNvSpPr>
          <p:nvPr/>
        </p:nvSpPr>
        <p:spPr bwMode="auto">
          <a:xfrm rot="11580000" flipH="1" flipV="1">
            <a:off x="5178425" y="3086100"/>
            <a:ext cx="379413" cy="7938"/>
          </a:xfrm>
          <a:prstGeom prst="line">
            <a:avLst/>
          </a:prstGeom>
          <a:noFill/>
          <a:ln w="28575" cap="flat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2301" name="组合 29742"/>
          <p:cNvGrpSpPr>
            <a:grpSpLocks/>
          </p:cNvGrpSpPr>
          <p:nvPr/>
        </p:nvGrpSpPr>
        <p:grpSpPr bwMode="auto">
          <a:xfrm>
            <a:off x="125413" y="4983163"/>
            <a:ext cx="9121775" cy="1779587"/>
            <a:chOff x="48" y="1296"/>
            <a:chExt cx="5664" cy="1920"/>
          </a:xfrm>
        </p:grpSpPr>
        <p:sp>
          <p:nvSpPr>
            <p:cNvPr id="2302" name="矩形 29749"/>
            <p:cNvSpPr>
              <a:spLocks noChangeArrowheads="1"/>
            </p:cNvSpPr>
            <p:nvPr/>
          </p:nvSpPr>
          <p:spPr bwMode="auto">
            <a:xfrm>
              <a:off x="3984" y="1734"/>
              <a:ext cx="1728" cy="474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2400" b="1">
                  <a:latin typeface="Arial" charset="0"/>
                </a:rPr>
                <a:t>V</a:t>
              </a:r>
              <a:r>
                <a:rPr lang="en-US" altLang="zh-CN" sz="2400" b="1" baseline="-25000">
                  <a:latin typeface="Arial" charset="0"/>
                </a:rPr>
                <a:t>1</a:t>
              </a:r>
              <a:r>
                <a:rPr lang="en-US" altLang="zh-CN" sz="2400" b="1">
                  <a:latin typeface="Arial" charset="0"/>
                </a:rPr>
                <a:t>=0.15</a:t>
              </a:r>
            </a:p>
          </p:txBody>
        </p:sp>
        <p:sp>
          <p:nvSpPr>
            <p:cNvPr id="2303" name="矩形 29750"/>
            <p:cNvSpPr>
              <a:spLocks noChangeArrowheads="1"/>
            </p:cNvSpPr>
            <p:nvPr/>
          </p:nvSpPr>
          <p:spPr bwMode="auto">
            <a:xfrm>
              <a:off x="2112" y="1734"/>
              <a:ext cx="1872" cy="474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2800" b="1">
                  <a:latin typeface="Arial" charset="0"/>
                </a:rPr>
                <a:t>t</a:t>
              </a:r>
              <a:r>
                <a:rPr lang="en-US" altLang="zh-CN" sz="2800" b="1" baseline="-25000">
                  <a:latin typeface="Arial" charset="0"/>
                </a:rPr>
                <a:t>1</a:t>
              </a:r>
              <a:r>
                <a:rPr lang="en-US" altLang="zh-CN" sz="2800" b="1">
                  <a:latin typeface="Arial" charset="0"/>
                </a:rPr>
                <a:t>=4</a:t>
              </a:r>
            </a:p>
          </p:txBody>
        </p:sp>
        <p:sp>
          <p:nvSpPr>
            <p:cNvPr id="2304" name="矩形 29751"/>
            <p:cNvSpPr>
              <a:spLocks noChangeArrowheads="1"/>
            </p:cNvSpPr>
            <p:nvPr/>
          </p:nvSpPr>
          <p:spPr bwMode="auto">
            <a:xfrm>
              <a:off x="48" y="1734"/>
              <a:ext cx="2064" cy="474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2800" b="1">
                  <a:latin typeface="Arial" charset="0"/>
                </a:rPr>
                <a:t>S</a:t>
              </a:r>
              <a:r>
                <a:rPr lang="en-US" altLang="zh-CN" sz="2800" b="1" baseline="-25000">
                  <a:latin typeface="Arial" charset="0"/>
                </a:rPr>
                <a:t>1</a:t>
              </a:r>
              <a:r>
                <a:rPr lang="en-US" altLang="zh-CN" sz="2800" b="1">
                  <a:latin typeface="Arial" charset="0"/>
                </a:rPr>
                <a:t>=0.6</a:t>
              </a:r>
            </a:p>
          </p:txBody>
        </p:sp>
        <p:sp>
          <p:nvSpPr>
            <p:cNvPr id="2305" name="矩形 29752"/>
            <p:cNvSpPr>
              <a:spLocks noChangeArrowheads="1"/>
            </p:cNvSpPr>
            <p:nvPr/>
          </p:nvSpPr>
          <p:spPr bwMode="auto">
            <a:xfrm>
              <a:off x="3984" y="1296"/>
              <a:ext cx="1728" cy="43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fontAlgn="ctr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zh-CN" altLang="en-US" sz="3500" b="1"/>
                <a:t>平均速度</a:t>
              </a:r>
              <a:r>
                <a:rPr lang="en-US" altLang="zh-CN" sz="2200" b="1">
                  <a:latin typeface="Arial" charset="0"/>
                </a:rPr>
                <a:t>(m/s)</a:t>
              </a:r>
            </a:p>
          </p:txBody>
        </p:sp>
        <p:sp>
          <p:nvSpPr>
            <p:cNvPr id="2306" name="矩形 29753"/>
            <p:cNvSpPr>
              <a:spLocks noChangeArrowheads="1"/>
            </p:cNvSpPr>
            <p:nvPr/>
          </p:nvSpPr>
          <p:spPr bwMode="auto">
            <a:xfrm>
              <a:off x="2112" y="1296"/>
              <a:ext cx="1872" cy="43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fontAlgn="ctr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zh-CN" altLang="en-US" sz="3500" b="1"/>
                <a:t>  运动时间</a:t>
              </a:r>
              <a:r>
                <a:rPr lang="en-US" altLang="zh-CN" sz="2200" b="1">
                  <a:latin typeface="Arial" charset="0"/>
                </a:rPr>
                <a:t>(s)</a:t>
              </a:r>
            </a:p>
          </p:txBody>
        </p:sp>
        <p:sp>
          <p:nvSpPr>
            <p:cNvPr id="2307" name="矩形 29754"/>
            <p:cNvSpPr>
              <a:spLocks noChangeArrowheads="1"/>
            </p:cNvSpPr>
            <p:nvPr/>
          </p:nvSpPr>
          <p:spPr bwMode="auto">
            <a:xfrm>
              <a:off x="48" y="1296"/>
              <a:ext cx="2064" cy="43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fontAlgn="ctr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zh-CN" altLang="en-US" sz="3500" b="1"/>
                <a:t>  路      程</a:t>
              </a:r>
              <a:r>
                <a:rPr lang="en-US" altLang="zh-CN" sz="2200" b="1">
                  <a:latin typeface="Arial" charset="0"/>
                </a:rPr>
                <a:t>(m)</a:t>
              </a:r>
            </a:p>
          </p:txBody>
        </p:sp>
        <p:sp>
          <p:nvSpPr>
            <p:cNvPr id="2308" name="直接连接符 29755"/>
            <p:cNvSpPr>
              <a:spLocks noChangeShapeType="1"/>
            </p:cNvSpPr>
            <p:nvPr/>
          </p:nvSpPr>
          <p:spPr bwMode="auto">
            <a:xfrm>
              <a:off x="48" y="1296"/>
              <a:ext cx="5664" cy="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09" name="直接连接符 29756"/>
            <p:cNvSpPr>
              <a:spLocks noChangeShapeType="1"/>
            </p:cNvSpPr>
            <p:nvPr/>
          </p:nvSpPr>
          <p:spPr bwMode="auto">
            <a:xfrm>
              <a:off x="48" y="1734"/>
              <a:ext cx="5664" cy="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10" name="直接连接符 29757"/>
            <p:cNvSpPr>
              <a:spLocks noChangeShapeType="1"/>
            </p:cNvSpPr>
            <p:nvPr/>
          </p:nvSpPr>
          <p:spPr bwMode="auto">
            <a:xfrm>
              <a:off x="48" y="2208"/>
              <a:ext cx="5664" cy="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11" name="直接连接符 29758"/>
            <p:cNvSpPr>
              <a:spLocks noChangeShapeType="1"/>
            </p:cNvSpPr>
            <p:nvPr/>
          </p:nvSpPr>
          <p:spPr bwMode="auto">
            <a:xfrm>
              <a:off x="48" y="3216"/>
              <a:ext cx="5664" cy="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12" name="直接连接符 29759"/>
            <p:cNvSpPr>
              <a:spLocks noChangeShapeType="1"/>
            </p:cNvSpPr>
            <p:nvPr/>
          </p:nvSpPr>
          <p:spPr bwMode="auto">
            <a:xfrm flipH="1">
              <a:off x="48" y="1296"/>
              <a:ext cx="0" cy="192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13" name="直接连接符 29760"/>
            <p:cNvSpPr>
              <a:spLocks noChangeShapeType="1"/>
            </p:cNvSpPr>
            <p:nvPr/>
          </p:nvSpPr>
          <p:spPr bwMode="auto">
            <a:xfrm flipH="1">
              <a:off x="2112" y="1296"/>
              <a:ext cx="0" cy="192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14" name="直接连接符 29761"/>
            <p:cNvSpPr>
              <a:spLocks noChangeShapeType="1"/>
            </p:cNvSpPr>
            <p:nvPr/>
          </p:nvSpPr>
          <p:spPr bwMode="auto">
            <a:xfrm flipH="1">
              <a:off x="3984" y="1296"/>
              <a:ext cx="0" cy="192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15" name="直接连接符 29762"/>
            <p:cNvSpPr>
              <a:spLocks noChangeShapeType="1"/>
            </p:cNvSpPr>
            <p:nvPr/>
          </p:nvSpPr>
          <p:spPr bwMode="auto">
            <a:xfrm flipH="1">
              <a:off x="5712" y="1296"/>
              <a:ext cx="0" cy="192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16" name="直接连接符 29763"/>
            <p:cNvSpPr>
              <a:spLocks noChangeShapeType="1"/>
            </p:cNvSpPr>
            <p:nvPr/>
          </p:nvSpPr>
          <p:spPr bwMode="auto">
            <a:xfrm>
              <a:off x="48" y="2736"/>
              <a:ext cx="5664" cy="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691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7" dur="500" fill="hold"/>
                                        <p:tgtEl>
                                          <p:spTgt spid="2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childTnLst>
                                    <p:set>
                                      <p:cBhvr additive="base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 additive="base">
                                        <p:cTn id="11" dur="500" fill="hold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17" dur="500" fill="hold"/>
                                        <p:tgtEl>
                                          <p:spTgt spid="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" grpId="0" animBg="1"/>
      <p:bldP spid="22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9" name="TextBox 4"/>
          <p:cNvSpPr>
            <a:spLocks noChangeArrowheads="1"/>
          </p:cNvSpPr>
          <p:nvPr/>
        </p:nvSpPr>
        <p:spPr bwMode="auto">
          <a:xfrm>
            <a:off x="144463" y="1447800"/>
            <a:ext cx="88201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000" b="1">
                <a:solidFill>
                  <a:srgbClr val="FF3300"/>
                </a:solidFill>
                <a:latin typeface="宋体" charset="-122"/>
              </a:rPr>
              <a:t> 2</a:t>
            </a:r>
            <a:r>
              <a:rPr lang="zh-CN" altLang="en-US" sz="2000" b="1">
                <a:solidFill>
                  <a:srgbClr val="FF3300"/>
                </a:solidFill>
                <a:latin typeface="宋体" charset="-122"/>
              </a:rPr>
              <a:t>、</a:t>
            </a:r>
            <a:r>
              <a:rPr lang="zh-CN" altLang="en-US" sz="2000" b="1">
                <a:latin typeface="Arial" charset="0"/>
              </a:rPr>
              <a:t>把小车放在斜面顶端，金属片放在斜面底端，用刻度尺测出小车将要通过的路程</a:t>
            </a:r>
            <a:r>
              <a:rPr lang="en-US" altLang="zh-CN" sz="2000" b="1">
                <a:latin typeface="Arial" charset="0"/>
              </a:rPr>
              <a:t>s</a:t>
            </a:r>
            <a:r>
              <a:rPr lang="en-US" altLang="zh-CN" sz="2000" b="1" baseline="-25000">
                <a:latin typeface="Arial" charset="0"/>
              </a:rPr>
              <a:t>2</a:t>
            </a:r>
            <a:r>
              <a:rPr lang="zh-CN" altLang="en-US" sz="2000" b="1">
                <a:latin typeface="Arial" charset="0"/>
              </a:rPr>
              <a:t>，和通过的时间</a:t>
            </a:r>
            <a:r>
              <a:rPr lang="en-US" altLang="zh-CN" sz="2000" b="1">
                <a:latin typeface="Arial" charset="0"/>
              </a:rPr>
              <a:t>t</a:t>
            </a:r>
            <a:r>
              <a:rPr lang="en-US" altLang="zh-CN" sz="2000" b="1" baseline="-25000">
                <a:latin typeface="Arial" charset="0"/>
              </a:rPr>
              <a:t>2</a:t>
            </a:r>
            <a:r>
              <a:rPr lang="zh-CN" altLang="en-US" sz="2000" b="1">
                <a:latin typeface="Arial" charset="0"/>
              </a:rPr>
              <a:t>，把测得的数据填入下表中</a:t>
            </a:r>
            <a:r>
              <a:rPr lang="en-US" altLang="zh-CN" sz="2000" b="1">
                <a:latin typeface="Arial" charset="0"/>
              </a:rPr>
              <a:t>.</a:t>
            </a:r>
            <a:r>
              <a:rPr lang="zh-CN" altLang="en-US" sz="2000" b="1">
                <a:latin typeface="Arial" charset="0"/>
              </a:rPr>
              <a:t>并算出平均速度</a:t>
            </a:r>
            <a:r>
              <a:rPr lang="en-US" altLang="zh-CN" sz="2000" b="1">
                <a:latin typeface="Arial" charset="0"/>
              </a:rPr>
              <a:t>v</a:t>
            </a:r>
            <a:r>
              <a:rPr lang="en-US" altLang="zh-CN" sz="2000" b="1" baseline="-25000">
                <a:latin typeface="Arial" charset="0"/>
              </a:rPr>
              <a:t>2</a:t>
            </a:r>
          </a:p>
        </p:txBody>
      </p:sp>
      <p:grpSp>
        <p:nvGrpSpPr>
          <p:cNvPr id="2320" name="组合 123979"/>
          <p:cNvGrpSpPr>
            <a:grpSpLocks/>
          </p:cNvGrpSpPr>
          <p:nvPr/>
        </p:nvGrpSpPr>
        <p:grpSpPr bwMode="auto">
          <a:xfrm>
            <a:off x="968375" y="3125788"/>
            <a:ext cx="7315200" cy="1600200"/>
            <a:chOff x="720" y="2256"/>
            <a:chExt cx="4608" cy="1008"/>
          </a:xfrm>
        </p:grpSpPr>
        <p:sp>
          <p:nvSpPr>
            <p:cNvPr id="2321" name="直接连接符 123980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22" name="直接连接符 123981"/>
            <p:cNvSpPr>
              <a:spLocks noChangeShapeType="1"/>
            </p:cNvSpPr>
            <p:nvPr/>
          </p:nvSpPr>
          <p:spPr bwMode="auto">
            <a:xfrm flipV="1">
              <a:off x="1104" y="2256"/>
              <a:ext cx="3888" cy="81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23" name="矩形 123982" descr="栎木"/>
            <p:cNvSpPr>
              <a:spLocks noChangeArrowheads="1"/>
            </p:cNvSpPr>
            <p:nvPr/>
          </p:nvSpPr>
          <p:spPr bwMode="auto">
            <a:xfrm>
              <a:off x="4608" y="2352"/>
              <a:ext cx="528" cy="72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31750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324" name="直接连接符 123983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25" name="直接连接符 123984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26" name="直接连接符 123985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27" name="直接连接符 123986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28" name="直接连接符 123987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29" name="直接连接符 123988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30" name="直接连接符 123989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31" name="直接连接符 123990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32" name="直接连接符 123991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33" name="直接连接符 123992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34" name="直接连接符 123993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35" name="直接连接符 123994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36" name="直接连接符 123995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37" name="直接连接符 123996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38" name="直接连接符 123997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39" name="直接连接符 123998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40" name="直接连接符 123999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41" name="直接连接符 124000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42" name="直接连接符 124001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43" name="直接连接符 124002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44" name="直接连接符 124003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45" name="直接连接符 124004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46" name="直接连接符 124005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47" name="直接连接符 124006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48" name="直接连接符 124007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49" name="直接连接符 124008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0" name="直接连接符 124009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1" name="直接连接符 124010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2" name="直接连接符 124011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3" name="直接连接符 124012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4" name="直接连接符 124013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5" name="直接连接符 124014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6" name="直接连接符 124015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7" name="直接连接符 124016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8" name="直接连接符 124017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9" name="直接连接符 124018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60" name="直接连接符 124019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61" name="直接连接符 124020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62" name="直接连接符 124021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63" name="直接连接符 124022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64" name="直接连接符 124023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65" name="直接连接符 124024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66" name="直接连接符 124025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67" name="直接连接符 124026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68" name="直接连接符 124027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369" name="组合 124028"/>
          <p:cNvGrpSpPr>
            <a:grpSpLocks/>
          </p:cNvGrpSpPr>
          <p:nvPr/>
        </p:nvGrpSpPr>
        <p:grpSpPr bwMode="auto">
          <a:xfrm rot="-900000">
            <a:off x="6907213" y="2493963"/>
            <a:ext cx="1006475" cy="698500"/>
            <a:chOff x="1872" y="672"/>
            <a:chExt cx="1296" cy="768"/>
          </a:xfrm>
        </p:grpSpPr>
        <p:sp>
          <p:nvSpPr>
            <p:cNvPr id="2370" name="矩形 124029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371" name="椭圆 124030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372" name="椭圆 124031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</p:grpSp>
      <p:grpSp>
        <p:nvGrpSpPr>
          <p:cNvPr id="2373" name="组合 124032"/>
          <p:cNvGrpSpPr>
            <a:grpSpLocks/>
          </p:cNvGrpSpPr>
          <p:nvPr/>
        </p:nvGrpSpPr>
        <p:grpSpPr bwMode="auto">
          <a:xfrm rot="-900000">
            <a:off x="4271963" y="3079750"/>
            <a:ext cx="1006475" cy="698500"/>
            <a:chOff x="1872" y="672"/>
            <a:chExt cx="1296" cy="768"/>
          </a:xfrm>
        </p:grpSpPr>
        <p:sp>
          <p:nvSpPr>
            <p:cNvPr id="2374" name="矩形 124033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375" name="椭圆 124034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376" name="椭圆 124035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</p:grpSp>
      <p:sp>
        <p:nvSpPr>
          <p:cNvPr id="2377" name="直接连接符 124036"/>
          <p:cNvSpPr>
            <a:spLocks noChangeShapeType="1"/>
          </p:cNvSpPr>
          <p:nvPr/>
        </p:nvSpPr>
        <p:spPr bwMode="auto">
          <a:xfrm flipH="1" flipV="1">
            <a:off x="6683375" y="2203450"/>
            <a:ext cx="304800" cy="1066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378" name="直接连接符 124037"/>
          <p:cNvSpPr>
            <a:spLocks noChangeShapeType="1"/>
          </p:cNvSpPr>
          <p:nvPr/>
        </p:nvSpPr>
        <p:spPr bwMode="auto">
          <a:xfrm flipH="1" flipV="1">
            <a:off x="1311275" y="3348038"/>
            <a:ext cx="304800" cy="1066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379" name="直接连接符 124038"/>
          <p:cNvSpPr>
            <a:spLocks noChangeShapeType="1"/>
          </p:cNvSpPr>
          <p:nvPr/>
        </p:nvSpPr>
        <p:spPr bwMode="auto">
          <a:xfrm rot="240000" flipH="1" flipV="1">
            <a:off x="4113213" y="3116263"/>
            <a:ext cx="228600" cy="685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380" name="直接连接符 124039"/>
          <p:cNvSpPr>
            <a:spLocks noChangeShapeType="1"/>
          </p:cNvSpPr>
          <p:nvPr/>
        </p:nvSpPr>
        <p:spPr bwMode="auto">
          <a:xfrm flipV="1">
            <a:off x="4157663" y="2320925"/>
            <a:ext cx="2449512" cy="677863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381" name="文本框 124042"/>
          <p:cNvSpPr>
            <a:spLocks noChangeArrowheads="1"/>
          </p:cNvSpPr>
          <p:nvPr/>
        </p:nvSpPr>
        <p:spPr bwMode="auto">
          <a:xfrm>
            <a:off x="5083175" y="2128838"/>
            <a:ext cx="5032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en-US" altLang="zh-CN" sz="2800" b="1"/>
              <a:t>S</a:t>
            </a:r>
            <a:r>
              <a:rPr lang="en-US" altLang="zh-CN" sz="2800" b="1" baseline="-25000"/>
              <a:t>2</a:t>
            </a:r>
          </a:p>
        </p:txBody>
      </p:sp>
      <p:sp>
        <p:nvSpPr>
          <p:cNvPr id="2382" name="文本框 124043"/>
          <p:cNvSpPr>
            <a:spLocks noChangeArrowheads="1"/>
          </p:cNvSpPr>
          <p:nvPr/>
        </p:nvSpPr>
        <p:spPr bwMode="auto">
          <a:xfrm>
            <a:off x="3225800" y="3349625"/>
            <a:ext cx="13525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006600"/>
                </a:solidFill>
              </a:rPr>
              <a:t>金属片</a:t>
            </a:r>
          </a:p>
        </p:txBody>
      </p:sp>
      <p:sp>
        <p:nvSpPr>
          <p:cNvPr id="2383" name="文本框 124047"/>
          <p:cNvSpPr>
            <a:spLocks noChangeArrowheads="1"/>
          </p:cNvSpPr>
          <p:nvPr/>
        </p:nvSpPr>
        <p:spPr bwMode="auto">
          <a:xfrm>
            <a:off x="5540375" y="2408238"/>
            <a:ext cx="5349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z="4000" b="1"/>
              <a:t>t</a:t>
            </a:r>
            <a:r>
              <a:rPr lang="en-US" altLang="zh-CN" sz="3600" b="1" baseline="-25000"/>
              <a:t>2</a:t>
            </a:r>
          </a:p>
        </p:txBody>
      </p:sp>
      <p:sp>
        <p:nvSpPr>
          <p:cNvPr id="2384" name="Text Box 2"/>
          <p:cNvSpPr>
            <a:spLocks noChangeArrowheads="1"/>
          </p:cNvSpPr>
          <p:nvPr/>
        </p:nvSpPr>
        <p:spPr bwMode="auto">
          <a:xfrm>
            <a:off x="203200" y="361950"/>
            <a:ext cx="4656138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4000" b="1">
                <a:solidFill>
                  <a:srgbClr val="FF3300"/>
                </a:solidFill>
                <a:latin typeface="Arial" charset="0"/>
                <a:ea typeface="黑体" pitchFamily="49" charset="-122"/>
              </a:rPr>
              <a:t>环节四：进行实验</a:t>
            </a:r>
          </a:p>
        </p:txBody>
      </p:sp>
      <p:grpSp>
        <p:nvGrpSpPr>
          <p:cNvPr id="2385" name="组合 29742"/>
          <p:cNvGrpSpPr>
            <a:grpSpLocks/>
          </p:cNvGrpSpPr>
          <p:nvPr/>
        </p:nvGrpSpPr>
        <p:grpSpPr bwMode="auto">
          <a:xfrm>
            <a:off x="187325" y="4879975"/>
            <a:ext cx="9121775" cy="1781175"/>
            <a:chOff x="48" y="1296"/>
            <a:chExt cx="5664" cy="1920"/>
          </a:xfrm>
        </p:grpSpPr>
        <p:sp>
          <p:nvSpPr>
            <p:cNvPr id="2386" name="矩形 29749"/>
            <p:cNvSpPr>
              <a:spLocks noChangeArrowheads="1"/>
            </p:cNvSpPr>
            <p:nvPr/>
          </p:nvSpPr>
          <p:spPr bwMode="auto">
            <a:xfrm>
              <a:off x="3984" y="1734"/>
              <a:ext cx="1728" cy="474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2400" b="1">
                  <a:latin typeface="Arial" charset="0"/>
                </a:rPr>
                <a:t>V</a:t>
              </a:r>
              <a:r>
                <a:rPr lang="en-US" altLang="zh-CN" sz="2400" b="1" baseline="-25000">
                  <a:latin typeface="Arial" charset="0"/>
                </a:rPr>
                <a:t>1</a:t>
              </a:r>
              <a:r>
                <a:rPr lang="en-US" altLang="zh-CN" sz="2400" b="1">
                  <a:latin typeface="Arial" charset="0"/>
                </a:rPr>
                <a:t>=0.15</a:t>
              </a:r>
            </a:p>
          </p:txBody>
        </p:sp>
        <p:sp>
          <p:nvSpPr>
            <p:cNvPr id="2387" name="矩形 29750"/>
            <p:cNvSpPr>
              <a:spLocks noChangeArrowheads="1"/>
            </p:cNvSpPr>
            <p:nvPr/>
          </p:nvSpPr>
          <p:spPr bwMode="auto">
            <a:xfrm>
              <a:off x="2112" y="1734"/>
              <a:ext cx="1872" cy="474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2800" b="1">
                  <a:latin typeface="Arial" charset="0"/>
                </a:rPr>
                <a:t>t</a:t>
              </a:r>
              <a:r>
                <a:rPr lang="en-US" altLang="zh-CN" sz="2800" b="1" baseline="-25000">
                  <a:latin typeface="Arial" charset="0"/>
                </a:rPr>
                <a:t>1</a:t>
              </a:r>
              <a:r>
                <a:rPr lang="en-US" altLang="zh-CN" sz="2800" b="1">
                  <a:latin typeface="Arial" charset="0"/>
                </a:rPr>
                <a:t>=4</a:t>
              </a:r>
            </a:p>
          </p:txBody>
        </p:sp>
        <p:sp>
          <p:nvSpPr>
            <p:cNvPr id="2388" name="矩形 29751"/>
            <p:cNvSpPr>
              <a:spLocks noChangeArrowheads="1"/>
            </p:cNvSpPr>
            <p:nvPr/>
          </p:nvSpPr>
          <p:spPr bwMode="auto">
            <a:xfrm>
              <a:off x="48" y="1734"/>
              <a:ext cx="2064" cy="474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2800" b="1">
                  <a:latin typeface="Arial" charset="0"/>
                </a:rPr>
                <a:t>S</a:t>
              </a:r>
              <a:r>
                <a:rPr lang="en-US" altLang="zh-CN" sz="2800" b="1" baseline="-25000">
                  <a:latin typeface="Arial" charset="0"/>
                </a:rPr>
                <a:t>1</a:t>
              </a:r>
              <a:r>
                <a:rPr lang="en-US" altLang="zh-CN" sz="2800" b="1">
                  <a:latin typeface="Arial" charset="0"/>
                </a:rPr>
                <a:t>=0.6</a:t>
              </a:r>
            </a:p>
          </p:txBody>
        </p:sp>
        <p:sp>
          <p:nvSpPr>
            <p:cNvPr id="2389" name="矩形 29752"/>
            <p:cNvSpPr>
              <a:spLocks noChangeArrowheads="1"/>
            </p:cNvSpPr>
            <p:nvPr/>
          </p:nvSpPr>
          <p:spPr bwMode="auto">
            <a:xfrm>
              <a:off x="3984" y="1296"/>
              <a:ext cx="1728" cy="43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fontAlgn="ctr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zh-CN" altLang="en-US" sz="3500" b="1"/>
                <a:t>平均速度</a:t>
              </a:r>
              <a:r>
                <a:rPr lang="en-US" altLang="zh-CN" sz="2200" b="1">
                  <a:latin typeface="Arial" charset="0"/>
                </a:rPr>
                <a:t>(m/s)</a:t>
              </a:r>
            </a:p>
          </p:txBody>
        </p:sp>
        <p:sp>
          <p:nvSpPr>
            <p:cNvPr id="2390" name="矩形 29753"/>
            <p:cNvSpPr>
              <a:spLocks noChangeArrowheads="1"/>
            </p:cNvSpPr>
            <p:nvPr/>
          </p:nvSpPr>
          <p:spPr bwMode="auto">
            <a:xfrm>
              <a:off x="2112" y="1296"/>
              <a:ext cx="1872" cy="43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fontAlgn="ctr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zh-CN" altLang="en-US" sz="3500" b="1"/>
                <a:t>  运动时间</a:t>
              </a:r>
              <a:r>
                <a:rPr lang="en-US" altLang="zh-CN" sz="2200" b="1">
                  <a:latin typeface="Arial" charset="0"/>
                </a:rPr>
                <a:t>(s)</a:t>
              </a:r>
            </a:p>
          </p:txBody>
        </p:sp>
        <p:sp>
          <p:nvSpPr>
            <p:cNvPr id="2391" name="矩形 29754"/>
            <p:cNvSpPr>
              <a:spLocks noChangeArrowheads="1"/>
            </p:cNvSpPr>
            <p:nvPr/>
          </p:nvSpPr>
          <p:spPr bwMode="auto">
            <a:xfrm>
              <a:off x="48" y="1296"/>
              <a:ext cx="2064" cy="43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fontAlgn="ctr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zh-CN" altLang="en-US" sz="3500" b="1"/>
                <a:t>  路      程</a:t>
              </a:r>
              <a:r>
                <a:rPr lang="en-US" altLang="zh-CN" sz="2200" b="1">
                  <a:latin typeface="Arial" charset="0"/>
                </a:rPr>
                <a:t>(m)</a:t>
              </a:r>
            </a:p>
          </p:txBody>
        </p:sp>
        <p:sp>
          <p:nvSpPr>
            <p:cNvPr id="2392" name="直接连接符 29755"/>
            <p:cNvSpPr>
              <a:spLocks noChangeShapeType="1"/>
            </p:cNvSpPr>
            <p:nvPr/>
          </p:nvSpPr>
          <p:spPr bwMode="auto">
            <a:xfrm>
              <a:off x="48" y="1296"/>
              <a:ext cx="5664" cy="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93" name="直接连接符 29756"/>
            <p:cNvSpPr>
              <a:spLocks noChangeShapeType="1"/>
            </p:cNvSpPr>
            <p:nvPr/>
          </p:nvSpPr>
          <p:spPr bwMode="auto">
            <a:xfrm>
              <a:off x="48" y="1734"/>
              <a:ext cx="5664" cy="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94" name="直接连接符 29757"/>
            <p:cNvSpPr>
              <a:spLocks noChangeShapeType="1"/>
            </p:cNvSpPr>
            <p:nvPr/>
          </p:nvSpPr>
          <p:spPr bwMode="auto">
            <a:xfrm>
              <a:off x="48" y="2208"/>
              <a:ext cx="5664" cy="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95" name="直接连接符 29758"/>
            <p:cNvSpPr>
              <a:spLocks noChangeShapeType="1"/>
            </p:cNvSpPr>
            <p:nvPr/>
          </p:nvSpPr>
          <p:spPr bwMode="auto">
            <a:xfrm>
              <a:off x="48" y="3216"/>
              <a:ext cx="5664" cy="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96" name="直接连接符 29759"/>
            <p:cNvSpPr>
              <a:spLocks noChangeShapeType="1"/>
            </p:cNvSpPr>
            <p:nvPr/>
          </p:nvSpPr>
          <p:spPr bwMode="auto">
            <a:xfrm flipH="1">
              <a:off x="48" y="1296"/>
              <a:ext cx="0" cy="192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97" name="直接连接符 29760"/>
            <p:cNvSpPr>
              <a:spLocks noChangeShapeType="1"/>
            </p:cNvSpPr>
            <p:nvPr/>
          </p:nvSpPr>
          <p:spPr bwMode="auto">
            <a:xfrm flipH="1">
              <a:off x="2112" y="1296"/>
              <a:ext cx="0" cy="192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98" name="直接连接符 29761"/>
            <p:cNvSpPr>
              <a:spLocks noChangeShapeType="1"/>
            </p:cNvSpPr>
            <p:nvPr/>
          </p:nvSpPr>
          <p:spPr bwMode="auto">
            <a:xfrm flipH="1">
              <a:off x="3984" y="1296"/>
              <a:ext cx="0" cy="192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99" name="直接连接符 29762"/>
            <p:cNvSpPr>
              <a:spLocks noChangeShapeType="1"/>
            </p:cNvSpPr>
            <p:nvPr/>
          </p:nvSpPr>
          <p:spPr bwMode="auto">
            <a:xfrm flipH="1">
              <a:off x="5712" y="1296"/>
              <a:ext cx="0" cy="192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00" name="直接连接符 29763"/>
            <p:cNvSpPr>
              <a:spLocks noChangeShapeType="1"/>
            </p:cNvSpPr>
            <p:nvPr/>
          </p:nvSpPr>
          <p:spPr bwMode="auto">
            <a:xfrm>
              <a:off x="48" y="2736"/>
              <a:ext cx="5664" cy="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401" name="文本框 1"/>
          <p:cNvSpPr>
            <a:spLocks noChangeArrowheads="1"/>
          </p:cNvSpPr>
          <p:nvPr/>
        </p:nvSpPr>
        <p:spPr bwMode="auto">
          <a:xfrm>
            <a:off x="250825" y="5726113"/>
            <a:ext cx="12509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en-US" altLang="zh-CN" sz="2800" b="1">
                <a:latin typeface="Arial" charset="0"/>
              </a:rPr>
              <a:t>S</a:t>
            </a:r>
            <a:r>
              <a:rPr lang="en-US" altLang="zh-CN" sz="2800" b="1" baseline="-25000">
                <a:latin typeface="Arial" charset="0"/>
              </a:rPr>
              <a:t>2</a:t>
            </a:r>
            <a:r>
              <a:rPr lang="en-US" altLang="zh-CN" sz="2800" b="1">
                <a:latin typeface="Arial" charset="0"/>
              </a:rPr>
              <a:t>=0.3</a:t>
            </a:r>
          </a:p>
        </p:txBody>
      </p:sp>
      <p:sp>
        <p:nvSpPr>
          <p:cNvPr id="2402" name="文本框 2"/>
          <p:cNvSpPr>
            <a:spLocks noChangeArrowheads="1"/>
          </p:cNvSpPr>
          <p:nvPr/>
        </p:nvSpPr>
        <p:spPr bwMode="auto">
          <a:xfrm>
            <a:off x="3482975" y="5664200"/>
            <a:ext cx="12668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CN" sz="3200" b="1">
                <a:latin typeface="Arial" charset="0"/>
              </a:rPr>
              <a:t>t</a:t>
            </a:r>
            <a:r>
              <a:rPr lang="en-US" altLang="zh-CN" sz="3200" b="1" baseline="-25000">
                <a:latin typeface="Arial" charset="0"/>
              </a:rPr>
              <a:t>2</a:t>
            </a:r>
            <a:r>
              <a:rPr lang="en-US" altLang="zh-CN" sz="3200" b="1">
                <a:latin typeface="Arial" charset="0"/>
              </a:rPr>
              <a:t>=2.5</a:t>
            </a:r>
          </a:p>
        </p:txBody>
      </p:sp>
      <p:sp>
        <p:nvSpPr>
          <p:cNvPr id="2403" name="文本框 3"/>
          <p:cNvSpPr>
            <a:spLocks noChangeArrowheads="1"/>
          </p:cNvSpPr>
          <p:nvPr/>
        </p:nvSpPr>
        <p:spPr bwMode="auto">
          <a:xfrm>
            <a:off x="6607175" y="5726113"/>
            <a:ext cx="14478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CN" sz="2800" b="1">
                <a:latin typeface="Arial" charset="0"/>
              </a:rPr>
              <a:t>V</a:t>
            </a:r>
            <a:r>
              <a:rPr lang="en-US" altLang="zh-CN" sz="2800" b="1" baseline="-25000">
                <a:latin typeface="Arial" charset="0"/>
              </a:rPr>
              <a:t>2</a:t>
            </a:r>
            <a:r>
              <a:rPr lang="en-US" altLang="zh-CN" sz="2800" b="1">
                <a:latin typeface="Arial" charset="0"/>
              </a:rPr>
              <a:t>=0.12</a:t>
            </a:r>
          </a:p>
        </p:txBody>
      </p:sp>
      <p:grpSp>
        <p:nvGrpSpPr>
          <p:cNvPr id="2404" name="Group 62"/>
          <p:cNvGrpSpPr>
            <a:grpSpLocks/>
          </p:cNvGrpSpPr>
          <p:nvPr/>
        </p:nvGrpSpPr>
        <p:grpSpPr bwMode="auto">
          <a:xfrm>
            <a:off x="5845175" y="3278188"/>
            <a:ext cx="838200" cy="842962"/>
            <a:chOff x="1440" y="336"/>
            <a:chExt cx="960" cy="960"/>
          </a:xfrm>
        </p:grpSpPr>
        <p:sp>
          <p:nvSpPr>
            <p:cNvPr id="2405" name="Oval 63"/>
            <p:cNvSpPr>
              <a:spLocks noChangeArrowheads="1"/>
            </p:cNvSpPr>
            <p:nvPr/>
          </p:nvSpPr>
          <p:spPr bwMode="auto">
            <a:xfrm>
              <a:off x="1440" y="336"/>
              <a:ext cx="960" cy="960"/>
            </a:xfrm>
            <a:prstGeom prst="ellips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zh-CN">
                <a:latin typeface="Arial" charset="0"/>
              </a:endParaRPr>
            </a:p>
          </p:txBody>
        </p:sp>
        <p:sp>
          <p:nvSpPr>
            <p:cNvPr id="2406" name="Line 64"/>
            <p:cNvSpPr>
              <a:spLocks noChangeShapeType="1"/>
            </p:cNvSpPr>
            <p:nvPr/>
          </p:nvSpPr>
          <p:spPr bwMode="auto">
            <a:xfrm flipH="1">
              <a:off x="1920" y="336"/>
              <a:ext cx="0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07" name="Line 65"/>
            <p:cNvSpPr>
              <a:spLocks noChangeShapeType="1"/>
            </p:cNvSpPr>
            <p:nvPr/>
          </p:nvSpPr>
          <p:spPr bwMode="auto">
            <a:xfrm flipH="1">
              <a:off x="1920" y="1104"/>
              <a:ext cx="0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08" name="Line 66"/>
            <p:cNvSpPr>
              <a:spLocks noChangeShapeType="1"/>
            </p:cNvSpPr>
            <p:nvPr/>
          </p:nvSpPr>
          <p:spPr bwMode="auto">
            <a:xfrm>
              <a:off x="1440" y="816"/>
              <a:ext cx="192" cy="0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09" name="Line 67"/>
            <p:cNvSpPr>
              <a:spLocks noChangeShapeType="1"/>
            </p:cNvSpPr>
            <p:nvPr/>
          </p:nvSpPr>
          <p:spPr bwMode="auto">
            <a:xfrm>
              <a:off x="2208" y="816"/>
              <a:ext cx="192" cy="0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10" name="Line 68"/>
            <p:cNvSpPr>
              <a:spLocks noChangeShapeType="1"/>
            </p:cNvSpPr>
            <p:nvPr/>
          </p:nvSpPr>
          <p:spPr bwMode="auto">
            <a:xfrm>
              <a:off x="2064" y="1056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11" name="Line 69"/>
            <p:cNvSpPr>
              <a:spLocks noChangeShapeType="1"/>
            </p:cNvSpPr>
            <p:nvPr/>
          </p:nvSpPr>
          <p:spPr bwMode="auto">
            <a:xfrm>
              <a:off x="1680" y="384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12" name="Line 70"/>
            <p:cNvSpPr>
              <a:spLocks noChangeShapeType="1"/>
            </p:cNvSpPr>
            <p:nvPr/>
          </p:nvSpPr>
          <p:spPr bwMode="auto">
            <a:xfrm>
              <a:off x="2160" y="960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13" name="Line 71"/>
            <p:cNvSpPr>
              <a:spLocks noChangeShapeType="1"/>
            </p:cNvSpPr>
            <p:nvPr/>
          </p:nvSpPr>
          <p:spPr bwMode="auto">
            <a:xfrm>
              <a:off x="1488" y="576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14" name="Line 72"/>
            <p:cNvSpPr>
              <a:spLocks noChangeShapeType="1"/>
            </p:cNvSpPr>
            <p:nvPr/>
          </p:nvSpPr>
          <p:spPr bwMode="auto">
            <a:xfrm flipV="1">
              <a:off x="1680" y="1056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15" name="Line 73"/>
            <p:cNvSpPr>
              <a:spLocks noChangeShapeType="1"/>
            </p:cNvSpPr>
            <p:nvPr/>
          </p:nvSpPr>
          <p:spPr bwMode="auto">
            <a:xfrm flipV="1">
              <a:off x="2064" y="384"/>
              <a:ext cx="96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16" name="Line 74"/>
            <p:cNvSpPr>
              <a:spLocks noChangeShapeType="1"/>
            </p:cNvSpPr>
            <p:nvPr/>
          </p:nvSpPr>
          <p:spPr bwMode="auto">
            <a:xfrm flipV="1">
              <a:off x="1488" y="960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17" name="Line 75"/>
            <p:cNvSpPr>
              <a:spLocks noChangeShapeType="1"/>
            </p:cNvSpPr>
            <p:nvPr/>
          </p:nvSpPr>
          <p:spPr bwMode="auto">
            <a:xfrm flipV="1">
              <a:off x="2160" y="576"/>
              <a:ext cx="192" cy="9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418" name="Line 76"/>
          <p:cNvSpPr>
            <a:spLocks noChangeShapeType="1"/>
          </p:cNvSpPr>
          <p:nvPr/>
        </p:nvSpPr>
        <p:spPr bwMode="auto">
          <a:xfrm rot="9360000" flipH="1" flipV="1">
            <a:off x="6211888" y="3614738"/>
            <a:ext cx="379412" cy="7937"/>
          </a:xfrm>
          <a:prstGeom prst="line">
            <a:avLst/>
          </a:prstGeom>
          <a:noFill/>
          <a:ln w="28575" cap="flat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445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7" dur="500" fill="hold"/>
                                        <p:tgtEl>
                                          <p:spTgt spid="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13" dur="500" fill="hold"/>
                                        <p:tgtEl>
                                          <p:spTgt spid="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1" name="Text Box 2"/>
          <p:cNvSpPr>
            <a:spLocks noChangeArrowheads="1"/>
          </p:cNvSpPr>
          <p:nvPr/>
        </p:nvSpPr>
        <p:spPr bwMode="auto">
          <a:xfrm>
            <a:off x="1908175" y="333375"/>
            <a:ext cx="480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4000" b="1">
                <a:solidFill>
                  <a:srgbClr val="FF3300"/>
                </a:solidFill>
                <a:latin typeface="Arial" charset="0"/>
                <a:ea typeface="黑体" pitchFamily="49" charset="-122"/>
              </a:rPr>
              <a:t>环节四：进行实验</a:t>
            </a:r>
          </a:p>
        </p:txBody>
      </p:sp>
      <p:sp>
        <p:nvSpPr>
          <p:cNvPr id="2422" name="TextBox 4"/>
          <p:cNvSpPr>
            <a:spLocks noChangeArrowheads="1"/>
          </p:cNvSpPr>
          <p:nvPr/>
        </p:nvSpPr>
        <p:spPr bwMode="auto">
          <a:xfrm>
            <a:off x="53975" y="1035050"/>
            <a:ext cx="705802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800" b="1">
                <a:latin typeface="Arial" charset="0"/>
              </a:rPr>
              <a:t>3.</a:t>
            </a:r>
            <a:r>
              <a:rPr lang="zh-CN" altLang="en-US" sz="2800" b="1">
                <a:latin typeface="Arial" charset="0"/>
              </a:rPr>
              <a:t>思考：如何测量小车下半程的路程</a:t>
            </a:r>
            <a:r>
              <a:rPr lang="en-US" altLang="zh-CN" sz="2800" b="1">
                <a:latin typeface="Arial" charset="0"/>
              </a:rPr>
              <a:t>s</a:t>
            </a:r>
            <a:r>
              <a:rPr lang="en-US" altLang="zh-CN" sz="2800" b="1" baseline="-25000">
                <a:latin typeface="Arial" charset="0"/>
              </a:rPr>
              <a:t>3</a:t>
            </a:r>
            <a:r>
              <a:rPr lang="zh-CN" altLang="en-US" sz="2800" b="1">
                <a:latin typeface="Arial" charset="0"/>
              </a:rPr>
              <a:t>和</a:t>
            </a:r>
          </a:p>
          <a:p>
            <a:pPr>
              <a:lnSpc>
                <a:spcPct val="120000"/>
              </a:lnSpc>
            </a:pPr>
            <a:r>
              <a:rPr lang="zh-CN" altLang="en-US" sz="2800" b="1">
                <a:latin typeface="Arial" charset="0"/>
              </a:rPr>
              <a:t>             下半程的时间</a:t>
            </a:r>
            <a:r>
              <a:rPr lang="en-US" altLang="zh-CN" sz="2800" b="1">
                <a:latin typeface="Arial" charset="0"/>
              </a:rPr>
              <a:t>t</a:t>
            </a:r>
            <a:r>
              <a:rPr lang="en-US" altLang="zh-CN" sz="2800" b="1" baseline="-25000">
                <a:latin typeface="Arial" charset="0"/>
              </a:rPr>
              <a:t>3</a:t>
            </a:r>
          </a:p>
        </p:txBody>
      </p:sp>
      <p:grpSp>
        <p:nvGrpSpPr>
          <p:cNvPr id="2423" name="组合 125003"/>
          <p:cNvGrpSpPr>
            <a:grpSpLocks/>
          </p:cNvGrpSpPr>
          <p:nvPr/>
        </p:nvGrpSpPr>
        <p:grpSpPr bwMode="auto">
          <a:xfrm>
            <a:off x="950913" y="2890838"/>
            <a:ext cx="7315200" cy="1600200"/>
            <a:chOff x="720" y="2256"/>
            <a:chExt cx="4608" cy="1008"/>
          </a:xfrm>
        </p:grpSpPr>
        <p:sp>
          <p:nvSpPr>
            <p:cNvPr id="2424" name="直接连接符 125004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25" name="直接连接符 125005"/>
            <p:cNvSpPr>
              <a:spLocks noChangeShapeType="1"/>
            </p:cNvSpPr>
            <p:nvPr/>
          </p:nvSpPr>
          <p:spPr bwMode="auto">
            <a:xfrm flipV="1">
              <a:off x="1104" y="2256"/>
              <a:ext cx="3888" cy="816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26" name="矩形 125006" descr="栎木"/>
            <p:cNvSpPr>
              <a:spLocks noChangeArrowheads="1"/>
            </p:cNvSpPr>
            <p:nvPr/>
          </p:nvSpPr>
          <p:spPr bwMode="auto">
            <a:xfrm>
              <a:off x="4608" y="2352"/>
              <a:ext cx="528" cy="720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31750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427" name="直接连接符 125007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28" name="直接连接符 125008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29" name="直接连接符 125009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30" name="直接连接符 125010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31" name="直接连接符 125011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32" name="直接连接符 125012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33" name="直接连接符 125013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34" name="直接连接符 125014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35" name="直接连接符 125015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36" name="直接连接符 125016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37" name="直接连接符 125017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38" name="直接连接符 125018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39" name="直接连接符 125019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40" name="直接连接符 125020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41" name="直接连接符 125021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42" name="直接连接符 125022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43" name="直接连接符 125023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44" name="直接连接符 125024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45" name="直接连接符 125025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46" name="直接连接符 125026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47" name="直接连接符 125027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48" name="直接连接符 125028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49" name="直接连接符 125029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0" name="直接连接符 125030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1" name="直接连接符 125031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2" name="直接连接符 125032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3" name="直接连接符 125033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4" name="直接连接符 125034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5" name="直接连接符 125035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6" name="直接连接符 125036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7" name="直接连接符 125037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8" name="直接连接符 125038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9" name="直接连接符 125039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0" name="直接连接符 125040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1" name="直接连接符 125041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2" name="直接连接符 125042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3" name="直接连接符 125043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4" name="直接连接符 125044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5" name="直接连接符 125045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6" name="直接连接符 125046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7" name="直接连接符 125047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8" name="直接连接符 125048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9" name="直接连接符 125049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70" name="直接连接符 125050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71" name="直接连接符 125051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472" name="组合 125052"/>
          <p:cNvGrpSpPr>
            <a:grpSpLocks/>
          </p:cNvGrpSpPr>
          <p:nvPr/>
        </p:nvGrpSpPr>
        <p:grpSpPr bwMode="auto">
          <a:xfrm rot="-900000">
            <a:off x="6813550" y="2273300"/>
            <a:ext cx="1006475" cy="698500"/>
            <a:chOff x="1872" y="672"/>
            <a:chExt cx="1296" cy="768"/>
          </a:xfrm>
        </p:grpSpPr>
        <p:sp>
          <p:nvSpPr>
            <p:cNvPr id="2473" name="矩形 125053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474" name="椭圆 125054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475" name="椭圆 125055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path path="shape">
                <a:fillToRect l="50000" t="50000" r="50000" b="50000"/>
              </a:path>
            </a:gradFill>
            <a:ln w="952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zh-CN"/>
            </a:p>
          </p:txBody>
        </p:sp>
      </p:grpSp>
      <p:grpSp>
        <p:nvGrpSpPr>
          <p:cNvPr id="2476" name="组合 125056"/>
          <p:cNvGrpSpPr>
            <a:grpSpLocks/>
          </p:cNvGrpSpPr>
          <p:nvPr/>
        </p:nvGrpSpPr>
        <p:grpSpPr bwMode="auto">
          <a:xfrm rot="-900000">
            <a:off x="1527175" y="3370263"/>
            <a:ext cx="1006475" cy="698500"/>
            <a:chOff x="1872" y="672"/>
            <a:chExt cx="1296" cy="768"/>
          </a:xfrm>
        </p:grpSpPr>
        <p:sp>
          <p:nvSpPr>
            <p:cNvPr id="2477" name="矩形 125057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478" name="椭圆 125058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479" name="椭圆 125059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noFill/>
            <a:ln w="25400" cap="flat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</p:grpSp>
      <p:sp>
        <p:nvSpPr>
          <p:cNvPr id="2480" name="直接连接符 125060"/>
          <p:cNvSpPr>
            <a:spLocks noChangeShapeType="1"/>
          </p:cNvSpPr>
          <p:nvPr/>
        </p:nvSpPr>
        <p:spPr bwMode="auto">
          <a:xfrm flipH="1" flipV="1">
            <a:off x="6627813" y="1992313"/>
            <a:ext cx="304800" cy="1066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81" name="直接连接符 125061"/>
          <p:cNvSpPr>
            <a:spLocks noChangeShapeType="1"/>
          </p:cNvSpPr>
          <p:nvPr/>
        </p:nvSpPr>
        <p:spPr bwMode="auto">
          <a:xfrm flipH="1" flipV="1">
            <a:off x="1331913" y="3127375"/>
            <a:ext cx="304800" cy="1066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82" name="直接连接符 125062"/>
          <p:cNvSpPr>
            <a:spLocks noChangeShapeType="1"/>
          </p:cNvSpPr>
          <p:nvPr/>
        </p:nvSpPr>
        <p:spPr bwMode="auto">
          <a:xfrm flipH="1" flipV="1">
            <a:off x="4110038" y="2800350"/>
            <a:ext cx="228600" cy="685800"/>
          </a:xfrm>
          <a:prstGeom prst="line">
            <a:avLst/>
          </a:prstGeom>
          <a:noFill/>
          <a:ln w="38100" cap="flat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83" name="文本框 125067"/>
          <p:cNvSpPr>
            <a:spLocks noChangeArrowheads="1"/>
          </p:cNvSpPr>
          <p:nvPr/>
        </p:nvSpPr>
        <p:spPr bwMode="auto">
          <a:xfrm>
            <a:off x="360363" y="2800350"/>
            <a:ext cx="16573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2400" b="1">
                <a:solidFill>
                  <a:srgbClr val="006600"/>
                </a:solidFill>
              </a:rPr>
              <a:t>金属片</a:t>
            </a:r>
          </a:p>
        </p:txBody>
      </p:sp>
      <p:sp>
        <p:nvSpPr>
          <p:cNvPr id="2484" name="直接连接符 125068"/>
          <p:cNvSpPr>
            <a:spLocks noChangeShapeType="1"/>
          </p:cNvSpPr>
          <p:nvPr/>
        </p:nvSpPr>
        <p:spPr bwMode="auto">
          <a:xfrm flipV="1">
            <a:off x="1408113" y="2697163"/>
            <a:ext cx="2701925" cy="749300"/>
          </a:xfrm>
          <a:prstGeom prst="line">
            <a:avLst/>
          </a:prstGeom>
          <a:noFill/>
          <a:ln w="38100" cap="flat" algn="ctr">
            <a:solidFill>
              <a:srgbClr val="669999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85" name="文本框 125069"/>
          <p:cNvSpPr>
            <a:spLocks noChangeArrowheads="1"/>
          </p:cNvSpPr>
          <p:nvPr/>
        </p:nvSpPr>
        <p:spPr bwMode="auto">
          <a:xfrm>
            <a:off x="2246313" y="2420938"/>
            <a:ext cx="534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z="4000" b="1">
                <a:solidFill>
                  <a:schemeClr val="accent2"/>
                </a:solidFill>
              </a:rPr>
              <a:t>s</a:t>
            </a:r>
            <a:r>
              <a:rPr lang="en-US" altLang="zh-CN" sz="3600" b="1" baseline="-2500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2486" name="文本框 125070"/>
          <p:cNvSpPr>
            <a:spLocks noChangeArrowheads="1"/>
          </p:cNvSpPr>
          <p:nvPr/>
        </p:nvSpPr>
        <p:spPr bwMode="auto">
          <a:xfrm>
            <a:off x="2398713" y="2874963"/>
            <a:ext cx="534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z="4000" b="1">
                <a:solidFill>
                  <a:schemeClr val="accent2"/>
                </a:solidFill>
              </a:rPr>
              <a:t>t</a:t>
            </a:r>
            <a:r>
              <a:rPr lang="en-US" altLang="zh-CN" sz="3600" b="1" baseline="-2500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2487" name="文本框 1"/>
          <p:cNvSpPr>
            <a:spLocks noChangeArrowheads="1"/>
          </p:cNvSpPr>
          <p:nvPr/>
        </p:nvSpPr>
        <p:spPr bwMode="auto">
          <a:xfrm>
            <a:off x="444500" y="5059363"/>
            <a:ext cx="2792413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CN" sz="3200" b="1">
                <a:latin typeface="Arial" charset="0"/>
              </a:rPr>
              <a:t>S</a:t>
            </a:r>
            <a:r>
              <a:rPr lang="en-US" altLang="zh-CN" sz="3200" b="1" baseline="-25000">
                <a:latin typeface="Arial" charset="0"/>
              </a:rPr>
              <a:t>3</a:t>
            </a:r>
            <a:r>
              <a:rPr lang="en-US" altLang="zh-CN" sz="3200" b="1">
                <a:latin typeface="Arial" charset="0"/>
              </a:rPr>
              <a:t>=S</a:t>
            </a:r>
            <a:r>
              <a:rPr lang="en-US" altLang="zh-CN" sz="3200" b="1" baseline="-25000">
                <a:latin typeface="Arial" charset="0"/>
              </a:rPr>
              <a:t>1</a:t>
            </a:r>
            <a:r>
              <a:rPr lang="en-US" altLang="zh-CN" sz="3200" b="1">
                <a:latin typeface="Arial" charset="0"/>
              </a:rPr>
              <a:t>-S</a:t>
            </a:r>
            <a:r>
              <a:rPr lang="en-US" altLang="zh-CN" sz="3200" b="1" baseline="-25000">
                <a:latin typeface="Arial" charset="0"/>
              </a:rPr>
              <a:t>2</a:t>
            </a:r>
          </a:p>
        </p:txBody>
      </p:sp>
      <p:sp>
        <p:nvSpPr>
          <p:cNvPr id="2488" name="文本框 2"/>
          <p:cNvSpPr>
            <a:spLocks noChangeArrowheads="1"/>
          </p:cNvSpPr>
          <p:nvPr/>
        </p:nvSpPr>
        <p:spPr bwMode="auto">
          <a:xfrm>
            <a:off x="3743325" y="5059363"/>
            <a:ext cx="1627188" cy="58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CN" sz="3200" b="1">
                <a:latin typeface="Arial" charset="0"/>
              </a:rPr>
              <a:t>t</a:t>
            </a:r>
            <a:r>
              <a:rPr lang="en-US" altLang="zh-CN" sz="3200" b="1" baseline="-25000">
                <a:latin typeface="Arial" charset="0"/>
              </a:rPr>
              <a:t>3</a:t>
            </a:r>
            <a:r>
              <a:rPr lang="en-US" altLang="zh-CN" sz="3200" b="1">
                <a:latin typeface="Arial" charset="0"/>
              </a:rPr>
              <a:t>= t</a:t>
            </a:r>
            <a:r>
              <a:rPr lang="en-US" altLang="zh-CN" sz="3200" b="1" baseline="-25000">
                <a:latin typeface="Arial" charset="0"/>
              </a:rPr>
              <a:t>1</a:t>
            </a:r>
            <a:r>
              <a:rPr lang="en-US" altLang="zh-CN" sz="3200" b="1">
                <a:latin typeface="Arial" charset="0"/>
              </a:rPr>
              <a:t>- t</a:t>
            </a:r>
            <a:r>
              <a:rPr lang="en-US" altLang="zh-CN" sz="3200" b="1" baseline="-25000"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1812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7" dur="500" fill="hold"/>
                                        <p:tgtEl>
                                          <p:spTgt spid="2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13" dur="500" fill="hold"/>
                                        <p:tgtEl>
                                          <p:spTgt spid="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19" dur="500" fill="hold"/>
                                        <p:tgtEl>
                                          <p:spTgt spid="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2" grpId="0" animBg="1"/>
      <p:bldP spid="2487" grpId="0" animBg="1"/>
      <p:bldP spid="24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748A-F6CD-4374-A792-BBF53D0C841C}" type="slidenum">
              <a:rPr lang="en-US" altLang="zh-CN"/>
              <a:pPr/>
              <a:t>8</a:t>
            </a:fld>
            <a:endParaRPr lang="en-US" altLang="zh-CN"/>
          </a:p>
        </p:txBody>
      </p:sp>
      <p:sp>
        <p:nvSpPr>
          <p:cNvPr id="2491" name="文本框 29715"/>
          <p:cNvSpPr>
            <a:spLocks noChangeArrowheads="1"/>
          </p:cNvSpPr>
          <p:nvPr/>
        </p:nvSpPr>
        <p:spPr bwMode="auto">
          <a:xfrm>
            <a:off x="501650" y="650875"/>
            <a:ext cx="57023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4000" b="1">
                <a:solidFill>
                  <a:srgbClr val="FF3300"/>
                </a:solidFill>
              </a:rPr>
              <a:t>环节五：实验数据</a:t>
            </a:r>
          </a:p>
        </p:txBody>
      </p:sp>
      <p:grpSp>
        <p:nvGrpSpPr>
          <p:cNvPr id="2492" name="组合 29742"/>
          <p:cNvGrpSpPr>
            <a:grpSpLocks/>
          </p:cNvGrpSpPr>
          <p:nvPr/>
        </p:nvGrpSpPr>
        <p:grpSpPr bwMode="auto">
          <a:xfrm>
            <a:off x="76200" y="2057400"/>
            <a:ext cx="8991600" cy="3048000"/>
            <a:chOff x="48" y="1296"/>
            <a:chExt cx="5664" cy="1920"/>
          </a:xfrm>
        </p:grpSpPr>
        <p:sp>
          <p:nvSpPr>
            <p:cNvPr id="2493" name="矩形 29743"/>
            <p:cNvSpPr>
              <a:spLocks noChangeArrowheads="1"/>
            </p:cNvSpPr>
            <p:nvPr/>
          </p:nvSpPr>
          <p:spPr bwMode="auto">
            <a:xfrm>
              <a:off x="3984" y="2208"/>
              <a:ext cx="1728" cy="52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3500" b="1">
                  <a:latin typeface="Arial" charset="0"/>
                </a:rPr>
                <a:t>V</a:t>
              </a:r>
              <a:r>
                <a:rPr lang="en-US" altLang="zh-CN" sz="3500" b="1" baseline="-25000">
                  <a:latin typeface="Arial" charset="0"/>
                </a:rPr>
                <a:t>2</a:t>
              </a:r>
              <a:r>
                <a:rPr lang="en-US" altLang="zh-CN" sz="3500" b="1">
                  <a:latin typeface="Arial" charset="0"/>
                </a:rPr>
                <a:t>=0.12</a:t>
              </a:r>
            </a:p>
          </p:txBody>
        </p:sp>
        <p:sp>
          <p:nvSpPr>
            <p:cNvPr id="2494" name="矩形 29744"/>
            <p:cNvSpPr>
              <a:spLocks noChangeArrowheads="1"/>
            </p:cNvSpPr>
            <p:nvPr/>
          </p:nvSpPr>
          <p:spPr bwMode="auto">
            <a:xfrm>
              <a:off x="2112" y="2208"/>
              <a:ext cx="1872" cy="52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3500" b="1">
                  <a:latin typeface="Arial" charset="0"/>
                </a:rPr>
                <a:t>t</a:t>
              </a:r>
              <a:r>
                <a:rPr lang="en-US" altLang="zh-CN" sz="3500" b="1" baseline="-25000">
                  <a:latin typeface="Arial" charset="0"/>
                </a:rPr>
                <a:t>2</a:t>
              </a:r>
              <a:r>
                <a:rPr lang="en-US" altLang="zh-CN" sz="3500" b="1">
                  <a:latin typeface="Arial" charset="0"/>
                </a:rPr>
                <a:t>=2.5</a:t>
              </a:r>
            </a:p>
          </p:txBody>
        </p:sp>
        <p:sp>
          <p:nvSpPr>
            <p:cNvPr id="2495" name="矩形 29745"/>
            <p:cNvSpPr>
              <a:spLocks noChangeArrowheads="1"/>
            </p:cNvSpPr>
            <p:nvPr/>
          </p:nvSpPr>
          <p:spPr bwMode="auto">
            <a:xfrm>
              <a:off x="48" y="2208"/>
              <a:ext cx="2064" cy="52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3500" b="1">
                  <a:latin typeface="Arial" charset="0"/>
                </a:rPr>
                <a:t>S</a:t>
              </a:r>
              <a:r>
                <a:rPr lang="en-US" altLang="zh-CN" sz="3500" b="1" baseline="-25000">
                  <a:latin typeface="Arial" charset="0"/>
                </a:rPr>
                <a:t>2</a:t>
              </a:r>
              <a:r>
                <a:rPr lang="en-US" altLang="zh-CN" sz="3500" b="1">
                  <a:latin typeface="Arial" charset="0"/>
                </a:rPr>
                <a:t>=0.3</a:t>
              </a:r>
            </a:p>
          </p:txBody>
        </p:sp>
        <p:sp>
          <p:nvSpPr>
            <p:cNvPr id="2496" name="矩形 29746"/>
            <p:cNvSpPr>
              <a:spLocks noChangeArrowheads="1"/>
            </p:cNvSpPr>
            <p:nvPr/>
          </p:nvSpPr>
          <p:spPr bwMode="auto">
            <a:xfrm>
              <a:off x="3984" y="2736"/>
              <a:ext cx="1728" cy="480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3500" b="1">
                  <a:latin typeface="Arial" charset="0"/>
                </a:rPr>
                <a:t>V</a:t>
              </a:r>
              <a:r>
                <a:rPr lang="en-US" altLang="zh-CN" sz="3500" b="1" baseline="-25000">
                  <a:latin typeface="Arial" charset="0"/>
                </a:rPr>
                <a:t>3</a:t>
              </a:r>
              <a:r>
                <a:rPr lang="en-US" altLang="zh-CN" sz="3500" b="1">
                  <a:latin typeface="Arial" charset="0"/>
                </a:rPr>
                <a:t>=0.2</a:t>
              </a:r>
            </a:p>
          </p:txBody>
        </p:sp>
        <p:sp>
          <p:nvSpPr>
            <p:cNvPr id="2497" name="矩形 29747"/>
            <p:cNvSpPr>
              <a:spLocks noChangeArrowheads="1"/>
            </p:cNvSpPr>
            <p:nvPr/>
          </p:nvSpPr>
          <p:spPr bwMode="auto">
            <a:xfrm>
              <a:off x="2112" y="2736"/>
              <a:ext cx="1872" cy="480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3500" b="1">
                  <a:latin typeface="Arial" charset="0"/>
                </a:rPr>
                <a:t>t</a:t>
              </a:r>
              <a:r>
                <a:rPr lang="en-US" altLang="zh-CN" sz="3500" b="1" baseline="-25000">
                  <a:latin typeface="Arial" charset="0"/>
                </a:rPr>
                <a:t>3</a:t>
              </a:r>
              <a:r>
                <a:rPr lang="en-US" altLang="zh-CN" sz="3500" b="1">
                  <a:latin typeface="Arial" charset="0"/>
                </a:rPr>
                <a:t>= t</a:t>
              </a:r>
              <a:r>
                <a:rPr lang="en-US" altLang="zh-CN" sz="3500" b="1" baseline="-25000">
                  <a:latin typeface="Arial" charset="0"/>
                </a:rPr>
                <a:t>1</a:t>
              </a:r>
              <a:r>
                <a:rPr lang="en-US" altLang="zh-CN" sz="3500" b="1">
                  <a:latin typeface="Arial" charset="0"/>
                </a:rPr>
                <a:t>- t</a:t>
              </a:r>
              <a:r>
                <a:rPr lang="en-US" altLang="zh-CN" sz="3500" b="1" baseline="-25000">
                  <a:latin typeface="Arial" charset="0"/>
                </a:rPr>
                <a:t>2</a:t>
              </a:r>
              <a:r>
                <a:rPr lang="en-US" altLang="zh-CN" sz="3500" b="1">
                  <a:latin typeface="Arial" charset="0"/>
                </a:rPr>
                <a:t>=1.5</a:t>
              </a:r>
            </a:p>
          </p:txBody>
        </p:sp>
        <p:sp>
          <p:nvSpPr>
            <p:cNvPr id="2498" name="矩形 29748"/>
            <p:cNvSpPr>
              <a:spLocks noChangeArrowheads="1"/>
            </p:cNvSpPr>
            <p:nvPr/>
          </p:nvSpPr>
          <p:spPr bwMode="auto">
            <a:xfrm>
              <a:off x="48" y="2736"/>
              <a:ext cx="2064" cy="480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3500" b="1">
                  <a:latin typeface="Arial" charset="0"/>
                </a:rPr>
                <a:t>S</a:t>
              </a:r>
              <a:r>
                <a:rPr lang="en-US" altLang="zh-CN" sz="3500" b="1" baseline="-25000">
                  <a:latin typeface="Arial" charset="0"/>
                </a:rPr>
                <a:t>3</a:t>
              </a:r>
              <a:r>
                <a:rPr lang="en-US" altLang="zh-CN" sz="3500" b="1">
                  <a:latin typeface="Arial" charset="0"/>
                </a:rPr>
                <a:t>=S</a:t>
              </a:r>
              <a:r>
                <a:rPr lang="en-US" altLang="zh-CN" sz="3500" b="1" baseline="-25000">
                  <a:latin typeface="Arial" charset="0"/>
                </a:rPr>
                <a:t>1</a:t>
              </a:r>
              <a:r>
                <a:rPr lang="en-US" altLang="zh-CN" sz="3500" b="1">
                  <a:latin typeface="Arial" charset="0"/>
                </a:rPr>
                <a:t>-S</a:t>
              </a:r>
              <a:r>
                <a:rPr lang="en-US" altLang="zh-CN" sz="3500" b="1" baseline="-25000">
                  <a:latin typeface="Arial" charset="0"/>
                </a:rPr>
                <a:t>2</a:t>
              </a:r>
              <a:r>
                <a:rPr lang="en-US" altLang="zh-CN" sz="3500" b="1">
                  <a:latin typeface="Arial" charset="0"/>
                </a:rPr>
                <a:t>=0.3</a:t>
              </a:r>
            </a:p>
          </p:txBody>
        </p:sp>
        <p:sp>
          <p:nvSpPr>
            <p:cNvPr id="2499" name="矩形 29749"/>
            <p:cNvSpPr>
              <a:spLocks noChangeArrowheads="1"/>
            </p:cNvSpPr>
            <p:nvPr/>
          </p:nvSpPr>
          <p:spPr bwMode="auto">
            <a:xfrm>
              <a:off x="3984" y="1734"/>
              <a:ext cx="1728" cy="474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3500" b="1">
                  <a:latin typeface="Arial" charset="0"/>
                </a:rPr>
                <a:t>V</a:t>
              </a:r>
              <a:r>
                <a:rPr lang="en-US" altLang="zh-CN" sz="3500" b="1" baseline="-25000">
                  <a:latin typeface="Arial" charset="0"/>
                </a:rPr>
                <a:t>1</a:t>
              </a:r>
              <a:r>
                <a:rPr lang="en-US" altLang="zh-CN" sz="3500" b="1">
                  <a:latin typeface="Arial" charset="0"/>
                </a:rPr>
                <a:t>=0.15</a:t>
              </a:r>
            </a:p>
          </p:txBody>
        </p:sp>
        <p:sp>
          <p:nvSpPr>
            <p:cNvPr id="2500" name="矩形 29750"/>
            <p:cNvSpPr>
              <a:spLocks noChangeArrowheads="1"/>
            </p:cNvSpPr>
            <p:nvPr/>
          </p:nvSpPr>
          <p:spPr bwMode="auto">
            <a:xfrm>
              <a:off x="2112" y="1734"/>
              <a:ext cx="1872" cy="474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3500" b="1">
                  <a:latin typeface="Arial" charset="0"/>
                </a:rPr>
                <a:t>t</a:t>
              </a:r>
              <a:r>
                <a:rPr lang="en-US" altLang="zh-CN" sz="3500" b="1" baseline="-25000">
                  <a:latin typeface="Arial" charset="0"/>
                </a:rPr>
                <a:t>1</a:t>
              </a:r>
              <a:r>
                <a:rPr lang="en-US" altLang="zh-CN" sz="3500" b="1">
                  <a:latin typeface="Arial" charset="0"/>
                </a:rPr>
                <a:t>=4</a:t>
              </a:r>
            </a:p>
          </p:txBody>
        </p:sp>
        <p:sp>
          <p:nvSpPr>
            <p:cNvPr id="2501" name="矩形 29751"/>
            <p:cNvSpPr>
              <a:spLocks noChangeArrowheads="1"/>
            </p:cNvSpPr>
            <p:nvPr/>
          </p:nvSpPr>
          <p:spPr bwMode="auto">
            <a:xfrm>
              <a:off x="48" y="1734"/>
              <a:ext cx="2064" cy="474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en-US" altLang="zh-CN" sz="3500" b="1">
                  <a:latin typeface="Arial" charset="0"/>
                </a:rPr>
                <a:t>S</a:t>
              </a:r>
              <a:r>
                <a:rPr lang="en-US" altLang="zh-CN" sz="3500" b="1" baseline="-25000">
                  <a:latin typeface="Arial" charset="0"/>
                </a:rPr>
                <a:t>1</a:t>
              </a:r>
              <a:r>
                <a:rPr lang="en-US" altLang="zh-CN" sz="3500" b="1">
                  <a:latin typeface="Arial" charset="0"/>
                </a:rPr>
                <a:t>=0.6</a:t>
              </a:r>
            </a:p>
          </p:txBody>
        </p:sp>
        <p:sp>
          <p:nvSpPr>
            <p:cNvPr id="2502" name="矩形 29752"/>
            <p:cNvSpPr>
              <a:spLocks noChangeArrowheads="1"/>
            </p:cNvSpPr>
            <p:nvPr/>
          </p:nvSpPr>
          <p:spPr bwMode="auto">
            <a:xfrm>
              <a:off x="3984" y="1296"/>
              <a:ext cx="1728" cy="43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fontAlgn="ctr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zh-CN" altLang="en-US" sz="3500" b="1"/>
                <a:t>平均速度</a:t>
              </a:r>
              <a:r>
                <a:rPr lang="en-US" altLang="zh-CN" sz="2200" b="1">
                  <a:latin typeface="Arial" charset="0"/>
                </a:rPr>
                <a:t>(m/s)</a:t>
              </a:r>
            </a:p>
          </p:txBody>
        </p:sp>
        <p:sp>
          <p:nvSpPr>
            <p:cNvPr id="2503" name="矩形 29753"/>
            <p:cNvSpPr>
              <a:spLocks noChangeArrowheads="1"/>
            </p:cNvSpPr>
            <p:nvPr/>
          </p:nvSpPr>
          <p:spPr bwMode="auto">
            <a:xfrm>
              <a:off x="2112" y="1296"/>
              <a:ext cx="1872" cy="43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fontAlgn="ctr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zh-CN" altLang="en-US" sz="3500" b="1"/>
                <a:t>  运动时间</a:t>
              </a:r>
              <a:r>
                <a:rPr lang="en-US" altLang="zh-CN" sz="2200" b="1">
                  <a:latin typeface="Arial" charset="0"/>
                </a:rPr>
                <a:t>(s)</a:t>
              </a:r>
            </a:p>
          </p:txBody>
        </p:sp>
        <p:sp>
          <p:nvSpPr>
            <p:cNvPr id="2504" name="矩形 29754"/>
            <p:cNvSpPr>
              <a:spLocks noChangeArrowheads="1"/>
            </p:cNvSpPr>
            <p:nvPr/>
          </p:nvSpPr>
          <p:spPr bwMode="auto">
            <a:xfrm>
              <a:off x="48" y="1296"/>
              <a:ext cx="2064" cy="438"/>
            </a:xfrm>
            <a:prstGeom prst="rect">
              <a:avLst/>
            </a:prstGeom>
            <a:noFill/>
            <a:ln w="9525" cap="flat" algn="ctr">
              <a:solidFill>
                <a:srgbClr val="000000"/>
              </a:solidFill>
              <a:prstDash val="solid"/>
              <a:miter lim="10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fontAlgn="ctr">
                <a:spcBef>
                  <a:spcPct val="20000"/>
                </a:spcBef>
                <a:buClr>
                  <a:schemeClr val="tx2"/>
                </a:buClr>
                <a:buSzPct val="70000"/>
              </a:pPr>
              <a:r>
                <a:rPr lang="zh-CN" altLang="en-US" sz="3500" b="1"/>
                <a:t>  路      程</a:t>
              </a:r>
              <a:r>
                <a:rPr lang="en-US" altLang="zh-CN" sz="2200" b="1">
                  <a:latin typeface="Arial" charset="0"/>
                </a:rPr>
                <a:t>(m)</a:t>
              </a:r>
            </a:p>
          </p:txBody>
        </p:sp>
        <p:sp>
          <p:nvSpPr>
            <p:cNvPr id="2505" name="直接连接符 29755"/>
            <p:cNvSpPr>
              <a:spLocks noChangeShapeType="1"/>
            </p:cNvSpPr>
            <p:nvPr/>
          </p:nvSpPr>
          <p:spPr bwMode="auto">
            <a:xfrm>
              <a:off x="48" y="1296"/>
              <a:ext cx="5664" cy="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06" name="直接连接符 29756"/>
            <p:cNvSpPr>
              <a:spLocks noChangeShapeType="1"/>
            </p:cNvSpPr>
            <p:nvPr/>
          </p:nvSpPr>
          <p:spPr bwMode="auto">
            <a:xfrm>
              <a:off x="48" y="1734"/>
              <a:ext cx="5664" cy="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07" name="直接连接符 29757"/>
            <p:cNvSpPr>
              <a:spLocks noChangeShapeType="1"/>
            </p:cNvSpPr>
            <p:nvPr/>
          </p:nvSpPr>
          <p:spPr bwMode="auto">
            <a:xfrm>
              <a:off x="48" y="2208"/>
              <a:ext cx="5664" cy="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08" name="直接连接符 29758"/>
            <p:cNvSpPr>
              <a:spLocks noChangeShapeType="1"/>
            </p:cNvSpPr>
            <p:nvPr/>
          </p:nvSpPr>
          <p:spPr bwMode="auto">
            <a:xfrm>
              <a:off x="48" y="3216"/>
              <a:ext cx="5664" cy="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09" name="直接连接符 29759"/>
            <p:cNvSpPr>
              <a:spLocks noChangeShapeType="1"/>
            </p:cNvSpPr>
            <p:nvPr/>
          </p:nvSpPr>
          <p:spPr bwMode="auto">
            <a:xfrm flipH="1">
              <a:off x="48" y="1296"/>
              <a:ext cx="0" cy="192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10" name="直接连接符 29760"/>
            <p:cNvSpPr>
              <a:spLocks noChangeShapeType="1"/>
            </p:cNvSpPr>
            <p:nvPr/>
          </p:nvSpPr>
          <p:spPr bwMode="auto">
            <a:xfrm flipH="1">
              <a:off x="2112" y="1296"/>
              <a:ext cx="0" cy="192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11" name="直接连接符 29761"/>
            <p:cNvSpPr>
              <a:spLocks noChangeShapeType="1"/>
            </p:cNvSpPr>
            <p:nvPr/>
          </p:nvSpPr>
          <p:spPr bwMode="auto">
            <a:xfrm flipH="1">
              <a:off x="3984" y="1296"/>
              <a:ext cx="0" cy="192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12" name="直接连接符 29762"/>
            <p:cNvSpPr>
              <a:spLocks noChangeShapeType="1"/>
            </p:cNvSpPr>
            <p:nvPr/>
          </p:nvSpPr>
          <p:spPr bwMode="auto">
            <a:xfrm flipH="1">
              <a:off x="5712" y="1296"/>
              <a:ext cx="0" cy="1920"/>
            </a:xfrm>
            <a:prstGeom prst="line">
              <a:avLst/>
            </a:prstGeom>
            <a:noFill/>
            <a:ln w="28575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13" name="直接连接符 29763"/>
            <p:cNvSpPr>
              <a:spLocks noChangeShapeType="1"/>
            </p:cNvSpPr>
            <p:nvPr/>
          </p:nvSpPr>
          <p:spPr bwMode="auto">
            <a:xfrm>
              <a:off x="48" y="2736"/>
              <a:ext cx="5664" cy="0"/>
            </a:xfrm>
            <a:prstGeom prst="line">
              <a:avLst/>
            </a:prstGeom>
            <a:noFill/>
            <a:ln w="12700" cap="flat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7198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</p:cTn>
                        </p:par>
                        <p:par>
                          <p:cTn id="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8" dur="500" fill="hold"/>
                                        <p:tgtEl>
                                          <p:spTgt spid="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4C87-B87B-46DB-A135-F6E6220F5678}" type="slidenum">
              <a:rPr lang="en-US" altLang="zh-CN"/>
              <a:pPr/>
              <a:t>9</a:t>
            </a:fld>
            <a:endParaRPr lang="en-US" altLang="zh-CN"/>
          </a:p>
        </p:txBody>
      </p:sp>
      <p:sp>
        <p:nvSpPr>
          <p:cNvPr id="2516" name="矩形 64515"/>
          <p:cNvSpPr>
            <a:spLocks noChangeArrowheads="1"/>
          </p:cNvSpPr>
          <p:nvPr/>
        </p:nvSpPr>
        <p:spPr bwMode="auto">
          <a:xfrm>
            <a:off x="93663" y="325438"/>
            <a:ext cx="608488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4400" b="1">
                <a:solidFill>
                  <a:srgbClr val="FF3300"/>
                </a:solidFill>
              </a:rPr>
              <a:t>环节六：</a:t>
            </a:r>
            <a:r>
              <a:rPr lang="zh-CN" altLang="en-US" sz="4400" b="1">
                <a:solidFill>
                  <a:srgbClr val="FF3300"/>
                </a:solidFill>
                <a:ea typeface="黑体" pitchFamily="49" charset="-122"/>
              </a:rPr>
              <a:t>分析与论证</a:t>
            </a:r>
          </a:p>
        </p:txBody>
      </p:sp>
      <p:sp>
        <p:nvSpPr>
          <p:cNvPr id="2517" name="文本框 64516"/>
          <p:cNvSpPr>
            <a:spLocks noChangeArrowheads="1"/>
          </p:cNvSpPr>
          <p:nvPr/>
        </p:nvSpPr>
        <p:spPr bwMode="auto">
          <a:xfrm>
            <a:off x="93663" y="3048000"/>
            <a:ext cx="91440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zh-CN" altLang="en-US" sz="4400" b="1">
                <a:latin typeface="黑体" pitchFamily="49" charset="-122"/>
                <a:ea typeface="黑体" pitchFamily="49" charset="-122"/>
              </a:rPr>
              <a:t>小车沿斜面下滑的</a:t>
            </a:r>
            <a:r>
              <a:rPr lang="zh-CN" altLang="en-US" sz="4400" b="1">
                <a:solidFill>
                  <a:srgbClr val="CC00FF"/>
                </a:solidFill>
                <a:latin typeface="黑体" pitchFamily="49" charset="-122"/>
                <a:ea typeface="黑体" pitchFamily="49" charset="-122"/>
              </a:rPr>
              <a:t>速度越来越大</a:t>
            </a:r>
            <a:r>
              <a:rPr lang="en-US" altLang="zh-CN" sz="4400" b="1">
                <a:latin typeface="黑体" pitchFamily="49" charset="-122"/>
                <a:ea typeface="黑体" pitchFamily="49" charset="-122"/>
              </a:rPr>
              <a:t>,</a:t>
            </a:r>
          </a:p>
          <a:p>
            <a:r>
              <a:rPr lang="zh-CN" altLang="en-US" sz="4400" b="1">
                <a:latin typeface="黑体" pitchFamily="49" charset="-122"/>
                <a:ea typeface="黑体" pitchFamily="49" charset="-122"/>
              </a:rPr>
              <a:t>说明小车沿斜面下滑</a:t>
            </a:r>
            <a:r>
              <a:rPr lang="zh-CN" altLang="en-US" sz="4400" b="1">
                <a:solidFill>
                  <a:srgbClr val="CC00FF"/>
                </a:solidFill>
                <a:latin typeface="黑体" pitchFamily="49" charset="-122"/>
                <a:ea typeface="黑体" pitchFamily="49" charset="-122"/>
              </a:rPr>
              <a:t>运动越来越快</a:t>
            </a:r>
            <a:r>
              <a:rPr lang="zh-CN" altLang="en-US" sz="4400" b="1">
                <a:latin typeface="黑体" pitchFamily="49" charset="-122"/>
                <a:ea typeface="黑体" pitchFamily="49" charset="-122"/>
              </a:rPr>
              <a:t>。</a:t>
            </a:r>
          </a:p>
        </p:txBody>
      </p:sp>
      <p:sp>
        <p:nvSpPr>
          <p:cNvPr id="2518" name="矩形 64517"/>
          <p:cNvSpPr>
            <a:spLocks noChangeArrowheads="1"/>
          </p:cNvSpPr>
          <p:nvPr/>
        </p:nvSpPr>
        <p:spPr bwMode="auto">
          <a:xfrm>
            <a:off x="492125" y="1290638"/>
            <a:ext cx="5099050" cy="101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zh-CN" sz="6000" b="1">
                <a:solidFill>
                  <a:srgbClr val="FF3300"/>
                </a:solidFill>
                <a:ea typeface="黑体" pitchFamily="49" charset="-122"/>
              </a:rPr>
              <a:t>v</a:t>
            </a:r>
            <a:r>
              <a:rPr lang="en-US" altLang="zh-CN" sz="2800" b="1">
                <a:solidFill>
                  <a:srgbClr val="FF3300"/>
                </a:solidFill>
                <a:ea typeface="黑体" pitchFamily="49" charset="-122"/>
              </a:rPr>
              <a:t>2</a:t>
            </a:r>
            <a:r>
              <a:rPr lang="en-US" altLang="zh-CN" sz="6000" b="1">
                <a:solidFill>
                  <a:srgbClr val="FF3300"/>
                </a:solidFill>
                <a:ea typeface="黑体" pitchFamily="49" charset="-122"/>
              </a:rPr>
              <a:t>&lt;v</a:t>
            </a:r>
            <a:r>
              <a:rPr lang="en-US" altLang="zh-CN" sz="6000" b="1" baseline="-25000">
                <a:solidFill>
                  <a:srgbClr val="FF3300"/>
                </a:solidFill>
                <a:ea typeface="黑体" pitchFamily="49" charset="-122"/>
              </a:rPr>
              <a:t>1 </a:t>
            </a:r>
            <a:r>
              <a:rPr lang="en-US" altLang="zh-CN" sz="6000" b="1">
                <a:solidFill>
                  <a:srgbClr val="FF3300"/>
                </a:solidFill>
                <a:ea typeface="黑体" pitchFamily="49" charset="-122"/>
              </a:rPr>
              <a:t>&lt;v</a:t>
            </a:r>
            <a:r>
              <a:rPr lang="en-US" altLang="zh-CN" sz="2800" b="1">
                <a:solidFill>
                  <a:srgbClr val="FF3300"/>
                </a:solidFill>
                <a:ea typeface="黑体" pitchFamily="49" charset="-122"/>
              </a:rPr>
              <a:t>3</a:t>
            </a:r>
          </a:p>
        </p:txBody>
      </p:sp>
      <p:sp>
        <p:nvSpPr>
          <p:cNvPr id="2519" name="文本框 2"/>
          <p:cNvSpPr>
            <a:spLocks noChangeArrowheads="1"/>
          </p:cNvSpPr>
          <p:nvPr/>
        </p:nvSpPr>
        <p:spPr bwMode="auto">
          <a:xfrm>
            <a:off x="3911600" y="1290638"/>
            <a:ext cx="407193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10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宋体" charset="-122"/>
                <a:sym typeface="宋体" charset="-122"/>
              </a:rPr>
              <a:t>v</a:t>
            </a:r>
            <a:r>
              <a:rPr lang="zh-CN" altLang="en-US" sz="40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宋体" charset="-122"/>
                <a:sym typeface="宋体" charset="-122"/>
              </a:rPr>
              <a:t>上半＜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宋体" charset="-122"/>
                <a:sym typeface="宋体" charset="-122"/>
              </a:rPr>
              <a:t>v</a:t>
            </a:r>
            <a:r>
              <a:rPr lang="zh-CN" altLang="en-US" sz="40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宋体" charset="-122"/>
                <a:sym typeface="宋体" charset="-122"/>
              </a:rPr>
              <a:t>全程＜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宋体" charset="-122"/>
                <a:sym typeface="宋体" charset="-122"/>
              </a:rPr>
              <a:t>v</a:t>
            </a:r>
            <a:r>
              <a:rPr lang="zh-CN" altLang="en-US" sz="40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宋体" charset="-122"/>
                <a:sym typeface="宋体" charset="-122"/>
              </a:rPr>
              <a:t>下半</a:t>
            </a:r>
          </a:p>
        </p:txBody>
      </p:sp>
    </p:spTree>
    <p:extLst>
      <p:ext uri="{BB962C8B-B14F-4D97-AF65-F5344CB8AC3E}">
        <p14:creationId xmlns:p14="http://schemas.microsoft.com/office/powerpoint/2010/main" val="235504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8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18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18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14" dur="500" fill="hold"/>
                                        <p:tgtEl>
                                          <p:spTgt spid="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7" grpId="0" animBg="1"/>
      <p:bldP spid="25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3622.5007874015746,&quot;width&quot;:11382.499212598424}"/>
  <p:tag name="REFSHAPE" val="1097428724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1341</Words>
  <Application>Microsoft Office PowerPoint</Application>
  <PresentationFormat>全屏显示(4:3)</PresentationFormat>
  <Paragraphs>124</Paragraphs>
  <Slides>15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7" baseType="lpstr">
      <vt:lpstr>Office 主题</vt:lpstr>
      <vt:lpstr>Microsoft 公式 3.0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环节七：实验中应注意的问题？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4</cp:revision>
  <dcterms:created xsi:type="dcterms:W3CDTF">2021-01-09T12:40:12Z</dcterms:created>
  <dcterms:modified xsi:type="dcterms:W3CDTF">2021-01-09T12:43:04Z</dcterms:modified>
</cp:coreProperties>
</file>