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1F400-182A-4632-B714-EF834E20F1B6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6E4F9C-8FB2-4816-A6CA-8D13176AA71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655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t>2021/1/9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../../yz/&#26700;&#38754;/&#22768;&#30340;&#21033;&#29992;/&#38647;&#22768;.mp3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1.wmf"/><Relationship Id="rId5" Type="http://schemas.openxmlformats.org/officeDocument/2006/relationships/hyperlink" Target="file:///D:\Documents%20and%20Settings\liling\My%20Documents\&#27773;&#36710;&#20498;&#36710;&#38647;&#36798;.doc" TargetMode="External"/><Relationship Id="rId10" Type="http://schemas.openxmlformats.org/officeDocument/2006/relationships/image" Target="../media/image15.jpeg"/><Relationship Id="rId4" Type="http://schemas.openxmlformats.org/officeDocument/2006/relationships/image" Target="../media/image10.pn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images.google.cn/imgres?imgurl=http://www.csi.ac.cn/ly/liuying/two.jpg&amp;imgrefurl=http://www.csi.ac.cn/ly/liuying/chtwo.htm&amp;h=336&amp;w=445&amp;sz=22&amp;hl=zh-CN&amp;start=4&amp;tbnid=AW4IcGJflXj_OM:&amp;tbnh=96&amp;tbnw=127&amp;prev=/images%3Fq%3D%25E6%25B0%25B4%25E6%25B3%25A2%26gbv%3D2%26complete%3D1%26hl%3Dzh-CN%26newwindow%3D1%26sa%3D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WordArt 3"/>
          <p:cNvSpPr>
            <a:spLocks noChangeArrowheads="1"/>
          </p:cNvSpPr>
          <p:nvPr/>
        </p:nvSpPr>
        <p:spPr bwMode="auto">
          <a:xfrm>
            <a:off x="1346200" y="3224213"/>
            <a:ext cx="6588125" cy="904875"/>
          </a:xfrm>
          <a:prstGeom prst="rect">
            <a:avLst/>
          </a:prstGeom>
          <a:solidFill>
            <a:srgbClr val="0066CC"/>
          </a:solidFill>
          <a:ln w="19050" cap="rnd" algn="ctr">
            <a:solidFill>
              <a:srgbClr val="99CCFF"/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rgbClr val="990000"/>
            </a:outerShdw>
          </a:effectLst>
        </p:spPr>
        <p:txBody>
          <a:bodyPr wrap="none"/>
          <a:lstStyle/>
          <a:p>
            <a:pPr algn="ctr"/>
            <a:r>
              <a:rPr lang="zh-CN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charset="-122"/>
              </a:rPr>
              <a:t>第</a:t>
            </a:r>
            <a:r>
              <a:rPr lang="zh-CN" altLang="zh-CN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charset="-122"/>
              </a:rPr>
              <a:t>3</a:t>
            </a:r>
            <a:r>
              <a:rPr lang="zh-CN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charset="-122"/>
              </a:rPr>
              <a:t>节 声的利用</a:t>
            </a:r>
          </a:p>
        </p:txBody>
      </p:sp>
      <p:sp>
        <p:nvSpPr>
          <p:cNvPr id="2058" name="文本框 100354"/>
          <p:cNvSpPr>
            <a:spLocks noChangeArrowheads="1"/>
          </p:cNvSpPr>
          <p:nvPr/>
        </p:nvSpPr>
        <p:spPr bwMode="auto">
          <a:xfrm>
            <a:off x="1958975" y="803275"/>
            <a:ext cx="184150" cy="5794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99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wrap="none"/>
          <a:lstStyle/>
          <a:p>
            <a:pPr algn="ctr">
              <a:spcBef>
                <a:spcPct val="50000"/>
              </a:spcBef>
            </a:pPr>
            <a:endParaRPr lang="zh-CN" altLang="zh-CN" sz="3200">
              <a:latin typeface="Arial" charset="0"/>
              <a:ea typeface="黑体" pitchFamily="2" charset="-122"/>
            </a:endParaRPr>
          </a:p>
        </p:txBody>
      </p:sp>
      <p:sp>
        <p:nvSpPr>
          <p:cNvPr id="2059" name="文本框 100355"/>
          <p:cNvSpPr>
            <a:spLocks noChangeArrowheads="1"/>
          </p:cNvSpPr>
          <p:nvPr/>
        </p:nvSpPr>
        <p:spPr bwMode="auto">
          <a:xfrm>
            <a:off x="1628775" y="1341438"/>
            <a:ext cx="5811838" cy="10064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99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wrap="none"/>
          <a:lstStyle/>
          <a:p>
            <a:pPr algn="ctr">
              <a:spcBef>
                <a:spcPct val="50000"/>
              </a:spcBef>
            </a:pPr>
            <a:r>
              <a:rPr lang="zh-CN" altLang="en-US" sz="6000" dirty="0">
                <a:latin typeface="Arial" charset="0"/>
                <a:ea typeface="黑体" pitchFamily="2" charset="-122"/>
              </a:rPr>
              <a:t>第二章     声现象</a:t>
            </a:r>
          </a:p>
        </p:txBody>
      </p:sp>
    </p:spTree>
    <p:extLst>
      <p:ext uri="{BB962C8B-B14F-4D97-AF65-F5344CB8AC3E}">
        <p14:creationId xmlns:p14="http://schemas.microsoft.com/office/powerpoint/2010/main" val="1619616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4" descr="AVSEQ08_201243154043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70125"/>
            <a:ext cx="2743200" cy="224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6" descr="AVSEQ08_201243154139"/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2239963"/>
            <a:ext cx="2743200" cy="224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4" name="AutoShape 8"/>
          <p:cNvSpPr>
            <a:spLocks noChangeArrowheads="1"/>
          </p:cNvSpPr>
          <p:nvPr/>
        </p:nvSpPr>
        <p:spPr bwMode="auto">
          <a:xfrm>
            <a:off x="2217738" y="4938713"/>
            <a:ext cx="6697662" cy="1584325"/>
          </a:xfrm>
          <a:prstGeom prst="cloudCallout">
            <a:avLst>
              <a:gd name="adj1" fmla="val 23120"/>
              <a:gd name="adj2" fmla="val -96491"/>
            </a:avLst>
          </a:prstGeom>
          <a:solidFill>
            <a:srgbClr val="BBE0E3"/>
          </a:solidFill>
          <a:ln w="952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zh-CN" sz="360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065" name="矩形 4103"/>
          <p:cNvSpPr>
            <a:spLocks noChangeArrowheads="1"/>
          </p:cNvSpPr>
          <p:nvPr/>
        </p:nvSpPr>
        <p:spPr bwMode="auto">
          <a:xfrm>
            <a:off x="668338" y="493713"/>
            <a:ext cx="5213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3600">
                <a:solidFill>
                  <a:srgbClr val="CC0000"/>
                </a:solidFill>
                <a:latin typeface="Times New Roman" pitchFamily="18" charset="0"/>
              </a:rPr>
              <a:t>一、利用声可以传递信息</a:t>
            </a:r>
          </a:p>
        </p:txBody>
      </p:sp>
      <p:pic>
        <p:nvPicPr>
          <p:cNvPr id="2066" name="图片 4104" descr="暴风截屏20120424024416"/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2239963"/>
            <a:ext cx="2808287" cy="229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7" name="Text Box 4"/>
          <p:cNvSpPr>
            <a:spLocks noChangeArrowheads="1"/>
          </p:cNvSpPr>
          <p:nvPr/>
        </p:nvSpPr>
        <p:spPr bwMode="auto">
          <a:xfrm>
            <a:off x="554038" y="1135063"/>
            <a:ext cx="5899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342900" indent="-342900"/>
            <a:r>
              <a:rPr lang="zh-CN" altLang="en-US" sz="2800">
                <a:latin typeface="宋体" charset="-122"/>
              </a:rPr>
              <a:t>这些生活中的现象，你都关注过吗？</a:t>
            </a:r>
          </a:p>
        </p:txBody>
      </p:sp>
      <p:pic>
        <p:nvPicPr>
          <p:cNvPr id="2068" name="Picture 9" descr="E:\李燃\教师教学用书\2012人教教师用书项目\ppt\物理\图标.png"/>
          <p:cNvPicPr preferRelativeResize="0"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75" y="142875"/>
            <a:ext cx="88265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9" name="文本框 4"/>
          <p:cNvSpPr>
            <a:spLocks noChangeArrowheads="1"/>
          </p:cNvSpPr>
          <p:nvPr/>
        </p:nvSpPr>
        <p:spPr bwMode="auto">
          <a:xfrm>
            <a:off x="2841625" y="5462588"/>
            <a:ext cx="5845175" cy="8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400">
                <a:latin typeface="宋体" charset="-122"/>
              </a:rPr>
              <a:t>这些情景中，“声”分别都起了什么作用</a:t>
            </a:r>
            <a:r>
              <a:rPr lang="en-US" altLang="zh-CN" sz="2400">
                <a:latin typeface="宋体" charset="-122"/>
              </a:rPr>
              <a:t>?</a:t>
            </a:r>
          </a:p>
          <a:p>
            <a:endParaRPr lang="en-US" altLang="zh-CN" sz="2400">
              <a:latin typeface="宋体" charset="-122"/>
            </a:endParaRPr>
          </a:p>
        </p:txBody>
      </p:sp>
      <p:sp>
        <p:nvSpPr>
          <p:cNvPr id="2070" name="文本框 53253">
            <a:hlinkClick r:id="rId6"/>
          </p:cNvPr>
          <p:cNvSpPr>
            <a:spLocks noChangeArrowheads="1"/>
          </p:cNvSpPr>
          <p:nvPr/>
        </p:nvSpPr>
        <p:spPr bwMode="auto">
          <a:xfrm>
            <a:off x="563563" y="2698750"/>
            <a:ext cx="2636837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远处轰隆隆的雷声预示着一场可能的大雨。</a:t>
            </a:r>
          </a:p>
        </p:txBody>
      </p:sp>
      <p:sp>
        <p:nvSpPr>
          <p:cNvPr id="2071" name="文本框 54276"/>
          <p:cNvSpPr>
            <a:spLocks noChangeArrowheads="1"/>
          </p:cNvSpPr>
          <p:nvPr/>
        </p:nvSpPr>
        <p:spPr bwMode="auto">
          <a:xfrm>
            <a:off x="3476625" y="2698750"/>
            <a:ext cx="2405063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Arial" charset="0"/>
              </a:rPr>
              <a:t>医生通过听诊器可以了解病人的身体状况</a:t>
            </a:r>
          </a:p>
        </p:txBody>
      </p:sp>
      <p:sp>
        <p:nvSpPr>
          <p:cNvPr id="2072" name="标题 54273"/>
          <p:cNvSpPr>
            <a:spLocks noChangeArrowheads="1"/>
          </p:cNvSpPr>
          <p:nvPr>
            <p:ph type="title" idx="4294967295"/>
          </p:nvPr>
        </p:nvSpPr>
        <p:spPr>
          <a:xfrm>
            <a:off x="6251575" y="2670175"/>
            <a:ext cx="2244725" cy="1228725"/>
          </a:xfrm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  <p:txBody>
          <a:bodyPr>
            <a:normAutofit fontScale="90000"/>
          </a:bodyPr>
          <a:lstStyle/>
          <a:p>
            <a:r>
              <a:rPr lang="zh-CN" altLang="en-US" sz="2000">
                <a:solidFill>
                  <a:srgbClr val="FF0000"/>
                </a:solidFill>
              </a:rPr>
              <a:t>铁路工人用铁锤敲击铁轨，会从异常的声音中发现松动的螺栓</a:t>
            </a:r>
          </a:p>
        </p:txBody>
      </p:sp>
    </p:spTree>
    <p:extLst>
      <p:ext uri="{BB962C8B-B14F-4D97-AF65-F5344CB8AC3E}">
        <p14:creationId xmlns:p14="http://schemas.microsoft.com/office/powerpoint/2010/main" val="197881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3" dur="500" fill="hold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9" dur="500" fill="hold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4" grpId="0" animBg="1"/>
      <p:bldP spid="2065" grpId="0" animBg="1"/>
      <p:bldP spid="2069" grpId="0" animBg="1"/>
      <p:bldP spid="2070" grpId="0" animBg="1"/>
      <p:bldP spid="2070" grpId="1" animBg="1"/>
      <p:bldP spid="2071" grpId="0" animBg="1"/>
      <p:bldP spid="207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5" name="图片 53251" descr="ｙｕ７ｊ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152400"/>
            <a:ext cx="950913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图片 53254" descr="3a86813d857be113baa1679f"/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" y="1719263"/>
            <a:ext cx="4845050" cy="2622550"/>
          </a:xfrm>
          <a:prstGeom prst="rect">
            <a:avLst/>
          </a:prstGeom>
          <a:noFill/>
          <a:ln w="57150" cap="flat" algn="ctr">
            <a:solidFill>
              <a:srgbClr val="800080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矩形 53255"/>
          <p:cNvSpPr>
            <a:spLocks noChangeArrowheads="1"/>
          </p:cNvSpPr>
          <p:nvPr/>
        </p:nvSpPr>
        <p:spPr bwMode="auto">
          <a:xfrm>
            <a:off x="268288" y="4756150"/>
            <a:ext cx="3959225" cy="83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海豚利用声波识别食物、敌人和它们周围的环境。</a:t>
            </a:r>
          </a:p>
        </p:txBody>
      </p:sp>
      <p:sp>
        <p:nvSpPr>
          <p:cNvPr id="2078" name="Rectangle 3"/>
          <p:cNvSpPr>
            <a:spLocks noChangeArrowheads="1"/>
          </p:cNvSpPr>
          <p:nvPr/>
        </p:nvSpPr>
        <p:spPr bwMode="auto">
          <a:xfrm>
            <a:off x="128588" y="406400"/>
            <a:ext cx="8039100" cy="184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>
              <a:lnSpc>
                <a:spcPct val="125000"/>
              </a:lnSpc>
            </a:pPr>
            <a:r>
              <a:rPr lang="zh-CN" altLang="en-US" sz="2000">
                <a:latin typeface="宋体" charset="-122"/>
                <a:ea typeface="微软雅黑" charset="-122"/>
              </a:rPr>
              <a:t>　　</a:t>
            </a:r>
            <a:r>
              <a:rPr lang="zh-CN" altLang="en-US" sz="2400">
                <a:latin typeface="宋体" charset="-122"/>
                <a:ea typeface="微软雅黑" charset="-122"/>
              </a:rPr>
              <a:t>思考：除了人类会利用声音传递信息，动物们也会利用声音的信息来求生或捕猎，你能举几个例子吗？</a:t>
            </a:r>
          </a:p>
        </p:txBody>
      </p:sp>
      <p:pic>
        <p:nvPicPr>
          <p:cNvPr id="2079" name="图片 5125" descr="暴风截屏20120424025156"/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050" y="1377950"/>
            <a:ext cx="3773488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0" name="文本框 1"/>
          <p:cNvSpPr>
            <a:spLocks noChangeArrowheads="1"/>
          </p:cNvSpPr>
          <p:nvPr/>
        </p:nvSpPr>
        <p:spPr bwMode="auto">
          <a:xfrm>
            <a:off x="4629150" y="4756150"/>
            <a:ext cx="4170363" cy="83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蝙蝠发出超声波，也能接收超声波</a:t>
            </a:r>
          </a:p>
        </p:txBody>
      </p:sp>
    </p:spTree>
    <p:extLst>
      <p:ext uri="{BB962C8B-B14F-4D97-AF65-F5344CB8AC3E}">
        <p14:creationId xmlns:p14="http://schemas.microsoft.com/office/powerpoint/2010/main" val="693957978"/>
      </p:ext>
    </p:extLst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 decel="100000" fill="hold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800" decel="100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800" decel="100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800" decel="100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8" dur="500" fill="hold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9" dur="500" fill="hold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7" grpId="0" animBg="1"/>
      <p:bldP spid="208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3" name="矩形 56321"/>
          <p:cNvSpPr>
            <a:spLocks noChangeArrowheads="1"/>
          </p:cNvSpPr>
          <p:nvPr/>
        </p:nvSpPr>
        <p:spPr bwMode="auto">
          <a:xfrm>
            <a:off x="685800" y="2133600"/>
            <a:ext cx="2057400" cy="1676400"/>
          </a:xfrm>
          <a:prstGeom prst="rect">
            <a:avLst/>
          </a:prstGeom>
          <a:solidFill>
            <a:srgbClr val="FFFFFF"/>
          </a:solidFill>
          <a:ln w="9525" cap="flat" algn="ctr">
            <a:solidFill>
              <a:srgbClr val="000000"/>
            </a:solidFill>
            <a:prstDash val="solid"/>
            <a:miter lim="1000000"/>
            <a:headEnd type="none" w="med" len="med"/>
            <a:tailEnd type="none" w="med" len="med"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084" name="文本框 56322"/>
          <p:cNvSpPr>
            <a:spLocks noChangeArrowheads="1"/>
          </p:cNvSpPr>
          <p:nvPr/>
        </p:nvSpPr>
        <p:spPr bwMode="auto">
          <a:xfrm>
            <a:off x="617538" y="2325688"/>
            <a:ext cx="219392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400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蝙蝠利用超声波导航</a:t>
            </a:r>
          </a:p>
          <a:p>
            <a:pPr algn="ctr">
              <a:spcBef>
                <a:spcPct val="50000"/>
              </a:spcBef>
            </a:pPr>
            <a:r>
              <a:rPr lang="zh-CN" altLang="en-US" sz="2400">
                <a:solidFill>
                  <a:srgbClr val="CC0099"/>
                </a:solidFill>
                <a:latin typeface="Times New Roman" pitchFamily="18" charset="0"/>
                <a:ea typeface="华文中宋" pitchFamily="2" charset="-122"/>
              </a:rPr>
              <a:t>（回声定位）</a:t>
            </a:r>
          </a:p>
        </p:txBody>
      </p:sp>
      <p:sp>
        <p:nvSpPr>
          <p:cNvPr id="2085" name="直接连接符 56323"/>
          <p:cNvSpPr>
            <a:spLocks noChangeShapeType="1"/>
          </p:cNvSpPr>
          <p:nvPr/>
        </p:nvSpPr>
        <p:spPr bwMode="auto">
          <a:xfrm>
            <a:off x="2743200" y="3276600"/>
            <a:ext cx="1981200" cy="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86" name="文本框 56324"/>
          <p:cNvSpPr>
            <a:spLocks noChangeArrowheads="1"/>
          </p:cNvSpPr>
          <p:nvPr/>
        </p:nvSpPr>
        <p:spPr bwMode="auto">
          <a:xfrm>
            <a:off x="2743200" y="2819400"/>
            <a:ext cx="18288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800">
                <a:latin typeface="Times New Roman" pitchFamily="18" charset="0"/>
                <a:ea typeface="楷体_GB2312" pitchFamily="49" charset="-122"/>
              </a:rPr>
              <a:t>人们受到启示</a:t>
            </a:r>
          </a:p>
        </p:txBody>
      </p:sp>
      <p:sp>
        <p:nvSpPr>
          <p:cNvPr id="2087" name="直接连接符 56325"/>
          <p:cNvSpPr>
            <a:spLocks noChangeShapeType="1"/>
          </p:cNvSpPr>
          <p:nvPr/>
        </p:nvSpPr>
        <p:spPr bwMode="auto">
          <a:xfrm flipH="1">
            <a:off x="5410200" y="2362200"/>
            <a:ext cx="0" cy="190500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88" name="直接连接符 56326"/>
          <p:cNvSpPr>
            <a:spLocks noChangeShapeType="1"/>
          </p:cNvSpPr>
          <p:nvPr/>
        </p:nvSpPr>
        <p:spPr bwMode="auto">
          <a:xfrm>
            <a:off x="5410200" y="2362200"/>
            <a:ext cx="685800" cy="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89" name="直接连接符 56327"/>
          <p:cNvSpPr>
            <a:spLocks noChangeShapeType="1"/>
          </p:cNvSpPr>
          <p:nvPr/>
        </p:nvSpPr>
        <p:spPr bwMode="auto">
          <a:xfrm>
            <a:off x="5410200" y="3276600"/>
            <a:ext cx="685800" cy="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90" name="直接连接符 56328"/>
          <p:cNvSpPr>
            <a:spLocks noChangeShapeType="1"/>
          </p:cNvSpPr>
          <p:nvPr/>
        </p:nvSpPr>
        <p:spPr bwMode="auto">
          <a:xfrm>
            <a:off x="5410200" y="4267200"/>
            <a:ext cx="609600" cy="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91" name="文本框 56329"/>
          <p:cNvSpPr>
            <a:spLocks noChangeArrowheads="1"/>
          </p:cNvSpPr>
          <p:nvPr/>
        </p:nvSpPr>
        <p:spPr bwMode="auto">
          <a:xfrm>
            <a:off x="4648200" y="2362200"/>
            <a:ext cx="6096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声呐</a:t>
            </a:r>
          </a:p>
        </p:txBody>
      </p:sp>
      <p:sp>
        <p:nvSpPr>
          <p:cNvPr id="2092" name="文本框 56330"/>
          <p:cNvSpPr>
            <a:spLocks noChangeArrowheads="1"/>
          </p:cNvSpPr>
          <p:nvPr/>
        </p:nvSpPr>
        <p:spPr bwMode="auto">
          <a:xfrm>
            <a:off x="6172200" y="1905000"/>
            <a:ext cx="2209800" cy="984250"/>
          </a:xfrm>
          <a:prstGeom prst="rect">
            <a:avLst/>
          </a:prstGeom>
          <a:noFill/>
          <a:ln w="38100" cap="flat" algn="ctr">
            <a:solidFill>
              <a:srgbClr val="FF99CC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800">
                <a:solidFill>
                  <a:srgbClr val="12710D"/>
                </a:solidFill>
                <a:latin typeface="Times New Roman" pitchFamily="18" charset="0"/>
                <a:ea typeface="楷体_GB2312" pitchFamily="49" charset="-122"/>
              </a:rPr>
              <a:t>探测海深、海底暗礁等</a:t>
            </a:r>
          </a:p>
        </p:txBody>
      </p:sp>
      <p:sp>
        <p:nvSpPr>
          <p:cNvPr id="2093" name="文本框 56331"/>
          <p:cNvSpPr>
            <a:spLocks noChangeArrowheads="1"/>
          </p:cNvSpPr>
          <p:nvPr/>
        </p:nvSpPr>
        <p:spPr bwMode="auto">
          <a:xfrm>
            <a:off x="6172200" y="2971800"/>
            <a:ext cx="2209800" cy="984250"/>
          </a:xfrm>
          <a:prstGeom prst="rect">
            <a:avLst/>
          </a:prstGeom>
          <a:noFill/>
          <a:ln w="38100" cap="flat" algn="ctr">
            <a:solidFill>
              <a:srgbClr val="FF99CC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800">
                <a:solidFill>
                  <a:srgbClr val="12710D"/>
                </a:solidFill>
                <a:latin typeface="Times New Roman" pitchFamily="18" charset="0"/>
                <a:ea typeface="楷体_GB2312" pitchFamily="49" charset="-122"/>
              </a:rPr>
              <a:t>探测鱼群、潜艇位置等</a:t>
            </a:r>
          </a:p>
        </p:txBody>
      </p:sp>
      <p:sp>
        <p:nvSpPr>
          <p:cNvPr id="2094" name="文本框 56332"/>
          <p:cNvSpPr>
            <a:spLocks noChangeArrowheads="1"/>
          </p:cNvSpPr>
          <p:nvPr/>
        </p:nvSpPr>
        <p:spPr bwMode="auto">
          <a:xfrm>
            <a:off x="6019800" y="4038600"/>
            <a:ext cx="2590800" cy="984250"/>
          </a:xfrm>
          <a:prstGeom prst="rect">
            <a:avLst/>
          </a:prstGeom>
          <a:noFill/>
          <a:ln w="38100" cap="flat" algn="ctr">
            <a:solidFill>
              <a:srgbClr val="FF99CC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800">
                <a:solidFill>
                  <a:srgbClr val="12710D"/>
                </a:solidFill>
                <a:latin typeface="Times New Roman" pitchFamily="18" charset="0"/>
                <a:ea typeface="楷体_GB2312" pitchFamily="49" charset="-122"/>
              </a:rPr>
              <a:t>绘水下数千米地形图</a:t>
            </a:r>
          </a:p>
        </p:txBody>
      </p:sp>
      <p:sp>
        <p:nvSpPr>
          <p:cNvPr id="2095" name="直接连接符 56333"/>
          <p:cNvSpPr>
            <a:spLocks noChangeShapeType="1"/>
          </p:cNvSpPr>
          <p:nvPr/>
        </p:nvSpPr>
        <p:spPr bwMode="auto">
          <a:xfrm flipH="1">
            <a:off x="1676400" y="3810000"/>
            <a:ext cx="0" cy="99060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96" name="直接连接符 56334"/>
          <p:cNvSpPr>
            <a:spLocks noChangeShapeType="1"/>
          </p:cNvSpPr>
          <p:nvPr/>
        </p:nvSpPr>
        <p:spPr bwMode="auto">
          <a:xfrm>
            <a:off x="1676400" y="4800600"/>
            <a:ext cx="3200400" cy="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97" name="直接连接符 56335"/>
          <p:cNvSpPr>
            <a:spLocks noChangeShapeType="1"/>
          </p:cNvSpPr>
          <p:nvPr/>
        </p:nvSpPr>
        <p:spPr bwMode="auto">
          <a:xfrm flipH="1" flipV="1">
            <a:off x="4876800" y="3657600"/>
            <a:ext cx="0" cy="1143000"/>
          </a:xfrm>
          <a:prstGeom prst="line">
            <a:avLst/>
          </a:prstGeom>
          <a:noFill/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98" name="文本框 56336"/>
          <p:cNvSpPr>
            <a:spLocks noChangeArrowheads="1"/>
          </p:cNvSpPr>
          <p:nvPr/>
        </p:nvSpPr>
        <p:spPr bwMode="auto">
          <a:xfrm>
            <a:off x="1828800" y="43434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50000"/>
              </a:spcBef>
            </a:pPr>
            <a:r>
              <a:rPr lang="zh-CN" altLang="en-US" sz="2800">
                <a:latin typeface="Times New Roman" pitchFamily="18" charset="0"/>
                <a:ea typeface="楷体_GB2312" pitchFamily="49" charset="-122"/>
              </a:rPr>
              <a:t>仿生学</a:t>
            </a:r>
          </a:p>
        </p:txBody>
      </p:sp>
      <p:pic>
        <p:nvPicPr>
          <p:cNvPr id="2099" name="图片 56337" descr="b_ED638BDFA71AF4BE996921E1CFA3F82A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105400"/>
            <a:ext cx="114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00" name="文本框 1"/>
          <p:cNvSpPr>
            <a:spLocks noChangeArrowheads="1"/>
          </p:cNvSpPr>
          <p:nvPr/>
        </p:nvSpPr>
        <p:spPr bwMode="auto">
          <a:xfrm>
            <a:off x="368300" y="898525"/>
            <a:ext cx="16129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回声定位</a:t>
            </a:r>
          </a:p>
        </p:txBody>
      </p:sp>
      <p:pic>
        <p:nvPicPr>
          <p:cNvPr id="2101" name="New picture"/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1100" y="12395200"/>
            <a:ext cx="342900" cy="2540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7748524"/>
      </p:ext>
    </p:extLst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2" presetClass="entr" presetSubtype="4" fill="hold" grpId="0" nodeType="afterEffect"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0" dur="500" fill="hold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 fill="hold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2" dur="500" fill="hold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1" dur="500" fill="hold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7" dur="500" fill="hold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2" presetClass="entr" presetSubtype="4" fill="hold" grpId="0" nodeType="afterEffect"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41" dur="500" fill="hold"/>
                                        <p:tgtEl>
                                          <p:spTgt spid="2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2" dur="500" fill="hold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3" dur="500" fill="hold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7" dur="500" fill="hold"/>
                                        <p:tgtEl>
                                          <p:spTgt spid="2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3" dur="500" fill="hold"/>
                                        <p:tgtEl>
                                          <p:spTgt spid="2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5" presetClass="entr" presetSubtype="10" fill="hold" grpId="0" nodeType="afterEffect"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7" dur="500" fill="hold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9" presetID="5" presetClass="entr" presetSubtype="10" fill="hold" grpId="0" nodeType="afterEffect">
                                  <p:childTnLst>
                                    <p:set>
                                      <p:cBhvr additive="base"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81" dur="500" fill="hold"/>
                                        <p:tgtEl>
                                          <p:spTgt spid="2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87" dur="500" fill="hold"/>
                                        <p:tgtEl>
                                          <p:spTgt spid="2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4" grpId="0" animBg="1"/>
      <p:bldP spid="2085" grpId="0" animBg="1"/>
      <p:bldP spid="2086" grpId="0" animBg="1"/>
      <p:bldP spid="2087" grpId="0" animBg="1"/>
      <p:bldP spid="2088" grpId="0" animBg="1"/>
      <p:bldP spid="2089" grpId="0" animBg="1"/>
      <p:bldP spid="2090" grpId="0" animBg="1"/>
      <p:bldP spid="2091" grpId="0" animBg="1"/>
      <p:bldP spid="2092" grpId="0" animBg="1"/>
      <p:bldP spid="2093" grpId="0" animBg="1"/>
      <p:bldP spid="2094" grpId="0" animBg="1"/>
      <p:bldP spid="2095" grpId="0" animBg="1"/>
      <p:bldP spid="2096" grpId="0" animBg="1"/>
      <p:bldP spid="2097" grpId="0" animBg="1"/>
      <p:bldP spid="2098" grpId="0" animBg="1"/>
      <p:bldP spid="210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4" name="文本框 1"/>
          <p:cNvSpPr>
            <a:spLocks noChangeArrowheads="1"/>
          </p:cNvSpPr>
          <p:nvPr/>
        </p:nvSpPr>
        <p:spPr bwMode="auto">
          <a:xfrm>
            <a:off x="501650" y="333375"/>
            <a:ext cx="57435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zh-CN" sz="3600"/>
              <a:t>回声定位的应用：</a:t>
            </a:r>
          </a:p>
        </p:txBody>
      </p:sp>
      <p:pic>
        <p:nvPicPr>
          <p:cNvPr id="2105" name="图片 3"/>
          <p:cNvPicPr preferRelativeResize="0">
            <a:picLocks noChangeArrowheads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0" y="974725"/>
            <a:ext cx="3187700" cy="24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06" name="文本框 1"/>
          <p:cNvSpPr>
            <a:spLocks noChangeArrowheads="1"/>
          </p:cNvSpPr>
          <p:nvPr/>
        </p:nvSpPr>
        <p:spPr bwMode="auto">
          <a:xfrm>
            <a:off x="401638" y="2855913"/>
            <a:ext cx="2332037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2800">
                <a:solidFill>
                  <a:srgbClr val="FF0000"/>
                </a:solidFill>
              </a:rPr>
              <a:t>超声导盲仪</a:t>
            </a:r>
          </a:p>
        </p:txBody>
      </p:sp>
      <p:pic>
        <p:nvPicPr>
          <p:cNvPr id="2107" name="图片 61442">
            <a:hlinkClick r:id="rId5"/>
          </p:cNvPr>
          <p:cNvPicPr preferRelativeResize="0">
            <a:picLocks noChangeArrowheads="1"/>
          </p:cNvPicPr>
          <p:nvPr>
            <p:custDataLst>
              <p:tags r:id="rId2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300" y="974725"/>
            <a:ext cx="2773363" cy="246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08" name="文本框 2"/>
          <p:cNvSpPr>
            <a:spLocks noChangeArrowheads="1"/>
          </p:cNvSpPr>
          <p:nvPr/>
        </p:nvSpPr>
        <p:spPr bwMode="auto">
          <a:xfrm>
            <a:off x="4070350" y="2855913"/>
            <a:ext cx="1612900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</a:rPr>
              <a:t>倒车雷达</a:t>
            </a:r>
            <a:r>
              <a:rPr lang="zh-CN" altLang="en-US" sz="2800" b="0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pic>
        <p:nvPicPr>
          <p:cNvPr id="2109" name="图片 8197" descr="暴风截屏20120424025325"/>
          <p:cNvPicPr preferRelativeResize="0"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225" y="974725"/>
            <a:ext cx="2843213" cy="246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10" name="文本框 3"/>
          <p:cNvSpPr>
            <a:spLocks noChangeArrowheads="1"/>
          </p:cNvSpPr>
          <p:nvPr/>
        </p:nvSpPr>
        <p:spPr bwMode="auto">
          <a:xfrm>
            <a:off x="6440488" y="3078163"/>
            <a:ext cx="2565400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CC0000"/>
                </a:solidFill>
                <a:latin typeface="Times New Roman" pitchFamily="18" charset="0"/>
              </a:rPr>
              <a:t>彩超（或</a:t>
            </a:r>
            <a:r>
              <a:rPr lang="en-US" altLang="zh-CN" sz="2800">
                <a:solidFill>
                  <a:srgbClr val="CC0000"/>
                </a:solidFill>
                <a:latin typeface="Times New Roman" pitchFamily="18" charset="0"/>
              </a:rPr>
              <a:t>B</a:t>
            </a:r>
            <a:r>
              <a:rPr lang="zh-CN" altLang="en-US" sz="2800">
                <a:solidFill>
                  <a:srgbClr val="CC0000"/>
                </a:solidFill>
                <a:latin typeface="Times New Roman" pitchFamily="18" charset="0"/>
              </a:rPr>
              <a:t>超）</a:t>
            </a:r>
          </a:p>
        </p:txBody>
      </p:sp>
      <p:pic>
        <p:nvPicPr>
          <p:cNvPr id="2111" name="内容占位符 22529" descr="1f4b6735-7521-4746-b29c-bca2979f7b67"/>
          <p:cNvPicPr preferRelativeResize="0"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8" y="3509963"/>
            <a:ext cx="3132137" cy="2490787"/>
          </a:xfrm>
          <a:prstGeom prst="rect">
            <a:avLst/>
          </a:prstGeom>
          <a:noFill/>
          <a:ln w="57150" cap="flat" algn="ctr">
            <a:solidFill>
              <a:srgbClr val="FF0066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2" name="内容占位符 22530" descr="cgp_040327_07"/>
          <p:cNvPicPr preferRelativeResize="0">
            <a:picLocks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300" y="3509963"/>
            <a:ext cx="2773363" cy="2490787"/>
          </a:xfrm>
          <a:prstGeom prst="rect">
            <a:avLst/>
          </a:prstGeom>
          <a:noFill/>
          <a:ln w="57150" cap="flat" algn="ctr">
            <a:solidFill>
              <a:srgbClr val="FF0066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3" name="内容占位符 22531" descr="6484394"/>
          <p:cNvPicPr preferRelativeResize="0">
            <a:picLocks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925" y="3511550"/>
            <a:ext cx="2620963" cy="2489200"/>
          </a:xfrm>
          <a:prstGeom prst="rect">
            <a:avLst/>
          </a:prstGeom>
          <a:noFill/>
          <a:ln w="57150" cap="flat" algn="ctr">
            <a:solidFill>
              <a:srgbClr val="FF0066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14" name="文本框 4"/>
          <p:cNvSpPr>
            <a:spLocks noChangeArrowheads="1"/>
          </p:cNvSpPr>
          <p:nvPr/>
        </p:nvSpPr>
        <p:spPr bwMode="auto">
          <a:xfrm>
            <a:off x="584200" y="6000750"/>
            <a:ext cx="2328863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  <a:latin typeface="Arial" charset="0"/>
              </a:rPr>
              <a:t>超声波探伤仪</a:t>
            </a:r>
          </a:p>
        </p:txBody>
      </p:sp>
      <p:sp>
        <p:nvSpPr>
          <p:cNvPr id="2115" name="文本框 5"/>
          <p:cNvSpPr>
            <a:spLocks noChangeArrowheads="1"/>
          </p:cNvSpPr>
          <p:nvPr/>
        </p:nvSpPr>
        <p:spPr bwMode="auto">
          <a:xfrm>
            <a:off x="3568700" y="6000750"/>
            <a:ext cx="2328863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  <a:latin typeface="Arial" charset="0"/>
              </a:rPr>
              <a:t>超声波测厚仪</a:t>
            </a:r>
          </a:p>
        </p:txBody>
      </p:sp>
      <p:sp>
        <p:nvSpPr>
          <p:cNvPr id="2116" name="文本框 6"/>
          <p:cNvSpPr>
            <a:spLocks noChangeArrowheads="1"/>
          </p:cNvSpPr>
          <p:nvPr/>
        </p:nvSpPr>
        <p:spPr bwMode="auto">
          <a:xfrm>
            <a:off x="6559550" y="6059488"/>
            <a:ext cx="23272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  <a:latin typeface="Arial" charset="0"/>
              </a:rPr>
              <a:t>超声波测速仪 </a:t>
            </a:r>
          </a:p>
        </p:txBody>
      </p:sp>
    </p:spTree>
    <p:extLst>
      <p:ext uri="{BB962C8B-B14F-4D97-AF65-F5344CB8AC3E}">
        <p14:creationId xmlns:p14="http://schemas.microsoft.com/office/powerpoint/2010/main" val="2949298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" name="文本框 58369"/>
          <p:cNvSpPr>
            <a:spLocks noChangeArrowheads="1"/>
          </p:cNvSpPr>
          <p:nvPr/>
        </p:nvSpPr>
        <p:spPr bwMode="auto">
          <a:xfrm>
            <a:off x="5715000" y="838200"/>
            <a:ext cx="32004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2800">
                <a:solidFill>
                  <a:srgbClr val="FF33CC"/>
                </a:solidFill>
                <a:latin typeface="仿宋_GB2312" pitchFamily="49" charset="-122"/>
                <a:ea typeface="仿宋_GB2312" pitchFamily="49" charset="-122"/>
              </a:rPr>
              <a:t>    把脉（切脉）</a:t>
            </a:r>
            <a:r>
              <a:rPr lang="en-US" altLang="zh-CN" sz="2800">
                <a:solidFill>
                  <a:srgbClr val="FF33CC"/>
                </a:solidFill>
                <a:latin typeface="Arial"/>
                <a:ea typeface="仿宋_GB2312" pitchFamily="49" charset="-122"/>
              </a:rPr>
              <a:t>——</a:t>
            </a:r>
            <a:r>
              <a:rPr lang="zh-CN" altLang="en-US" sz="2800">
                <a:solidFill>
                  <a:srgbClr val="FF33CC"/>
                </a:solidFill>
                <a:latin typeface="仿宋_GB2312" pitchFamily="49" charset="-122"/>
                <a:ea typeface="仿宋_GB2312" pitchFamily="49" charset="-122"/>
              </a:rPr>
              <a:t>利用声音诊病的最早的例子</a:t>
            </a:r>
          </a:p>
        </p:txBody>
      </p:sp>
      <p:pic>
        <p:nvPicPr>
          <p:cNvPr id="2120" name="图片 58370" descr="b_ADCD37440831950D"/>
          <p:cNvPicPr preferRelativeResize="0">
            <a:picLocks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986"/>
          <a:stretch>
            <a:fillRect/>
          </a:stretch>
        </p:blipFill>
        <p:spPr bwMode="auto">
          <a:xfrm>
            <a:off x="1187450" y="381000"/>
            <a:ext cx="5518150" cy="563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14895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 fill="hold"/>
                                        <p:tgtEl>
                                          <p:spTgt spid="2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 additive="base">
                                        <p:cTn id="13" dur="1000" fill="hold"/>
                                        <p:tgtEl>
                                          <p:spTgt spid="2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3" name="AutoShape 4"/>
          <p:cNvSpPr>
            <a:spLocks noChangeArrowheads="1"/>
          </p:cNvSpPr>
          <p:nvPr/>
        </p:nvSpPr>
        <p:spPr bwMode="auto">
          <a:xfrm>
            <a:off x="539750" y="908050"/>
            <a:ext cx="8604250" cy="5113338"/>
          </a:xfrm>
          <a:prstGeom prst="ellipseRibbon2">
            <a:avLst>
              <a:gd name="adj1" fmla="val 25000"/>
              <a:gd name="adj2" fmla="val 50000"/>
              <a:gd name="adj3" fmla="val 12500"/>
            </a:avLst>
          </a:prstGeom>
          <a:solidFill>
            <a:srgbClr val="CCCCFF"/>
          </a:solidFill>
          <a:ln w="9525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/>
          <a:p>
            <a:endParaRPr lang="zh-CN" altLang="zh-CN" sz="2400">
              <a:latin typeface="Times New Roman" pitchFamily="18" charset="0"/>
            </a:endParaRPr>
          </a:p>
        </p:txBody>
      </p:sp>
      <p:sp>
        <p:nvSpPr>
          <p:cNvPr id="2124" name="Text Box 5"/>
          <p:cNvSpPr>
            <a:spLocks noChangeArrowheads="1"/>
          </p:cNvSpPr>
          <p:nvPr/>
        </p:nvSpPr>
        <p:spPr bwMode="auto">
          <a:xfrm>
            <a:off x="2843213" y="1341438"/>
            <a:ext cx="4033837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8000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次声波的危害</a:t>
            </a:r>
          </a:p>
        </p:txBody>
      </p:sp>
    </p:spTree>
    <p:extLst>
      <p:ext uri="{BB962C8B-B14F-4D97-AF65-F5344CB8AC3E}">
        <p14:creationId xmlns:p14="http://schemas.microsoft.com/office/powerpoint/2010/main" val="3982959747"/>
      </p:ext>
    </p:extLst>
  </p:cSld>
  <p:clrMapOvr>
    <a:masterClrMapping/>
  </p:clrMapOvr>
  <p:transition>
    <p:sndAc>
      <p:stSnd>
        <p:snd r:embed="rId2" name="hammer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7" name="Picture 4"/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53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28" name="Group 9"/>
          <p:cNvGrpSpPr>
            <a:grpSpLocks/>
          </p:cNvGrpSpPr>
          <p:nvPr/>
        </p:nvGrpSpPr>
        <p:grpSpPr bwMode="auto">
          <a:xfrm>
            <a:off x="4427538" y="0"/>
            <a:ext cx="4716462" cy="6858000"/>
            <a:chOff x="2789" y="0"/>
            <a:chExt cx="2971" cy="4320"/>
          </a:xfrm>
        </p:grpSpPr>
        <p:pic>
          <p:nvPicPr>
            <p:cNvPr id="2129" name="Picture 6" descr="Img222146402"/>
            <p:cNvPicPr preferRelativeResize="0"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9" y="0"/>
              <a:ext cx="2971" cy="20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30" name="Picture 8" descr="Img224167233"/>
            <p:cNvPicPr preferRelativeResize="0"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9" y="2069"/>
              <a:ext cx="2971" cy="22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31" name="Text Box 10"/>
          <p:cNvSpPr>
            <a:spLocks noChangeArrowheads="1"/>
          </p:cNvSpPr>
          <p:nvPr/>
        </p:nvSpPr>
        <p:spPr bwMode="auto">
          <a:xfrm>
            <a:off x="539750" y="2852738"/>
            <a:ext cx="2592388" cy="914400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5400">
                <a:solidFill>
                  <a:srgbClr val="FB2919"/>
                </a:solidFill>
                <a:latin typeface="Times New Roman" pitchFamily="18" charset="0"/>
                <a:ea typeface="黑体" pitchFamily="2" charset="-122"/>
              </a:rPr>
              <a:t>核爆炸</a:t>
            </a:r>
          </a:p>
        </p:txBody>
      </p:sp>
      <p:sp>
        <p:nvSpPr>
          <p:cNvPr id="2132" name="Text Box 11"/>
          <p:cNvSpPr>
            <a:spLocks noChangeArrowheads="1"/>
          </p:cNvSpPr>
          <p:nvPr/>
        </p:nvSpPr>
        <p:spPr bwMode="auto">
          <a:xfrm>
            <a:off x="5867400" y="3068638"/>
            <a:ext cx="2881313" cy="823912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800">
                <a:solidFill>
                  <a:srgbClr val="FB2919"/>
                </a:solidFill>
                <a:latin typeface="Times New Roman" pitchFamily="18" charset="0"/>
                <a:ea typeface="黑体" pitchFamily="2" charset="-122"/>
              </a:rPr>
              <a:t>导弹发射</a:t>
            </a:r>
          </a:p>
        </p:txBody>
      </p:sp>
    </p:spTree>
    <p:extLst>
      <p:ext uri="{BB962C8B-B14F-4D97-AF65-F5344CB8AC3E}">
        <p14:creationId xmlns:p14="http://schemas.microsoft.com/office/powerpoint/2010/main" val="2216181561"/>
      </p:ext>
    </p:extLst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1" grpId="0" animBg="1"/>
      <p:bldP spid="21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5" name="Group 19"/>
          <p:cNvGrpSpPr>
            <a:grpSpLocks/>
          </p:cNvGrpSpPr>
          <p:nvPr/>
        </p:nvGrpSpPr>
        <p:grpSpPr bwMode="auto">
          <a:xfrm>
            <a:off x="0" y="0"/>
            <a:ext cx="3241675" cy="6858000"/>
            <a:chOff x="0" y="0"/>
            <a:chExt cx="2042" cy="4320"/>
          </a:xfrm>
        </p:grpSpPr>
        <p:pic>
          <p:nvPicPr>
            <p:cNvPr id="2136" name="Picture 5" descr="image006"/>
            <p:cNvPicPr preferRelativeResize="0"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115"/>
              <a:ext cx="2018" cy="22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37" name="Picture 7" descr="F2005052610430200000"/>
            <p:cNvPicPr preferRelativeResize="0"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042" cy="2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38" name="Group 21"/>
          <p:cNvGrpSpPr>
            <a:grpSpLocks/>
          </p:cNvGrpSpPr>
          <p:nvPr/>
        </p:nvGrpSpPr>
        <p:grpSpPr bwMode="auto">
          <a:xfrm>
            <a:off x="3203575" y="0"/>
            <a:ext cx="5940425" cy="6858000"/>
            <a:chOff x="2018" y="0"/>
            <a:chExt cx="3742" cy="4320"/>
          </a:xfrm>
        </p:grpSpPr>
        <p:pic>
          <p:nvPicPr>
            <p:cNvPr id="2139" name="Picture 9" descr="U662P1T1D5817471F21DT20050208140234"/>
            <p:cNvPicPr preferRelativeResize="0"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9" y="2894"/>
              <a:ext cx="1901" cy="14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40" name="Picture 15" descr="wm04122602_17"/>
            <p:cNvPicPr preferRelativeResize="0"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7" y="1797"/>
              <a:ext cx="1973" cy="11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141" name="Group 20"/>
            <p:cNvGrpSpPr>
              <a:grpSpLocks/>
            </p:cNvGrpSpPr>
            <p:nvPr/>
          </p:nvGrpSpPr>
          <p:grpSpPr bwMode="auto">
            <a:xfrm>
              <a:off x="2018" y="0"/>
              <a:ext cx="1860" cy="4320"/>
              <a:chOff x="2018" y="0"/>
              <a:chExt cx="1860" cy="4320"/>
            </a:xfrm>
          </p:grpSpPr>
          <p:pic>
            <p:nvPicPr>
              <p:cNvPr id="2142" name="Picture 16" descr="200451191327797"/>
              <p:cNvPicPr preferRelativeResize="0">
                <a:picLocks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18" y="0"/>
                <a:ext cx="1846" cy="211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cap="flat" algn="ctr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43" name="Picture 17" descr="01"/>
              <p:cNvPicPr preferRelativeResize="0">
                <a:picLocks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18" y="2115"/>
                <a:ext cx="1860" cy="22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cap="flat" algn="ctr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2144" name="Picture 18" descr="u=2582042394,970928615&amp;gp=3"/>
            <p:cNvPicPr preferRelativeResize="0">
              <a:picLocks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8" y="0"/>
              <a:ext cx="1882" cy="17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45" name="Text Box 22"/>
          <p:cNvSpPr>
            <a:spLocks noChangeArrowheads="1"/>
          </p:cNvSpPr>
          <p:nvPr/>
        </p:nvSpPr>
        <p:spPr bwMode="auto">
          <a:xfrm>
            <a:off x="323850" y="2852738"/>
            <a:ext cx="2160588" cy="914400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5400">
                <a:solidFill>
                  <a:srgbClr val="FB2919"/>
                </a:solidFill>
                <a:latin typeface="Times New Roman" pitchFamily="18" charset="0"/>
                <a:ea typeface="黑体" pitchFamily="2" charset="-122"/>
              </a:rPr>
              <a:t>火山</a:t>
            </a:r>
          </a:p>
        </p:txBody>
      </p:sp>
      <p:sp>
        <p:nvSpPr>
          <p:cNvPr id="2146" name="Text Box 23"/>
          <p:cNvSpPr>
            <a:spLocks noChangeArrowheads="1"/>
          </p:cNvSpPr>
          <p:nvPr/>
        </p:nvSpPr>
        <p:spPr bwMode="auto">
          <a:xfrm>
            <a:off x="3635375" y="4508500"/>
            <a:ext cx="2160588" cy="914400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5400">
                <a:solidFill>
                  <a:srgbClr val="FB2919"/>
                </a:solidFill>
                <a:latin typeface="Times New Roman" pitchFamily="18" charset="0"/>
                <a:ea typeface="黑体" pitchFamily="2" charset="-122"/>
              </a:rPr>
              <a:t>地震</a:t>
            </a:r>
          </a:p>
        </p:txBody>
      </p:sp>
      <p:sp>
        <p:nvSpPr>
          <p:cNvPr id="2147" name="Text Box 24"/>
          <p:cNvSpPr>
            <a:spLocks noChangeArrowheads="1"/>
          </p:cNvSpPr>
          <p:nvPr/>
        </p:nvSpPr>
        <p:spPr bwMode="auto">
          <a:xfrm>
            <a:off x="7248525" y="1844675"/>
            <a:ext cx="854075" cy="3097213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/>
          <a:lstStyle/>
          <a:p>
            <a:r>
              <a:rPr lang="zh-CN" altLang="en-US" sz="4400">
                <a:solidFill>
                  <a:srgbClr val="FB2919"/>
                </a:solidFill>
                <a:latin typeface="Times New Roman" pitchFamily="18" charset="0"/>
                <a:ea typeface="黑体" pitchFamily="2" charset="-122"/>
              </a:rPr>
              <a:t>风暴与海啸</a:t>
            </a:r>
          </a:p>
        </p:txBody>
      </p:sp>
    </p:spTree>
    <p:extLst>
      <p:ext uri="{BB962C8B-B14F-4D97-AF65-F5344CB8AC3E}">
        <p14:creationId xmlns:p14="http://schemas.microsoft.com/office/powerpoint/2010/main" val="1567013269"/>
      </p:ext>
    </p:extLst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2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5" grpId="0" animBg="1"/>
      <p:bldP spid="2146" grpId="0" animBg="1"/>
      <p:bldP spid="21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" name="矩形 62467"/>
          <p:cNvSpPr>
            <a:spLocks noChangeArrowheads="1"/>
          </p:cNvSpPr>
          <p:nvPr/>
        </p:nvSpPr>
        <p:spPr bwMode="auto">
          <a:xfrm>
            <a:off x="-4763" y="3749675"/>
            <a:ext cx="8915401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zh-CN" altLang="en-US" sz="3200"/>
              <a:t>水波是一种波动，水波能传递能量。</a:t>
            </a:r>
          </a:p>
          <a:p>
            <a:pPr marL="342900" indent="-342900">
              <a:spcBef>
                <a:spcPct val="20000"/>
              </a:spcBef>
            </a:pPr>
            <a:r>
              <a:rPr lang="zh-CN" altLang="en-US" sz="3200">
                <a:solidFill>
                  <a:srgbClr val="6600FF"/>
                </a:solidFill>
              </a:rPr>
              <a:t>声波也是一种波动，那么</a:t>
            </a:r>
            <a:r>
              <a:rPr lang="en-US" altLang="zh-CN" sz="3200">
                <a:solidFill>
                  <a:srgbClr val="6600FF"/>
                </a:solidFill>
              </a:rPr>
              <a:t>,</a:t>
            </a:r>
            <a:r>
              <a:rPr lang="zh-CN" altLang="en-US" sz="3200">
                <a:solidFill>
                  <a:srgbClr val="6600FF"/>
                </a:solidFill>
              </a:rPr>
              <a:t>声波能传递能量吗？</a:t>
            </a:r>
          </a:p>
        </p:txBody>
      </p:sp>
      <p:sp>
        <p:nvSpPr>
          <p:cNvPr id="2151" name="矩形 62468"/>
          <p:cNvSpPr>
            <a:spLocks noChangeArrowheads="1"/>
          </p:cNvSpPr>
          <p:nvPr/>
        </p:nvSpPr>
        <p:spPr bwMode="auto">
          <a:xfrm>
            <a:off x="76200" y="969963"/>
            <a:ext cx="6019800" cy="181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US" altLang="zh-CN" sz="2800" b="0">
                <a:latin typeface="Times New Roman" pitchFamily="18" charset="0"/>
              </a:rPr>
              <a:t>    </a:t>
            </a:r>
            <a:r>
              <a:rPr lang="zh-CN" altLang="en-US" sz="2800" b="0">
                <a:latin typeface="Times New Roman" pitchFamily="18" charset="0"/>
              </a:rPr>
              <a:t>思考：把一块石头扔进水里，可以看到一圈一圈的水波向四周散去，水面上的树叶也随之起伏。这说明石头 的能量通过水波传给了树叶。</a:t>
            </a:r>
          </a:p>
        </p:txBody>
      </p:sp>
      <p:pic>
        <p:nvPicPr>
          <p:cNvPr id="2152" name="图片 62469">
            <a:hlinkClick r:id="rId2"/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075" y="1293813"/>
            <a:ext cx="2784475" cy="220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549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 decel="100000" fill="hold"/>
                                        <p:tgtEl>
                                          <p:spTgt spid="2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800" decel="1000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800" decel="1000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800" decel="1000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" grpId="0" build="p" animBg="1"/>
      <p:bldP spid="215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5" name="Picture 5" descr="AVSEQ08_20124316112"/>
          <p:cNvPicPr preferRelativeResize="0">
            <a:picLocks noChangeArrowheads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25146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6" name="Picture 7" descr="AVSEQ08_20124316940"/>
          <p:cNvPicPr preferRelativeResize="0">
            <a:picLocks noChangeArrowheads="1"/>
          </p:cNvPicPr>
          <p:nvPr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600200"/>
            <a:ext cx="25146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7" name="Rectangle 8"/>
          <p:cNvSpPr>
            <a:spLocks noChangeArrowheads="1"/>
          </p:cNvSpPr>
          <p:nvPr>
            <p:ph idx="4294967295"/>
          </p:nvPr>
        </p:nvSpPr>
        <p:spPr>
          <a:xfrm>
            <a:off x="365125" y="588963"/>
            <a:ext cx="8229600" cy="4525962"/>
          </a:xfrm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  <p:txBody>
          <a:bodyPr/>
          <a:lstStyle/>
          <a:p>
            <a:pPr>
              <a:spcBef>
                <a:spcPct val="0"/>
              </a:spcBef>
              <a:buFont typeface="Arial" charset="0"/>
              <a:buNone/>
            </a:pP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</a:rPr>
              <a:t>二、利用声可以传递能量</a:t>
            </a:r>
          </a:p>
        </p:txBody>
      </p:sp>
      <p:sp>
        <p:nvSpPr>
          <p:cNvPr id="2158" name="AutoShape 9"/>
          <p:cNvSpPr>
            <a:spLocks noChangeArrowheads="1"/>
          </p:cNvSpPr>
          <p:nvPr/>
        </p:nvSpPr>
        <p:spPr bwMode="auto">
          <a:xfrm>
            <a:off x="1519238" y="4089400"/>
            <a:ext cx="6938962" cy="2003425"/>
          </a:xfrm>
          <a:prstGeom prst="cloudCallout">
            <a:avLst>
              <a:gd name="adj1" fmla="val 28347"/>
              <a:gd name="adj2" fmla="val -82667"/>
            </a:avLst>
          </a:prstGeom>
          <a:solidFill>
            <a:srgbClr val="BBE0E3"/>
          </a:solidFill>
          <a:ln w="952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0" tIns="0" rIns="0" bIns="0"/>
          <a:lstStyle/>
          <a:p>
            <a:pPr>
              <a:lnSpc>
                <a:spcPct val="125000"/>
              </a:lnSpc>
            </a:pP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　　　在这些情景中，</a:t>
            </a:r>
            <a:r>
              <a:rPr lang="zh-CN" altLang="en-US" sz="2800">
                <a:latin typeface="Arial"/>
                <a:ea typeface="楷体_GB2312" pitchFamily="49" charset="-122"/>
              </a:rPr>
              <a:t>“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声</a:t>
            </a:r>
            <a:r>
              <a:rPr lang="zh-CN" altLang="en-US" sz="2800">
                <a:latin typeface="Arial"/>
                <a:ea typeface="楷体_GB2312" pitchFamily="49" charset="-122"/>
              </a:rPr>
              <a:t>”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　　</a:t>
            </a:r>
          </a:p>
          <a:p>
            <a:pPr>
              <a:lnSpc>
                <a:spcPct val="125000"/>
              </a:lnSpc>
            </a:pP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　分别都起了什么作用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?</a:t>
            </a:r>
          </a:p>
        </p:txBody>
      </p:sp>
      <p:sp>
        <p:nvSpPr>
          <p:cNvPr id="2159" name="文本框 1"/>
          <p:cNvSpPr>
            <a:spLocks noChangeArrowheads="1"/>
          </p:cNvSpPr>
          <p:nvPr/>
        </p:nvSpPr>
        <p:spPr bwMode="auto">
          <a:xfrm>
            <a:off x="688975" y="3721100"/>
            <a:ext cx="2224088" cy="39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000">
                <a:solidFill>
                  <a:srgbClr val="CC0000"/>
                </a:solidFill>
                <a:latin typeface="Times New Roman" pitchFamily="18" charset="0"/>
              </a:rPr>
              <a:t>烛焰抖动（摇曳）</a:t>
            </a:r>
          </a:p>
        </p:txBody>
      </p:sp>
      <p:sp>
        <p:nvSpPr>
          <p:cNvPr id="2160" name="文本框 2"/>
          <p:cNvSpPr>
            <a:spLocks noChangeArrowheads="1"/>
          </p:cNvSpPr>
          <p:nvPr/>
        </p:nvSpPr>
        <p:spPr bwMode="auto">
          <a:xfrm>
            <a:off x="3584575" y="3657600"/>
            <a:ext cx="1970088" cy="39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000">
                <a:solidFill>
                  <a:srgbClr val="CC0000"/>
                </a:solidFill>
                <a:latin typeface="Times New Roman" pitchFamily="18" charset="0"/>
              </a:rPr>
              <a:t>超声波清洗眼镜</a:t>
            </a:r>
          </a:p>
        </p:txBody>
      </p:sp>
      <p:pic>
        <p:nvPicPr>
          <p:cNvPr id="2161" name="内容占位符 4" descr="2008080314480575"/>
          <p:cNvPicPr preferRelativeResize="0">
            <a:picLocks noChangeArrowheads="1"/>
          </p:cNvPicPr>
          <p:nvPr>
            <p:ph sz="half" idx="429496729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92863" y="1527175"/>
            <a:ext cx="2201862" cy="2203450"/>
          </a:xfrm>
          <a:ln w="38100" cap="flat" algn="ctr">
            <a:solidFill>
              <a:srgbClr val="FF0066"/>
            </a:solidFill>
            <a:miter lim="800000"/>
            <a:headEnd type="none" w="med" len="med"/>
            <a:tailEnd type="none" w="med" len="med"/>
          </a:ln>
        </p:spPr>
      </p:pic>
      <p:sp>
        <p:nvSpPr>
          <p:cNvPr id="2162" name="文本框 5"/>
          <p:cNvSpPr>
            <a:spLocks noChangeArrowheads="1"/>
          </p:cNvSpPr>
          <p:nvPr/>
        </p:nvSpPr>
        <p:spPr bwMode="auto">
          <a:xfrm>
            <a:off x="6681788" y="3657600"/>
            <a:ext cx="1784350" cy="70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000">
                <a:solidFill>
                  <a:srgbClr val="FF0000"/>
                </a:solidFill>
                <a:latin typeface="Arial" charset="0"/>
              </a:rPr>
              <a:t>超声波加湿器</a:t>
            </a:r>
            <a:r>
              <a:rPr lang="en-US" altLang="zh-CN" sz="2000" b="0">
                <a:solidFill>
                  <a:srgbClr val="FF0000"/>
                </a:solidFill>
                <a:latin typeface="Arial" charset="0"/>
              </a:rPr>
              <a:t>.</a:t>
            </a:r>
            <a:br>
              <a:rPr lang="en-US" altLang="zh-CN" sz="2000" b="0">
                <a:solidFill>
                  <a:srgbClr val="FF0000"/>
                </a:solidFill>
                <a:latin typeface="Arial" charset="0"/>
              </a:rPr>
            </a:br>
            <a:endParaRPr lang="en-US" altLang="zh-CN" sz="2000" b="0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33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7" dur="500" fill="hold"/>
                                        <p:tgtEl>
                                          <p:spTgt spid="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7" grpId="0" build="p" animBg="1"/>
      <p:bldP spid="215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5" name="图片 2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900113"/>
            <a:ext cx="2579688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66" name="内容占位符 28673" descr="200911435151017"/>
          <p:cNvPicPr preferRelativeResize="0">
            <a:picLocks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488" y="900113"/>
            <a:ext cx="3357562" cy="2360612"/>
          </a:xfrm>
          <a:ln w="57150" cap="flat" algn="ctr">
            <a:solidFill>
              <a:srgbClr val="FF0066"/>
            </a:solidFill>
            <a:miter lim="800000"/>
            <a:headEnd type="none" w="med" len="med"/>
            <a:tailEnd type="none" w="med" len="med"/>
          </a:ln>
        </p:spPr>
      </p:pic>
      <p:pic>
        <p:nvPicPr>
          <p:cNvPr id="2167" name="图片 66561" descr="2005451249078"/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50" y="900113"/>
            <a:ext cx="2719388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68" name="文本框 3"/>
          <p:cNvSpPr>
            <a:spLocks noChangeArrowheads="1"/>
          </p:cNvSpPr>
          <p:nvPr/>
        </p:nvSpPr>
        <p:spPr bwMode="auto">
          <a:xfrm>
            <a:off x="301625" y="3833813"/>
            <a:ext cx="23272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  <a:latin typeface="Arial" charset="0"/>
              </a:rPr>
              <a:t>超声波碎石机</a:t>
            </a:r>
          </a:p>
        </p:txBody>
      </p:sp>
      <p:sp>
        <p:nvSpPr>
          <p:cNvPr id="2169" name="文本框 4"/>
          <p:cNvSpPr>
            <a:spLocks noChangeArrowheads="1"/>
          </p:cNvSpPr>
          <p:nvPr/>
        </p:nvSpPr>
        <p:spPr bwMode="auto">
          <a:xfrm>
            <a:off x="3646488" y="3833813"/>
            <a:ext cx="23272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solidFill>
                  <a:srgbClr val="FF0000"/>
                </a:solidFill>
              </a:rPr>
              <a:t>超声波焊接机</a:t>
            </a:r>
          </a:p>
        </p:txBody>
      </p:sp>
      <p:sp>
        <p:nvSpPr>
          <p:cNvPr id="2170" name="文本框 5"/>
          <p:cNvSpPr>
            <a:spLocks noChangeArrowheads="1"/>
          </p:cNvSpPr>
          <p:nvPr/>
        </p:nvSpPr>
        <p:spPr bwMode="auto">
          <a:xfrm>
            <a:off x="6756400" y="3833813"/>
            <a:ext cx="1712913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400">
                <a:solidFill>
                  <a:srgbClr val="FF0000"/>
                </a:solidFill>
              </a:rPr>
              <a:t>超声波育种</a:t>
            </a:r>
          </a:p>
        </p:txBody>
      </p:sp>
    </p:spTree>
    <p:extLst>
      <p:ext uri="{BB962C8B-B14F-4D97-AF65-F5344CB8AC3E}">
        <p14:creationId xmlns:p14="http://schemas.microsoft.com/office/powerpoint/2010/main" val="2500492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文本框 17411"/>
          <p:cNvSpPr>
            <a:spLocks noChangeArrowheads="1"/>
          </p:cNvSpPr>
          <p:nvPr/>
        </p:nvSpPr>
        <p:spPr bwMode="auto">
          <a:xfrm>
            <a:off x="488950" y="995363"/>
            <a:ext cx="8264525" cy="433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10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342900" indent="-342900"/>
            <a:r>
              <a:rPr lang="en-US" altLang="zh-CN" sz="4000">
                <a:solidFill>
                  <a:srgbClr val="CC0000"/>
                </a:solidFill>
                <a:latin typeface="Times New Roman" pitchFamily="18" charset="0"/>
              </a:rPr>
              <a:t>1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、利用超声波击碎人体内的结石</a:t>
            </a:r>
          </a:p>
          <a:p>
            <a:pPr marL="342900" indent="-342900"/>
            <a:r>
              <a:rPr lang="en-US" altLang="zh-CN" sz="4000">
                <a:solidFill>
                  <a:srgbClr val="CC0000"/>
                </a:solidFill>
                <a:latin typeface="Times New Roman" pitchFamily="18" charset="0"/>
              </a:rPr>
              <a:t>2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、利用超声波去污</a:t>
            </a:r>
            <a:r>
              <a:rPr lang="en-US" altLang="zh-CN" sz="4000">
                <a:solidFill>
                  <a:srgbClr val="CC0000"/>
                </a:solidFill>
                <a:latin typeface="Times New Roman" pitchFamily="18" charset="0"/>
              </a:rPr>
              <a:t>(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清洗机器零件、</a:t>
            </a:r>
          </a:p>
          <a:p>
            <a:pPr marL="342900" indent="-342900"/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      精密仪器、医疗设备）</a:t>
            </a:r>
          </a:p>
          <a:p>
            <a:pPr marL="342900" indent="-342900"/>
            <a:r>
              <a:rPr lang="en-US" altLang="zh-CN" sz="3600">
                <a:solidFill>
                  <a:srgbClr val="CC0000"/>
                </a:solidFill>
                <a:latin typeface="Times New Roman" pitchFamily="18" charset="0"/>
              </a:rPr>
              <a:t>3</a:t>
            </a:r>
            <a:r>
              <a:rPr lang="zh-CN" altLang="en-US" sz="3600">
                <a:solidFill>
                  <a:srgbClr val="CC0000"/>
                </a:solidFill>
                <a:latin typeface="Times New Roman" pitchFamily="18" charset="0"/>
              </a:rPr>
              <a:t>、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超声波雾化.（加湿器）</a:t>
            </a:r>
          </a:p>
          <a:p>
            <a:pPr marL="342900" indent="-342900"/>
            <a:r>
              <a:rPr lang="en-US" altLang="zh-CN" sz="4000">
                <a:solidFill>
                  <a:srgbClr val="CC0000"/>
                </a:solidFill>
                <a:latin typeface="Times New Roman" pitchFamily="18" charset="0"/>
              </a:rPr>
              <a:t>4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、超声波焊接</a:t>
            </a:r>
          </a:p>
          <a:p>
            <a:pPr marL="342900" indent="-342900"/>
            <a:r>
              <a:rPr lang="en-US" altLang="zh-CN" sz="4000">
                <a:solidFill>
                  <a:srgbClr val="CC0000"/>
                </a:solidFill>
                <a:latin typeface="Times New Roman" pitchFamily="18" charset="0"/>
              </a:rPr>
              <a:t>5</a:t>
            </a:r>
            <a:r>
              <a:rPr lang="zh-CN" altLang="en-US" sz="4000">
                <a:solidFill>
                  <a:srgbClr val="CC0000"/>
                </a:solidFill>
                <a:latin typeface="Times New Roman" pitchFamily="18" charset="0"/>
              </a:rPr>
              <a:t>、超声波育种</a:t>
            </a:r>
          </a:p>
          <a:p>
            <a:pPr marL="342900" indent="-342900">
              <a:buFontTx/>
              <a:buChar char="•"/>
            </a:pPr>
            <a:endParaRPr lang="en-US" altLang="zh-CN" sz="4000">
              <a:solidFill>
                <a:srgbClr val="CC0000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313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6" name="Rectangle 2"/>
          <p:cNvSpPr>
            <a:spLocks noChangeArrowheads="1"/>
          </p:cNvSpPr>
          <p:nvPr>
            <p:ph type="title" idx="4294967295"/>
          </p:nvPr>
        </p:nvSpPr>
        <p:spPr>
          <a:xfrm>
            <a:off x="0" y="-606425"/>
            <a:ext cx="1265238" cy="2090738"/>
          </a:xfrm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  <p:txBody>
          <a:bodyPr/>
          <a:lstStyle/>
          <a:p>
            <a:pPr algn="l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</a:rPr>
              <a:t>小结</a:t>
            </a:r>
          </a:p>
        </p:txBody>
      </p:sp>
      <p:sp>
        <p:nvSpPr>
          <p:cNvPr id="2177" name="Oval 3"/>
          <p:cNvSpPr>
            <a:spLocks noChangeArrowheads="1"/>
          </p:cNvSpPr>
          <p:nvPr/>
        </p:nvSpPr>
        <p:spPr bwMode="auto">
          <a:xfrm>
            <a:off x="395288" y="188913"/>
            <a:ext cx="663575" cy="498157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 algn="ctr"/>
            <a:endParaRPr lang="zh-CN" altLang="zh-CN" sz="28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78" name="Oval 4"/>
          <p:cNvSpPr>
            <a:spLocks noChangeArrowheads="1"/>
          </p:cNvSpPr>
          <p:nvPr/>
        </p:nvSpPr>
        <p:spPr bwMode="auto">
          <a:xfrm>
            <a:off x="1476375" y="-242888"/>
            <a:ext cx="865188" cy="914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zh-CN" altLang="zh-CN" sz="28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79" name="Oval 5"/>
          <p:cNvSpPr>
            <a:spLocks noChangeArrowheads="1"/>
          </p:cNvSpPr>
          <p:nvPr/>
        </p:nvSpPr>
        <p:spPr bwMode="auto">
          <a:xfrm>
            <a:off x="827088" y="4149725"/>
            <a:ext cx="2070100" cy="9144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传递能量</a:t>
            </a:r>
          </a:p>
        </p:txBody>
      </p:sp>
      <p:sp>
        <p:nvSpPr>
          <p:cNvPr id="2180" name="Oval 6"/>
          <p:cNvSpPr>
            <a:spLocks noChangeArrowheads="1"/>
          </p:cNvSpPr>
          <p:nvPr/>
        </p:nvSpPr>
        <p:spPr bwMode="auto">
          <a:xfrm>
            <a:off x="4716463" y="333375"/>
            <a:ext cx="3960812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大象交流、自然灾害</a:t>
            </a:r>
          </a:p>
        </p:txBody>
      </p:sp>
      <p:sp>
        <p:nvSpPr>
          <p:cNvPr id="2181" name="AutoShape 10"/>
          <p:cNvSpPr>
            <a:spLocks noChangeArrowheads="1"/>
          </p:cNvSpPr>
          <p:nvPr/>
        </p:nvSpPr>
        <p:spPr bwMode="auto">
          <a:xfrm>
            <a:off x="827088" y="1125538"/>
            <a:ext cx="288925" cy="3816350"/>
          </a:xfrm>
          <a:prstGeom prst="leftBrace">
            <a:avLst>
              <a:gd name="adj1" fmla="val 109523"/>
              <a:gd name="adj2" fmla="val 50000"/>
            </a:avLst>
          </a:prstGeom>
          <a:noFill/>
          <a:ln w="2857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zh-CN" altLang="zh-CN" sz="2800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82" name="AutoShape 12"/>
          <p:cNvSpPr>
            <a:spLocks noChangeArrowheads="1"/>
          </p:cNvSpPr>
          <p:nvPr/>
        </p:nvSpPr>
        <p:spPr bwMode="auto">
          <a:xfrm>
            <a:off x="2627313" y="404813"/>
            <a:ext cx="457200" cy="2295525"/>
          </a:xfrm>
          <a:prstGeom prst="leftBrace">
            <a:avLst>
              <a:gd name="adj1" fmla="val 41631"/>
              <a:gd name="adj2" fmla="val 50000"/>
            </a:avLst>
          </a:prstGeom>
          <a:noFill/>
          <a:ln w="2857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zh-CN" altLang="zh-CN" sz="2800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2183" name="组合 18440"/>
          <p:cNvGrpSpPr>
            <a:grpSpLocks/>
          </p:cNvGrpSpPr>
          <p:nvPr/>
        </p:nvGrpSpPr>
        <p:grpSpPr bwMode="auto">
          <a:xfrm>
            <a:off x="3635375" y="1341438"/>
            <a:ext cx="5795963" cy="2125662"/>
            <a:chOff x="2064" y="1525"/>
            <a:chExt cx="3651" cy="1339"/>
          </a:xfrm>
        </p:grpSpPr>
        <p:sp>
          <p:nvSpPr>
            <p:cNvPr id="2184" name="Oval 13"/>
            <p:cNvSpPr>
              <a:spLocks noChangeArrowheads="1"/>
            </p:cNvSpPr>
            <p:nvPr/>
          </p:nvSpPr>
          <p:spPr bwMode="auto">
            <a:xfrm>
              <a:off x="2064" y="1525"/>
              <a:ext cx="3062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zh-CN" altLang="en-US" sz="2400">
                  <a:latin typeface="楷体_GB2312" pitchFamily="49" charset="-122"/>
                  <a:ea typeface="楷体_GB2312" pitchFamily="49" charset="-122"/>
                </a:rPr>
                <a:t>   回声定位、 倒车雷达、声呐</a:t>
              </a:r>
              <a:r>
                <a:rPr lang="en-US" altLang="zh-CN" sz="2400">
                  <a:latin typeface="楷体_GB2312" pitchFamily="49" charset="-122"/>
                  <a:ea typeface="楷体_GB2312" pitchFamily="49" charset="-122"/>
                </a:rPr>
                <a:t>.</a:t>
              </a:r>
            </a:p>
            <a:p>
              <a:pPr algn="ctr"/>
              <a:r>
                <a:rPr lang="zh-CN" altLang="en-US" sz="2400">
                  <a:latin typeface="楷体_GB2312" pitchFamily="49" charset="-122"/>
                  <a:ea typeface="楷体_GB2312" pitchFamily="49" charset="-122"/>
                </a:rPr>
                <a:t>超声导盲仪</a:t>
              </a:r>
            </a:p>
          </p:txBody>
        </p:sp>
        <p:sp>
          <p:nvSpPr>
            <p:cNvPr id="2185" name="Oval 14"/>
            <p:cNvSpPr>
              <a:spLocks noChangeArrowheads="1"/>
            </p:cNvSpPr>
            <p:nvPr/>
          </p:nvSpPr>
          <p:spPr bwMode="auto">
            <a:xfrm>
              <a:off x="2245" y="1888"/>
              <a:ext cx="3470" cy="5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zh-CN" altLang="en-US" sz="2400">
                  <a:latin typeface="楷体_GB2312" pitchFamily="49" charset="-122"/>
                  <a:ea typeface="楷体_GB2312" pitchFamily="49" charset="-122"/>
                </a:rPr>
                <a:t>诊断疾病：</a:t>
              </a:r>
              <a:r>
                <a:rPr lang="en-US" altLang="zh-CN" sz="2400">
                  <a:latin typeface="楷体_GB2312" pitchFamily="49" charset="-122"/>
                  <a:ea typeface="楷体_GB2312" pitchFamily="49" charset="-122"/>
                </a:rPr>
                <a:t>B</a:t>
              </a:r>
              <a:r>
                <a:rPr lang="zh-CN" altLang="en-US" sz="2400">
                  <a:latin typeface="楷体_GB2312" pitchFamily="49" charset="-122"/>
                  <a:ea typeface="楷体_GB2312" pitchFamily="49" charset="-122"/>
                </a:rPr>
                <a:t>超、彩超、超声波探伤</a:t>
              </a:r>
            </a:p>
          </p:txBody>
        </p:sp>
        <p:sp>
          <p:nvSpPr>
            <p:cNvPr id="2186" name="Oval 6"/>
            <p:cNvSpPr>
              <a:spLocks noChangeArrowheads="1"/>
            </p:cNvSpPr>
            <p:nvPr/>
          </p:nvSpPr>
          <p:spPr bwMode="auto">
            <a:xfrm>
              <a:off x="2245" y="2432"/>
              <a:ext cx="3221" cy="4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zh-CN" altLang="en-US" sz="2400">
                  <a:latin typeface="楷体_GB2312" pitchFamily="49" charset="-122"/>
                  <a:ea typeface="楷体_GB2312" pitchFamily="49" charset="-122"/>
                </a:rPr>
                <a:t>检测锅炉是否有裂纹，多大多深</a:t>
              </a:r>
            </a:p>
          </p:txBody>
        </p:sp>
      </p:grpSp>
      <p:sp>
        <p:nvSpPr>
          <p:cNvPr id="2187" name="Oval 6"/>
          <p:cNvSpPr>
            <a:spLocks noChangeArrowheads="1"/>
          </p:cNvSpPr>
          <p:nvPr/>
        </p:nvSpPr>
        <p:spPr bwMode="auto">
          <a:xfrm>
            <a:off x="2843213" y="0"/>
            <a:ext cx="1439862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次声波</a:t>
            </a:r>
          </a:p>
        </p:txBody>
      </p:sp>
      <p:sp>
        <p:nvSpPr>
          <p:cNvPr id="2188" name="Oval 6"/>
          <p:cNvSpPr>
            <a:spLocks noChangeArrowheads="1"/>
          </p:cNvSpPr>
          <p:nvPr/>
        </p:nvSpPr>
        <p:spPr bwMode="auto">
          <a:xfrm>
            <a:off x="2771775" y="1989138"/>
            <a:ext cx="1439863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超声波</a:t>
            </a:r>
          </a:p>
        </p:txBody>
      </p:sp>
      <p:sp>
        <p:nvSpPr>
          <p:cNvPr id="2189" name="AutoShape 9"/>
          <p:cNvSpPr>
            <a:spLocks noChangeArrowheads="1"/>
          </p:cNvSpPr>
          <p:nvPr/>
        </p:nvSpPr>
        <p:spPr bwMode="auto">
          <a:xfrm rot="10800000">
            <a:off x="4140200" y="693738"/>
            <a:ext cx="838200" cy="152400"/>
          </a:xfrm>
          <a:prstGeom prst="leftArrow">
            <a:avLst>
              <a:gd name="adj1" fmla="val 50000"/>
              <a:gd name="adj2" fmla="val 137500"/>
            </a:avLst>
          </a:prstGeom>
          <a:solidFill>
            <a:srgbClr val="BBE0E3"/>
          </a:solidFill>
          <a:ln w="9525" cap="flat" algn="ctr">
            <a:solidFill>
              <a:srgbClr val="3D8F95"/>
            </a:solidFill>
            <a:prstDash val="solid"/>
            <a:miter lim="1000000"/>
            <a:headEnd type="none" w="med" len="med"/>
            <a:tailEnd type="none" w="med" len="med"/>
          </a:ln>
        </p:spPr>
        <p:txBody>
          <a:bodyPr rot="10800000" wrap="none" anchor="ctr"/>
          <a:lstStyle/>
          <a:p>
            <a:endParaRPr lang="zh-CN" altLang="zh-CN" sz="2800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90" name="Oval 6"/>
          <p:cNvSpPr>
            <a:spLocks noChangeArrowheads="1"/>
          </p:cNvSpPr>
          <p:nvPr/>
        </p:nvSpPr>
        <p:spPr bwMode="auto">
          <a:xfrm>
            <a:off x="4356100" y="-3556000"/>
            <a:ext cx="1439863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次声波</a:t>
            </a:r>
          </a:p>
        </p:txBody>
      </p:sp>
      <p:sp>
        <p:nvSpPr>
          <p:cNvPr id="2191" name="AutoShape 10"/>
          <p:cNvSpPr>
            <a:spLocks noChangeArrowheads="1"/>
          </p:cNvSpPr>
          <p:nvPr/>
        </p:nvSpPr>
        <p:spPr bwMode="auto">
          <a:xfrm>
            <a:off x="3995738" y="1341438"/>
            <a:ext cx="457200" cy="2014537"/>
          </a:xfrm>
          <a:prstGeom prst="leftBrace">
            <a:avLst>
              <a:gd name="adj1" fmla="val 36535"/>
              <a:gd name="adj2" fmla="val 50000"/>
            </a:avLst>
          </a:prstGeom>
          <a:noFill/>
          <a:ln w="2857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zh-CN" altLang="zh-CN" sz="2800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92" name="文本框 18449"/>
          <p:cNvSpPr>
            <a:spLocks noChangeArrowheads="1"/>
          </p:cNvSpPr>
          <p:nvPr/>
        </p:nvSpPr>
        <p:spPr bwMode="auto">
          <a:xfrm>
            <a:off x="3419475" y="4437063"/>
            <a:ext cx="23177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latin typeface="Times New Roman" pitchFamily="18" charset="0"/>
              </a:rPr>
              <a:t>超声波清洗机</a:t>
            </a:r>
          </a:p>
        </p:txBody>
      </p:sp>
      <p:sp>
        <p:nvSpPr>
          <p:cNvPr id="2193" name="文本框 18450"/>
          <p:cNvSpPr>
            <a:spLocks noChangeArrowheads="1"/>
          </p:cNvSpPr>
          <p:nvPr/>
        </p:nvSpPr>
        <p:spPr bwMode="auto">
          <a:xfrm>
            <a:off x="3492500" y="5876925"/>
            <a:ext cx="33845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latin typeface="Times New Roman" pitchFamily="18" charset="0"/>
              </a:rPr>
              <a:t>超声波击碎体内结石</a:t>
            </a:r>
          </a:p>
        </p:txBody>
      </p:sp>
      <p:sp>
        <p:nvSpPr>
          <p:cNvPr id="2194" name="AutoShape 12"/>
          <p:cNvSpPr>
            <a:spLocks noChangeArrowheads="1"/>
          </p:cNvSpPr>
          <p:nvPr/>
        </p:nvSpPr>
        <p:spPr bwMode="auto">
          <a:xfrm>
            <a:off x="2771775" y="4660900"/>
            <a:ext cx="457200" cy="1647825"/>
          </a:xfrm>
          <a:prstGeom prst="leftBrace">
            <a:avLst>
              <a:gd name="adj1" fmla="val 29885"/>
              <a:gd name="adj2" fmla="val 50000"/>
            </a:avLst>
          </a:prstGeom>
          <a:noFill/>
          <a:ln w="28575" cap="flat" algn="ctr">
            <a:solidFill>
              <a:srgbClr val="3D8F95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zh-CN" altLang="zh-CN" sz="2800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195" name="矩形 18453"/>
          <p:cNvSpPr>
            <a:spLocks noChangeArrowheads="1"/>
          </p:cNvSpPr>
          <p:nvPr/>
        </p:nvSpPr>
        <p:spPr bwMode="auto">
          <a:xfrm>
            <a:off x="0" y="2708275"/>
            <a:ext cx="1042988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2400" b="0">
                <a:latin typeface="Times New Roman" pitchFamily="18" charset="0"/>
                <a:ea typeface="黑体" pitchFamily="2" charset="-122"/>
              </a:rPr>
              <a:t>声的利用</a:t>
            </a:r>
          </a:p>
        </p:txBody>
      </p:sp>
      <p:sp>
        <p:nvSpPr>
          <p:cNvPr id="2196" name="矩形 18455"/>
          <p:cNvSpPr>
            <a:spLocks noChangeArrowheads="1"/>
          </p:cNvSpPr>
          <p:nvPr/>
        </p:nvSpPr>
        <p:spPr bwMode="auto">
          <a:xfrm>
            <a:off x="971550" y="1196975"/>
            <a:ext cx="16065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递信传息</a:t>
            </a:r>
          </a:p>
        </p:txBody>
      </p:sp>
    </p:spTree>
    <p:extLst>
      <p:ext uri="{BB962C8B-B14F-4D97-AF65-F5344CB8AC3E}">
        <p14:creationId xmlns:p14="http://schemas.microsoft.com/office/powerpoint/2010/main" val="34766792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9" name="文本框 70657"/>
          <p:cNvSpPr>
            <a:spLocks noChangeArrowheads="1"/>
          </p:cNvSpPr>
          <p:nvPr/>
        </p:nvSpPr>
        <p:spPr bwMode="auto">
          <a:xfrm>
            <a:off x="0" y="1557338"/>
            <a:ext cx="8713788" cy="399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铁路工人用铁锤敲击钢轨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会从异常的声</a:t>
            </a: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音中发现松动的螺栓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说明了通过声音能获</a:t>
            </a: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得</a:t>
            </a:r>
            <a:r>
              <a:rPr lang="zh-CN" altLang="en-US" sz="3200" i="1" u="sng">
                <a:latin typeface="楷体_GB2312" pitchFamily="49" charset="-122"/>
                <a:ea typeface="楷体_GB2312" pitchFamily="49" charset="-122"/>
              </a:rPr>
              <a:t>            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en-US" altLang="zh-CN" sz="3200" u="sng">
                <a:latin typeface="楷体_GB2312" pitchFamily="49" charset="-122"/>
                <a:ea typeface="楷体_GB2312" pitchFamily="49" charset="-122"/>
              </a:rPr>
              <a:t>              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蝙蝠利用回声可以确定</a:t>
            </a:r>
            <a:r>
              <a:rPr lang="zh-CN" altLang="en-US" sz="3200" u="sng">
                <a:latin typeface="楷体_GB2312" pitchFamily="49" charset="-122"/>
                <a:ea typeface="楷体_GB2312" pitchFamily="49" charset="-122"/>
              </a:rPr>
              <a:t>           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这种方法叫</a:t>
            </a:r>
            <a:r>
              <a:rPr lang="zh-CN" altLang="en-US" sz="3200" u="sng">
                <a:latin typeface="楷体_GB2312" pitchFamily="49" charset="-122"/>
                <a:ea typeface="楷体_GB2312" pitchFamily="49" charset="-122"/>
              </a:rPr>
              <a:t>                 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科学家运用</a:t>
            </a: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这个原理发明了</a:t>
            </a:r>
            <a:r>
              <a:rPr lang="zh-CN" altLang="en-US" sz="3200" u="sng"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系统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.</a:t>
            </a:r>
          </a:p>
        </p:txBody>
      </p:sp>
      <p:sp>
        <p:nvSpPr>
          <p:cNvPr id="2200" name="文本框 70658"/>
          <p:cNvSpPr>
            <a:spLocks noChangeArrowheads="1"/>
          </p:cNvSpPr>
          <p:nvPr/>
        </p:nvSpPr>
        <p:spPr bwMode="auto">
          <a:xfrm>
            <a:off x="900113" y="2924175"/>
            <a:ext cx="11525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00"/>
                </a:solidFill>
                <a:latin typeface="Arial" charset="0"/>
                <a:ea typeface="楷体_GB2312" pitchFamily="49" charset="-122"/>
              </a:rPr>
              <a:t>信息</a:t>
            </a:r>
          </a:p>
        </p:txBody>
      </p:sp>
      <p:sp>
        <p:nvSpPr>
          <p:cNvPr id="2201" name="文本框 70659"/>
          <p:cNvSpPr>
            <a:spLocks noChangeArrowheads="1"/>
          </p:cNvSpPr>
          <p:nvPr/>
        </p:nvSpPr>
        <p:spPr bwMode="auto">
          <a:xfrm>
            <a:off x="4787900" y="3644900"/>
            <a:ext cx="12239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00"/>
                </a:solidFill>
                <a:latin typeface="Arial" charset="0"/>
                <a:ea typeface="楷体_GB2312" pitchFamily="49" charset="-122"/>
              </a:rPr>
              <a:t>位置</a:t>
            </a:r>
          </a:p>
        </p:txBody>
      </p:sp>
      <p:sp>
        <p:nvSpPr>
          <p:cNvPr id="2202" name="文本框 70660"/>
          <p:cNvSpPr>
            <a:spLocks noChangeArrowheads="1"/>
          </p:cNvSpPr>
          <p:nvPr/>
        </p:nvSpPr>
        <p:spPr bwMode="auto">
          <a:xfrm>
            <a:off x="1042988" y="4221163"/>
            <a:ext cx="216058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00"/>
                </a:solidFill>
                <a:latin typeface="Arial" charset="0"/>
                <a:ea typeface="楷体_GB2312" pitchFamily="49" charset="-122"/>
              </a:rPr>
              <a:t>回声定位</a:t>
            </a:r>
          </a:p>
        </p:txBody>
      </p:sp>
      <p:sp>
        <p:nvSpPr>
          <p:cNvPr id="2203" name="文本框 70661"/>
          <p:cNvSpPr>
            <a:spLocks noChangeArrowheads="1"/>
          </p:cNvSpPr>
          <p:nvPr/>
        </p:nvSpPr>
        <p:spPr bwMode="auto">
          <a:xfrm>
            <a:off x="3059113" y="4868863"/>
            <a:ext cx="13684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00"/>
                </a:solidFill>
                <a:latin typeface="Arial" charset="0"/>
                <a:ea typeface="楷体_GB2312" pitchFamily="49" charset="-122"/>
              </a:rPr>
              <a:t>声呐</a:t>
            </a:r>
          </a:p>
        </p:txBody>
      </p:sp>
      <p:pic>
        <p:nvPicPr>
          <p:cNvPr id="2204" name="图片 70662" descr="W020080212460799305014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4365625"/>
            <a:ext cx="2160588" cy="1800225"/>
          </a:xfrm>
          <a:prstGeom prst="rect">
            <a:avLst/>
          </a:prstGeom>
          <a:noFill/>
          <a:ln w="9525" cap="flat" algn="ctr">
            <a:solidFill>
              <a:srgbClr val="FF0066"/>
            </a:solidFill>
            <a:prstDash val="solid"/>
            <a:miter lim="10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05" name="文本框 70663"/>
          <p:cNvSpPr>
            <a:spLocks noChangeArrowheads="1"/>
          </p:cNvSpPr>
          <p:nvPr/>
        </p:nvSpPr>
        <p:spPr bwMode="auto">
          <a:xfrm>
            <a:off x="539750" y="620713"/>
            <a:ext cx="2520950" cy="7620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400">
                <a:solidFill>
                  <a:srgbClr val="FFFF00"/>
                </a:solidFill>
                <a:latin typeface="Times New Roman" pitchFamily="18" charset="0"/>
                <a:ea typeface="楷体_GB2312" pitchFamily="49" charset="-122"/>
              </a:rPr>
              <a:t>课堂练习</a:t>
            </a:r>
          </a:p>
        </p:txBody>
      </p:sp>
    </p:spTree>
    <p:extLst>
      <p:ext uri="{BB962C8B-B14F-4D97-AF65-F5344CB8AC3E}">
        <p14:creationId xmlns:p14="http://schemas.microsoft.com/office/powerpoint/2010/main" val="389060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 fill="hold"/>
                                        <p:tgtEl>
                                          <p:spTgt spid="2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 fill="hold"/>
                                        <p:tgtEl>
                                          <p:spTgt spid="2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0" grpId="0" animBg="1"/>
      <p:bldP spid="2201" grpId="0" animBg="1"/>
      <p:bldP spid="2202" grpId="0" animBg="1"/>
      <p:bldP spid="220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8" name="文本框 71681"/>
          <p:cNvSpPr>
            <a:spLocks noChangeArrowheads="1"/>
          </p:cNvSpPr>
          <p:nvPr/>
        </p:nvSpPr>
        <p:spPr bwMode="auto">
          <a:xfrm>
            <a:off x="539750" y="620713"/>
            <a:ext cx="2520950" cy="7620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400">
                <a:solidFill>
                  <a:srgbClr val="FFFF00"/>
                </a:solidFill>
                <a:latin typeface="Times New Roman" pitchFamily="18" charset="0"/>
                <a:ea typeface="楷体_GB2312" pitchFamily="49" charset="-122"/>
              </a:rPr>
              <a:t>课堂练习</a:t>
            </a:r>
          </a:p>
        </p:txBody>
      </p:sp>
      <p:sp>
        <p:nvSpPr>
          <p:cNvPr id="2209" name="文本框 71682"/>
          <p:cNvSpPr>
            <a:spLocks noChangeArrowheads="1"/>
          </p:cNvSpPr>
          <p:nvPr/>
        </p:nvSpPr>
        <p:spPr bwMode="auto">
          <a:xfrm>
            <a:off x="0" y="1422400"/>
            <a:ext cx="9144000" cy="4579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3.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将两个相同的音叉并排放好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没有接触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),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乒乓球靠着音叉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B,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当敲响音叉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A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时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会发现乒乓球</a:t>
            </a:r>
            <a:r>
              <a:rPr lang="zh-CN" altLang="en-US" sz="2800" u="sng">
                <a:latin typeface="楷体_GB2312" pitchFamily="49" charset="-122"/>
                <a:ea typeface="楷体_GB2312" pitchFamily="49" charset="-122"/>
              </a:rPr>
              <a:t>            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这说明了</a:t>
            </a:r>
            <a:r>
              <a:rPr lang="zh-CN" altLang="en-US" sz="2800" u="sng">
                <a:latin typeface="楷体_GB2312" pitchFamily="49" charset="-122"/>
                <a:ea typeface="楷体_GB2312" pitchFamily="49" charset="-122"/>
              </a:rPr>
              <a:t>                          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4.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下列不是利用声信息的有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(        )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A.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远处隆隆雷声预示着可能有一场大雨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B.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医生利用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B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超观察人的身体状态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C.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外科医生利用超声波除去人体内结石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D.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有经验的人选瓷碗总是敲一敲分辨音质</a:t>
            </a:r>
          </a:p>
        </p:txBody>
      </p:sp>
      <p:sp>
        <p:nvSpPr>
          <p:cNvPr id="2210" name="文本框 71683"/>
          <p:cNvSpPr>
            <a:spLocks noChangeArrowheads="1"/>
          </p:cNvSpPr>
          <p:nvPr/>
        </p:nvSpPr>
        <p:spPr bwMode="auto">
          <a:xfrm>
            <a:off x="5795963" y="1773238"/>
            <a:ext cx="16557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被弹开</a:t>
            </a:r>
          </a:p>
        </p:txBody>
      </p:sp>
      <p:sp>
        <p:nvSpPr>
          <p:cNvPr id="2211" name="文本框 71684"/>
          <p:cNvSpPr>
            <a:spLocks noChangeArrowheads="1"/>
          </p:cNvSpPr>
          <p:nvPr/>
        </p:nvSpPr>
        <p:spPr bwMode="auto">
          <a:xfrm>
            <a:off x="971550" y="2205038"/>
            <a:ext cx="32400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声音传递能量</a:t>
            </a:r>
          </a:p>
        </p:txBody>
      </p:sp>
      <p:sp>
        <p:nvSpPr>
          <p:cNvPr id="2212" name="文本框 71685"/>
          <p:cNvSpPr>
            <a:spLocks noChangeArrowheads="1"/>
          </p:cNvSpPr>
          <p:nvPr/>
        </p:nvSpPr>
        <p:spPr bwMode="auto">
          <a:xfrm>
            <a:off x="5003800" y="2852738"/>
            <a:ext cx="7207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25094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 fill="hold"/>
                                        <p:tgtEl>
                                          <p:spTgt spid="2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 fill="hold"/>
                                        <p:tgtEl>
                                          <p:spTgt spid="2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0" grpId="0" animBg="1"/>
      <p:bldP spid="2211" grpId="0" animBg="1"/>
      <p:bldP spid="22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5" name="文本框 72705"/>
          <p:cNvSpPr>
            <a:spLocks noChangeArrowheads="1"/>
          </p:cNvSpPr>
          <p:nvPr/>
        </p:nvSpPr>
        <p:spPr bwMode="auto">
          <a:xfrm>
            <a:off x="539750" y="620713"/>
            <a:ext cx="2520950" cy="7620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400">
                <a:solidFill>
                  <a:srgbClr val="FFFF00"/>
                </a:solidFill>
                <a:latin typeface="Times New Roman" pitchFamily="18" charset="0"/>
                <a:ea typeface="楷体_GB2312" pitchFamily="49" charset="-122"/>
              </a:rPr>
              <a:t>课堂练习</a:t>
            </a:r>
          </a:p>
        </p:txBody>
      </p:sp>
      <p:sp>
        <p:nvSpPr>
          <p:cNvPr id="2216" name="矩形 72706"/>
          <p:cNvSpPr>
            <a:spLocks noChangeArrowheads="1"/>
          </p:cNvSpPr>
          <p:nvPr/>
        </p:nvSpPr>
        <p:spPr bwMode="auto">
          <a:xfrm>
            <a:off x="468313" y="1555750"/>
            <a:ext cx="8207375" cy="423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3200">
                <a:latin typeface="Arial" charset="0"/>
                <a:ea typeface="楷体_GB2312" pitchFamily="49" charset="-122"/>
              </a:rPr>
              <a:t>5.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中医诊病</a:t>
            </a:r>
            <a:r>
              <a:rPr lang="en-US" altLang="zh-CN" sz="3200">
                <a:latin typeface="Arial" charset="0"/>
                <a:ea typeface="楷体_GB2312" pitchFamily="49" charset="-122"/>
              </a:rPr>
              <a:t>,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一般要“望”、“闻”、</a:t>
            </a: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Arial" charset="0"/>
                <a:ea typeface="楷体_GB2312" pitchFamily="49" charset="-122"/>
              </a:rPr>
              <a:t>“问”、“切”</a:t>
            </a:r>
            <a:r>
              <a:rPr lang="en-US" altLang="zh-CN" sz="3200">
                <a:latin typeface="Arial" charset="0"/>
                <a:ea typeface="楷体_GB2312" pitchFamily="49" charset="-122"/>
              </a:rPr>
              <a:t>,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其中利用病变器官</a:t>
            </a: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Arial" charset="0"/>
                <a:ea typeface="楷体_GB2312" pitchFamily="49" charset="-122"/>
              </a:rPr>
              <a:t>的声音提供信息的诊病方法叫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Arial" charset="0"/>
                <a:ea typeface="楷体_GB2312" pitchFamily="49" charset="-122"/>
              </a:rPr>
              <a:t>(        )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Arial" charset="0"/>
                <a:ea typeface="楷体_GB2312" pitchFamily="49" charset="-122"/>
              </a:rPr>
              <a:t>A.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望           </a:t>
            </a:r>
            <a:r>
              <a:rPr lang="en-US" altLang="zh-CN" sz="3200">
                <a:latin typeface="Arial" charset="0"/>
                <a:ea typeface="楷体_GB2312" pitchFamily="49" charset="-122"/>
              </a:rPr>
              <a:t>B.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闻          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Arial" charset="0"/>
                <a:ea typeface="楷体_GB2312" pitchFamily="49" charset="-122"/>
              </a:rPr>
              <a:t>C.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问           </a:t>
            </a:r>
            <a:r>
              <a:rPr lang="en-US" altLang="zh-CN" sz="3200">
                <a:latin typeface="Arial" charset="0"/>
                <a:ea typeface="楷体_GB2312" pitchFamily="49" charset="-122"/>
              </a:rPr>
              <a:t>D.</a:t>
            </a:r>
            <a:r>
              <a:rPr lang="zh-CN" altLang="en-US" sz="3200">
                <a:latin typeface="Arial" charset="0"/>
                <a:ea typeface="楷体_GB2312" pitchFamily="49" charset="-122"/>
              </a:rPr>
              <a:t>切</a:t>
            </a:r>
          </a:p>
        </p:txBody>
      </p:sp>
      <p:sp>
        <p:nvSpPr>
          <p:cNvPr id="2217" name="文本框 72707"/>
          <p:cNvSpPr>
            <a:spLocks noChangeArrowheads="1"/>
          </p:cNvSpPr>
          <p:nvPr/>
        </p:nvSpPr>
        <p:spPr bwMode="auto">
          <a:xfrm>
            <a:off x="971550" y="3716338"/>
            <a:ext cx="439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en-US" altLang="zh-CN" sz="40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B</a:t>
            </a:r>
          </a:p>
        </p:txBody>
      </p:sp>
      <p:pic>
        <p:nvPicPr>
          <p:cNvPr id="2218" name="图片 72708" descr="2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64"/>
          <a:stretch>
            <a:fillRect/>
          </a:stretch>
        </p:blipFill>
        <p:spPr bwMode="auto">
          <a:xfrm>
            <a:off x="5940425" y="2997200"/>
            <a:ext cx="2803525" cy="283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255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1" name="文本框 73729"/>
          <p:cNvSpPr>
            <a:spLocks noChangeArrowheads="1"/>
          </p:cNvSpPr>
          <p:nvPr/>
        </p:nvSpPr>
        <p:spPr bwMode="auto">
          <a:xfrm>
            <a:off x="539750" y="620713"/>
            <a:ext cx="2520950" cy="7620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400">
                <a:solidFill>
                  <a:srgbClr val="FFFF00"/>
                </a:solidFill>
                <a:latin typeface="Times New Roman" pitchFamily="18" charset="0"/>
                <a:ea typeface="楷体_GB2312" pitchFamily="49" charset="-122"/>
              </a:rPr>
              <a:t>课堂练习</a:t>
            </a:r>
          </a:p>
        </p:txBody>
      </p:sp>
      <p:sp>
        <p:nvSpPr>
          <p:cNvPr id="2222" name="文本框 73730"/>
          <p:cNvSpPr>
            <a:spLocks noChangeArrowheads="1"/>
          </p:cNvSpPr>
          <p:nvPr/>
        </p:nvSpPr>
        <p:spPr bwMode="auto">
          <a:xfrm>
            <a:off x="179388" y="1557338"/>
            <a:ext cx="8785225" cy="497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6.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下列说法正确的是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(        )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A.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海豚和大象都是利用超声波来相互联络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B.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海豚和大象都是利用次声波来相互联络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C.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海豚用的超声波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大象用的次声波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D.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海豚用的次声波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大象用的超声波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7.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用来清洗钟表等精密机械的是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(        )</a:t>
            </a: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A.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超声波   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B.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次声波  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C.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人耳能听到的声波</a:t>
            </a:r>
          </a:p>
        </p:txBody>
      </p:sp>
      <p:sp>
        <p:nvSpPr>
          <p:cNvPr id="2223" name="文本框 73731"/>
          <p:cNvSpPr>
            <a:spLocks noChangeArrowheads="1"/>
          </p:cNvSpPr>
          <p:nvPr/>
        </p:nvSpPr>
        <p:spPr bwMode="auto">
          <a:xfrm>
            <a:off x="6588125" y="5084763"/>
            <a:ext cx="5302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en-US" altLang="zh-CN" sz="5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A</a:t>
            </a:r>
          </a:p>
        </p:txBody>
      </p:sp>
      <p:sp>
        <p:nvSpPr>
          <p:cNvPr id="2224" name="文本框 73732"/>
          <p:cNvSpPr>
            <a:spLocks noChangeArrowheads="1"/>
          </p:cNvSpPr>
          <p:nvPr/>
        </p:nvSpPr>
        <p:spPr bwMode="auto">
          <a:xfrm>
            <a:off x="4643438" y="1522413"/>
            <a:ext cx="4921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r>
              <a:rPr lang="en-US" altLang="zh-CN" sz="4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87074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indefinite"/>
                            </p:stCond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3" dur="500" fill="hold"/>
                                        <p:tgtEl>
                                          <p:spTgt spid="2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3" grpId="0" animBg="1"/>
      <p:bldP spid="22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7" name="文本框 74753"/>
          <p:cNvSpPr>
            <a:spLocks noChangeArrowheads="1"/>
          </p:cNvSpPr>
          <p:nvPr/>
        </p:nvSpPr>
        <p:spPr bwMode="auto">
          <a:xfrm>
            <a:off x="539750" y="620713"/>
            <a:ext cx="2520950" cy="7620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 sz="4400">
                <a:solidFill>
                  <a:srgbClr val="FFFF00"/>
                </a:solidFill>
                <a:latin typeface="Times New Roman" pitchFamily="18" charset="0"/>
                <a:ea typeface="楷体_GB2312" pitchFamily="49" charset="-122"/>
              </a:rPr>
              <a:t>课堂练习</a:t>
            </a:r>
          </a:p>
        </p:txBody>
      </p:sp>
      <p:sp>
        <p:nvSpPr>
          <p:cNvPr id="2228" name="文本框 74754"/>
          <p:cNvSpPr>
            <a:spLocks noChangeArrowheads="1"/>
          </p:cNvSpPr>
          <p:nvPr/>
        </p:nvSpPr>
        <p:spPr bwMode="auto">
          <a:xfrm>
            <a:off x="0" y="1422400"/>
            <a:ext cx="8642350" cy="543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zh-CN" sz="2800">
                <a:latin typeface="Arial" charset="0"/>
              </a:rPr>
              <a:t>7.</a:t>
            </a:r>
            <a:r>
              <a:rPr lang="zh-CN" altLang="en-US" sz="2800">
                <a:latin typeface="Arial" charset="0"/>
              </a:rPr>
              <a:t>关于声的利用</a:t>
            </a:r>
            <a:r>
              <a:rPr lang="en-US" altLang="zh-CN" sz="2800">
                <a:latin typeface="Arial" charset="0"/>
              </a:rPr>
              <a:t>,</a:t>
            </a:r>
            <a:r>
              <a:rPr lang="zh-CN" altLang="en-US" sz="2800">
                <a:latin typeface="Arial" charset="0"/>
              </a:rPr>
              <a:t>下列说法中正确的是</a:t>
            </a:r>
            <a:r>
              <a:rPr lang="en-US" altLang="zh-CN" sz="2800">
                <a:latin typeface="Arial" charset="0"/>
              </a:rPr>
              <a:t>(          )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Arial" charset="0"/>
              </a:rPr>
              <a:t>A.</a:t>
            </a:r>
            <a:r>
              <a:rPr lang="zh-CN" altLang="en-US" sz="2800">
                <a:latin typeface="Arial" charset="0"/>
              </a:rPr>
              <a:t>铁路工人用铁锤敲击钢轨</a:t>
            </a:r>
            <a:r>
              <a:rPr lang="en-US" altLang="zh-CN" sz="2800">
                <a:latin typeface="Arial" charset="0"/>
              </a:rPr>
              <a:t>,</a:t>
            </a:r>
            <a:r>
              <a:rPr lang="zh-CN" altLang="en-US" sz="2800">
                <a:latin typeface="Arial" charset="0"/>
              </a:rPr>
              <a:t>会从异常的声音中</a:t>
            </a: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Arial" charset="0"/>
              </a:rPr>
              <a:t>发现松动的螺栓</a:t>
            </a:r>
            <a:r>
              <a:rPr lang="en-US" altLang="zh-CN" sz="2800">
                <a:latin typeface="Arial" charset="0"/>
              </a:rPr>
              <a:t>,</a:t>
            </a:r>
            <a:r>
              <a:rPr lang="zh-CN" altLang="en-US" sz="2800">
                <a:latin typeface="Arial" charset="0"/>
              </a:rPr>
              <a:t>这说明声可以传递能量</a:t>
            </a:r>
            <a:r>
              <a:rPr lang="en-US" altLang="zh-CN" sz="2800">
                <a:latin typeface="Arial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Arial" charset="0"/>
              </a:rPr>
              <a:t>B.</a:t>
            </a:r>
            <a:r>
              <a:rPr lang="zh-CN" altLang="en-US" sz="2800">
                <a:latin typeface="Arial" charset="0"/>
              </a:rPr>
              <a:t>医生利用超声波可以更准确地获得人体内部</a:t>
            </a: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Arial" charset="0"/>
              </a:rPr>
              <a:t>疾病的信息</a:t>
            </a:r>
            <a:r>
              <a:rPr lang="en-US" altLang="zh-CN" sz="2800">
                <a:latin typeface="Arial" charset="0"/>
              </a:rPr>
              <a:t>,</a:t>
            </a:r>
            <a:r>
              <a:rPr lang="zh-CN" altLang="en-US" sz="2800">
                <a:latin typeface="Arial" charset="0"/>
              </a:rPr>
              <a:t>这说明声可以传递信息</a:t>
            </a:r>
            <a:r>
              <a:rPr lang="en-US" altLang="zh-CN" sz="2800">
                <a:latin typeface="Arial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Arial" charset="0"/>
              </a:rPr>
              <a:t>C.</a:t>
            </a:r>
            <a:r>
              <a:rPr lang="zh-CN" altLang="en-US" sz="2800">
                <a:latin typeface="Arial" charset="0"/>
              </a:rPr>
              <a:t>医生可以利用超声波除去人体内的结石</a:t>
            </a:r>
            <a:r>
              <a:rPr lang="en-US" altLang="zh-CN" sz="2800">
                <a:latin typeface="Arial" charset="0"/>
              </a:rPr>
              <a:t>,</a:t>
            </a:r>
            <a:r>
              <a:rPr lang="zh-CN" altLang="en-US" sz="2800">
                <a:latin typeface="Arial" charset="0"/>
              </a:rPr>
              <a:t>这说</a:t>
            </a: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Arial" charset="0"/>
              </a:rPr>
              <a:t>明声可以传递能量</a:t>
            </a:r>
            <a:r>
              <a:rPr lang="en-US" altLang="zh-CN" sz="2800">
                <a:latin typeface="Arial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Arial" charset="0"/>
              </a:rPr>
              <a:t>D.</a:t>
            </a:r>
            <a:r>
              <a:rPr lang="zh-CN" altLang="en-US" sz="2800">
                <a:latin typeface="Arial" charset="0"/>
              </a:rPr>
              <a:t>蝙蝠利用“超声”探测飞行中的障碍</a:t>
            </a:r>
            <a:r>
              <a:rPr lang="en-US" altLang="zh-CN" sz="2800">
                <a:latin typeface="Arial" charset="0"/>
              </a:rPr>
              <a:t>, </a:t>
            </a:r>
            <a:r>
              <a:rPr lang="zh-CN" altLang="en-US" sz="2800">
                <a:latin typeface="Arial" charset="0"/>
              </a:rPr>
              <a:t>这说明“超声”可以传递能量</a:t>
            </a:r>
            <a:r>
              <a:rPr lang="en-US" altLang="zh-CN" sz="2800">
                <a:latin typeface="Arial" charset="0"/>
              </a:rPr>
              <a:t>.</a:t>
            </a:r>
          </a:p>
        </p:txBody>
      </p:sp>
      <p:sp>
        <p:nvSpPr>
          <p:cNvPr id="2229" name="文本框 74755"/>
          <p:cNvSpPr>
            <a:spLocks noChangeArrowheads="1"/>
          </p:cNvSpPr>
          <p:nvPr/>
        </p:nvSpPr>
        <p:spPr bwMode="auto">
          <a:xfrm>
            <a:off x="5940425" y="1412875"/>
            <a:ext cx="15017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US" altLang="zh-CN" sz="4000">
                <a:solidFill>
                  <a:srgbClr val="FF0066"/>
                </a:solidFill>
                <a:latin typeface="Arial" charset="0"/>
              </a:rPr>
              <a:t>BC</a:t>
            </a:r>
          </a:p>
        </p:txBody>
      </p:sp>
    </p:spTree>
    <p:extLst>
      <p:ext uri="{BB962C8B-B14F-4D97-AF65-F5344CB8AC3E}">
        <p14:creationId xmlns:p14="http://schemas.microsoft.com/office/powerpoint/2010/main" val="206572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 fill="hold"/>
                                        <p:tgtEl>
                                          <p:spTgt spid="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9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784,&quot;width&quot;:5020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6227.4992125984254,&quot;width&quot;:8297.5007874015755}"/>
  <p:tag name="REFSHAPE" val="39879230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240,&quot;width&quot;:3960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240,&quot;width&quot;:3960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1209</Words>
  <Application>Microsoft Office PowerPoint</Application>
  <PresentationFormat>全屏显示(4:3)</PresentationFormat>
  <Paragraphs>114</Paragraphs>
  <Slides>19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20" baseType="lpstr">
      <vt:lpstr>Office 主题</vt:lpstr>
      <vt:lpstr>PowerPoint 演示文稿</vt:lpstr>
      <vt:lpstr>铁路工人用铁锤敲击铁轨，会从异常的声音中发现松动的螺栓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小结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User</cp:lastModifiedBy>
  <cp:revision>2</cp:revision>
  <dcterms:created xsi:type="dcterms:W3CDTF">2021-01-09T12:40:12Z</dcterms:created>
  <dcterms:modified xsi:type="dcterms:W3CDTF">2021-01-09T12:45:58Z</dcterms:modified>
</cp:coreProperties>
</file>