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1880850" cy="6840538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744" y="-90"/>
      </p:cViewPr>
      <p:guideLst>
        <p:guide orient="horz" pos="2155"/>
        <p:guide pos="374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891064" y="2125001"/>
            <a:ext cx="10098723" cy="1466282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782128" y="3876305"/>
            <a:ext cx="8316595" cy="174813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2021/1/5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2021/1/5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613616" y="273939"/>
            <a:ext cx="2673191" cy="5836626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594042" y="273939"/>
            <a:ext cx="7821560" cy="5836626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2021/1/5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94043" y="273939"/>
            <a:ext cx="10692765" cy="1140090"/>
          </a:xfrm>
          <a:prstGeom prst="rect">
            <a:avLst/>
          </a:prstGeom>
        </p:spPr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5BCCF8-6396-4856-A662-161B8F900452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62437241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2021/1/5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38505" y="4395679"/>
            <a:ext cx="10098723" cy="135860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38505" y="2899312"/>
            <a:ext cx="10098723" cy="149636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2021/1/5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594043" y="1596126"/>
            <a:ext cx="5247375" cy="451443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39432" y="1596126"/>
            <a:ext cx="5247375" cy="451443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2021/1/5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594042" y="1531204"/>
            <a:ext cx="5249439" cy="63813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4042" y="2169337"/>
            <a:ext cx="5249439" cy="394122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035307" y="1531204"/>
            <a:ext cx="5251501" cy="63813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035307" y="2169337"/>
            <a:ext cx="5251501" cy="394122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2021/1/5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2021/1/5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2021/1/5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94043" y="272355"/>
            <a:ext cx="3908718" cy="115909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45082" y="272355"/>
            <a:ext cx="6641725" cy="583821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594043" y="1431446"/>
            <a:ext cx="3908718" cy="46791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2021/1/5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28730" y="4788377"/>
            <a:ext cx="7128510" cy="56529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28730" y="611215"/>
            <a:ext cx="7128510" cy="410432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28730" y="5353671"/>
            <a:ext cx="7128510" cy="8028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2021/1/5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594043" y="273939"/>
            <a:ext cx="10692765" cy="11400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594043" y="1596126"/>
            <a:ext cx="10692765" cy="45144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594043" y="6340166"/>
            <a:ext cx="2772198" cy="36419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2021/1/5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59291" y="6340166"/>
            <a:ext cx="3762269" cy="36419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514609" y="6340166"/>
            <a:ext cx="2772198" cy="36419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5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oleObject" Target="../embeddings/oleObject3.bin"/><Relationship Id="rId7" Type="http://schemas.openxmlformats.org/officeDocument/2006/relationships/image" Target="../media/image8.png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6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2.png"/><Relationship Id="rId5" Type="http://schemas.openxmlformats.org/officeDocument/2006/relationships/image" Target="../media/image10.wmf"/><Relationship Id="rId4" Type="http://schemas.openxmlformats.org/officeDocument/2006/relationships/oleObject" Target="../embeddings/oleObject5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Box 1"/>
          <p:cNvSpPr txBox="1">
            <a:spLocks noChangeArrowheads="1"/>
          </p:cNvSpPr>
          <p:nvPr/>
        </p:nvSpPr>
        <p:spPr bwMode="auto">
          <a:xfrm>
            <a:off x="3273422" y="1692077"/>
            <a:ext cx="4740411" cy="998676"/>
          </a:xfrm>
          <a:prstGeom prst="rect">
            <a:avLst/>
          </a:prstGeom>
          <a:solidFill>
            <a:srgbClr val="00FFFF">
              <a:alpha val="5399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9858" tIns="44929" rIns="89858" bIns="44929">
            <a:spAutoFit/>
          </a:bodyPr>
          <a:lstStyle/>
          <a:p>
            <a:r>
              <a:rPr lang="zh-CN" altLang="en-US" sz="59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测量平均速度</a:t>
            </a:r>
          </a:p>
        </p:txBody>
      </p:sp>
    </p:spTree>
    <p:extLst>
      <p:ext uri="{BB962C8B-B14F-4D97-AF65-F5344CB8AC3E}">
        <p14:creationId xmlns:p14="http://schemas.microsoft.com/office/powerpoint/2010/main" val="15737195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1704778" y="551043"/>
            <a:ext cx="3052203" cy="57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858" tIns="44929" rIns="89858" bIns="4492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kumimoji="1" lang="zh-CN" altLang="en-US" sz="3100" b="1">
                <a:solidFill>
                  <a:srgbClr val="FF33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【分析与论证</a:t>
            </a:r>
            <a:r>
              <a:rPr kumimoji="1" lang="en-US" altLang="zh-CN" sz="3100" b="1">
                <a:solidFill>
                  <a:srgbClr val="FF33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】</a:t>
            </a: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1994065" y="1263601"/>
            <a:ext cx="7980899" cy="100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858" tIns="44929" rIns="89858" bIns="4492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kumimoji="1" lang="en-US" altLang="zh-CN" sz="3100">
                <a:ea typeface="黑体" panose="02010609060101010101" pitchFamily="49" charset="-122"/>
              </a:rPr>
              <a:t>v</a:t>
            </a:r>
            <a:r>
              <a:rPr kumimoji="1" lang="en-US" altLang="zh-CN" sz="3100" baseline="-25000">
                <a:ea typeface="黑体" panose="02010609060101010101" pitchFamily="49" charset="-122"/>
              </a:rPr>
              <a:t>2</a:t>
            </a:r>
            <a:r>
              <a:rPr kumimoji="1" lang="en-US" altLang="zh-CN" sz="3100">
                <a:ea typeface="黑体" panose="02010609060101010101" pitchFamily="49" charset="-122"/>
                <a:cs typeface="Times New Roman" panose="02020603050405020304" pitchFamily="18" charset="0"/>
              </a:rPr>
              <a:t>&lt;v</a:t>
            </a:r>
            <a:r>
              <a:rPr kumimoji="1" lang="en-US" altLang="zh-CN" sz="3100" baseline="-25000">
                <a:ea typeface="黑体" panose="02010609060101010101" pitchFamily="49" charset="-122"/>
                <a:cs typeface="Times New Roman" panose="02020603050405020304" pitchFamily="18" charset="0"/>
              </a:rPr>
              <a:t>3</a:t>
            </a:r>
            <a:r>
              <a:rPr kumimoji="1" lang="zh-CN" altLang="en-US" sz="2800">
                <a:ea typeface="黑体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kumimoji="1" lang="zh-CN" altLang="en-US" sz="2800"/>
              <a:t>小车沿斜面下滑的速度越来越大</a:t>
            </a:r>
            <a:r>
              <a:rPr kumimoji="1" lang="en-US" altLang="zh-CN" sz="2800"/>
              <a:t>,</a:t>
            </a:r>
            <a:r>
              <a:rPr kumimoji="1" lang="zh-CN" altLang="en-US" sz="2800"/>
              <a:t>说明小车沿斜面下滑运动越来越快。</a:t>
            </a:r>
            <a:endParaRPr kumimoji="1" lang="en-US" altLang="zh-CN" sz="2800"/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1774393" y="2520865"/>
            <a:ext cx="2851094" cy="57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858" tIns="44929" rIns="89858" bIns="4492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kumimoji="1" lang="zh-CN" altLang="en-US" sz="3100" b="1">
                <a:solidFill>
                  <a:srgbClr val="FF33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【结论】</a:t>
            </a:r>
          </a:p>
        </p:txBody>
      </p:sp>
      <p:sp>
        <p:nvSpPr>
          <p:cNvPr id="6" name="文本框 4"/>
          <p:cNvSpPr txBox="1">
            <a:spLocks noChangeArrowheads="1"/>
          </p:cNvSpPr>
          <p:nvPr/>
        </p:nvSpPr>
        <p:spPr bwMode="auto">
          <a:xfrm>
            <a:off x="2157272" y="3352180"/>
            <a:ext cx="7654485" cy="13833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858" tIns="44929" rIns="89858" bIns="44929">
            <a:spAutoFit/>
          </a:bodyPr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zh-CN" altLang="en-US" sz="2800">
                <a:latin typeface="宋体" panose="02010600030101010101" pitchFamily="2" charset="-122"/>
              </a:rPr>
              <a:t>小车沿斜面下滑的速度越来越大</a:t>
            </a:r>
            <a:r>
              <a:rPr lang="en-US" altLang="zh-CN" sz="2800">
                <a:latin typeface="宋体" panose="02010600030101010101" pitchFamily="2" charset="-122"/>
              </a:rPr>
              <a:t>,</a:t>
            </a:r>
            <a:r>
              <a:rPr lang="zh-CN" altLang="en-US" sz="2800">
                <a:latin typeface="宋体" panose="02010600030101010101" pitchFamily="2" charset="-122"/>
              </a:rPr>
              <a:t>说明小车沿斜面下滑运动速度越来越快，小车做</a:t>
            </a:r>
            <a:r>
              <a:rPr lang="zh-CN" altLang="en-US" sz="2800">
                <a:solidFill>
                  <a:srgbClr val="FF0000"/>
                </a:solidFill>
                <a:latin typeface="宋体" panose="02010600030101010101" pitchFamily="2" charset="-122"/>
              </a:rPr>
              <a:t>变速直线运动</a:t>
            </a:r>
            <a:r>
              <a:rPr lang="zh-CN" altLang="en-US" sz="2800">
                <a:latin typeface="宋体" panose="02010600030101010101" pitchFamily="2" charset="-122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41446118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  <p:bldP spid="13316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1731079" y="704639"/>
            <a:ext cx="2670097" cy="521888"/>
          </a:xfrm>
          <a:prstGeom prst="rect">
            <a:avLst/>
          </a:prstGeom>
          <a:noFill/>
          <a:ln w="9525">
            <a:noFill/>
          </a:ln>
        </p:spPr>
        <p:txBody>
          <a:bodyPr lIns="89858" tIns="44929" rIns="89858" bIns="44929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  <a:defRPr/>
            </a:pPr>
            <a:r>
              <a:rPr lang="zh-CN" altLang="en-US" sz="2800" b="1" noProof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宋体" panose="02010600030101010101" pitchFamily="2" charset="-122"/>
              </a:rPr>
              <a:t>交</a:t>
            </a:r>
            <a:r>
              <a:rPr lang="zh-CN" altLang="en-US" sz="2800" b="1" noProof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宋体" panose="02010600030101010101" pitchFamily="2" charset="-122"/>
              </a:rPr>
              <a:t>流与评估</a:t>
            </a:r>
          </a:p>
        </p:txBody>
      </p:sp>
      <p:sp>
        <p:nvSpPr>
          <p:cNvPr id="100" name="文本框 99"/>
          <p:cNvSpPr txBox="1">
            <a:spLocks noChangeArrowheads="1"/>
          </p:cNvSpPr>
          <p:nvPr/>
        </p:nvSpPr>
        <p:spPr bwMode="auto">
          <a:xfrm>
            <a:off x="2264789" y="1140090"/>
            <a:ext cx="7349729" cy="24866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858" tIns="44929" rIns="89858" bIns="44929">
            <a:spAutoFit/>
          </a:bodyPr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altLang="zh-CN" sz="2600">
                <a:latin typeface="Times New Roman" panose="02020603050405020304" pitchFamily="18" charset="0"/>
                <a:ea typeface="黑体" panose="02010609060101010101" pitchFamily="49" charset="-122"/>
              </a:rPr>
              <a:t>1.</a:t>
            </a:r>
            <a:r>
              <a:rPr lang="zh-CN" altLang="en-US" sz="2600">
                <a:latin typeface="Times New Roman" panose="02020603050405020304" pitchFamily="18" charset="0"/>
                <a:ea typeface="黑体" panose="02010609060101010101" pitchFamily="49" charset="-122"/>
              </a:rPr>
              <a:t>为什么斜面的坡度不能太小也不能太大？ </a:t>
            </a:r>
          </a:p>
          <a:p>
            <a:pPr eaLnBrk="1" hangingPunct="1">
              <a:lnSpc>
                <a:spcPct val="150000"/>
              </a:lnSpc>
            </a:pPr>
            <a:endParaRPr lang="zh-CN" altLang="en-US" sz="2600">
              <a:latin typeface="Times New Roman" panose="02020603050405020304" pitchFamily="18" charset="0"/>
              <a:ea typeface="黑体" panose="02010609060101010101" pitchFamily="49" charset="-122"/>
            </a:endParaRPr>
          </a:p>
          <a:p>
            <a:pPr eaLnBrk="1" hangingPunct="1">
              <a:lnSpc>
                <a:spcPct val="150000"/>
              </a:lnSpc>
            </a:pPr>
            <a:endParaRPr lang="zh-CN" altLang="en-US" sz="2600">
              <a:latin typeface="Times New Roman" panose="02020603050405020304" pitchFamily="18" charset="0"/>
              <a:ea typeface="黑体" panose="02010609060101010101" pitchFamily="49" charset="-122"/>
            </a:endParaRPr>
          </a:p>
          <a:p>
            <a:pPr eaLnBrk="1" hangingPunct="1">
              <a:lnSpc>
                <a:spcPct val="150000"/>
              </a:lnSpc>
            </a:pPr>
            <a:endParaRPr lang="zh-CN" altLang="en-US" sz="2600"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2" name="文本框 1"/>
          <p:cNvSpPr txBox="1">
            <a:spLocks noChangeArrowheads="1"/>
          </p:cNvSpPr>
          <p:nvPr/>
        </p:nvSpPr>
        <p:spPr bwMode="auto">
          <a:xfrm>
            <a:off x="2473630" y="1732304"/>
            <a:ext cx="7343541" cy="1291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858" tIns="44929" rIns="89858" bIns="44929">
            <a:spAutoFit/>
          </a:bodyPr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zh-CN" altLang="en-US" sz="2600">
                <a:solidFill>
                  <a:srgbClr val="FF0000"/>
                </a:solidFill>
                <a:latin typeface="宋体" panose="02010600030101010101" pitchFamily="2" charset="-122"/>
              </a:rPr>
              <a:t>斜面的坡度过小，小车达不到底部；斜面的坡度过大，记录时间不准确，导致实验误差大。</a:t>
            </a:r>
          </a:p>
        </p:txBody>
      </p:sp>
      <p:sp>
        <p:nvSpPr>
          <p:cNvPr id="3" name="文本框 2"/>
          <p:cNvSpPr txBox="1">
            <a:spLocks noChangeArrowheads="1"/>
          </p:cNvSpPr>
          <p:nvPr/>
        </p:nvSpPr>
        <p:spPr bwMode="auto">
          <a:xfrm>
            <a:off x="2298822" y="4470104"/>
            <a:ext cx="5054003" cy="4911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858" tIns="44929" rIns="89858" bIns="44929">
            <a:spAutoFit/>
          </a:bodyPr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2600">
                <a:latin typeface="Times New Roman" panose="02020603050405020304" pitchFamily="18" charset="0"/>
                <a:ea typeface="黑体" panose="02010609060101010101" pitchFamily="49" charset="-122"/>
              </a:rPr>
              <a:t>3.</a:t>
            </a:r>
            <a:r>
              <a:rPr lang="zh-CN" altLang="en-US" sz="2600">
                <a:latin typeface="Times New Roman" panose="02020603050405020304" pitchFamily="18" charset="0"/>
                <a:ea typeface="黑体" panose="02010609060101010101" pitchFamily="49" charset="-122"/>
              </a:rPr>
              <a:t>实验中什么环节容易出现误差？</a:t>
            </a:r>
          </a:p>
        </p:txBody>
      </p:sp>
      <p:sp>
        <p:nvSpPr>
          <p:cNvPr id="4" name="文本框 3"/>
          <p:cNvSpPr txBox="1">
            <a:spLocks noChangeArrowheads="1"/>
          </p:cNvSpPr>
          <p:nvPr/>
        </p:nvSpPr>
        <p:spPr bwMode="auto">
          <a:xfrm>
            <a:off x="2298821" y="3816135"/>
            <a:ext cx="5205607" cy="4911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858" tIns="44929" rIns="89858" bIns="44929">
            <a:spAutoFit/>
          </a:bodyPr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2600">
                <a:solidFill>
                  <a:srgbClr val="FF0000"/>
                </a:solidFill>
                <a:latin typeface="Times New Roman" panose="02020603050405020304" pitchFamily="18" charset="0"/>
              </a:rPr>
              <a:t>   </a:t>
            </a:r>
            <a:r>
              <a:rPr lang="zh-CN" altLang="en-US" sz="2600">
                <a:solidFill>
                  <a:srgbClr val="FF0000"/>
                </a:solidFill>
                <a:latin typeface="Times New Roman" panose="02020603050405020304" pitchFamily="18" charset="0"/>
              </a:rPr>
              <a:t>便于测量时间和让小车停止运动。</a:t>
            </a:r>
          </a:p>
        </p:txBody>
      </p:sp>
      <p:sp>
        <p:nvSpPr>
          <p:cNvPr id="7" name="文本框 6"/>
          <p:cNvSpPr txBox="1">
            <a:spLocks noChangeArrowheads="1"/>
          </p:cNvSpPr>
          <p:nvPr/>
        </p:nvSpPr>
        <p:spPr bwMode="auto">
          <a:xfrm>
            <a:off x="2397828" y="4956225"/>
            <a:ext cx="7419343" cy="1291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858" tIns="44929" rIns="89858" bIns="44929">
            <a:spAutoFit/>
          </a:bodyPr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altLang="zh-CN" sz="260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zh-CN" altLang="en-US" sz="2600">
                <a:solidFill>
                  <a:srgbClr val="FF0000"/>
                </a:solidFill>
                <a:latin typeface="Times New Roman" panose="02020603050405020304" pitchFamily="18" charset="0"/>
              </a:rPr>
              <a:t>时间记录与小车开始下滑可能不同步会存在误差；小车撞击金属片时，停止计时可能会存在误差。</a:t>
            </a:r>
          </a:p>
        </p:txBody>
      </p:sp>
      <p:sp>
        <p:nvSpPr>
          <p:cNvPr id="8" name="文本框 7"/>
          <p:cNvSpPr txBox="1">
            <a:spLocks noChangeArrowheads="1"/>
          </p:cNvSpPr>
          <p:nvPr/>
        </p:nvSpPr>
        <p:spPr bwMode="auto">
          <a:xfrm>
            <a:off x="2298821" y="3163750"/>
            <a:ext cx="4950354" cy="4911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858" tIns="44929" rIns="89858" bIns="44929">
            <a:spAutoFit/>
          </a:bodyPr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2600">
                <a:latin typeface="Times New Roman" panose="02020603050405020304" pitchFamily="18" charset="0"/>
                <a:ea typeface="黑体" panose="02010609060101010101" pitchFamily="49" charset="-122"/>
              </a:rPr>
              <a:t>2.</a:t>
            </a:r>
            <a:r>
              <a:rPr lang="zh-CN" altLang="en-US" sz="2600">
                <a:latin typeface="Times New Roman" panose="02020603050405020304" pitchFamily="18" charset="0"/>
                <a:ea typeface="黑体" panose="02010609060101010101" pitchFamily="49" charset="-122"/>
              </a:rPr>
              <a:t>金属片的作用是什么？</a:t>
            </a:r>
          </a:p>
        </p:txBody>
      </p:sp>
    </p:spTree>
    <p:extLst>
      <p:ext uri="{BB962C8B-B14F-4D97-AF65-F5344CB8AC3E}">
        <p14:creationId xmlns:p14="http://schemas.microsoft.com/office/powerpoint/2010/main" val="5444809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" grpId="0"/>
      <p:bldP spid="2" grpId="0"/>
      <p:bldP spid="3" grpId="0"/>
      <p:bldP spid="4" grpId="0"/>
      <p:bldP spid="7" grpId="0"/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>
            <a:spLocks noChangeArrowheads="1"/>
          </p:cNvSpPr>
          <p:nvPr/>
        </p:nvSpPr>
        <p:spPr bwMode="auto">
          <a:xfrm>
            <a:off x="2396281" y="2245343"/>
            <a:ext cx="606418" cy="2306727"/>
          </a:xfrm>
          <a:prstGeom prst="rect">
            <a:avLst/>
          </a:prstGeom>
          <a:noFill/>
          <a:ln w="9525">
            <a:solidFill>
              <a:srgbClr val="3366FF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89858" tIns="44929" rIns="89858" bIns="44929">
            <a:spAutoFit/>
          </a:bodyPr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zh-CN" altLang="en-US" sz="2400"/>
              <a:t>测量平均速度</a:t>
            </a:r>
          </a:p>
        </p:txBody>
      </p:sp>
      <p:sp>
        <p:nvSpPr>
          <p:cNvPr id="3" name="文本框 2"/>
          <p:cNvSpPr txBox="1">
            <a:spLocks noChangeArrowheads="1"/>
          </p:cNvSpPr>
          <p:nvPr/>
        </p:nvSpPr>
        <p:spPr bwMode="auto">
          <a:xfrm>
            <a:off x="3966473" y="1068834"/>
            <a:ext cx="869406" cy="456036"/>
          </a:xfrm>
          <a:prstGeom prst="rect">
            <a:avLst/>
          </a:prstGeom>
          <a:noFill/>
          <a:ln w="9525">
            <a:solidFill>
              <a:srgbClr val="FF0000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89858" tIns="44929" rIns="89858" bIns="44929">
            <a:spAutoFit/>
          </a:bodyPr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400"/>
              <a:t>原理</a:t>
            </a:r>
          </a:p>
        </p:txBody>
      </p:sp>
      <p:sp>
        <p:nvSpPr>
          <p:cNvPr id="4" name="文本框 3"/>
          <p:cNvSpPr txBox="1">
            <a:spLocks noChangeArrowheads="1"/>
          </p:cNvSpPr>
          <p:nvPr/>
        </p:nvSpPr>
        <p:spPr bwMode="auto">
          <a:xfrm>
            <a:off x="3966473" y="2576286"/>
            <a:ext cx="869406" cy="456036"/>
          </a:xfrm>
          <a:prstGeom prst="rect">
            <a:avLst/>
          </a:prstGeom>
          <a:noFill/>
          <a:ln w="9525">
            <a:solidFill>
              <a:srgbClr val="FF0000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89858" tIns="44929" rIns="89858" bIns="44929">
            <a:spAutoFit/>
          </a:bodyPr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400"/>
              <a:t>方法</a:t>
            </a:r>
          </a:p>
        </p:txBody>
      </p:sp>
      <p:sp>
        <p:nvSpPr>
          <p:cNvPr id="5" name="文本框 4"/>
          <p:cNvSpPr txBox="1">
            <a:spLocks noChangeArrowheads="1"/>
          </p:cNvSpPr>
          <p:nvPr/>
        </p:nvSpPr>
        <p:spPr bwMode="auto">
          <a:xfrm>
            <a:off x="3966471" y="3814551"/>
            <a:ext cx="4597641" cy="821814"/>
          </a:xfrm>
          <a:prstGeom prst="rect">
            <a:avLst/>
          </a:prstGeom>
          <a:noFill/>
          <a:ln w="9525">
            <a:solidFill>
              <a:srgbClr val="FF0000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89858" tIns="44929" rIns="89858" bIns="44929">
            <a:spAutoFit/>
          </a:bodyPr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400"/>
              <a:t>器材：斜面、小车、刻度尺、停表、金属片</a:t>
            </a:r>
          </a:p>
        </p:txBody>
      </p:sp>
      <p:sp>
        <p:nvSpPr>
          <p:cNvPr id="6" name="文本框 5"/>
          <p:cNvSpPr txBox="1">
            <a:spLocks noChangeArrowheads="1"/>
          </p:cNvSpPr>
          <p:nvPr/>
        </p:nvSpPr>
        <p:spPr bwMode="auto">
          <a:xfrm>
            <a:off x="3966471" y="5025895"/>
            <a:ext cx="1386099" cy="829399"/>
          </a:xfrm>
          <a:prstGeom prst="rect">
            <a:avLst/>
          </a:prstGeom>
          <a:noFill/>
          <a:ln w="9525">
            <a:solidFill>
              <a:srgbClr val="FF0000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89858" tIns="44929" rIns="89858" bIns="44929">
            <a:spAutoFit/>
          </a:bodyPr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400"/>
              <a:t>注意事项</a:t>
            </a:r>
          </a:p>
        </p:txBody>
      </p:sp>
      <p:sp>
        <p:nvSpPr>
          <p:cNvPr id="8" name="文本框 7"/>
          <p:cNvSpPr txBox="1">
            <a:spLocks noChangeArrowheads="1"/>
          </p:cNvSpPr>
          <p:nvPr/>
        </p:nvSpPr>
        <p:spPr bwMode="auto">
          <a:xfrm>
            <a:off x="5451579" y="2245343"/>
            <a:ext cx="2325120" cy="456036"/>
          </a:xfrm>
          <a:prstGeom prst="rect">
            <a:avLst/>
          </a:prstGeom>
          <a:noFill/>
          <a:ln w="9525">
            <a:solidFill>
              <a:srgbClr val="FF0000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89858" tIns="44929" rIns="89858" bIns="44929">
            <a:spAutoFit/>
          </a:bodyPr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400"/>
              <a:t>测路程：刻度尺</a:t>
            </a:r>
          </a:p>
        </p:txBody>
      </p:sp>
      <p:sp>
        <p:nvSpPr>
          <p:cNvPr id="9" name="文本框 8"/>
          <p:cNvSpPr txBox="1">
            <a:spLocks noChangeArrowheads="1"/>
          </p:cNvSpPr>
          <p:nvPr/>
        </p:nvSpPr>
        <p:spPr bwMode="auto">
          <a:xfrm>
            <a:off x="5451579" y="2967400"/>
            <a:ext cx="2317385" cy="456036"/>
          </a:xfrm>
          <a:prstGeom prst="rect">
            <a:avLst/>
          </a:prstGeom>
          <a:noFill/>
          <a:ln w="9525">
            <a:solidFill>
              <a:srgbClr val="FF0000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89858" tIns="44929" rIns="89858" bIns="44929">
            <a:spAutoFit/>
          </a:bodyPr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400"/>
              <a:t>测时间：停表</a:t>
            </a:r>
          </a:p>
        </p:txBody>
      </p:sp>
      <p:graphicFrame>
        <p:nvGraphicFramePr>
          <p:cNvPr id="27661" name="对象 6"/>
          <p:cNvGraphicFramePr/>
          <p:nvPr/>
        </p:nvGraphicFramePr>
        <p:xfrm>
          <a:off x="5191685" y="859818"/>
          <a:ext cx="1007088" cy="8724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8" r:id="rId3" imgW="368280" imgH="393480" progId="Equation.DSMT4">
                  <p:embed/>
                </p:oleObj>
              </mc:Choice>
              <mc:Fallback>
                <p:oleObj r:id="rId3" imgW="3682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5191685" y="859818"/>
                        <a:ext cx="1007088" cy="87248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矩形 9"/>
          <p:cNvSpPr/>
          <p:nvPr/>
        </p:nvSpPr>
        <p:spPr>
          <a:xfrm>
            <a:off x="5191685" y="859820"/>
            <a:ext cx="1123112" cy="934240"/>
          </a:xfrm>
          <a:prstGeom prst="rect">
            <a:avLst/>
          </a:prstGeom>
          <a:noFill/>
          <a:ln w="0"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9858" tIns="44929" rIns="89858" bIns="44929" anchor="ctr"/>
          <a:lstStyle/>
          <a:p>
            <a:pPr algn="ctr" eaLnBrk="1" hangingPunct="1">
              <a:buFont typeface="Arial" panose="020B0604020202020204" pitchFamily="34" charset="0"/>
              <a:buNone/>
              <a:defRPr/>
            </a:pPr>
            <a:endParaRPr lang="zh-CN" altLang="en-US" noProof="1"/>
          </a:p>
        </p:txBody>
      </p:sp>
      <p:sp>
        <p:nvSpPr>
          <p:cNvPr id="11" name="左大括号 10"/>
          <p:cNvSpPr/>
          <p:nvPr/>
        </p:nvSpPr>
        <p:spPr>
          <a:xfrm>
            <a:off x="3217732" y="1409279"/>
            <a:ext cx="406858" cy="3950728"/>
          </a:xfrm>
          <a:prstGeom prst="leftBrac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89858" tIns="44929" rIns="89858" bIns="44929" anchor="ctr"/>
          <a:lstStyle/>
          <a:p>
            <a:pPr algn="ctr" eaLnBrk="1" hangingPunct="1">
              <a:buFont typeface="Arial" panose="020B0604020202020204" pitchFamily="34" charset="0"/>
              <a:buNone/>
              <a:defRPr/>
            </a:pPr>
            <a:endParaRPr lang="zh-CN" altLang="en-US" noProof="1"/>
          </a:p>
        </p:txBody>
      </p:sp>
      <p:sp>
        <p:nvSpPr>
          <p:cNvPr id="12" name="左大括号 11"/>
          <p:cNvSpPr/>
          <p:nvPr/>
        </p:nvSpPr>
        <p:spPr>
          <a:xfrm>
            <a:off x="5040081" y="2305516"/>
            <a:ext cx="312491" cy="997578"/>
          </a:xfrm>
          <a:prstGeom prst="leftBrace">
            <a:avLst>
              <a:gd name="adj1" fmla="val 8333"/>
              <a:gd name="adj2" fmla="val 52243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89858" tIns="44929" rIns="89858" bIns="44929" anchor="ctr"/>
          <a:lstStyle/>
          <a:p>
            <a:pPr algn="ctr" eaLnBrk="1" hangingPunct="1">
              <a:buFont typeface="Arial" panose="020B0604020202020204" pitchFamily="34" charset="0"/>
              <a:buNone/>
              <a:defRPr/>
            </a:pPr>
            <a:endParaRPr lang="zh-CN" altLang="en-US" noProof="1"/>
          </a:p>
        </p:txBody>
      </p:sp>
      <p:sp>
        <p:nvSpPr>
          <p:cNvPr id="49165" name="文本框 4103"/>
          <p:cNvSpPr txBox="1">
            <a:spLocks noChangeArrowheads="1"/>
          </p:cNvSpPr>
          <p:nvPr/>
        </p:nvSpPr>
        <p:spPr bwMode="auto">
          <a:xfrm>
            <a:off x="895311" y="179909"/>
            <a:ext cx="2300566" cy="5856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8610" tIns="46177" rIns="88610" bIns="46177">
            <a:spAutoFit/>
          </a:bodyPr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3200" b="1" dirty="0">
                <a:solidFill>
                  <a:srgbClr val="006666"/>
                </a:solidFill>
                <a:ea typeface="方正姚体" pitchFamily="2" charset="-122"/>
              </a:rPr>
              <a:t>课堂小结</a:t>
            </a:r>
          </a:p>
        </p:txBody>
      </p:sp>
    </p:spTree>
    <p:extLst>
      <p:ext uri="{BB962C8B-B14F-4D97-AF65-F5344CB8AC3E}">
        <p14:creationId xmlns:p14="http://schemas.microsoft.com/office/powerpoint/2010/main" val="12914383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27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文本框 99"/>
          <p:cNvSpPr txBox="1">
            <a:spLocks noChangeArrowheads="1"/>
          </p:cNvSpPr>
          <p:nvPr/>
        </p:nvSpPr>
        <p:spPr bwMode="auto">
          <a:xfrm>
            <a:off x="1751188" y="953243"/>
            <a:ext cx="8378474" cy="26760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858" tIns="44929" rIns="89858" bIns="44929">
            <a:spAutoFit/>
          </a:bodyPr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altLang="zh-CN" sz="2800">
                <a:latin typeface="Times New Roman" panose="02020603050405020304" pitchFamily="18" charset="0"/>
              </a:rPr>
              <a:t>1. </a:t>
            </a:r>
            <a:r>
              <a:rPr lang="zh-CN" altLang="en-US" sz="2800">
                <a:latin typeface="Times New Roman" panose="02020603050405020304" pitchFamily="18" charset="0"/>
              </a:rPr>
              <a:t>一个物体从静止开始沿一条直线通过一段路程，运动得越来越快，在通过这段路程的最后</a:t>
            </a:r>
            <a:r>
              <a:rPr lang="en-US" altLang="zh-CN" sz="2800">
                <a:latin typeface="Times New Roman" panose="02020603050405020304" pitchFamily="18" charset="0"/>
              </a:rPr>
              <a:t>3m</a:t>
            </a:r>
            <a:r>
              <a:rPr lang="zh-CN" altLang="en-US" sz="2800">
                <a:latin typeface="Times New Roman" panose="02020603050405020304" pitchFamily="18" charset="0"/>
              </a:rPr>
              <a:t>时，用了</a:t>
            </a:r>
            <a:r>
              <a:rPr lang="en-US" altLang="zh-CN" sz="2800">
                <a:latin typeface="Times New Roman" panose="02020603050405020304" pitchFamily="18" charset="0"/>
              </a:rPr>
              <a:t>2s</a:t>
            </a:r>
            <a:r>
              <a:rPr lang="zh-CN" altLang="en-US" sz="2800">
                <a:latin typeface="Times New Roman" panose="02020603050405020304" pitchFamily="18" charset="0"/>
              </a:rPr>
              <a:t>，则该物体在整段路程中的平均速度可能是</a:t>
            </a:r>
            <a:r>
              <a:rPr lang="en-US" altLang="zh-CN" sz="2800">
                <a:latin typeface="Times New Roman" panose="02020603050405020304" pitchFamily="18" charset="0"/>
              </a:rPr>
              <a:t>(      )              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zh-CN" sz="2800">
                <a:latin typeface="Times New Roman" panose="02020603050405020304" pitchFamily="18" charset="0"/>
              </a:rPr>
              <a:t>A</a:t>
            </a:r>
            <a:r>
              <a:rPr lang="zh-CN" altLang="en-US" sz="2800">
                <a:latin typeface="Times New Roman" panose="02020603050405020304" pitchFamily="18" charset="0"/>
              </a:rPr>
              <a:t>．</a:t>
            </a:r>
            <a:r>
              <a:rPr lang="en-US" altLang="zh-CN" sz="2800">
                <a:latin typeface="Times New Roman" panose="02020603050405020304" pitchFamily="18" charset="0"/>
              </a:rPr>
              <a:t>1.5m/s       B</a:t>
            </a:r>
            <a:r>
              <a:rPr lang="zh-CN" altLang="en-US" sz="2800">
                <a:latin typeface="Times New Roman" panose="02020603050405020304" pitchFamily="18" charset="0"/>
              </a:rPr>
              <a:t>．</a:t>
            </a:r>
            <a:r>
              <a:rPr lang="en-US" altLang="zh-CN" sz="2800">
                <a:latin typeface="Times New Roman" panose="02020603050405020304" pitchFamily="18" charset="0"/>
              </a:rPr>
              <a:t>2m/s     C</a:t>
            </a:r>
            <a:r>
              <a:rPr lang="zh-CN" altLang="en-US" sz="2800">
                <a:latin typeface="Times New Roman" panose="02020603050405020304" pitchFamily="18" charset="0"/>
              </a:rPr>
              <a:t>．</a:t>
            </a:r>
            <a:r>
              <a:rPr lang="en-US" altLang="zh-CN" sz="2800">
                <a:latin typeface="Times New Roman" panose="02020603050405020304" pitchFamily="18" charset="0"/>
              </a:rPr>
              <a:t>1m/s       D</a:t>
            </a:r>
            <a:r>
              <a:rPr lang="zh-CN" altLang="en-US" sz="2800">
                <a:latin typeface="Times New Roman" panose="02020603050405020304" pitchFamily="18" charset="0"/>
              </a:rPr>
              <a:t>．</a:t>
            </a:r>
            <a:r>
              <a:rPr lang="en-US" altLang="zh-CN" sz="2800">
                <a:latin typeface="Times New Roman" panose="02020603050405020304" pitchFamily="18" charset="0"/>
              </a:rPr>
              <a:t>2.5m/s</a:t>
            </a:r>
            <a:endParaRPr lang="zh-CN" altLang="en-US" sz="2800">
              <a:latin typeface="Times New Roman" panose="02020603050405020304" pitchFamily="18" charset="0"/>
            </a:endParaRPr>
          </a:p>
        </p:txBody>
      </p:sp>
      <p:sp>
        <p:nvSpPr>
          <p:cNvPr id="3" name="文本框 2"/>
          <p:cNvSpPr txBox="1">
            <a:spLocks noChangeArrowheads="1"/>
          </p:cNvSpPr>
          <p:nvPr/>
        </p:nvSpPr>
        <p:spPr bwMode="auto">
          <a:xfrm>
            <a:off x="8229964" y="2471778"/>
            <a:ext cx="762664" cy="521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858" tIns="44929" rIns="89858" bIns="44929">
            <a:spAutoFit/>
          </a:bodyPr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</a:rPr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247353643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矩形 1"/>
          <p:cNvSpPr>
            <a:spLocks noChangeArrowheads="1"/>
          </p:cNvSpPr>
          <p:nvPr/>
        </p:nvSpPr>
        <p:spPr bwMode="auto">
          <a:xfrm>
            <a:off x="1792958" y="636551"/>
            <a:ext cx="8245434" cy="20297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858" tIns="44929" rIns="89858" bIns="44929">
            <a:spAutoFit/>
          </a:bodyPr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en-US" altLang="zh-CN" sz="2800">
                <a:latin typeface="Times New Roman" panose="02020603050405020304" pitchFamily="18" charset="0"/>
                <a:sym typeface="Times New Roman" panose="02020603050405020304" pitchFamily="18" charset="0"/>
              </a:rPr>
              <a:t>2.</a:t>
            </a:r>
            <a:r>
              <a:rPr lang="zh-CN" altLang="en-US" sz="2800">
                <a:latin typeface="Times New Roman" panose="02020603050405020304" pitchFamily="18" charset="0"/>
                <a:sym typeface="Times New Roman" panose="02020603050405020304" pitchFamily="18" charset="0"/>
              </a:rPr>
              <a:t>如图所示，一列长为</a:t>
            </a:r>
            <a:r>
              <a:rPr lang="en-US" altLang="zh-CN" sz="2800">
                <a:latin typeface="Times New Roman" panose="02020603050405020304" pitchFamily="18" charset="0"/>
                <a:sym typeface="Times New Roman" panose="02020603050405020304" pitchFamily="18" charset="0"/>
              </a:rPr>
              <a:t>120m</a:t>
            </a:r>
            <a:r>
              <a:rPr lang="zh-CN" altLang="en-US" sz="2800">
                <a:latin typeface="Times New Roman" panose="02020603050405020304" pitchFamily="18" charset="0"/>
                <a:sym typeface="Times New Roman" panose="02020603050405020304" pitchFamily="18" charset="0"/>
              </a:rPr>
              <a:t>的火车匀速通过一座</a:t>
            </a:r>
            <a:r>
              <a:rPr lang="en-US" altLang="zh-CN" sz="2800">
                <a:latin typeface="Times New Roman" panose="02020603050405020304" pitchFamily="18" charset="0"/>
                <a:sym typeface="Times New Roman" panose="02020603050405020304" pitchFamily="18" charset="0"/>
              </a:rPr>
              <a:t>3000m</a:t>
            </a:r>
            <a:r>
              <a:rPr lang="zh-CN" altLang="en-US" sz="2800">
                <a:latin typeface="Times New Roman" panose="02020603050405020304" pitchFamily="18" charset="0"/>
                <a:sym typeface="Times New Roman" panose="02020603050405020304" pitchFamily="18" charset="0"/>
              </a:rPr>
              <a:t>长的大桥，火车完全通过大桥所用的时间是</a:t>
            </a:r>
            <a:r>
              <a:rPr lang="en-US" altLang="zh-CN" sz="2800">
                <a:latin typeface="Times New Roman" panose="02020603050405020304" pitchFamily="18" charset="0"/>
                <a:sym typeface="Times New Roman" panose="02020603050405020304" pitchFamily="18" charset="0"/>
              </a:rPr>
              <a:t>100s</a:t>
            </a:r>
            <a:r>
              <a:rPr lang="zh-CN" altLang="en-US" sz="2800">
                <a:latin typeface="Times New Roman" panose="02020603050405020304" pitchFamily="18" charset="0"/>
                <a:sym typeface="Times New Roman" panose="02020603050405020304" pitchFamily="18" charset="0"/>
              </a:rPr>
              <a:t>，求火车过桥时的速度是多少？</a:t>
            </a:r>
            <a:endParaRPr lang="en-US" altLang="zh-CN" sz="2800">
              <a:latin typeface="Times New Roman" pitchFamily="18" charset="0"/>
              <a:sym typeface="Times New Roman" pitchFamily="18" charset="0"/>
            </a:endParaRPr>
          </a:p>
        </p:txBody>
      </p:sp>
      <p:sp>
        <p:nvSpPr>
          <p:cNvPr id="50179" name="左大括号 4"/>
          <p:cNvSpPr/>
          <p:nvPr/>
        </p:nvSpPr>
        <p:spPr bwMode="auto">
          <a:xfrm rot="5400000" flipH="1">
            <a:off x="7014095" y="831425"/>
            <a:ext cx="532042" cy="5516551"/>
          </a:xfrm>
          <a:prstGeom prst="leftBrace">
            <a:avLst>
              <a:gd name="adj1" fmla="val 6830"/>
              <a:gd name="adj2" fmla="val 50000"/>
            </a:avLst>
          </a:prstGeom>
          <a:noFill/>
          <a:ln w="38100">
            <a:solidFill>
              <a:schemeClr val="accent1"/>
            </a:solidFill>
            <a:beve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89858" tIns="44929" rIns="89858" bIns="44929" anchor="ctr"/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endParaRPr lang="zh-CN" altLang="en-US" b="1">
              <a:latin typeface="宋体" pitchFamily="2" charset="-122"/>
              <a:sym typeface="宋体" pitchFamily="2" charset="-122"/>
            </a:endParaRPr>
          </a:p>
        </p:txBody>
      </p:sp>
      <p:graphicFrame>
        <p:nvGraphicFramePr>
          <p:cNvPr id="26630" name="对象 8"/>
          <p:cNvGraphicFramePr/>
          <p:nvPr/>
        </p:nvGraphicFramePr>
        <p:xfrm>
          <a:off x="2088432" y="4161327"/>
          <a:ext cx="6469494" cy="10957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2" r:id="rId3" imgW="2908080" imgH="393480" progId="Equation.DSMT4">
                  <p:embed/>
                </p:oleObj>
              </mc:Choice>
              <mc:Fallback>
                <p:oleObj r:id="rId3" imgW="29080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2088432" y="4161327"/>
                        <a:ext cx="6469494" cy="109575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1" name="对象 1"/>
          <p:cNvGraphicFramePr/>
          <p:nvPr/>
        </p:nvGraphicFramePr>
        <p:xfrm>
          <a:off x="7236799" y="5437596"/>
          <a:ext cx="1645993" cy="4465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3" r:id="rId5" imgW="647640" imgH="177480" progId="Equation.DSMT4">
                  <p:embed/>
                </p:oleObj>
              </mc:Choice>
              <mc:Fallback>
                <p:oleObj r:id="rId5" imgW="64764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7236799" y="5437596"/>
                        <a:ext cx="1645993" cy="44653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0183" name="组合 3"/>
          <p:cNvGrpSpPr/>
          <p:nvPr/>
        </p:nvGrpSpPr>
        <p:grpSpPr>
          <a:xfrm>
            <a:off x="1792958" y="2872393"/>
            <a:ext cx="7936037" cy="793313"/>
            <a:chOff x="498" y="4492"/>
            <a:chExt cx="12824" cy="1252"/>
          </a:xfrm>
        </p:grpSpPr>
        <p:pic>
          <p:nvPicPr>
            <p:cNvPr id="50196" name="Picture 2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497" y="4680"/>
              <a:ext cx="12825" cy="10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" name="矩形 1"/>
            <p:cNvSpPr/>
            <p:nvPr/>
          </p:nvSpPr>
          <p:spPr>
            <a:xfrm>
              <a:off x="1530" y="4492"/>
              <a:ext cx="3970" cy="682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buFont typeface="Arial" panose="020B0604020202020204" pitchFamily="34" charset="0"/>
                <a:buNone/>
                <a:defRPr/>
              </a:pPr>
              <a:endParaRPr lang="zh-CN" altLang="en-US" noProof="1"/>
            </a:p>
          </p:txBody>
        </p:sp>
      </p:grpSp>
      <p:pic>
        <p:nvPicPr>
          <p:cNvPr id="10272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653083" y="3018071"/>
            <a:ext cx="2014175" cy="2850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直接箭头连接符 8"/>
          <p:cNvCxnSpPr/>
          <p:nvPr/>
        </p:nvCxnSpPr>
        <p:spPr>
          <a:xfrm>
            <a:off x="4606925" y="3841470"/>
            <a:ext cx="5473235" cy="9501"/>
          </a:xfrm>
          <a:prstGeom prst="straightConnector1">
            <a:avLst/>
          </a:prstGeom>
          <a:ln>
            <a:headEnd type="arrow" w="med" len="med"/>
            <a:tailEnd type="arrow" w="med" len="med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10" name="文本框 9"/>
          <p:cNvSpPr txBox="1"/>
          <p:nvPr/>
        </p:nvSpPr>
        <p:spPr>
          <a:xfrm>
            <a:off x="7072820" y="3738546"/>
            <a:ext cx="542992" cy="491189"/>
          </a:xfrm>
          <a:prstGeom prst="rect">
            <a:avLst/>
          </a:prstGeom>
          <a:solidFill>
            <a:schemeClr val="accent5"/>
          </a:solidFill>
        </p:spPr>
        <p:txBody>
          <a:bodyPr lIns="89858" tIns="44929" rIns="89858" bIns="44929">
            <a:spAutoFit/>
          </a:bodyPr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2600" i="1" noProof="1">
                <a:latin typeface="Times New Roman" panose="02020603050405020304" pitchFamily="18" charset="0"/>
                <a:ea typeface="黑体" panose="02010609060101010101" pitchFamily="49" charset="-122"/>
                <a:cs typeface="宋体" panose="02010600030101010101" pitchFamily="2" charset="-122"/>
              </a:rPr>
              <a:t>L</a:t>
            </a:r>
            <a:r>
              <a:rPr lang="en-US" altLang="zh-CN" sz="2600" i="1" baseline="-25000" noProof="1">
                <a:latin typeface="Times New Roman" panose="02020603050405020304" pitchFamily="18" charset="0"/>
                <a:ea typeface="黑体" panose="02010609060101010101" pitchFamily="49" charset="-122"/>
                <a:cs typeface="宋体" panose="02010600030101010101" pitchFamily="2" charset="-122"/>
              </a:rPr>
              <a:t>3</a:t>
            </a:r>
          </a:p>
        </p:txBody>
      </p:sp>
      <p:grpSp>
        <p:nvGrpSpPr>
          <p:cNvPr id="24" name="组合 23"/>
          <p:cNvGrpSpPr/>
          <p:nvPr/>
        </p:nvGrpSpPr>
        <p:grpSpPr>
          <a:xfrm>
            <a:off x="4580625" y="2506616"/>
            <a:ext cx="3576631" cy="1490033"/>
            <a:chOff x="5002" y="3957"/>
            <a:chExt cx="5781" cy="2352"/>
          </a:xfrm>
        </p:grpSpPr>
        <p:cxnSp>
          <p:nvCxnSpPr>
            <p:cNvPr id="6" name="直接连接符 5"/>
            <p:cNvCxnSpPr/>
            <p:nvPr/>
          </p:nvCxnSpPr>
          <p:spPr>
            <a:xfrm flipH="1">
              <a:off x="5002" y="4174"/>
              <a:ext cx="0" cy="2135"/>
            </a:xfrm>
            <a:prstGeom prst="line">
              <a:avLst/>
            </a:prstGeom>
            <a:ln w="19050"/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13" name="直接连接符 12"/>
            <p:cNvCxnSpPr/>
            <p:nvPr/>
          </p:nvCxnSpPr>
          <p:spPr>
            <a:xfrm flipH="1">
              <a:off x="10783" y="3957"/>
              <a:ext cx="0" cy="1347"/>
            </a:xfrm>
            <a:prstGeom prst="line">
              <a:avLst/>
            </a:prstGeom>
            <a:ln w="19050"/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</p:grpSp>
      <p:cxnSp>
        <p:nvCxnSpPr>
          <p:cNvPr id="16" name="直接连接符 15"/>
          <p:cNvCxnSpPr/>
          <p:nvPr/>
        </p:nvCxnSpPr>
        <p:spPr>
          <a:xfrm flipH="1">
            <a:off x="10151320" y="2506616"/>
            <a:ext cx="0" cy="1415611"/>
          </a:xfrm>
          <a:prstGeom prst="line">
            <a:avLst/>
          </a:prstGeom>
          <a:ln w="19050"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17" name="左大括号 16"/>
          <p:cNvSpPr/>
          <p:nvPr/>
        </p:nvSpPr>
        <p:spPr>
          <a:xfrm>
            <a:off x="4537309" y="2989570"/>
            <a:ext cx="72708" cy="74423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89858" tIns="44929" rIns="89858" bIns="44929" anchor="ctr"/>
          <a:lstStyle/>
          <a:p>
            <a:pPr algn="ctr" eaLnBrk="1" hangingPunct="1">
              <a:buFont typeface="Arial" panose="020B0604020202020204" pitchFamily="34" charset="0"/>
              <a:buNone/>
              <a:defRPr/>
            </a:pPr>
            <a:endParaRPr lang="zh-CN" altLang="en-US" noProof="1"/>
          </a:p>
        </p:txBody>
      </p:sp>
      <p:sp>
        <p:nvSpPr>
          <p:cNvPr id="20" name="右大括号 19"/>
          <p:cNvSpPr/>
          <p:nvPr/>
        </p:nvSpPr>
        <p:spPr>
          <a:xfrm rot="16200000">
            <a:off x="6260492" y="1382578"/>
            <a:ext cx="215350" cy="3578178"/>
          </a:xfrm>
          <a:prstGeom prst="rightBrace">
            <a:avLst/>
          </a:prstGeom>
          <a:ln w="12700"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  <p:txBody>
          <a:bodyPr lIns="89858" tIns="44929" rIns="89858" bIns="44929" anchor="ctr"/>
          <a:lstStyle/>
          <a:p>
            <a:pPr algn="ctr" eaLnBrk="1" hangingPunct="1">
              <a:buFont typeface="Arial" panose="020B0604020202020204" pitchFamily="34" charset="0"/>
              <a:buNone/>
              <a:defRPr/>
            </a:pPr>
            <a:endParaRPr lang="zh-CN" altLang="en-US" noProof="1"/>
          </a:p>
        </p:txBody>
      </p:sp>
      <p:sp>
        <p:nvSpPr>
          <p:cNvPr id="21" name="右大括号 20"/>
          <p:cNvSpPr/>
          <p:nvPr/>
        </p:nvSpPr>
        <p:spPr>
          <a:xfrm rot="16200000">
            <a:off x="9045840" y="1682952"/>
            <a:ext cx="215350" cy="1992518"/>
          </a:xfrm>
          <a:prstGeom prst="rightBrace">
            <a:avLst/>
          </a:prstGeom>
          <a:ln w="12700"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  <p:txBody>
          <a:bodyPr lIns="89858" tIns="44929" rIns="89858" bIns="44929" anchor="ctr"/>
          <a:lstStyle/>
          <a:p>
            <a:pPr algn="ctr" eaLnBrk="1" hangingPunct="1">
              <a:buFont typeface="Arial" panose="020B0604020202020204" pitchFamily="34" charset="0"/>
              <a:buNone/>
              <a:defRPr/>
            </a:pPr>
            <a:endParaRPr lang="zh-CN" altLang="en-US" noProof="1"/>
          </a:p>
        </p:txBody>
      </p:sp>
      <p:sp>
        <p:nvSpPr>
          <p:cNvPr id="22" name="文本框 21"/>
          <p:cNvSpPr txBox="1">
            <a:spLocks noChangeArrowheads="1"/>
          </p:cNvSpPr>
          <p:nvPr/>
        </p:nvSpPr>
        <p:spPr bwMode="auto">
          <a:xfrm>
            <a:off x="6096671" y="2531951"/>
            <a:ext cx="542991" cy="4911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858" tIns="44929" rIns="89858" bIns="44929">
            <a:spAutoFit/>
          </a:bodyPr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2600" i="1">
                <a:latin typeface="Times New Roman" panose="02020603050405020304" pitchFamily="18" charset="0"/>
                <a:ea typeface="黑体" panose="02010609060101010101" pitchFamily="49" charset="-122"/>
              </a:rPr>
              <a:t>L</a:t>
            </a:r>
            <a:r>
              <a:rPr lang="en-US" altLang="zh-CN" sz="2600" i="1" baseline="-25000">
                <a:latin typeface="Times New Roman" panose="02020603050405020304" pitchFamily="18" charset="0"/>
                <a:ea typeface="黑体" panose="02010609060101010101" pitchFamily="49" charset="-122"/>
              </a:rPr>
              <a:t>1</a:t>
            </a:r>
          </a:p>
        </p:txBody>
      </p:sp>
      <p:sp>
        <p:nvSpPr>
          <p:cNvPr id="23" name="文本框 22"/>
          <p:cNvSpPr txBox="1">
            <a:spLocks noChangeArrowheads="1"/>
          </p:cNvSpPr>
          <p:nvPr/>
        </p:nvSpPr>
        <p:spPr bwMode="auto">
          <a:xfrm>
            <a:off x="8882793" y="2085416"/>
            <a:ext cx="542992" cy="4911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858" tIns="44929" rIns="89858" bIns="44929">
            <a:spAutoFit/>
          </a:bodyPr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2600" i="1">
                <a:latin typeface="Times New Roman" panose="02020603050405020304" pitchFamily="18" charset="0"/>
                <a:ea typeface="黑体" panose="02010609060101010101" pitchFamily="49" charset="-122"/>
              </a:rPr>
              <a:t>L</a:t>
            </a:r>
            <a:r>
              <a:rPr lang="en-US" altLang="zh-CN" sz="2600" i="1" baseline="-25000">
                <a:latin typeface="Times New Roman" panose="02020603050405020304" pitchFamily="18" charset="0"/>
                <a:ea typeface="黑体" panose="02010609060101010101" pitchFamily="49" charset="-122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82460999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7778 0.000279 L 0.615208 0.000279" pathEditMode="relative" rAng="0" ptsTypes="">
                                      <p:cBhvr>
                                        <p:cTn id="6" dur="2000" fill="hold"/>
                                        <p:tgtEl>
                                          <p:spTgt spid="10272"/>
                                        </p:tgtEl>
                                        <p:attrNameLst>
                                          <p:attrName>ppt_x,ppt_y</p:attrName>
                                        </p:attrNameLst>
                                      </p:cBhvr>
                                      <p:rCtr x="3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4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2000"/>
                                        <p:tgtEl>
                                          <p:spTgt spid="26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26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20" grpId="0" animBg="1"/>
      <p:bldP spid="21" grpId="0" animBg="1"/>
      <p:bldP spid="22" grpId="0"/>
      <p:bldP spid="2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文本框 101"/>
          <p:cNvSpPr txBox="1">
            <a:spLocks noChangeArrowheads="1"/>
          </p:cNvSpPr>
          <p:nvPr/>
        </p:nvSpPr>
        <p:spPr bwMode="auto">
          <a:xfrm>
            <a:off x="1865666" y="603298"/>
            <a:ext cx="8096923" cy="24866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858" tIns="44929" rIns="89858" bIns="44929">
            <a:spAutoFit/>
          </a:bodyPr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altLang="zh-CN" sz="2600">
                <a:latin typeface="Times New Roman" panose="02020603050405020304" pitchFamily="18" charset="0"/>
              </a:rPr>
              <a:t>3.</a:t>
            </a:r>
            <a:r>
              <a:rPr lang="zh-CN" altLang="en-US" sz="2600">
                <a:latin typeface="Times New Roman" panose="02020603050405020304" pitchFamily="18" charset="0"/>
              </a:rPr>
              <a:t>小明在“测小车的平均速度”的实验中，设计了如图的实验装置：小车从带刻度（分度值为</a:t>
            </a:r>
            <a:r>
              <a:rPr lang="en-US" altLang="zh-CN" sz="2600">
                <a:latin typeface="Times New Roman" panose="02020603050405020304" pitchFamily="18" charset="0"/>
              </a:rPr>
              <a:t>1cm</a:t>
            </a:r>
            <a:r>
              <a:rPr lang="zh-CN" altLang="en-US" sz="2600">
                <a:latin typeface="Times New Roman" panose="02020603050405020304" pitchFamily="18" charset="0"/>
              </a:rPr>
              <a:t>）的斜面顶端由静止下滑，图中的数字方框是小车到达</a:t>
            </a:r>
            <a:r>
              <a:rPr lang="en-US" altLang="zh-CN" sz="2600" i="1">
                <a:latin typeface="Times New Roman" panose="02020603050405020304" pitchFamily="18" charset="0"/>
              </a:rPr>
              <a:t>A</a:t>
            </a:r>
            <a:r>
              <a:rPr lang="zh-CN" altLang="en-US" sz="2600" i="1">
                <a:latin typeface="Times New Roman" panose="02020603050405020304" pitchFamily="18" charset="0"/>
              </a:rPr>
              <a:t>、</a:t>
            </a:r>
            <a:r>
              <a:rPr lang="en-US" altLang="zh-CN" sz="2600" i="1">
                <a:latin typeface="Times New Roman" panose="02020603050405020304" pitchFamily="18" charset="0"/>
              </a:rPr>
              <a:t>B</a:t>
            </a:r>
            <a:r>
              <a:rPr lang="zh-CN" altLang="en-US" sz="2600" i="1">
                <a:latin typeface="Times New Roman" panose="02020603050405020304" pitchFamily="18" charset="0"/>
              </a:rPr>
              <a:t>、</a:t>
            </a:r>
            <a:r>
              <a:rPr lang="en-US" altLang="zh-CN" sz="2600" i="1">
                <a:latin typeface="Times New Roman" panose="02020603050405020304" pitchFamily="18" charset="0"/>
              </a:rPr>
              <a:t>C</a:t>
            </a:r>
            <a:r>
              <a:rPr lang="zh-CN" altLang="en-US" sz="2600">
                <a:latin typeface="Times New Roman" panose="02020603050405020304" pitchFamily="18" charset="0"/>
              </a:rPr>
              <a:t>三处时电子表的显示：</a:t>
            </a:r>
          </a:p>
        </p:txBody>
      </p:sp>
      <p:sp>
        <p:nvSpPr>
          <p:cNvPr id="25602" name="文本框 103"/>
          <p:cNvSpPr txBox="1">
            <a:spLocks noChangeArrowheads="1"/>
          </p:cNvSpPr>
          <p:nvPr/>
        </p:nvSpPr>
        <p:spPr bwMode="auto">
          <a:xfrm>
            <a:off x="1970861" y="2324516"/>
            <a:ext cx="7886533" cy="36917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858" tIns="44929" rIns="89858" bIns="44929">
            <a:spAutoFit/>
          </a:bodyPr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50000"/>
              </a:lnSpc>
            </a:pPr>
            <a:endParaRPr lang="zh-CN" altLang="en-US" sz="2600">
              <a:latin typeface="Times New Roman" pitchFamily="18" charset="0"/>
            </a:endParaRPr>
          </a:p>
          <a:p>
            <a:pPr eaLnBrk="1" hangingPunct="1">
              <a:lnSpc>
                <a:spcPct val="150000"/>
              </a:lnSpc>
            </a:pPr>
            <a:r>
              <a:rPr lang="zh-CN" altLang="en-US" sz="2600">
                <a:latin typeface="Times New Roman" pitchFamily="18" charset="0"/>
              </a:rPr>
              <a:t>（</a:t>
            </a:r>
            <a:r>
              <a:rPr lang="en-US" altLang="zh-CN" sz="2600">
                <a:latin typeface="Times New Roman" panose="02020603050405020304" pitchFamily="18" charset="0"/>
              </a:rPr>
              <a:t>1</a:t>
            </a:r>
            <a:r>
              <a:rPr lang="zh-CN" altLang="en-US" sz="2600">
                <a:latin typeface="Times New Roman" panose="02020603050405020304" pitchFamily="18" charset="0"/>
              </a:rPr>
              <a:t>）该实验是根据公式</a:t>
            </a:r>
            <a:r>
              <a:rPr lang="zh-CN" altLang="en-US" sz="2600" u="sng">
                <a:latin typeface="Times New Roman" panose="02020603050405020304" pitchFamily="18" charset="0"/>
              </a:rPr>
              <a:t>           </a:t>
            </a:r>
            <a:r>
              <a:rPr lang="zh-CN" altLang="en-US" sz="2600">
                <a:latin typeface="Times New Roman" panose="02020603050405020304" pitchFamily="18" charset="0"/>
              </a:rPr>
              <a:t>进行测量的。</a:t>
            </a:r>
          </a:p>
          <a:p>
            <a:pPr eaLnBrk="1" hangingPunct="1">
              <a:lnSpc>
                <a:spcPct val="150000"/>
              </a:lnSpc>
            </a:pPr>
            <a:r>
              <a:rPr lang="zh-CN" altLang="en-US" sz="2600">
                <a:latin typeface="Times New Roman" panose="02020603050405020304" pitchFamily="18" charset="0"/>
              </a:rPr>
              <a:t>（</a:t>
            </a:r>
            <a:r>
              <a:rPr lang="en-US" altLang="zh-CN" sz="2600">
                <a:latin typeface="Times New Roman" panose="02020603050405020304" pitchFamily="18" charset="0"/>
              </a:rPr>
              <a:t>2</a:t>
            </a:r>
            <a:r>
              <a:rPr lang="zh-CN" altLang="en-US" sz="2600">
                <a:latin typeface="Times New Roman" panose="02020603050405020304" pitchFamily="18" charset="0"/>
              </a:rPr>
              <a:t>）实验中为了方便计时，应使斜面坡度较</a:t>
            </a:r>
            <a:r>
              <a:rPr lang="zh-CN" altLang="en-US" sz="2600" u="sng">
                <a:latin typeface="Times New Roman" panose="02020603050405020304" pitchFamily="18" charset="0"/>
              </a:rPr>
              <a:t>     </a:t>
            </a:r>
            <a:r>
              <a:rPr lang="zh-CN" altLang="en-US" sz="2600">
                <a:latin typeface="Times New Roman" panose="02020603050405020304" pitchFamily="18" charset="0"/>
              </a:rPr>
              <a:t>（填“大、小”）</a:t>
            </a:r>
          </a:p>
          <a:p>
            <a:pPr eaLnBrk="1" hangingPunct="1">
              <a:lnSpc>
                <a:spcPct val="150000"/>
              </a:lnSpc>
            </a:pPr>
            <a:r>
              <a:rPr lang="zh-CN" altLang="en-US" sz="2600">
                <a:latin typeface="Times New Roman" panose="02020603050405020304" pitchFamily="18" charset="0"/>
              </a:rPr>
              <a:t>（</a:t>
            </a:r>
            <a:r>
              <a:rPr lang="en-US" altLang="zh-CN" sz="2600">
                <a:latin typeface="Times New Roman" panose="02020603050405020304" pitchFamily="18" charset="0"/>
              </a:rPr>
              <a:t>3</a:t>
            </a:r>
            <a:r>
              <a:rPr lang="zh-CN" altLang="en-US" sz="2600">
                <a:latin typeface="Times New Roman" panose="02020603050405020304" pitchFamily="18" charset="0"/>
              </a:rPr>
              <a:t>）</a:t>
            </a:r>
          </a:p>
          <a:p>
            <a:pPr eaLnBrk="1" hangingPunct="1">
              <a:lnSpc>
                <a:spcPct val="150000"/>
              </a:lnSpc>
            </a:pPr>
            <a:endParaRPr lang="zh-CN" altLang="en-US" sz="2600">
              <a:latin typeface="Times New Roman" panose="02020603050405020304" pitchFamily="18" charset="0"/>
            </a:endParaRPr>
          </a:p>
        </p:txBody>
      </p:sp>
      <p:sp>
        <p:nvSpPr>
          <p:cNvPr id="25604" name="文本框 105"/>
          <p:cNvSpPr txBox="1">
            <a:spLocks noChangeArrowheads="1"/>
          </p:cNvSpPr>
          <p:nvPr/>
        </p:nvSpPr>
        <p:spPr bwMode="auto">
          <a:xfrm>
            <a:off x="2773747" y="4892885"/>
            <a:ext cx="5440748" cy="8909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858" tIns="44929" rIns="89858" bIns="44929">
            <a:spAutoFit/>
          </a:bodyPr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600">
                <a:latin typeface="Times New Roman" panose="02020603050405020304" pitchFamily="18" charset="0"/>
              </a:rPr>
              <a:t>根据信息回答：</a:t>
            </a:r>
            <a:endParaRPr lang="zh-CN" altLang="en-US" sz="2600" i="1">
              <a:latin typeface="Times New Roman" pitchFamily="18" charset="0"/>
            </a:endParaRPr>
          </a:p>
          <a:p>
            <a:pPr eaLnBrk="1" hangingPunct="1"/>
            <a:r>
              <a:rPr lang="en-US" altLang="zh-CN" sz="2600" i="1">
                <a:latin typeface="Times New Roman" panose="02020603050405020304" pitchFamily="18" charset="0"/>
              </a:rPr>
              <a:t>S</a:t>
            </a:r>
            <a:r>
              <a:rPr lang="en-US" altLang="zh-CN" sz="2600" i="1" baseline="-25000">
                <a:latin typeface="Times New Roman" panose="02020603050405020304" pitchFamily="18" charset="0"/>
              </a:rPr>
              <a:t>AB</a:t>
            </a:r>
            <a:r>
              <a:rPr lang="zh-CN" altLang="en-US" sz="2600" i="1">
                <a:latin typeface="Times New Roman" panose="02020603050405020304" pitchFamily="18" charset="0"/>
              </a:rPr>
              <a:t>＝</a:t>
            </a:r>
            <a:r>
              <a:rPr lang="zh-CN" altLang="en-US" sz="2600" i="1" u="sng">
                <a:latin typeface="Times New Roman" panose="02020603050405020304" pitchFamily="18" charset="0"/>
              </a:rPr>
              <a:t>     </a:t>
            </a:r>
            <a:endParaRPr lang="zh-CN" altLang="en-US" sz="2600" i="1">
              <a:latin typeface="Times New Roman" panose="02020603050405020304" pitchFamily="18" charset="0"/>
            </a:endParaRPr>
          </a:p>
        </p:txBody>
      </p:sp>
      <p:sp>
        <p:nvSpPr>
          <p:cNvPr id="25605" name="文本框 106"/>
          <p:cNvSpPr txBox="1">
            <a:spLocks noChangeArrowheads="1"/>
          </p:cNvSpPr>
          <p:nvPr/>
        </p:nvSpPr>
        <p:spPr bwMode="auto">
          <a:xfrm>
            <a:off x="3759175" y="5165239"/>
            <a:ext cx="4950354" cy="12893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858" tIns="44929" rIns="89858" bIns="44929">
            <a:spAutoFit/>
          </a:bodyPr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altLang="zh-CN" sz="2600" i="1" u="sng">
                <a:latin typeface="Times New Roman" panose="02020603050405020304" pitchFamily="18" charset="0"/>
              </a:rPr>
              <a:t>   </a:t>
            </a:r>
            <a:r>
              <a:rPr lang="en-US" altLang="zh-CN" sz="2600">
                <a:latin typeface="Times New Roman" panose="02020603050405020304" pitchFamily="18" charset="0"/>
              </a:rPr>
              <a:t>cm</a:t>
            </a:r>
            <a:r>
              <a:rPr lang="zh-CN" altLang="en-US" sz="2600" i="1">
                <a:latin typeface="Times New Roman" panose="02020603050405020304" pitchFamily="18" charset="0"/>
              </a:rPr>
              <a:t>，  </a:t>
            </a:r>
            <a:r>
              <a:rPr lang="en-US" altLang="zh-CN" sz="2600" i="1">
                <a:latin typeface="Times New Roman" panose="02020603050405020304" pitchFamily="18" charset="0"/>
              </a:rPr>
              <a:t>t</a:t>
            </a:r>
            <a:r>
              <a:rPr lang="en-US" altLang="zh-CN" sz="2600" i="1" baseline="-25000">
                <a:latin typeface="Times New Roman" panose="02020603050405020304" pitchFamily="18" charset="0"/>
              </a:rPr>
              <a:t>BC</a:t>
            </a:r>
            <a:r>
              <a:rPr lang="zh-CN" altLang="en-US" sz="2600" i="1">
                <a:latin typeface="Times New Roman" panose="02020603050405020304" pitchFamily="18" charset="0"/>
              </a:rPr>
              <a:t>＝</a:t>
            </a:r>
            <a:r>
              <a:rPr lang="zh-CN" altLang="en-US" sz="2600" i="1" u="sng">
                <a:latin typeface="Times New Roman" panose="02020603050405020304" pitchFamily="18" charset="0"/>
              </a:rPr>
              <a:t>       </a:t>
            </a:r>
            <a:r>
              <a:rPr lang="en-US" altLang="zh-CN" sz="2600">
                <a:latin typeface="Times New Roman" panose="02020603050405020304" pitchFamily="18" charset="0"/>
              </a:rPr>
              <a:t>s</a:t>
            </a:r>
            <a:r>
              <a:rPr lang="zh-CN" altLang="en-US" sz="2600" i="1">
                <a:latin typeface="Times New Roman" panose="02020603050405020304" pitchFamily="18" charset="0"/>
              </a:rPr>
              <a:t>，  </a:t>
            </a:r>
          </a:p>
          <a:p>
            <a:pPr eaLnBrk="1" hangingPunct="1">
              <a:lnSpc>
                <a:spcPct val="150000"/>
              </a:lnSpc>
            </a:pPr>
            <a:r>
              <a:rPr lang="zh-CN" altLang="en-US" sz="2600" i="1">
                <a:latin typeface="Times New Roman" panose="02020603050405020304" pitchFamily="18" charset="0"/>
              </a:rPr>
              <a:t> </a:t>
            </a:r>
            <a:r>
              <a:rPr lang="en-US" altLang="zh-CN" sz="2600" i="1">
                <a:latin typeface="Times New Roman" panose="02020603050405020304" pitchFamily="18" charset="0"/>
              </a:rPr>
              <a:t>v</a:t>
            </a:r>
            <a:r>
              <a:rPr lang="en-US" altLang="zh-CN" sz="2600" i="1" baseline="-25000">
                <a:latin typeface="Times New Roman" panose="02020603050405020304" pitchFamily="18" charset="0"/>
              </a:rPr>
              <a:t>AC</a:t>
            </a:r>
            <a:r>
              <a:rPr lang="zh-CN" altLang="en-US" sz="2600">
                <a:latin typeface="Times New Roman" panose="02020603050405020304" pitchFamily="18" charset="0"/>
              </a:rPr>
              <a:t>＝</a:t>
            </a:r>
            <a:r>
              <a:rPr lang="zh-CN" altLang="en-US" sz="2600" i="1" u="sng">
                <a:latin typeface="Times New Roman" panose="02020603050405020304" pitchFamily="18" charset="0"/>
              </a:rPr>
              <a:t>            </a:t>
            </a:r>
            <a:r>
              <a:rPr lang="en-US" altLang="zh-CN" sz="2600">
                <a:latin typeface="Times New Roman" panose="02020603050405020304" pitchFamily="18" charset="0"/>
              </a:rPr>
              <a:t>m/s</a:t>
            </a:r>
            <a:r>
              <a:rPr lang="zh-CN" altLang="en-US" sz="2600" i="1">
                <a:latin typeface="Times New Roman" panose="02020603050405020304" pitchFamily="18" charset="0"/>
              </a:rPr>
              <a:t>。</a:t>
            </a:r>
          </a:p>
        </p:txBody>
      </p:sp>
      <p:grpSp>
        <p:nvGrpSpPr>
          <p:cNvPr id="25606" name="Group 7" descr="www.xkb1.com              新课标第一网不用注册，免费下载！"/>
          <p:cNvGrpSpPr/>
          <p:nvPr/>
        </p:nvGrpSpPr>
        <p:grpSpPr>
          <a:xfrm>
            <a:off x="6887180" y="4288006"/>
            <a:ext cx="3075408" cy="1909650"/>
            <a:chOff x="0" y="0"/>
            <a:chExt cx="3960" cy="2652"/>
          </a:xfrm>
        </p:grpSpPr>
        <p:pic>
          <p:nvPicPr>
            <p:cNvPr id="51213" name="Picture 8" descr="二上专-三-3"/>
            <p:cNvPicPr>
              <a:picLocks noChangeAspect="1" noChangeArrowheads="1"/>
            </p:cNvPicPr>
            <p:nvPr/>
          </p:nvPicPr>
          <p:blipFill>
            <a:blip r:embed="rId3">
              <a:lum bright="-24000" contrast="48000"/>
              <a:grayscl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6241"/>
            <a:stretch>
              <a:fillRect/>
            </a:stretch>
          </p:blipFill>
          <p:spPr bwMode="auto">
            <a:xfrm>
              <a:off x="0" y="0"/>
              <a:ext cx="3960" cy="2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1214" name="Text Box 9"/>
            <p:cNvSpPr txBox="1">
              <a:spLocks noChangeArrowheads="1"/>
            </p:cNvSpPr>
            <p:nvPr/>
          </p:nvSpPr>
          <p:spPr bwMode="auto">
            <a:xfrm>
              <a:off x="1440" y="2184"/>
              <a:ext cx="1440" cy="4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zh-CN" altLang="en-US">
                <a:latin typeface="Times New Roman" pitchFamily="18" charset="0"/>
              </a:endParaRPr>
            </a:p>
            <a:p>
              <a:pPr eaLnBrk="1" hangingPunct="1"/>
              <a:endParaRPr lang="zh-CN" altLang="en-US">
                <a:latin typeface="Times New Roman" pitchFamily="18" charset="0"/>
              </a:endParaRPr>
            </a:p>
          </p:txBody>
        </p:sp>
      </p:grpSp>
      <p:sp>
        <p:nvSpPr>
          <p:cNvPr id="3" name="文本框 2"/>
          <p:cNvSpPr txBox="1">
            <a:spLocks noChangeArrowheads="1"/>
          </p:cNvSpPr>
          <p:nvPr/>
        </p:nvSpPr>
        <p:spPr bwMode="auto">
          <a:xfrm>
            <a:off x="8361460" y="3675208"/>
            <a:ext cx="762663" cy="4911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858" tIns="44929" rIns="89858" bIns="44929">
            <a:spAutoFit/>
          </a:bodyPr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600">
                <a:solidFill>
                  <a:srgbClr val="FF0000"/>
                </a:solidFill>
                <a:latin typeface="宋体" panose="02010600030101010101" pitchFamily="2" charset="-122"/>
              </a:rPr>
              <a:t>小</a:t>
            </a:r>
          </a:p>
        </p:txBody>
      </p:sp>
      <p:sp>
        <p:nvSpPr>
          <p:cNvPr id="4" name="文本框 3"/>
          <p:cNvSpPr txBox="1">
            <a:spLocks noChangeArrowheads="1"/>
          </p:cNvSpPr>
          <p:nvPr/>
        </p:nvSpPr>
        <p:spPr bwMode="auto">
          <a:xfrm>
            <a:off x="3825698" y="5288751"/>
            <a:ext cx="762663" cy="4911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858" tIns="44929" rIns="89858" bIns="44929">
            <a:spAutoFit/>
          </a:bodyPr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260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</a:rPr>
              <a:t>5</a:t>
            </a:r>
          </a:p>
        </p:txBody>
      </p:sp>
      <p:sp>
        <p:nvSpPr>
          <p:cNvPr id="5" name="文本框 4"/>
          <p:cNvSpPr txBox="1">
            <a:spLocks noChangeArrowheads="1"/>
          </p:cNvSpPr>
          <p:nvPr/>
        </p:nvSpPr>
        <p:spPr bwMode="auto">
          <a:xfrm>
            <a:off x="5720753" y="5288751"/>
            <a:ext cx="762664" cy="4911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858" tIns="44929" rIns="89858" bIns="44929">
            <a:spAutoFit/>
          </a:bodyPr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260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</a:rPr>
              <a:t>1</a:t>
            </a:r>
          </a:p>
        </p:txBody>
      </p:sp>
      <p:sp>
        <p:nvSpPr>
          <p:cNvPr id="6" name="文本框 5"/>
          <p:cNvSpPr txBox="1">
            <a:spLocks noChangeArrowheads="1"/>
          </p:cNvSpPr>
          <p:nvPr/>
        </p:nvSpPr>
        <p:spPr bwMode="auto">
          <a:xfrm>
            <a:off x="4705930" y="5860380"/>
            <a:ext cx="1014823" cy="4911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858" tIns="44929" rIns="89858" bIns="44929">
            <a:spAutoFit/>
          </a:bodyPr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260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</a:rPr>
              <a:t>0.033</a:t>
            </a:r>
          </a:p>
        </p:txBody>
      </p:sp>
      <p:graphicFrame>
        <p:nvGraphicFramePr>
          <p:cNvPr id="27661" name="对象 6"/>
          <p:cNvGraphicFramePr/>
          <p:nvPr/>
        </p:nvGraphicFramePr>
        <p:xfrm>
          <a:off x="5479425" y="2508197"/>
          <a:ext cx="727083" cy="10213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6" r:id="rId4" imgW="988200" imgH="1019880" progId="Equation.DSMT4">
                  <p:embed/>
                </p:oleObj>
              </mc:Choice>
              <mc:Fallback>
                <p:oleObj r:id="rId4" imgW="988200" imgH="1019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5479425" y="2508197"/>
                        <a:ext cx="727083" cy="102133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1215" name="New picture" hidden="1"/>
          <p:cNvPicPr/>
          <p:nvPr/>
        </p:nvPicPr>
        <p:blipFill>
          <a:blip r:embed="rId6"/>
          <a:stretch>
            <a:fillRect/>
          </a:stretch>
        </p:blipFill>
        <p:spPr>
          <a:xfrm>
            <a:off x="10247233" y="11603579"/>
            <a:ext cx="272269" cy="392698"/>
          </a:xfrm>
          <a:prstGeom prst="cube">
            <a:avLst/>
          </a:prstGeom>
        </p:spPr>
      </p:pic>
    </p:spTree>
    <p:extLst>
      <p:ext uri="{BB962C8B-B14F-4D97-AF65-F5344CB8AC3E}">
        <p14:creationId xmlns:p14="http://schemas.microsoft.com/office/powerpoint/2010/main" val="364901711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5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5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7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5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5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1" grpId="0"/>
      <p:bldP spid="25602" grpId="0"/>
      <p:bldP spid="25604" grpId="0"/>
      <p:bldP spid="25605" grpId="0"/>
      <p:bldP spid="3" grpId="0"/>
      <p:bldP spid="4" grpId="0"/>
      <p:bldP spid="5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TextBox 3"/>
          <p:cNvSpPr txBox="1">
            <a:spLocks noChangeArrowheads="1"/>
          </p:cNvSpPr>
          <p:nvPr/>
        </p:nvSpPr>
        <p:spPr bwMode="auto">
          <a:xfrm>
            <a:off x="1963126" y="1580291"/>
            <a:ext cx="8104657" cy="729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858" tIns="44929" rIns="89858" bIns="44929">
            <a:spAutoFit/>
          </a:bodyPr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zh-CN" altLang="en-US" sz="2800" dirty="0">
                <a:latin typeface="宋体" panose="02010600030101010101" pitchFamily="2" charset="-122"/>
              </a:rPr>
              <a:t>　　</a:t>
            </a:r>
            <a:r>
              <a:rPr lang="en-US" altLang="zh-CN" sz="2800" dirty="0">
                <a:latin typeface="宋体" panose="02010600030101010101" pitchFamily="2" charset="-122"/>
              </a:rPr>
              <a:t>1.</a:t>
            </a:r>
            <a:r>
              <a:rPr lang="zh-CN" altLang="en-US" sz="2800" dirty="0">
                <a:latin typeface="宋体" panose="02010600030101010101" pitchFamily="2" charset="-122"/>
              </a:rPr>
              <a:t>速度的公式是什么？各字母代表什么含义？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963127" y="2448026"/>
            <a:ext cx="7792166" cy="13833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858" tIns="44929" rIns="89858" bIns="44929">
            <a:spAutoFit/>
          </a:bodyPr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zh-CN" altLang="en-US" sz="2800">
                <a:latin typeface="宋体" panose="02010600030101010101" pitchFamily="2" charset="-122"/>
              </a:rPr>
              <a:t>　　</a:t>
            </a:r>
            <a:r>
              <a:rPr lang="en-US" altLang="zh-CN" sz="2800">
                <a:latin typeface="宋体" panose="02010600030101010101" pitchFamily="2" charset="-122"/>
              </a:rPr>
              <a:t>2.</a:t>
            </a:r>
            <a:r>
              <a:rPr lang="zh-CN" altLang="en-US" sz="2800">
                <a:latin typeface="宋体" panose="02010600030101010101" pitchFamily="2" charset="-122"/>
              </a:rPr>
              <a:t>如果想测量一个物体的平均速度，需要测量哪些物理量？需要什么测量工具？</a:t>
            </a:r>
          </a:p>
        </p:txBody>
      </p:sp>
      <p:sp>
        <p:nvSpPr>
          <p:cNvPr id="30725" name="文本框 1"/>
          <p:cNvSpPr txBox="1">
            <a:spLocks noChangeArrowheads="1"/>
          </p:cNvSpPr>
          <p:nvPr/>
        </p:nvSpPr>
        <p:spPr bwMode="auto">
          <a:xfrm>
            <a:off x="2161139" y="969076"/>
            <a:ext cx="2048209" cy="521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858" tIns="44929" rIns="89858" bIns="44929">
            <a:spAutoFit/>
          </a:bodyPr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800">
                <a:solidFill>
                  <a:srgbClr val="FF0000"/>
                </a:solidFill>
                <a:latin typeface="宋体" panose="02010600030101010101" pitchFamily="2" charset="-122"/>
              </a:rPr>
              <a:t>思考：</a:t>
            </a:r>
          </a:p>
        </p:txBody>
      </p:sp>
    </p:spTree>
    <p:extLst>
      <p:ext uri="{BB962C8B-B14F-4D97-AF65-F5344CB8AC3E}">
        <p14:creationId xmlns:p14="http://schemas.microsoft.com/office/powerpoint/2010/main" val="33207610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3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770" name="组合 6147"/>
          <p:cNvGrpSpPr/>
          <p:nvPr/>
        </p:nvGrpSpPr>
        <p:grpSpPr>
          <a:xfrm>
            <a:off x="2343643" y="332528"/>
            <a:ext cx="3416018" cy="796824"/>
            <a:chOff x="878" y="0"/>
            <a:chExt cx="5524" cy="1259"/>
          </a:xfrm>
        </p:grpSpPr>
        <p:sp>
          <p:nvSpPr>
            <p:cNvPr id="32778" name="矩形 7"/>
            <p:cNvSpPr>
              <a:spLocks noChangeArrowheads="1"/>
            </p:cNvSpPr>
            <p:nvPr/>
          </p:nvSpPr>
          <p:spPr bwMode="auto">
            <a:xfrm>
              <a:off x="882" y="0"/>
              <a:ext cx="2634" cy="1200"/>
            </a:xfrm>
            <a:custGeom>
              <a:avLst/>
              <a:gdLst>
                <a:gd name="T0" fmla="*/ 0 w 2520280"/>
                <a:gd name="T1" fmla="*/ 1200 h 1872208"/>
                <a:gd name="T2" fmla="*/ 2634 w 2520280"/>
                <a:gd name="T3" fmla="*/ 1200 h 1872208"/>
                <a:gd name="T4" fmla="*/ 0 w 2520280"/>
                <a:gd name="T5" fmla="*/ 1200 h 1872208"/>
                <a:gd name="T6" fmla="*/ 0 w 2520280"/>
                <a:gd name="T7" fmla="*/ 0 h 1872208"/>
                <a:gd name="T8" fmla="*/ 1 w 2520280"/>
                <a:gd name="T9" fmla="*/ 0 h 1872208"/>
                <a:gd name="T10" fmla="*/ 0 w 2520280"/>
                <a:gd name="T11" fmla="*/ 0 h 187220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20280" h="1872208">
                  <a:moveTo>
                    <a:pt x="0" y="1872208"/>
                  </a:moveTo>
                  <a:lnTo>
                    <a:pt x="2520280" y="1872208"/>
                  </a:lnTo>
                  <a:lnTo>
                    <a:pt x="0" y="1872208"/>
                  </a:lnTo>
                  <a:close/>
                  <a:moveTo>
                    <a:pt x="0" y="0"/>
                  </a:moveTo>
                  <a:lnTo>
                    <a:pt x="916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12700" cap="sq">
              <a:solidFill>
                <a:srgbClr val="DDDDDD"/>
              </a:solidFill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2781" name="文本框 6151"/>
            <p:cNvSpPr txBox="1">
              <a:spLocks noChangeArrowheads="1"/>
            </p:cNvSpPr>
            <p:nvPr/>
          </p:nvSpPr>
          <p:spPr bwMode="auto">
            <a:xfrm>
              <a:off x="878" y="432"/>
              <a:ext cx="5524" cy="8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zh-CN" altLang="en-US" sz="2800" b="1">
                  <a:solidFill>
                    <a:srgbClr val="006666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宋体" panose="02010600030101010101" pitchFamily="2" charset="-122"/>
                </a:rPr>
                <a:t>实验：测量平均速度</a:t>
              </a:r>
            </a:p>
          </p:txBody>
        </p:sp>
      </p:grpSp>
      <p:sp>
        <p:nvSpPr>
          <p:cNvPr id="2" name="文本框 1"/>
          <p:cNvSpPr txBox="1"/>
          <p:nvPr/>
        </p:nvSpPr>
        <p:spPr>
          <a:xfrm>
            <a:off x="1693950" y="1387109"/>
            <a:ext cx="4950354" cy="521888"/>
          </a:xfrm>
          <a:prstGeom prst="rect">
            <a:avLst/>
          </a:prstGeom>
          <a:noFill/>
          <a:ln w="9525">
            <a:noFill/>
          </a:ln>
        </p:spPr>
        <p:txBody>
          <a:bodyPr lIns="89858" tIns="44929" rIns="89858" bIns="44929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  <a:defRPr/>
            </a:pPr>
            <a:r>
              <a:rPr lang="zh-CN" altLang="en-US" sz="2800" b="1" noProof="1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实</a:t>
            </a:r>
            <a:r>
              <a:rPr lang="zh-CN" altLang="en-US" sz="2800" b="1" noProof="1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验目的、原理和实验器材</a:t>
            </a:r>
          </a:p>
        </p:txBody>
      </p:sp>
      <p:sp>
        <p:nvSpPr>
          <p:cNvPr id="10249" name="文本框 101"/>
          <p:cNvSpPr txBox="1">
            <a:spLocks noChangeArrowheads="1"/>
          </p:cNvSpPr>
          <p:nvPr/>
        </p:nvSpPr>
        <p:spPr bwMode="auto">
          <a:xfrm>
            <a:off x="2410204" y="2066414"/>
            <a:ext cx="7530726" cy="729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858" tIns="44929" rIns="89858" bIns="44929">
            <a:spAutoFit/>
          </a:bodyPr>
          <a:lstStyle>
            <a:lvl1pPr marL="762000" indent="-7620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zh-CN" altLang="en-US" sz="2800">
                <a:latin typeface="宋体" panose="02010600030101010101" pitchFamily="2" charset="-122"/>
              </a:rPr>
              <a:t>实验目的：用刻度尺和停表测小车的平均速度</a:t>
            </a:r>
          </a:p>
        </p:txBody>
      </p:sp>
      <p:sp>
        <p:nvSpPr>
          <p:cNvPr id="3" name="文本框 2"/>
          <p:cNvSpPr txBox="1">
            <a:spLocks noChangeArrowheads="1"/>
          </p:cNvSpPr>
          <p:nvPr/>
        </p:nvSpPr>
        <p:spPr bwMode="auto">
          <a:xfrm>
            <a:off x="2410204" y="3056074"/>
            <a:ext cx="3162039" cy="7367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858" tIns="44929" rIns="89858" bIns="44929">
            <a:spAutoFit/>
          </a:bodyPr>
          <a:lstStyle>
            <a:lvl1pPr marL="762000" indent="-7620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zh-CN" altLang="en-US" sz="2800">
                <a:latin typeface="宋体" panose="02010600030101010101" pitchFamily="2" charset="-122"/>
              </a:rPr>
              <a:t>实验原理：</a:t>
            </a:r>
            <a:endParaRPr lang="en-US" altLang="zh-CN" sz="2800" i="1">
              <a:latin typeface="宋体" pitchFamily="2" charset="-122"/>
            </a:endParaRPr>
          </a:p>
        </p:txBody>
      </p:sp>
      <p:sp>
        <p:nvSpPr>
          <p:cNvPr id="4" name="文本框 3"/>
          <p:cNvSpPr txBox="1">
            <a:spLocks noChangeArrowheads="1"/>
          </p:cNvSpPr>
          <p:nvPr/>
        </p:nvSpPr>
        <p:spPr bwMode="auto">
          <a:xfrm>
            <a:off x="2410205" y="4056819"/>
            <a:ext cx="6990829" cy="729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858" tIns="44929" rIns="89858" bIns="44929">
            <a:spAutoFit/>
          </a:bodyPr>
          <a:lstStyle>
            <a:lvl1pPr marL="762000" indent="-7620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zh-CN" altLang="en-US" sz="2800">
                <a:latin typeface="宋体" panose="02010600030101010101" pitchFamily="2" charset="-122"/>
              </a:rPr>
              <a:t>需要测量的物理量是路程和时间。</a:t>
            </a:r>
          </a:p>
        </p:txBody>
      </p:sp>
      <p:sp>
        <p:nvSpPr>
          <p:cNvPr id="5" name="文本框 4"/>
          <p:cNvSpPr txBox="1">
            <a:spLocks noChangeArrowheads="1"/>
          </p:cNvSpPr>
          <p:nvPr/>
        </p:nvSpPr>
        <p:spPr bwMode="auto">
          <a:xfrm>
            <a:off x="2410204" y="5033814"/>
            <a:ext cx="6899556" cy="13833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858" tIns="44929" rIns="89858" bIns="44929">
            <a:spAutoFit/>
          </a:bodyPr>
          <a:lstStyle>
            <a:lvl1pPr marL="762000" indent="-7620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zh-CN" altLang="en-US" sz="2800">
                <a:latin typeface="宋体" panose="02010600030101010101" pitchFamily="2" charset="-122"/>
              </a:rPr>
              <a:t>器材：斜面、小车、刻度尺、停表、金属片</a:t>
            </a:r>
          </a:p>
        </p:txBody>
      </p:sp>
      <p:graphicFrame>
        <p:nvGraphicFramePr>
          <p:cNvPr id="27661" name="对象 6"/>
          <p:cNvGraphicFramePr/>
          <p:nvPr/>
        </p:nvGraphicFramePr>
        <p:xfrm>
          <a:off x="4125813" y="3056075"/>
          <a:ext cx="1005541" cy="8724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4" r:id="rId3" imgW="368280" imgH="393480" progId="Equation.DSMT4">
                  <p:embed/>
                </p:oleObj>
              </mc:Choice>
              <mc:Fallback>
                <p:oleObj r:id="rId3" imgW="3682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4125813" y="3056075"/>
                        <a:ext cx="1005541" cy="87248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455728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  <p:cond evt="onBegin" delay="0">
                          <p:tn val="8"/>
                        </p:cond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  <p:cond evt="onBegin" delay="0">
                          <p:tn val="14"/>
                        </p:cond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  <p:cond evt="onBegin" delay="0">
                          <p:tn val="20"/>
                        </p:cond>
                      </p:stCondLst>
                      <p:childTnLst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7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  <p:cond evt="onBegin" delay="0">
                          <p:tn val="25"/>
                        </p:cond>
                      </p:stCondLst>
                      <p:childTnLst>
                        <p:par>
                          <p:cTn id="2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  <p:cond evt="onBegin" delay="0">
                          <p:tn val="31"/>
                        </p:cond>
                      </p:stCondLst>
                      <p:childTnLst>
                        <p:par>
                          <p:cTn id="3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249" grpId="0"/>
      <p:bldP spid="3" grpId="0"/>
      <p:bldP spid="4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774393" y="323025"/>
            <a:ext cx="3333754" cy="57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858" tIns="44929" rIns="89858" bIns="4492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3100" b="1">
                <a:latin typeface="宋体" panose="02010600030101010101" pitchFamily="2" charset="-122"/>
              </a:rPr>
              <a:t>实验装置组装：</a:t>
            </a:r>
          </a:p>
        </p:txBody>
      </p:sp>
      <p:pic>
        <p:nvPicPr>
          <p:cNvPr id="3" name="图片 2" descr="IMG_1999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17710" y="1220848"/>
            <a:ext cx="8113939" cy="27837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861026" y="4330758"/>
            <a:ext cx="7688519" cy="1379191"/>
          </a:xfrm>
          <a:prstGeom prst="rect">
            <a:avLst/>
          </a:prstGeom>
          <a:noFill/>
          <a:ln w="9525" algn="ctr">
            <a:noFill/>
            <a:miter lim="800000"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lIns="89858" tIns="44929" rIns="89858" bIns="44929">
            <a:spAutoFit/>
          </a:bodyPr>
          <a:lstStyle/>
          <a:p>
            <a:pPr>
              <a:defRPr/>
            </a:pPr>
            <a:r>
              <a:rPr lang="zh-CN" altLang="en-US" sz="2800" b="1">
                <a:latin typeface="楷体" charset="-122"/>
                <a:ea typeface="楷体" charset="-122"/>
              </a:rPr>
              <a:t>注意：</a:t>
            </a:r>
            <a:r>
              <a:rPr lang="en-US" altLang="zh-CN" sz="2800" b="1">
                <a:latin typeface="楷体" charset="-122"/>
                <a:ea typeface="楷体" charset="-122"/>
              </a:rPr>
              <a:t>1.</a:t>
            </a:r>
            <a:r>
              <a:rPr lang="zh-CN" altLang="en-US" sz="2800" b="1">
                <a:latin typeface="楷体" charset="-122"/>
                <a:ea typeface="楷体" charset="-122"/>
              </a:rPr>
              <a:t>调整斜面呈较小的坡度，使小车从斜面顶端静止释放，在斜面下端卡上金属片作为终点。</a:t>
            </a:r>
          </a:p>
          <a:p>
            <a:pPr>
              <a:defRPr/>
            </a:pPr>
            <a:r>
              <a:rPr lang="en-US" altLang="zh-CN" sz="2800" b="1">
                <a:latin typeface="楷体" charset="-122"/>
                <a:ea typeface="楷体" charset="-122"/>
              </a:rPr>
              <a:t>2</a:t>
            </a:r>
            <a:r>
              <a:rPr lang="zh-CN" altLang="en-US" sz="2800" b="1">
                <a:latin typeface="楷体" charset="-122"/>
                <a:ea typeface="楷体" charset="-122"/>
              </a:rPr>
              <a:t>．小车运动距离为车头到车头的距离。</a:t>
            </a:r>
          </a:p>
        </p:txBody>
      </p:sp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3266191" y="2207342"/>
            <a:ext cx="181536" cy="3677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9858" tIns="44929" rIns="89858" bIns="4492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just" eaLnBrk="1" hangingPunct="1"/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169526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2006443" y="1459950"/>
            <a:ext cx="7509068" cy="20261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858" tIns="44929" rIns="89858" bIns="44929">
            <a:spAutoFit/>
          </a:bodyPr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altLang="zh-CN" sz="2800">
                <a:solidFill>
                  <a:srgbClr val="0000FF"/>
                </a:solidFill>
                <a:latin typeface="Times New Roman" panose="02020603050405020304" pitchFamily="18" charset="0"/>
              </a:rPr>
              <a:t>  </a:t>
            </a:r>
            <a:r>
              <a:rPr lang="en-US" altLang="zh-CN" sz="2800">
                <a:latin typeface="Times New Roman" panose="02020603050405020304" pitchFamily="18" charset="0"/>
              </a:rPr>
              <a:t>1.</a:t>
            </a:r>
            <a:r>
              <a:rPr lang="zh-CN" altLang="en-US" sz="2800">
                <a:latin typeface="Times New Roman" panose="02020603050405020304" pitchFamily="18" charset="0"/>
              </a:rPr>
              <a:t>使斜面保持一定的坡度，把小车放在斜面顶</a:t>
            </a:r>
          </a:p>
          <a:p>
            <a:pPr eaLnBrk="1" hangingPunct="1">
              <a:lnSpc>
                <a:spcPct val="150000"/>
              </a:lnSpc>
            </a:pPr>
            <a:r>
              <a:rPr lang="zh-CN" altLang="en-US" sz="2800">
                <a:latin typeface="Times New Roman" panose="02020603050405020304" pitchFamily="18" charset="0"/>
              </a:rPr>
              <a:t>     端，金属片放在斜面的底端，测出小车将通</a:t>
            </a:r>
          </a:p>
          <a:p>
            <a:pPr eaLnBrk="1" hangingPunct="1">
              <a:lnSpc>
                <a:spcPct val="150000"/>
              </a:lnSpc>
            </a:pPr>
            <a:r>
              <a:rPr lang="zh-CN" altLang="en-US" sz="2800">
                <a:latin typeface="Times New Roman" panose="02020603050405020304" pitchFamily="18" charset="0"/>
              </a:rPr>
              <a:t>     过的路程</a:t>
            </a:r>
            <a:r>
              <a:rPr lang="en-US" altLang="zh-CN" sz="2800" b="1" i="1">
                <a:solidFill>
                  <a:srgbClr val="FF0000"/>
                </a:solidFill>
                <a:latin typeface="Times New Roman" panose="02020603050405020304" pitchFamily="18" charset="0"/>
              </a:rPr>
              <a:t>S</a:t>
            </a:r>
            <a:r>
              <a:rPr lang="en-US" altLang="zh-CN" sz="2800" b="1" baseline="-25000">
                <a:solidFill>
                  <a:srgbClr val="FF0000"/>
                </a:solidFill>
                <a:latin typeface="Times New Roman" panose="02020603050405020304" pitchFamily="18" charset="0"/>
              </a:rPr>
              <a:t>1</a:t>
            </a:r>
            <a:r>
              <a:rPr lang="zh-CN" altLang="en-US" sz="2800">
                <a:latin typeface="Times New Roman" panose="02020603050405020304" pitchFamily="18" charset="0"/>
              </a:rPr>
              <a:t>。</a:t>
            </a:r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2127107" y="3577032"/>
            <a:ext cx="7267739" cy="20297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858" tIns="44929" rIns="89858" bIns="44929">
            <a:spAutoFit/>
          </a:bodyPr>
          <a:lstStyle>
            <a:lvl1pPr indent="39688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altLang="zh-CN" sz="280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zh-CN" sz="2800">
                <a:latin typeface="Times New Roman" panose="02020603050405020304" pitchFamily="18" charset="0"/>
              </a:rPr>
              <a:t>2.</a:t>
            </a:r>
            <a:r>
              <a:rPr lang="zh-CN" altLang="en-US" sz="2800">
                <a:latin typeface="Times New Roman" panose="02020603050405020304" pitchFamily="18" charset="0"/>
              </a:rPr>
              <a:t>测量出小车从斜面顶端滑下到撞击金属片的</a:t>
            </a:r>
          </a:p>
          <a:p>
            <a:pPr eaLnBrk="1" hangingPunct="1">
              <a:lnSpc>
                <a:spcPct val="150000"/>
              </a:lnSpc>
            </a:pPr>
            <a:r>
              <a:rPr lang="zh-CN" altLang="en-US" sz="2800">
                <a:latin typeface="Times New Roman" panose="02020603050405020304" pitchFamily="18" charset="0"/>
              </a:rPr>
              <a:t>    时间</a:t>
            </a:r>
            <a:r>
              <a:rPr lang="en-US" altLang="zh-CN" sz="2800" b="1" i="1">
                <a:solidFill>
                  <a:srgbClr val="FF0000"/>
                </a:solidFill>
                <a:latin typeface="Times New Roman" panose="02020603050405020304" pitchFamily="18" charset="0"/>
              </a:rPr>
              <a:t>t</a:t>
            </a:r>
            <a:r>
              <a:rPr lang="en-US" altLang="zh-CN" sz="2800" b="1" baseline="-25000">
                <a:solidFill>
                  <a:srgbClr val="FF0000"/>
                </a:solidFill>
                <a:latin typeface="Times New Roman" panose="02020603050405020304" pitchFamily="18" charset="0"/>
              </a:rPr>
              <a:t>1</a:t>
            </a:r>
            <a:r>
              <a:rPr lang="zh-CN" altLang="en-US" sz="2800">
                <a:latin typeface="Times New Roman" panose="02020603050405020304" pitchFamily="18" charset="0"/>
              </a:rPr>
              <a:t>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704778" y="839233"/>
            <a:ext cx="4950354" cy="521888"/>
          </a:xfrm>
          <a:prstGeom prst="rect">
            <a:avLst/>
          </a:prstGeom>
          <a:noFill/>
          <a:ln w="9525">
            <a:noFill/>
          </a:ln>
        </p:spPr>
        <p:txBody>
          <a:bodyPr lIns="89858" tIns="44929" rIns="89858" bIns="44929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  <a:defRPr/>
            </a:pPr>
            <a:r>
              <a:rPr lang="en-US" altLang="zh-CN" sz="2800" b="1" noProof="1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3.</a:t>
            </a:r>
            <a:r>
              <a:rPr lang="zh-CN" altLang="en-US" sz="2800" b="1" noProof="1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实验步骤</a:t>
            </a:r>
          </a:p>
        </p:txBody>
      </p:sp>
    </p:spTree>
    <p:extLst>
      <p:ext uri="{BB962C8B-B14F-4D97-AF65-F5344CB8AC3E}">
        <p14:creationId xmlns:p14="http://schemas.microsoft.com/office/powerpoint/2010/main" val="4279182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100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100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00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100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accent1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100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00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4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2099262" y="1111587"/>
            <a:ext cx="7867969" cy="13833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858" tIns="44929" rIns="89858" bIns="44929">
            <a:spAutoFit/>
          </a:bodyPr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altLang="zh-CN" sz="2800">
                <a:solidFill>
                  <a:srgbClr val="0000FF"/>
                </a:solidFill>
                <a:latin typeface="Times New Roman" panose="02020603050405020304" pitchFamily="18" charset="0"/>
              </a:rPr>
              <a:t>   </a:t>
            </a:r>
            <a:r>
              <a:rPr lang="en-US" altLang="zh-CN" sz="2800">
                <a:latin typeface="Times New Roman" panose="02020603050405020304" pitchFamily="18" charset="0"/>
              </a:rPr>
              <a:t>3.</a:t>
            </a:r>
            <a:r>
              <a:rPr lang="zh-CN" altLang="en-US" sz="2800">
                <a:latin typeface="Times New Roman" panose="02020603050405020304" pitchFamily="18" charset="0"/>
              </a:rPr>
              <a:t>根据测得的</a:t>
            </a:r>
            <a:r>
              <a:rPr lang="en-US" altLang="zh-CN" sz="2800" i="1">
                <a:latin typeface="Times New Roman" panose="02020603050405020304" pitchFamily="18" charset="0"/>
              </a:rPr>
              <a:t>S</a:t>
            </a:r>
            <a:r>
              <a:rPr lang="en-US" altLang="zh-CN" sz="2800" baseline="-25000">
                <a:latin typeface="Times New Roman" panose="02020603050405020304" pitchFamily="18" charset="0"/>
              </a:rPr>
              <a:t>1</a:t>
            </a:r>
            <a:r>
              <a:rPr lang="zh-CN" altLang="en-US" sz="2800">
                <a:latin typeface="Times New Roman" panose="02020603050405020304" pitchFamily="18" charset="0"/>
              </a:rPr>
              <a:t>和</a:t>
            </a:r>
            <a:r>
              <a:rPr lang="en-US" altLang="zh-CN" sz="2800" i="1">
                <a:latin typeface="Times New Roman" panose="02020603050405020304" pitchFamily="18" charset="0"/>
              </a:rPr>
              <a:t>t</a:t>
            </a:r>
            <a:r>
              <a:rPr lang="en-US" altLang="zh-CN" sz="2800" baseline="-25000">
                <a:latin typeface="Times New Roman" panose="02020603050405020304" pitchFamily="18" charset="0"/>
              </a:rPr>
              <a:t>1</a:t>
            </a:r>
            <a:r>
              <a:rPr lang="zh-CN" altLang="en-US" sz="2800">
                <a:latin typeface="Times New Roman" panose="02020603050405020304" pitchFamily="18" charset="0"/>
              </a:rPr>
              <a:t>算出小车通过斜面全程的平</a:t>
            </a:r>
          </a:p>
          <a:p>
            <a:pPr eaLnBrk="1" hangingPunct="1">
              <a:lnSpc>
                <a:spcPct val="150000"/>
              </a:lnSpc>
            </a:pPr>
            <a:r>
              <a:rPr lang="zh-CN" altLang="en-US" sz="2800">
                <a:latin typeface="Times New Roman" panose="02020603050405020304" pitchFamily="18" charset="0"/>
              </a:rPr>
              <a:t>   </a:t>
            </a:r>
            <a:r>
              <a:rPr lang="zh-CN" altLang="en-US" sz="2800">
                <a:latin typeface="Times New Roman" panose="02020603050405020304" pitchFamily="18" charset="0"/>
              </a:rPr>
              <a:t>均</a:t>
            </a:r>
            <a:r>
              <a:rPr lang="zh-CN" altLang="en-US" sz="2800">
                <a:latin typeface="Times New Roman" panose="02020603050405020304" pitchFamily="18" charset="0"/>
              </a:rPr>
              <a:t>速度</a:t>
            </a:r>
            <a:r>
              <a:rPr lang="en-US" altLang="zh-CN" sz="2800" b="1" i="1">
                <a:solidFill>
                  <a:srgbClr val="FF0000"/>
                </a:solidFill>
                <a:latin typeface="Times New Roman" panose="02020603050405020304" pitchFamily="18" charset="0"/>
              </a:rPr>
              <a:t>v</a:t>
            </a:r>
            <a:r>
              <a:rPr lang="en-US" altLang="zh-CN" sz="2800" b="1" baseline="-25000">
                <a:solidFill>
                  <a:srgbClr val="FF0000"/>
                </a:solidFill>
                <a:latin typeface="Times New Roman" panose="02020603050405020304" pitchFamily="18" charset="0"/>
              </a:rPr>
              <a:t>1</a:t>
            </a:r>
            <a:r>
              <a:rPr lang="zh-CN" altLang="en-US" sz="2800">
                <a:latin typeface="Times New Roman" panose="02020603050405020304" pitchFamily="18" charset="0"/>
              </a:rPr>
              <a:t>。</a:t>
            </a:r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2301915" y="2918314"/>
            <a:ext cx="7277021" cy="2670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858" tIns="44929" rIns="89858" bIns="44929">
            <a:spAutoFit/>
          </a:bodyPr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altLang="zh-CN" sz="280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zh-CN" sz="2800">
                <a:latin typeface="Times New Roman" panose="02020603050405020304" pitchFamily="18" charset="0"/>
              </a:rPr>
              <a:t>4.</a:t>
            </a:r>
            <a:r>
              <a:rPr lang="zh-CN" altLang="en-US" sz="2800">
                <a:latin typeface="Times New Roman" panose="02020603050405020304" pitchFamily="18" charset="0"/>
              </a:rPr>
              <a:t>将金属片移至</a:t>
            </a:r>
            <a:r>
              <a:rPr lang="en-US" altLang="zh-CN" sz="2800" i="1">
                <a:latin typeface="Times New Roman" panose="02020603050405020304" pitchFamily="18" charset="0"/>
              </a:rPr>
              <a:t>S</a:t>
            </a:r>
            <a:r>
              <a:rPr lang="en-US" altLang="zh-CN" sz="2800" baseline="-25000">
                <a:latin typeface="Times New Roman" panose="02020603050405020304" pitchFamily="18" charset="0"/>
              </a:rPr>
              <a:t>1</a:t>
            </a:r>
            <a:r>
              <a:rPr lang="zh-CN" altLang="en-US" sz="2800">
                <a:latin typeface="Times New Roman" panose="02020603050405020304" pitchFamily="18" charset="0"/>
              </a:rPr>
              <a:t>的中点，测出小车从斜面顶</a:t>
            </a:r>
          </a:p>
          <a:p>
            <a:pPr eaLnBrk="1" hangingPunct="1">
              <a:lnSpc>
                <a:spcPct val="150000"/>
              </a:lnSpc>
            </a:pPr>
            <a:r>
              <a:rPr lang="zh-CN" altLang="en-US" sz="2800">
                <a:latin typeface="Times New Roman" panose="02020603050405020304" pitchFamily="18" charset="0"/>
              </a:rPr>
              <a:t> </a:t>
            </a:r>
            <a:r>
              <a:rPr lang="zh-CN" altLang="en-US" sz="2800">
                <a:latin typeface="Times New Roman" panose="02020603050405020304" pitchFamily="18" charset="0"/>
              </a:rPr>
              <a:t>点</a:t>
            </a:r>
            <a:r>
              <a:rPr lang="zh-CN" altLang="en-US" sz="2800">
                <a:latin typeface="Times New Roman" panose="02020603050405020304" pitchFamily="18" charset="0"/>
              </a:rPr>
              <a:t>滑过斜面上半段路程</a:t>
            </a:r>
            <a:r>
              <a:rPr lang="en-US" altLang="zh-CN" sz="2800" b="1" i="1">
                <a:solidFill>
                  <a:srgbClr val="FF0000"/>
                </a:solidFill>
                <a:latin typeface="Times New Roman" panose="02020603050405020304" pitchFamily="18" charset="0"/>
              </a:rPr>
              <a:t>S</a:t>
            </a:r>
            <a:r>
              <a:rPr lang="en-US" altLang="zh-CN" sz="2800" b="1" baseline="-25000">
                <a:solidFill>
                  <a:srgbClr val="FF0000"/>
                </a:solidFill>
                <a:latin typeface="Times New Roman" panose="02020603050405020304" pitchFamily="18" charset="0"/>
              </a:rPr>
              <a:t>2</a:t>
            </a:r>
            <a:r>
              <a:rPr lang="zh-CN" altLang="en-US" sz="2800">
                <a:latin typeface="Times New Roman" panose="02020603050405020304" pitchFamily="18" charset="0"/>
              </a:rPr>
              <a:t>所用的时间</a:t>
            </a:r>
            <a:r>
              <a:rPr lang="en-US" altLang="zh-CN" sz="2800" b="1" i="1">
                <a:solidFill>
                  <a:srgbClr val="FF0000"/>
                </a:solidFill>
                <a:latin typeface="Times New Roman" panose="02020603050405020304" pitchFamily="18" charset="0"/>
              </a:rPr>
              <a:t>t</a:t>
            </a:r>
            <a:r>
              <a:rPr lang="en-US" altLang="zh-CN" sz="2800" b="1" baseline="-25000">
                <a:solidFill>
                  <a:srgbClr val="FF0000"/>
                </a:solidFill>
                <a:latin typeface="Times New Roman" panose="02020603050405020304" pitchFamily="18" charset="0"/>
              </a:rPr>
              <a:t>2</a:t>
            </a:r>
            <a:r>
              <a:rPr lang="zh-CN" altLang="en-US" sz="2800">
                <a:latin typeface="Times New Roman" panose="02020603050405020304" pitchFamily="18" charset="0"/>
              </a:rPr>
              <a:t>，算</a:t>
            </a:r>
            <a:r>
              <a:rPr lang="zh-CN" altLang="en-US" sz="2800">
                <a:latin typeface="Times New Roman" panose="02020603050405020304" pitchFamily="18" charset="0"/>
              </a:rPr>
              <a:t>出小</a:t>
            </a:r>
            <a:r>
              <a:rPr lang="zh-CN" altLang="en-US" sz="2800">
                <a:latin typeface="Times New Roman" panose="02020603050405020304" pitchFamily="18" charset="0"/>
              </a:rPr>
              <a:t>车通过上半段路程的平均速度</a:t>
            </a:r>
            <a:r>
              <a:rPr lang="en-US" altLang="zh-CN" sz="2800" b="1" i="1">
                <a:solidFill>
                  <a:srgbClr val="FF0000"/>
                </a:solidFill>
                <a:latin typeface="Times New Roman" panose="02020603050405020304" pitchFamily="18" charset="0"/>
              </a:rPr>
              <a:t>v</a:t>
            </a:r>
            <a:r>
              <a:rPr lang="en-US" altLang="zh-CN" sz="2800" b="1" baseline="-25000">
                <a:solidFill>
                  <a:srgbClr val="FF0000"/>
                </a:solidFill>
                <a:latin typeface="Times New Roman" panose="02020603050405020304" pitchFamily="18" charset="0"/>
              </a:rPr>
              <a:t>2</a:t>
            </a:r>
            <a:r>
              <a:rPr lang="zh-CN" altLang="en-US" sz="2800">
                <a:latin typeface="Times New Roman" panose="02020603050405020304" pitchFamily="18" charset="0"/>
              </a:rPr>
              <a:t>。</a:t>
            </a:r>
          </a:p>
          <a:p>
            <a:pPr eaLnBrk="1" hangingPunct="1">
              <a:lnSpc>
                <a:spcPct val="150000"/>
              </a:lnSpc>
            </a:pPr>
            <a:endParaRPr lang="zh-CN" altLang="en-US" sz="28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31207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100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accent1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100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00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100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accent1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100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00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4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Box 1"/>
          <p:cNvSpPr txBox="1">
            <a:spLocks noChangeArrowheads="1"/>
          </p:cNvSpPr>
          <p:nvPr/>
        </p:nvSpPr>
        <p:spPr bwMode="auto">
          <a:xfrm>
            <a:off x="2037382" y="592213"/>
            <a:ext cx="7335806" cy="57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9858" tIns="44929" rIns="89858" bIns="4492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31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【</a:t>
            </a:r>
            <a:r>
              <a:rPr lang="zh-CN" altLang="en-US" sz="31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实验记录表格</a:t>
            </a:r>
            <a:r>
              <a:rPr lang="en-US" altLang="zh-CN" sz="31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Wingdings" panose="05000000000000000000" pitchFamily="2" charset="2"/>
              </a:rPr>
              <a:t>】</a:t>
            </a:r>
            <a:r>
              <a:rPr lang="zh-CN" altLang="en-US" sz="3100" b="1">
                <a:solidFill>
                  <a:srgbClr val="FF0000"/>
                </a:solidFill>
                <a:latin typeface="宋体" panose="02010600030101010101" pitchFamily="2" charset="-122"/>
                <a:sym typeface="Wingdings" panose="05000000000000000000" pitchFamily="2" charset="2"/>
              </a:rPr>
              <a:t>（记录结果要有单位）</a:t>
            </a:r>
            <a:endParaRPr lang="zh-CN" altLang="en-US" sz="3100" b="1">
              <a:solidFill>
                <a:srgbClr val="FF0000"/>
              </a:solidFill>
              <a:latin typeface="宋体" pitchFamily="2" charset="-122"/>
            </a:endParaRPr>
          </a:p>
        </p:txBody>
      </p:sp>
      <p:graphicFrame>
        <p:nvGraphicFramePr>
          <p:cNvPr id="10243" name="Group 3"/>
          <p:cNvGraphicFramePr>
            <a:graphicFrameLocks noGrp="1"/>
          </p:cNvGraphicFramePr>
          <p:nvPr/>
        </p:nvGraphicFramePr>
        <p:xfrm>
          <a:off x="2250865" y="1893816"/>
          <a:ext cx="7239894" cy="2020491"/>
        </p:xfrm>
        <a:graphic>
          <a:graphicData uri="http://schemas.openxmlformats.org/drawingml/2006/table">
            <a:tbl>
              <a:tblPr/>
              <a:tblGrid>
                <a:gridCol w="2413298">
                  <a:extLst>
                    <a:ext uri="{9D8B030D-6E8A-4147-A177-3AD203B41FA5}">
                      <a16:col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val="20000"/>
                    </a:ext>
                  </a:extLst>
                </a:gridCol>
                <a:gridCol w="2413298">
                  <a:extLst>
                    <a:ext uri="{9D8B030D-6E8A-4147-A177-3AD203B41FA5}">
                      <a16:col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val="20001"/>
                    </a:ext>
                  </a:extLst>
                </a:gridCol>
                <a:gridCol w="2413298">
                  <a:extLst>
                    <a:ext uri="{9D8B030D-6E8A-4147-A177-3AD203B41FA5}">
                      <a16:col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val="20002"/>
                    </a:ext>
                  </a:extLst>
                </a:gridCol>
              </a:tblGrid>
              <a:tr h="65871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CC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路程</a:t>
                      </a:r>
                      <a:r>
                        <a:rPr kumimoji="0" lang="en-US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CC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(m)</a:t>
                      </a:r>
                    </a:p>
                  </a:txBody>
                  <a:tcPr marL="89106" marR="89106" marT="45604" marB="45604" horzOverflow="overflow">
                    <a:lnL w="28575" cap="flat" cmpd="sng" algn="ctr">
                      <a:solidFill>
                        <a:srgbClr val="3D8F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D8F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D8F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D8F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CC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运动时间</a:t>
                      </a:r>
                      <a:r>
                        <a:rPr kumimoji="0" lang="en-US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CC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(s)</a:t>
                      </a:r>
                    </a:p>
                  </a:txBody>
                  <a:tcPr marL="89106" marR="89106" marT="45604" marB="45604" horzOverflow="overflow">
                    <a:lnL w="12700" cap="flat" cmpd="sng" algn="ctr">
                      <a:solidFill>
                        <a:srgbClr val="3D8F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D8F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D8F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D8F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CC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平均速度</a:t>
                      </a:r>
                      <a:r>
                        <a:rPr kumimoji="0" lang="en-US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CC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(m/s)</a:t>
                      </a:r>
                    </a:p>
                  </a:txBody>
                  <a:tcPr marL="89106" marR="89106" marT="45604" marB="45604" horzOverflow="overflow">
                    <a:lnL w="12700" cap="flat" cmpd="sng" algn="ctr">
                      <a:solidFill>
                        <a:srgbClr val="3D8F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D8F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D8F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D8F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val="10000"/>
                  </a:ext>
                </a:extLst>
              </a:tr>
              <a:tr h="66505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楷体_GB2312" pitchFamily="49" charset="-122"/>
                        </a:rPr>
                        <a:t>s</a:t>
                      </a:r>
                      <a:r>
                        <a:rPr kumimoji="0" lang="en-US" altLang="zh-CN" sz="28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楷体_GB2312" pitchFamily="49" charset="-122"/>
                        </a:rPr>
                        <a:t>1</a:t>
                      </a:r>
                      <a:r>
                        <a:rPr kumimoji="0" lang="en-US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楷体_GB2312" pitchFamily="49" charset="-122"/>
                        </a:rPr>
                        <a:t>=</a:t>
                      </a:r>
                      <a:endParaRPr kumimoji="0" lang="zh-CN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楷体_GB2312" pitchFamily="49" charset="-122"/>
                      </a:endParaRPr>
                    </a:p>
                  </a:txBody>
                  <a:tcPr marL="89106" marR="89106" marT="45604" marB="45604" horzOverflow="overflow">
                    <a:lnL w="28575" cap="flat" cmpd="sng" algn="ctr">
                      <a:solidFill>
                        <a:srgbClr val="3D8F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D8F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D8F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D8F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楷体_GB2312" pitchFamily="49" charset="-122"/>
                        </a:rPr>
                        <a:t>t</a:t>
                      </a:r>
                      <a:r>
                        <a:rPr kumimoji="0" lang="en-US" altLang="zh-CN" sz="28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楷体_GB2312" pitchFamily="49" charset="-122"/>
                        </a:rPr>
                        <a:t>1</a:t>
                      </a:r>
                      <a:r>
                        <a:rPr kumimoji="0" lang="en-US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楷体_GB2312" pitchFamily="49" charset="-122"/>
                        </a:rPr>
                        <a:t>=</a:t>
                      </a:r>
                      <a:endParaRPr kumimoji="0" lang="zh-CN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楷体_GB2312" pitchFamily="49" charset="-122"/>
                      </a:endParaRPr>
                    </a:p>
                  </a:txBody>
                  <a:tcPr marL="89106" marR="89106" marT="45604" marB="45604" horzOverflow="overflow">
                    <a:lnL w="12700" cap="flat" cmpd="sng" algn="ctr">
                      <a:solidFill>
                        <a:srgbClr val="3D8F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D8F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D8F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D8F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楷体_GB2312" pitchFamily="49" charset="-122"/>
                        </a:rPr>
                        <a:t>v</a:t>
                      </a:r>
                      <a:r>
                        <a:rPr kumimoji="0" lang="en-US" altLang="zh-CN" sz="28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楷体_GB2312" pitchFamily="49" charset="-122"/>
                        </a:rPr>
                        <a:t>1</a:t>
                      </a:r>
                      <a:r>
                        <a:rPr kumimoji="0" lang="en-US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楷体_GB2312" pitchFamily="49" charset="-122"/>
                        </a:rPr>
                        <a:t>=</a:t>
                      </a:r>
                      <a:endParaRPr kumimoji="0" lang="zh-CN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楷体_GB2312" pitchFamily="49" charset="-122"/>
                      </a:endParaRPr>
                    </a:p>
                  </a:txBody>
                  <a:tcPr marL="89106" marR="89106" marT="45604" marB="45604" horzOverflow="overflow">
                    <a:lnL w="12700" cap="flat" cmpd="sng" algn="ctr">
                      <a:solidFill>
                        <a:srgbClr val="3D8F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D8F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D8F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D8F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val="10001"/>
                  </a:ext>
                </a:extLst>
              </a:tr>
              <a:tr h="6967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楷体_GB2312" pitchFamily="49" charset="-122"/>
                        </a:rPr>
                        <a:t>s</a:t>
                      </a:r>
                      <a:r>
                        <a:rPr kumimoji="0" lang="en-US" altLang="zh-CN" sz="28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楷体_GB2312" pitchFamily="49" charset="-122"/>
                        </a:rPr>
                        <a:t>2</a:t>
                      </a:r>
                      <a:r>
                        <a:rPr kumimoji="0" lang="en-US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楷体_GB2312" pitchFamily="49" charset="-122"/>
                        </a:rPr>
                        <a:t>=</a:t>
                      </a:r>
                      <a:endParaRPr kumimoji="0" lang="zh-CN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楷体_GB2312" pitchFamily="49" charset="-122"/>
                      </a:endParaRPr>
                    </a:p>
                  </a:txBody>
                  <a:tcPr marL="89106" marR="89106" marT="45604" marB="45604" horzOverflow="overflow">
                    <a:lnL w="28575" cap="flat" cmpd="sng" algn="ctr">
                      <a:solidFill>
                        <a:srgbClr val="3D8F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D8F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D8F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D8F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楷体_GB2312" pitchFamily="49" charset="-122"/>
                        </a:rPr>
                        <a:t>t</a:t>
                      </a:r>
                      <a:r>
                        <a:rPr kumimoji="0" lang="en-US" altLang="zh-CN" sz="28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楷体_GB2312" pitchFamily="49" charset="-122"/>
                        </a:rPr>
                        <a:t>2</a:t>
                      </a:r>
                      <a:r>
                        <a:rPr kumimoji="0" lang="en-US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楷体_GB2312" pitchFamily="49" charset="-122"/>
                        </a:rPr>
                        <a:t>=</a:t>
                      </a:r>
                      <a:endParaRPr kumimoji="0" lang="zh-CN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楷体_GB2312" pitchFamily="49" charset="-122"/>
                      </a:endParaRPr>
                    </a:p>
                  </a:txBody>
                  <a:tcPr marL="89106" marR="89106" marT="45604" marB="45604" horzOverflow="overflow">
                    <a:lnL w="12700" cap="flat" cmpd="sng" algn="ctr">
                      <a:solidFill>
                        <a:srgbClr val="3D8F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D8F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D8F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D8F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楷体_GB2312" pitchFamily="49" charset="-122"/>
                        </a:rPr>
                        <a:t>v</a:t>
                      </a:r>
                      <a:r>
                        <a:rPr kumimoji="0" lang="en-US" altLang="zh-CN" sz="28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楷体_GB2312" pitchFamily="49" charset="-122"/>
                        </a:rPr>
                        <a:t>2</a:t>
                      </a:r>
                      <a:r>
                        <a:rPr kumimoji="0" lang="en-US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楷体_GB2312" pitchFamily="49" charset="-122"/>
                        </a:rPr>
                        <a:t>=</a:t>
                      </a:r>
                      <a:endParaRPr kumimoji="0" lang="zh-CN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marL="89106" marR="89106" marT="45604" marB="45604" horzOverflow="overflow">
                    <a:lnL w="12700" cap="flat" cmpd="sng" algn="ctr">
                      <a:solidFill>
                        <a:srgbClr val="3D8F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D8F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D8F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D8F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val="10002"/>
                  </a:ext>
                </a:extLst>
              </a:tr>
            </a:tbl>
          </a:graphicData>
        </a:graphic>
      </p:graphicFrame>
      <p:sp>
        <p:nvSpPr>
          <p:cNvPr id="10261" name="Text Box 21"/>
          <p:cNvSpPr txBox="1">
            <a:spLocks noChangeArrowheads="1"/>
          </p:cNvSpPr>
          <p:nvPr/>
        </p:nvSpPr>
        <p:spPr bwMode="auto">
          <a:xfrm>
            <a:off x="1904340" y="4318090"/>
            <a:ext cx="7850952" cy="5177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858" tIns="44929" rIns="89858" bIns="4492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800" b="1">
                <a:latin typeface="宋体" panose="02010600030101010101" pitchFamily="2" charset="-122"/>
              </a:rPr>
              <a:t>思考</a:t>
            </a:r>
            <a:r>
              <a:rPr lang="en-US" altLang="zh-CN" sz="2800" b="1">
                <a:latin typeface="宋体" panose="02010600030101010101" pitchFamily="2" charset="-122"/>
              </a:rPr>
              <a:t>1</a:t>
            </a:r>
            <a:r>
              <a:rPr lang="zh-CN" altLang="en-US" sz="2800" b="1">
                <a:latin typeface="宋体" panose="02010600030101010101" pitchFamily="2" charset="-122"/>
              </a:rPr>
              <a:t>：你的数据和其他同学相同吗？为什么？</a:t>
            </a:r>
            <a:endParaRPr lang="en-US" altLang="zh-CN" sz="2800" b="1">
              <a:latin typeface="宋体" pitchFamily="2" charset="-122"/>
            </a:endParaRPr>
          </a:p>
        </p:txBody>
      </p:sp>
      <p:sp>
        <p:nvSpPr>
          <p:cNvPr id="10262" name="Text Box 22"/>
          <p:cNvSpPr txBox="1">
            <a:spLocks noChangeArrowheads="1"/>
          </p:cNvSpPr>
          <p:nvPr/>
        </p:nvSpPr>
        <p:spPr bwMode="auto">
          <a:xfrm>
            <a:off x="2035833" y="5036980"/>
            <a:ext cx="7456471" cy="5177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858" tIns="44929" rIns="89858" bIns="4492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800" b="1">
                <a:latin typeface="宋体" panose="02010600030101010101" pitchFamily="2" charset="-122"/>
              </a:rPr>
              <a:t>不相同。因为斜面的坡度、选取路程等不同。</a:t>
            </a:r>
            <a:endParaRPr lang="en-US" altLang="zh-CN" sz="2800" b="1">
              <a:latin typeface="宋体" panose="02010600030101010101" pitchFamily="2" charset="-122"/>
            </a:endParaRPr>
          </a:p>
        </p:txBody>
      </p:sp>
      <p:sp>
        <p:nvSpPr>
          <p:cNvPr id="10263" name="Text Box 23"/>
          <p:cNvSpPr txBox="1">
            <a:spLocks noChangeArrowheads="1"/>
          </p:cNvSpPr>
          <p:nvPr/>
        </p:nvSpPr>
        <p:spPr bwMode="auto">
          <a:xfrm>
            <a:off x="2914522" y="2566786"/>
            <a:ext cx="788963" cy="5177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858" tIns="44929" rIns="89858" bIns="4492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2800" b="1">
                <a:solidFill>
                  <a:srgbClr val="FF0000"/>
                </a:solidFill>
              </a:rPr>
              <a:t>0.6</a:t>
            </a:r>
          </a:p>
        </p:txBody>
      </p:sp>
      <p:sp>
        <p:nvSpPr>
          <p:cNvPr id="10264" name="Text Box 24"/>
          <p:cNvSpPr txBox="1">
            <a:spLocks noChangeArrowheads="1"/>
          </p:cNvSpPr>
          <p:nvPr/>
        </p:nvSpPr>
        <p:spPr bwMode="auto">
          <a:xfrm>
            <a:off x="5326273" y="2612707"/>
            <a:ext cx="788963" cy="5177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858" tIns="44929" rIns="89858" bIns="4492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2800" b="1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10265" name="Text Box 25"/>
          <p:cNvSpPr txBox="1">
            <a:spLocks noChangeArrowheads="1"/>
          </p:cNvSpPr>
          <p:nvPr/>
        </p:nvSpPr>
        <p:spPr bwMode="auto">
          <a:xfrm>
            <a:off x="2871207" y="3241339"/>
            <a:ext cx="788963" cy="5177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858" tIns="44929" rIns="89858" bIns="4492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2800" b="1">
                <a:solidFill>
                  <a:srgbClr val="FF0000"/>
                </a:solidFill>
              </a:rPr>
              <a:t>0.3</a:t>
            </a:r>
          </a:p>
        </p:txBody>
      </p:sp>
      <p:sp>
        <p:nvSpPr>
          <p:cNvPr id="10266" name="Text Box 26"/>
          <p:cNvSpPr txBox="1">
            <a:spLocks noChangeArrowheads="1"/>
          </p:cNvSpPr>
          <p:nvPr/>
        </p:nvSpPr>
        <p:spPr bwMode="auto">
          <a:xfrm>
            <a:off x="5194779" y="3241339"/>
            <a:ext cx="788963" cy="5177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858" tIns="44929" rIns="89858" bIns="4492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2800" b="1">
                <a:solidFill>
                  <a:srgbClr val="FF0000"/>
                </a:solidFill>
              </a:rPr>
              <a:t>2.5</a:t>
            </a:r>
          </a:p>
        </p:txBody>
      </p:sp>
      <p:sp>
        <p:nvSpPr>
          <p:cNvPr id="10267" name="Text Box 27"/>
          <p:cNvSpPr txBox="1">
            <a:spLocks noChangeArrowheads="1"/>
          </p:cNvSpPr>
          <p:nvPr/>
        </p:nvSpPr>
        <p:spPr bwMode="auto">
          <a:xfrm>
            <a:off x="7651391" y="2588954"/>
            <a:ext cx="1096813" cy="5177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858" tIns="44929" rIns="89858" bIns="4492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2800" b="1">
                <a:solidFill>
                  <a:srgbClr val="FF0000"/>
                </a:solidFill>
              </a:rPr>
              <a:t>0.15</a:t>
            </a:r>
          </a:p>
        </p:txBody>
      </p:sp>
      <p:sp>
        <p:nvSpPr>
          <p:cNvPr id="10268" name="Text Box 28"/>
          <p:cNvSpPr txBox="1">
            <a:spLocks noChangeArrowheads="1"/>
          </p:cNvSpPr>
          <p:nvPr/>
        </p:nvSpPr>
        <p:spPr bwMode="auto">
          <a:xfrm>
            <a:off x="7606530" y="3241339"/>
            <a:ext cx="1183444" cy="5177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858" tIns="44929" rIns="89858" bIns="4492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2800" b="1">
                <a:solidFill>
                  <a:srgbClr val="FF0000"/>
                </a:solidFill>
              </a:rPr>
              <a:t>0.12</a:t>
            </a:r>
          </a:p>
        </p:txBody>
      </p:sp>
      <p:sp>
        <p:nvSpPr>
          <p:cNvPr id="19485" name="AutoShape 29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879840" y="2747301"/>
            <a:ext cx="614154" cy="269188"/>
          </a:xfrm>
          <a:prstGeom prst="actionButtonBackPrevious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9858" tIns="44929" rIns="89858" bIns="44929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zh-CN" altLang="en-US"/>
          </a:p>
        </p:txBody>
      </p:sp>
      <p:sp>
        <p:nvSpPr>
          <p:cNvPr id="19486" name="AutoShape 3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746657" y="2747301"/>
            <a:ext cx="614154" cy="269188"/>
          </a:xfrm>
          <a:prstGeom prst="actionButtonBackPrevious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9858" tIns="44929" rIns="89858" bIns="44929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10242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0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0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0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0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1" grpId="0"/>
      <p:bldP spid="10262" grpId="0"/>
      <p:bldP spid="10263" grpId="0"/>
      <p:bldP spid="10264" grpId="0"/>
      <p:bldP spid="10265" grpId="0"/>
      <p:bldP spid="10266" grpId="0"/>
      <p:bldP spid="10267" grpId="0"/>
      <p:bldP spid="1026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82" name="Group 2"/>
          <p:cNvGrpSpPr/>
          <p:nvPr/>
        </p:nvGrpSpPr>
        <p:grpSpPr>
          <a:xfrm>
            <a:off x="2598936" y="4332341"/>
            <a:ext cx="7128510" cy="1596126"/>
            <a:chOff x="720" y="2256"/>
            <a:chExt cx="4608" cy="1008"/>
          </a:xfrm>
        </p:grpSpPr>
        <p:sp>
          <p:nvSpPr>
            <p:cNvPr id="20509" name="Line 3"/>
            <p:cNvSpPr>
              <a:spLocks noChangeShapeType="1"/>
            </p:cNvSpPr>
            <p:nvPr/>
          </p:nvSpPr>
          <p:spPr bwMode="auto">
            <a:xfrm>
              <a:off x="720" y="3072"/>
              <a:ext cx="460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0510" name="Line 4"/>
            <p:cNvSpPr>
              <a:spLocks noChangeShapeType="1"/>
            </p:cNvSpPr>
            <p:nvPr/>
          </p:nvSpPr>
          <p:spPr bwMode="auto">
            <a:xfrm flipV="1">
              <a:off x="1104" y="2256"/>
              <a:ext cx="3888" cy="8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0511" name="Rectangle 5" descr="栎木"/>
            <p:cNvSpPr>
              <a:spLocks noChangeArrowheads="1"/>
            </p:cNvSpPr>
            <p:nvPr/>
          </p:nvSpPr>
          <p:spPr bwMode="auto">
            <a:xfrm>
              <a:off x="4608" y="2352"/>
              <a:ext cx="528" cy="720"/>
            </a:xfrm>
            <a:prstGeom prst="rect">
              <a:avLst/>
            </a:prstGeom>
            <a:blipFill dpi="0" rotWithShape="0">
              <a:blip r:embed="rId3"/>
              <a:tile tx="0" ty="0" sx="100000" sy="100000" flip="none" algn="tl"/>
            </a:blipFill>
            <a:ln w="31750">
              <a:solidFill>
                <a:schemeClr val="tx1"/>
              </a:solidFill>
              <a:miter lim="800000"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zh-CN" altLang="en-US">
                <a:latin typeface="Rockwell" pitchFamily="18" charset="0"/>
                <a:ea typeface="方正姚体" pitchFamily="2" charset="-122"/>
              </a:endParaRPr>
            </a:p>
          </p:txBody>
        </p:sp>
        <p:sp>
          <p:nvSpPr>
            <p:cNvPr id="20512" name="Line 6"/>
            <p:cNvSpPr>
              <a:spLocks noChangeShapeType="1"/>
            </p:cNvSpPr>
            <p:nvPr/>
          </p:nvSpPr>
          <p:spPr bwMode="auto">
            <a:xfrm flipV="1">
              <a:off x="768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0513" name="Line 7"/>
            <p:cNvSpPr>
              <a:spLocks noChangeShapeType="1"/>
            </p:cNvSpPr>
            <p:nvPr/>
          </p:nvSpPr>
          <p:spPr bwMode="auto">
            <a:xfrm flipV="1">
              <a:off x="864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0514" name="Line 8"/>
            <p:cNvSpPr>
              <a:spLocks noChangeShapeType="1"/>
            </p:cNvSpPr>
            <p:nvPr/>
          </p:nvSpPr>
          <p:spPr bwMode="auto">
            <a:xfrm flipV="1">
              <a:off x="960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0515" name="Line 9"/>
            <p:cNvSpPr>
              <a:spLocks noChangeShapeType="1"/>
            </p:cNvSpPr>
            <p:nvPr/>
          </p:nvSpPr>
          <p:spPr bwMode="auto">
            <a:xfrm flipV="1">
              <a:off x="1056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0516" name="Line 10"/>
            <p:cNvSpPr>
              <a:spLocks noChangeShapeType="1"/>
            </p:cNvSpPr>
            <p:nvPr/>
          </p:nvSpPr>
          <p:spPr bwMode="auto">
            <a:xfrm flipV="1">
              <a:off x="1152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0517" name="Line 11"/>
            <p:cNvSpPr>
              <a:spLocks noChangeShapeType="1"/>
            </p:cNvSpPr>
            <p:nvPr/>
          </p:nvSpPr>
          <p:spPr bwMode="auto">
            <a:xfrm flipV="1">
              <a:off x="1248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0518" name="Line 12"/>
            <p:cNvSpPr>
              <a:spLocks noChangeShapeType="1"/>
            </p:cNvSpPr>
            <p:nvPr/>
          </p:nvSpPr>
          <p:spPr bwMode="auto">
            <a:xfrm flipV="1">
              <a:off x="1344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0519" name="Line 13"/>
            <p:cNvSpPr>
              <a:spLocks noChangeShapeType="1"/>
            </p:cNvSpPr>
            <p:nvPr/>
          </p:nvSpPr>
          <p:spPr bwMode="auto">
            <a:xfrm flipV="1">
              <a:off x="1440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0520" name="Line 14"/>
            <p:cNvSpPr>
              <a:spLocks noChangeShapeType="1"/>
            </p:cNvSpPr>
            <p:nvPr/>
          </p:nvSpPr>
          <p:spPr bwMode="auto">
            <a:xfrm flipV="1">
              <a:off x="1536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0521" name="Line 15"/>
            <p:cNvSpPr>
              <a:spLocks noChangeShapeType="1"/>
            </p:cNvSpPr>
            <p:nvPr/>
          </p:nvSpPr>
          <p:spPr bwMode="auto">
            <a:xfrm flipV="1">
              <a:off x="1632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0522" name="Line 16"/>
            <p:cNvSpPr>
              <a:spLocks noChangeShapeType="1"/>
            </p:cNvSpPr>
            <p:nvPr/>
          </p:nvSpPr>
          <p:spPr bwMode="auto">
            <a:xfrm flipV="1">
              <a:off x="1728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0523" name="Line 17"/>
            <p:cNvSpPr>
              <a:spLocks noChangeShapeType="1"/>
            </p:cNvSpPr>
            <p:nvPr/>
          </p:nvSpPr>
          <p:spPr bwMode="auto">
            <a:xfrm flipV="1">
              <a:off x="1824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0524" name="Line 18"/>
            <p:cNvSpPr>
              <a:spLocks noChangeShapeType="1"/>
            </p:cNvSpPr>
            <p:nvPr/>
          </p:nvSpPr>
          <p:spPr bwMode="auto">
            <a:xfrm flipV="1">
              <a:off x="1920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0525" name="Line 19"/>
            <p:cNvSpPr>
              <a:spLocks noChangeShapeType="1"/>
            </p:cNvSpPr>
            <p:nvPr/>
          </p:nvSpPr>
          <p:spPr bwMode="auto">
            <a:xfrm flipV="1">
              <a:off x="2016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0526" name="Line 20"/>
            <p:cNvSpPr>
              <a:spLocks noChangeShapeType="1"/>
            </p:cNvSpPr>
            <p:nvPr/>
          </p:nvSpPr>
          <p:spPr bwMode="auto">
            <a:xfrm flipV="1">
              <a:off x="2112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0527" name="Line 21"/>
            <p:cNvSpPr>
              <a:spLocks noChangeShapeType="1"/>
            </p:cNvSpPr>
            <p:nvPr/>
          </p:nvSpPr>
          <p:spPr bwMode="auto">
            <a:xfrm flipV="1">
              <a:off x="2208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0528" name="Line 22"/>
            <p:cNvSpPr>
              <a:spLocks noChangeShapeType="1"/>
            </p:cNvSpPr>
            <p:nvPr/>
          </p:nvSpPr>
          <p:spPr bwMode="auto">
            <a:xfrm flipV="1">
              <a:off x="2304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0529" name="Line 23"/>
            <p:cNvSpPr>
              <a:spLocks noChangeShapeType="1"/>
            </p:cNvSpPr>
            <p:nvPr/>
          </p:nvSpPr>
          <p:spPr bwMode="auto">
            <a:xfrm flipV="1">
              <a:off x="2400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0530" name="Line 24"/>
            <p:cNvSpPr>
              <a:spLocks noChangeShapeType="1"/>
            </p:cNvSpPr>
            <p:nvPr/>
          </p:nvSpPr>
          <p:spPr bwMode="auto">
            <a:xfrm flipV="1">
              <a:off x="2496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0531" name="Line 25"/>
            <p:cNvSpPr>
              <a:spLocks noChangeShapeType="1"/>
            </p:cNvSpPr>
            <p:nvPr/>
          </p:nvSpPr>
          <p:spPr bwMode="auto">
            <a:xfrm flipV="1">
              <a:off x="2592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0532" name="Line 26"/>
            <p:cNvSpPr>
              <a:spLocks noChangeShapeType="1"/>
            </p:cNvSpPr>
            <p:nvPr/>
          </p:nvSpPr>
          <p:spPr bwMode="auto">
            <a:xfrm flipV="1">
              <a:off x="2688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0533" name="Line 27"/>
            <p:cNvSpPr>
              <a:spLocks noChangeShapeType="1"/>
            </p:cNvSpPr>
            <p:nvPr/>
          </p:nvSpPr>
          <p:spPr bwMode="auto">
            <a:xfrm flipV="1">
              <a:off x="2784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0534" name="Line 28"/>
            <p:cNvSpPr>
              <a:spLocks noChangeShapeType="1"/>
            </p:cNvSpPr>
            <p:nvPr/>
          </p:nvSpPr>
          <p:spPr bwMode="auto">
            <a:xfrm flipV="1">
              <a:off x="2880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0535" name="Line 29"/>
            <p:cNvSpPr>
              <a:spLocks noChangeShapeType="1"/>
            </p:cNvSpPr>
            <p:nvPr/>
          </p:nvSpPr>
          <p:spPr bwMode="auto">
            <a:xfrm flipV="1">
              <a:off x="2976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0536" name="Line 30"/>
            <p:cNvSpPr>
              <a:spLocks noChangeShapeType="1"/>
            </p:cNvSpPr>
            <p:nvPr/>
          </p:nvSpPr>
          <p:spPr bwMode="auto">
            <a:xfrm flipV="1">
              <a:off x="3072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0537" name="Line 31"/>
            <p:cNvSpPr>
              <a:spLocks noChangeShapeType="1"/>
            </p:cNvSpPr>
            <p:nvPr/>
          </p:nvSpPr>
          <p:spPr bwMode="auto">
            <a:xfrm flipV="1">
              <a:off x="3168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0538" name="Line 32"/>
            <p:cNvSpPr>
              <a:spLocks noChangeShapeType="1"/>
            </p:cNvSpPr>
            <p:nvPr/>
          </p:nvSpPr>
          <p:spPr bwMode="auto">
            <a:xfrm flipV="1">
              <a:off x="3264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0539" name="Line 33"/>
            <p:cNvSpPr>
              <a:spLocks noChangeShapeType="1"/>
            </p:cNvSpPr>
            <p:nvPr/>
          </p:nvSpPr>
          <p:spPr bwMode="auto">
            <a:xfrm flipV="1">
              <a:off x="3360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0540" name="Line 34"/>
            <p:cNvSpPr>
              <a:spLocks noChangeShapeType="1"/>
            </p:cNvSpPr>
            <p:nvPr/>
          </p:nvSpPr>
          <p:spPr bwMode="auto">
            <a:xfrm flipV="1">
              <a:off x="3456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0541" name="Line 35"/>
            <p:cNvSpPr>
              <a:spLocks noChangeShapeType="1"/>
            </p:cNvSpPr>
            <p:nvPr/>
          </p:nvSpPr>
          <p:spPr bwMode="auto">
            <a:xfrm flipV="1">
              <a:off x="3552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0542" name="Line 36"/>
            <p:cNvSpPr>
              <a:spLocks noChangeShapeType="1"/>
            </p:cNvSpPr>
            <p:nvPr/>
          </p:nvSpPr>
          <p:spPr bwMode="auto">
            <a:xfrm flipV="1">
              <a:off x="3648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0543" name="Line 37"/>
            <p:cNvSpPr>
              <a:spLocks noChangeShapeType="1"/>
            </p:cNvSpPr>
            <p:nvPr/>
          </p:nvSpPr>
          <p:spPr bwMode="auto">
            <a:xfrm flipV="1">
              <a:off x="3744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0544" name="Line 38"/>
            <p:cNvSpPr>
              <a:spLocks noChangeShapeType="1"/>
            </p:cNvSpPr>
            <p:nvPr/>
          </p:nvSpPr>
          <p:spPr bwMode="auto">
            <a:xfrm flipV="1">
              <a:off x="3840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0545" name="Line 39"/>
            <p:cNvSpPr>
              <a:spLocks noChangeShapeType="1"/>
            </p:cNvSpPr>
            <p:nvPr/>
          </p:nvSpPr>
          <p:spPr bwMode="auto">
            <a:xfrm flipV="1">
              <a:off x="3936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0546" name="Line 40"/>
            <p:cNvSpPr>
              <a:spLocks noChangeShapeType="1"/>
            </p:cNvSpPr>
            <p:nvPr/>
          </p:nvSpPr>
          <p:spPr bwMode="auto">
            <a:xfrm flipV="1">
              <a:off x="4032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0547" name="Line 41"/>
            <p:cNvSpPr>
              <a:spLocks noChangeShapeType="1"/>
            </p:cNvSpPr>
            <p:nvPr/>
          </p:nvSpPr>
          <p:spPr bwMode="auto">
            <a:xfrm flipV="1">
              <a:off x="4128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0548" name="Line 42"/>
            <p:cNvSpPr>
              <a:spLocks noChangeShapeType="1"/>
            </p:cNvSpPr>
            <p:nvPr/>
          </p:nvSpPr>
          <p:spPr bwMode="auto">
            <a:xfrm flipV="1">
              <a:off x="4224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0549" name="Line 43"/>
            <p:cNvSpPr>
              <a:spLocks noChangeShapeType="1"/>
            </p:cNvSpPr>
            <p:nvPr/>
          </p:nvSpPr>
          <p:spPr bwMode="auto">
            <a:xfrm flipV="1">
              <a:off x="4320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0550" name="Line 44"/>
            <p:cNvSpPr>
              <a:spLocks noChangeShapeType="1"/>
            </p:cNvSpPr>
            <p:nvPr/>
          </p:nvSpPr>
          <p:spPr bwMode="auto">
            <a:xfrm flipV="1">
              <a:off x="4416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0551" name="Line 45"/>
            <p:cNvSpPr>
              <a:spLocks noChangeShapeType="1"/>
            </p:cNvSpPr>
            <p:nvPr/>
          </p:nvSpPr>
          <p:spPr bwMode="auto">
            <a:xfrm flipV="1">
              <a:off x="4512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0552" name="Line 46"/>
            <p:cNvSpPr>
              <a:spLocks noChangeShapeType="1"/>
            </p:cNvSpPr>
            <p:nvPr/>
          </p:nvSpPr>
          <p:spPr bwMode="auto">
            <a:xfrm flipV="1">
              <a:off x="4608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0553" name="Line 47"/>
            <p:cNvSpPr>
              <a:spLocks noChangeShapeType="1"/>
            </p:cNvSpPr>
            <p:nvPr/>
          </p:nvSpPr>
          <p:spPr bwMode="auto">
            <a:xfrm flipV="1">
              <a:off x="4704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0554" name="Line 48"/>
            <p:cNvSpPr>
              <a:spLocks noChangeShapeType="1"/>
            </p:cNvSpPr>
            <p:nvPr/>
          </p:nvSpPr>
          <p:spPr bwMode="auto">
            <a:xfrm flipV="1">
              <a:off x="4800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0555" name="Line 49"/>
            <p:cNvSpPr>
              <a:spLocks noChangeShapeType="1"/>
            </p:cNvSpPr>
            <p:nvPr/>
          </p:nvSpPr>
          <p:spPr bwMode="auto">
            <a:xfrm flipV="1">
              <a:off x="4896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0556" name="Line 50"/>
            <p:cNvSpPr>
              <a:spLocks noChangeShapeType="1"/>
            </p:cNvSpPr>
            <p:nvPr/>
          </p:nvSpPr>
          <p:spPr bwMode="auto">
            <a:xfrm flipV="1">
              <a:off x="4992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20483" name="Group 51"/>
          <p:cNvGrpSpPr/>
          <p:nvPr/>
        </p:nvGrpSpPr>
        <p:grpSpPr>
          <a:xfrm rot="20736464">
            <a:off x="8316596" y="3711625"/>
            <a:ext cx="980789" cy="696721"/>
            <a:chOff x="1872" y="672"/>
            <a:chExt cx="1296" cy="768"/>
          </a:xfrm>
        </p:grpSpPr>
        <p:sp>
          <p:nvSpPr>
            <p:cNvPr id="20506" name="Rectangle 52" descr="深色木质"/>
            <p:cNvSpPr>
              <a:spLocks noChangeArrowheads="1"/>
            </p:cNvSpPr>
            <p:nvPr/>
          </p:nvSpPr>
          <p:spPr bwMode="auto">
            <a:xfrm>
              <a:off x="1872" y="672"/>
              <a:ext cx="1296" cy="528"/>
            </a:xfrm>
            <a:prstGeom prst="rect">
              <a:avLst/>
            </a:prstGeom>
            <a:blipFill dpi="0" rotWithShape="0">
              <a:blip r:embed="rId4"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zh-CN" altLang="en-US">
                <a:latin typeface="Rockwell" pitchFamily="18" charset="0"/>
                <a:ea typeface="方正姚体" pitchFamily="2" charset="-122"/>
              </a:endParaRPr>
            </a:p>
          </p:txBody>
        </p:sp>
        <p:sp>
          <p:nvSpPr>
            <p:cNvPr id="20507" name="Oval 53"/>
            <p:cNvSpPr>
              <a:spLocks noChangeArrowheads="1"/>
            </p:cNvSpPr>
            <p:nvPr/>
          </p:nvSpPr>
          <p:spPr bwMode="auto">
            <a:xfrm>
              <a:off x="2016" y="1200"/>
              <a:ext cx="240" cy="24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accent1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zh-CN" altLang="en-US">
                <a:latin typeface="Rockwell" pitchFamily="18" charset="0"/>
                <a:ea typeface="方正姚体" pitchFamily="2" charset="-122"/>
              </a:endParaRPr>
            </a:p>
          </p:txBody>
        </p:sp>
        <p:sp>
          <p:nvSpPr>
            <p:cNvPr id="20508" name="Oval 54"/>
            <p:cNvSpPr>
              <a:spLocks noChangeArrowheads="1"/>
            </p:cNvSpPr>
            <p:nvPr/>
          </p:nvSpPr>
          <p:spPr bwMode="auto">
            <a:xfrm>
              <a:off x="2832" y="1200"/>
              <a:ext cx="240" cy="24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accent1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zh-CN" altLang="en-US">
                <a:latin typeface="Rockwell" pitchFamily="18" charset="0"/>
                <a:ea typeface="方正姚体" pitchFamily="2" charset="-122"/>
              </a:endParaRPr>
            </a:p>
          </p:txBody>
        </p:sp>
      </p:grpSp>
      <p:grpSp>
        <p:nvGrpSpPr>
          <p:cNvPr id="20484" name="Group 55"/>
          <p:cNvGrpSpPr/>
          <p:nvPr/>
        </p:nvGrpSpPr>
        <p:grpSpPr>
          <a:xfrm rot="20736464">
            <a:off x="3251765" y="4788377"/>
            <a:ext cx="980789" cy="696721"/>
            <a:chOff x="1872" y="672"/>
            <a:chExt cx="1296" cy="768"/>
          </a:xfrm>
        </p:grpSpPr>
        <p:sp>
          <p:nvSpPr>
            <p:cNvPr id="20503" name="Rectangle 56" descr="深色木质"/>
            <p:cNvSpPr>
              <a:spLocks noChangeArrowheads="1"/>
            </p:cNvSpPr>
            <p:nvPr/>
          </p:nvSpPr>
          <p:spPr bwMode="auto">
            <a:xfrm>
              <a:off x="1872" y="672"/>
              <a:ext cx="1296" cy="528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prstDash val="dash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zh-CN" altLang="en-US">
                <a:latin typeface="Rockwell" pitchFamily="18" charset="0"/>
                <a:ea typeface="方正姚体" pitchFamily="2" charset="-122"/>
              </a:endParaRPr>
            </a:p>
          </p:txBody>
        </p:sp>
        <p:sp>
          <p:nvSpPr>
            <p:cNvPr id="20504" name="Oval 57"/>
            <p:cNvSpPr>
              <a:spLocks noChangeArrowheads="1"/>
            </p:cNvSpPr>
            <p:nvPr/>
          </p:nvSpPr>
          <p:spPr bwMode="auto">
            <a:xfrm>
              <a:off x="2016" y="1200"/>
              <a:ext cx="240" cy="24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prstDash val="dash"/>
              <a:rou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zh-CN" altLang="en-US">
                <a:latin typeface="Rockwell" pitchFamily="18" charset="0"/>
                <a:ea typeface="方正姚体" pitchFamily="2" charset="-122"/>
              </a:endParaRPr>
            </a:p>
          </p:txBody>
        </p:sp>
        <p:sp>
          <p:nvSpPr>
            <p:cNvPr id="20505" name="Oval 58"/>
            <p:cNvSpPr>
              <a:spLocks noChangeArrowheads="1"/>
            </p:cNvSpPr>
            <p:nvPr/>
          </p:nvSpPr>
          <p:spPr bwMode="auto">
            <a:xfrm>
              <a:off x="2832" y="1200"/>
              <a:ext cx="240" cy="24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prstDash val="dash"/>
              <a:rou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zh-CN" altLang="en-US">
                <a:latin typeface="Rockwell" pitchFamily="18" charset="0"/>
                <a:ea typeface="方正姚体" pitchFamily="2" charset="-122"/>
              </a:endParaRPr>
            </a:p>
          </p:txBody>
        </p:sp>
      </p:grpSp>
      <p:sp>
        <p:nvSpPr>
          <p:cNvPr id="20485" name="Line 59"/>
          <p:cNvSpPr>
            <a:spLocks noChangeShapeType="1"/>
          </p:cNvSpPr>
          <p:nvPr/>
        </p:nvSpPr>
        <p:spPr bwMode="auto">
          <a:xfrm flipH="1" flipV="1">
            <a:off x="8093829" y="3420269"/>
            <a:ext cx="297021" cy="106408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89858" tIns="44929" rIns="89858" bIns="44929"/>
          <a:lstStyle/>
          <a:p>
            <a:endParaRPr lang="zh-CN" altLang="en-US"/>
          </a:p>
        </p:txBody>
      </p:sp>
      <p:sp>
        <p:nvSpPr>
          <p:cNvPr id="20486" name="Line 60"/>
          <p:cNvSpPr>
            <a:spLocks noChangeShapeType="1"/>
          </p:cNvSpPr>
          <p:nvPr/>
        </p:nvSpPr>
        <p:spPr bwMode="auto">
          <a:xfrm flipH="1" flipV="1">
            <a:off x="5627934" y="3952311"/>
            <a:ext cx="297021" cy="106408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89858" tIns="44929" rIns="89858" bIns="44929"/>
          <a:lstStyle/>
          <a:p>
            <a:endParaRPr lang="zh-CN" altLang="en-US"/>
          </a:p>
        </p:txBody>
      </p:sp>
      <p:sp>
        <p:nvSpPr>
          <p:cNvPr id="20487" name="Text Box 61"/>
          <p:cNvSpPr txBox="1">
            <a:spLocks noChangeArrowheads="1"/>
          </p:cNvSpPr>
          <p:nvPr/>
        </p:nvSpPr>
        <p:spPr bwMode="auto">
          <a:xfrm>
            <a:off x="2048209" y="3952311"/>
            <a:ext cx="1104801" cy="4600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9858" tIns="44929" rIns="89858" bIns="4492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kumimoji="1" lang="zh-CN" altLang="en-US" sz="2400">
                <a:latin typeface="Times New Roman" panose="02020603050405020304" pitchFamily="18" charset="0"/>
                <a:ea typeface="方正姚体" pitchFamily="2" charset="-122"/>
              </a:rPr>
              <a:t>金属片</a:t>
            </a:r>
          </a:p>
        </p:txBody>
      </p:sp>
      <p:sp>
        <p:nvSpPr>
          <p:cNvPr id="20488" name="Line 77"/>
          <p:cNvSpPr>
            <a:spLocks noChangeShapeType="1"/>
          </p:cNvSpPr>
          <p:nvPr/>
        </p:nvSpPr>
        <p:spPr bwMode="auto">
          <a:xfrm flipH="1" flipV="1">
            <a:off x="3044468" y="4560359"/>
            <a:ext cx="297021" cy="106408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89858" tIns="44929" rIns="89858" bIns="44929"/>
          <a:lstStyle/>
          <a:p>
            <a:endParaRPr lang="zh-CN" altLang="en-US"/>
          </a:p>
        </p:txBody>
      </p:sp>
      <p:sp>
        <p:nvSpPr>
          <p:cNvPr id="45135" name="Line 79"/>
          <p:cNvSpPr>
            <a:spLocks noChangeShapeType="1"/>
          </p:cNvSpPr>
          <p:nvPr/>
        </p:nvSpPr>
        <p:spPr bwMode="auto">
          <a:xfrm flipV="1">
            <a:off x="3134193" y="4093239"/>
            <a:ext cx="2450425" cy="608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89858" tIns="44929" rIns="89858" bIns="44929">
            <a:spAutoFit/>
          </a:bodyPr>
          <a:lstStyle/>
          <a:p>
            <a:endParaRPr lang="zh-CN" altLang="en-US"/>
          </a:p>
        </p:txBody>
      </p:sp>
      <p:sp>
        <p:nvSpPr>
          <p:cNvPr id="45136" name="Text Box 80"/>
          <p:cNvSpPr txBox="1">
            <a:spLocks noChangeArrowheads="1"/>
          </p:cNvSpPr>
          <p:nvPr/>
        </p:nvSpPr>
        <p:spPr bwMode="auto">
          <a:xfrm>
            <a:off x="3994317" y="3648289"/>
            <a:ext cx="521335" cy="69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9858" tIns="44929" rIns="89858" bIns="4492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kumimoji="1" lang="en-US" altLang="zh-CN" sz="3900" b="1">
                <a:latin typeface="Times New Roman" panose="02020603050405020304" pitchFamily="18" charset="0"/>
                <a:ea typeface="方正姚体" pitchFamily="2" charset="-122"/>
              </a:rPr>
              <a:t>s</a:t>
            </a:r>
            <a:r>
              <a:rPr kumimoji="1" lang="en-US" altLang="zh-CN" sz="3500" b="1" baseline="-25000">
                <a:latin typeface="Times New Roman" panose="02020603050405020304" pitchFamily="18" charset="0"/>
                <a:ea typeface="方正姚体" pitchFamily="2" charset="-122"/>
              </a:rPr>
              <a:t>3</a:t>
            </a:r>
            <a:endParaRPr kumimoji="1" lang="zh-CN" altLang="en-US" sz="3500" b="1" baseline="-25000">
              <a:latin typeface="Times New Roman" pitchFamily="18" charset="0"/>
              <a:ea typeface="方正姚体" pitchFamily="2" charset="-122"/>
            </a:endParaRPr>
          </a:p>
        </p:txBody>
      </p:sp>
      <p:sp>
        <p:nvSpPr>
          <p:cNvPr id="45137" name="Line 81"/>
          <p:cNvSpPr>
            <a:spLocks noChangeShapeType="1"/>
          </p:cNvSpPr>
          <p:nvPr/>
        </p:nvSpPr>
        <p:spPr bwMode="auto">
          <a:xfrm flipV="1">
            <a:off x="3352318" y="4093239"/>
            <a:ext cx="4752340" cy="114009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89858" tIns="44929" rIns="89858" bIns="44929">
            <a:spAutoFit/>
          </a:bodyPr>
          <a:lstStyle/>
          <a:p>
            <a:endParaRPr lang="zh-CN" altLang="en-US"/>
          </a:p>
        </p:txBody>
      </p:sp>
      <p:sp>
        <p:nvSpPr>
          <p:cNvPr id="45138" name="Text Box 82"/>
          <p:cNvSpPr txBox="1">
            <a:spLocks noChangeArrowheads="1"/>
          </p:cNvSpPr>
          <p:nvPr/>
        </p:nvSpPr>
        <p:spPr bwMode="auto">
          <a:xfrm>
            <a:off x="5106602" y="4048904"/>
            <a:ext cx="521334" cy="69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9858" tIns="44929" rIns="89858" bIns="4492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kumimoji="1" lang="en-US" altLang="zh-CN" sz="3900" b="1">
                <a:solidFill>
                  <a:srgbClr val="FF0000"/>
                </a:solidFill>
                <a:latin typeface="Times New Roman" panose="02020603050405020304" pitchFamily="18" charset="0"/>
                <a:ea typeface="方正姚体" pitchFamily="2" charset="-122"/>
              </a:rPr>
              <a:t>s</a:t>
            </a:r>
            <a:r>
              <a:rPr kumimoji="1" lang="en-US" altLang="zh-CN" sz="3500" b="1" baseline="-25000">
                <a:solidFill>
                  <a:srgbClr val="FF0000"/>
                </a:solidFill>
                <a:latin typeface="Times New Roman" panose="02020603050405020304" pitchFamily="18" charset="0"/>
                <a:ea typeface="方正姚体" pitchFamily="2" charset="-122"/>
              </a:rPr>
              <a:t>1</a:t>
            </a:r>
            <a:endParaRPr kumimoji="1" lang="zh-CN" altLang="en-US" sz="3500" b="1" baseline="-25000">
              <a:solidFill>
                <a:srgbClr val="FF0000"/>
              </a:solidFill>
              <a:latin typeface="Times New Roman" pitchFamily="18" charset="0"/>
              <a:ea typeface="方正姚体" pitchFamily="2" charset="-122"/>
            </a:endParaRPr>
          </a:p>
        </p:txBody>
      </p:sp>
      <p:sp>
        <p:nvSpPr>
          <p:cNvPr id="45139" name="Line 83"/>
          <p:cNvSpPr>
            <a:spLocks noChangeShapeType="1"/>
          </p:cNvSpPr>
          <p:nvPr/>
        </p:nvSpPr>
        <p:spPr bwMode="auto">
          <a:xfrm flipV="1">
            <a:off x="5808932" y="3554863"/>
            <a:ext cx="2079149" cy="532042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89858" tIns="44929" rIns="89858" bIns="44929">
            <a:spAutoFit/>
          </a:bodyPr>
          <a:lstStyle/>
          <a:p>
            <a:endParaRPr lang="zh-CN" altLang="en-US"/>
          </a:p>
        </p:txBody>
      </p:sp>
      <p:sp>
        <p:nvSpPr>
          <p:cNvPr id="45140" name="Text Box 84"/>
          <p:cNvSpPr txBox="1">
            <a:spLocks noChangeArrowheads="1"/>
          </p:cNvSpPr>
          <p:nvPr/>
        </p:nvSpPr>
        <p:spPr bwMode="auto">
          <a:xfrm>
            <a:off x="6460212" y="3040241"/>
            <a:ext cx="521335" cy="69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9858" tIns="44929" rIns="89858" bIns="4492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kumimoji="1" lang="en-US" altLang="zh-CN" sz="3900" b="1">
                <a:solidFill>
                  <a:schemeClr val="accent2"/>
                </a:solidFill>
                <a:latin typeface="Times New Roman" panose="02020603050405020304" pitchFamily="18" charset="0"/>
                <a:ea typeface="方正姚体" pitchFamily="2" charset="-122"/>
              </a:rPr>
              <a:t>s</a:t>
            </a:r>
            <a:r>
              <a:rPr kumimoji="1" lang="en-US" altLang="zh-CN" sz="3500" b="1" baseline="-25000">
                <a:solidFill>
                  <a:schemeClr val="accent2"/>
                </a:solidFill>
                <a:latin typeface="Times New Roman" panose="02020603050405020304" pitchFamily="18" charset="0"/>
                <a:ea typeface="方正姚体" pitchFamily="2" charset="-122"/>
              </a:rPr>
              <a:t>2</a:t>
            </a:r>
            <a:endParaRPr kumimoji="1" lang="zh-CN" altLang="en-US" sz="3500" b="1" baseline="-25000">
              <a:solidFill>
                <a:schemeClr val="accent2"/>
              </a:solidFill>
              <a:latin typeface="Times New Roman" pitchFamily="18" charset="0"/>
              <a:ea typeface="方正姚体" pitchFamily="2" charset="-122"/>
            </a:endParaRPr>
          </a:p>
        </p:txBody>
      </p:sp>
      <p:sp>
        <p:nvSpPr>
          <p:cNvPr id="45141" name="Text Box 85"/>
          <p:cNvSpPr txBox="1">
            <a:spLocks noChangeArrowheads="1"/>
          </p:cNvSpPr>
          <p:nvPr/>
        </p:nvSpPr>
        <p:spPr bwMode="auto">
          <a:xfrm>
            <a:off x="2151859" y="2297600"/>
            <a:ext cx="978164" cy="69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9858" tIns="44929" rIns="89858" bIns="4492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kumimoji="1" lang="en-US" altLang="zh-CN" sz="3900" b="1">
                <a:latin typeface="Times New Roman" panose="02020603050405020304" pitchFamily="18" charset="0"/>
                <a:ea typeface="方正姚体" pitchFamily="2" charset="-122"/>
              </a:rPr>
              <a:t>S</a:t>
            </a:r>
            <a:r>
              <a:rPr kumimoji="1" lang="en-US" altLang="zh-CN" sz="3500" b="1" baseline="-25000">
                <a:latin typeface="Times New Roman" panose="02020603050405020304" pitchFamily="18" charset="0"/>
                <a:ea typeface="方正姚体" pitchFamily="2" charset="-122"/>
              </a:rPr>
              <a:t>3</a:t>
            </a:r>
            <a:r>
              <a:rPr kumimoji="1" lang="en-US" altLang="zh-CN" sz="3500" b="1">
                <a:latin typeface="Times New Roman" panose="02020603050405020304" pitchFamily="18" charset="0"/>
                <a:ea typeface="方正姚体" pitchFamily="2" charset="-122"/>
              </a:rPr>
              <a:t>= </a:t>
            </a:r>
            <a:endParaRPr kumimoji="1" lang="zh-CN" altLang="en-US" sz="4300" b="1" baseline="-25000">
              <a:latin typeface="Times New Roman" pitchFamily="18" charset="0"/>
              <a:ea typeface="方正姚体" pitchFamily="2" charset="-122"/>
            </a:endParaRPr>
          </a:p>
        </p:txBody>
      </p:sp>
      <p:sp>
        <p:nvSpPr>
          <p:cNvPr id="45142" name="Text Box 86"/>
          <p:cNvSpPr txBox="1">
            <a:spLocks noChangeArrowheads="1"/>
          </p:cNvSpPr>
          <p:nvPr/>
        </p:nvSpPr>
        <p:spPr bwMode="auto">
          <a:xfrm>
            <a:off x="5272127" y="4620532"/>
            <a:ext cx="484207" cy="69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9858" tIns="44929" rIns="89858" bIns="4492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kumimoji="1" lang="en-US" altLang="zh-CN" sz="3900">
                <a:solidFill>
                  <a:srgbClr val="FF0000"/>
                </a:solidFill>
                <a:latin typeface="Times New Roman" panose="02020603050405020304" pitchFamily="18" charset="0"/>
                <a:ea typeface="方正姚体" pitchFamily="2" charset="-122"/>
              </a:rPr>
              <a:t>t</a:t>
            </a:r>
            <a:r>
              <a:rPr kumimoji="1" lang="en-US" altLang="zh-CN" sz="3900" baseline="-25000">
                <a:solidFill>
                  <a:srgbClr val="FF0000"/>
                </a:solidFill>
                <a:latin typeface="Times New Roman" panose="02020603050405020304" pitchFamily="18" charset="0"/>
                <a:ea typeface="方正姚体" pitchFamily="2" charset="-122"/>
              </a:rPr>
              <a:t>1</a:t>
            </a:r>
            <a:endParaRPr kumimoji="1" lang="en-US" altLang="zh-CN" sz="3900">
              <a:solidFill>
                <a:srgbClr val="FF0000"/>
              </a:solidFill>
              <a:latin typeface="Times New Roman" pitchFamily="18" charset="0"/>
              <a:ea typeface="方正姚体" pitchFamily="2" charset="-122"/>
            </a:endParaRPr>
          </a:p>
        </p:txBody>
      </p:sp>
      <p:sp>
        <p:nvSpPr>
          <p:cNvPr id="45143" name="Text Box 87"/>
          <p:cNvSpPr txBox="1">
            <a:spLocks noChangeArrowheads="1"/>
          </p:cNvSpPr>
          <p:nvPr/>
        </p:nvSpPr>
        <p:spPr bwMode="auto">
          <a:xfrm>
            <a:off x="6667508" y="3648289"/>
            <a:ext cx="484207" cy="69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9858" tIns="44929" rIns="89858" bIns="4492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kumimoji="1" lang="en-US" altLang="zh-CN" sz="3900">
                <a:solidFill>
                  <a:schemeClr val="accent2"/>
                </a:solidFill>
                <a:latin typeface="Times New Roman" panose="02020603050405020304" pitchFamily="18" charset="0"/>
                <a:ea typeface="方正姚体" pitchFamily="2" charset="-122"/>
              </a:rPr>
              <a:t>t</a:t>
            </a:r>
            <a:r>
              <a:rPr kumimoji="1" lang="en-US" altLang="zh-CN" sz="3900" baseline="-25000">
                <a:solidFill>
                  <a:schemeClr val="accent2"/>
                </a:solidFill>
                <a:latin typeface="Times New Roman" panose="02020603050405020304" pitchFamily="18" charset="0"/>
                <a:ea typeface="方正姚体" pitchFamily="2" charset="-122"/>
              </a:rPr>
              <a:t>2</a:t>
            </a:r>
            <a:endParaRPr kumimoji="1" lang="zh-CN" altLang="en-US" sz="2400">
              <a:solidFill>
                <a:schemeClr val="accent2"/>
              </a:solidFill>
              <a:latin typeface="Times New Roman" pitchFamily="18" charset="0"/>
              <a:ea typeface="方正姚体" pitchFamily="2" charset="-122"/>
            </a:endParaRPr>
          </a:p>
        </p:txBody>
      </p:sp>
      <p:sp>
        <p:nvSpPr>
          <p:cNvPr id="45144" name="Text Box 88"/>
          <p:cNvSpPr txBox="1">
            <a:spLocks noChangeArrowheads="1"/>
          </p:cNvSpPr>
          <p:nvPr/>
        </p:nvSpPr>
        <p:spPr bwMode="auto">
          <a:xfrm>
            <a:off x="4119625" y="4240502"/>
            <a:ext cx="484206" cy="69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9858" tIns="44929" rIns="89858" bIns="4492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kumimoji="1" lang="en-US" altLang="zh-CN" sz="3900">
                <a:solidFill>
                  <a:schemeClr val="tx2"/>
                </a:solidFill>
                <a:latin typeface="Times New Roman" panose="02020603050405020304" pitchFamily="18" charset="0"/>
                <a:ea typeface="方正姚体" pitchFamily="2" charset="-122"/>
              </a:rPr>
              <a:t>t</a:t>
            </a:r>
            <a:r>
              <a:rPr kumimoji="1" lang="en-US" altLang="zh-CN" sz="3900" baseline="-25000">
                <a:solidFill>
                  <a:schemeClr val="tx2"/>
                </a:solidFill>
                <a:latin typeface="Times New Roman" panose="02020603050405020304" pitchFamily="18" charset="0"/>
                <a:ea typeface="方正姚体" pitchFamily="2" charset="-122"/>
              </a:rPr>
              <a:t>3</a:t>
            </a:r>
            <a:endParaRPr kumimoji="1" lang="zh-CN" altLang="en-US" sz="2400">
              <a:solidFill>
                <a:schemeClr val="tx2"/>
              </a:solidFill>
              <a:latin typeface="Times New Roman" pitchFamily="18" charset="0"/>
              <a:ea typeface="方正姚体" pitchFamily="2" charset="-122"/>
            </a:endParaRPr>
          </a:p>
        </p:txBody>
      </p:sp>
      <p:sp>
        <p:nvSpPr>
          <p:cNvPr id="45145" name="Text Box 89"/>
          <p:cNvSpPr txBox="1">
            <a:spLocks noChangeArrowheads="1"/>
          </p:cNvSpPr>
          <p:nvPr/>
        </p:nvSpPr>
        <p:spPr bwMode="auto">
          <a:xfrm>
            <a:off x="4684273" y="2297600"/>
            <a:ext cx="917363" cy="69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9858" tIns="44929" rIns="89858" bIns="4492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kumimoji="1" lang="en-US" altLang="zh-CN" sz="3900" b="1">
                <a:solidFill>
                  <a:schemeClr val="tx2"/>
                </a:solidFill>
                <a:latin typeface="Times New Roman" panose="02020603050405020304" pitchFamily="18" charset="0"/>
                <a:ea typeface="方正姚体" pitchFamily="2" charset="-122"/>
              </a:rPr>
              <a:t>t</a:t>
            </a:r>
            <a:r>
              <a:rPr kumimoji="1" lang="en-US" altLang="zh-CN" sz="3900" b="1" baseline="-25000">
                <a:solidFill>
                  <a:schemeClr val="tx2"/>
                </a:solidFill>
                <a:latin typeface="Times New Roman" panose="02020603050405020304" pitchFamily="18" charset="0"/>
                <a:ea typeface="方正姚体" pitchFamily="2" charset="-122"/>
              </a:rPr>
              <a:t>3</a:t>
            </a:r>
            <a:r>
              <a:rPr kumimoji="1" lang="en-US" altLang="zh-CN" sz="3900" b="1">
                <a:solidFill>
                  <a:schemeClr val="tx2"/>
                </a:solidFill>
                <a:latin typeface="Times New Roman" panose="02020603050405020304" pitchFamily="18" charset="0"/>
                <a:ea typeface="方正姚体" pitchFamily="2" charset="-122"/>
              </a:rPr>
              <a:t>= </a:t>
            </a:r>
            <a:endParaRPr kumimoji="1" lang="zh-CN" altLang="en-US" sz="3900" b="1" baseline="-25000">
              <a:solidFill>
                <a:schemeClr val="tx2"/>
              </a:solidFill>
              <a:latin typeface="Times New Roman" pitchFamily="18" charset="0"/>
              <a:ea typeface="方正姚体" pitchFamily="2" charset="-122"/>
            </a:endParaRPr>
          </a:p>
        </p:txBody>
      </p:sp>
      <p:sp>
        <p:nvSpPr>
          <p:cNvPr id="20500" name="Text Box 78"/>
          <p:cNvSpPr txBox="1">
            <a:spLocks noChangeArrowheads="1"/>
          </p:cNvSpPr>
          <p:nvPr/>
        </p:nvSpPr>
        <p:spPr bwMode="auto">
          <a:xfrm>
            <a:off x="1729530" y="501957"/>
            <a:ext cx="8157256" cy="9437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858" tIns="44929" rIns="89858" bIns="4492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kumimoji="1" lang="zh-CN" altLang="en-US" sz="2800" b="1">
                <a:latin typeface="Times New Roman" panose="02020603050405020304" pitchFamily="18" charset="0"/>
                <a:ea typeface="方正姚体" pitchFamily="2" charset="-122"/>
              </a:rPr>
              <a:t>思</a:t>
            </a:r>
            <a:r>
              <a:rPr kumimoji="1" lang="zh-CN" altLang="en-US" sz="2800" b="1">
                <a:latin typeface="Times New Roman" panose="02020603050405020304" pitchFamily="18" charset="0"/>
                <a:ea typeface="方正姚体" pitchFamily="2" charset="-122"/>
              </a:rPr>
              <a:t>考：</a:t>
            </a:r>
            <a:r>
              <a:rPr kumimoji="1" lang="zh-CN" altLang="en-US" sz="2800" b="1">
                <a:latin typeface="Times New Roman" panose="02020603050405020304" pitchFamily="18" charset="0"/>
                <a:ea typeface="方正姚体" pitchFamily="2" charset="-122"/>
              </a:rPr>
              <a:t>根据以上的实验数据，你能否计算出小车通过下半段路程</a:t>
            </a:r>
            <a:r>
              <a:rPr kumimoji="1" lang="en-US" altLang="zh-CN" sz="2800" b="1">
                <a:latin typeface="Times New Roman" panose="02020603050405020304" pitchFamily="18" charset="0"/>
                <a:ea typeface="方正姚体" pitchFamily="2" charset="-122"/>
              </a:rPr>
              <a:t>s</a:t>
            </a:r>
            <a:r>
              <a:rPr kumimoji="1" lang="en-US" altLang="zh-CN" sz="2800" b="1" baseline="-25000">
                <a:latin typeface="Times New Roman" panose="02020603050405020304" pitchFamily="18" charset="0"/>
                <a:ea typeface="方正姚体" pitchFamily="2" charset="-122"/>
              </a:rPr>
              <a:t>3</a:t>
            </a:r>
            <a:r>
              <a:rPr kumimoji="1" lang="zh-CN" altLang="en-US" sz="2800" b="1">
                <a:latin typeface="宋体" panose="02010600030101010101" pitchFamily="2" charset="-122"/>
                <a:ea typeface="方正姚体" pitchFamily="2" charset="-122"/>
              </a:rPr>
              <a:t>的平均速度</a:t>
            </a:r>
            <a:r>
              <a:rPr kumimoji="1" lang="en-US" altLang="zh-CN" sz="2800" b="1">
                <a:latin typeface="宋体" panose="02010600030101010101" pitchFamily="2" charset="-122"/>
                <a:ea typeface="方正姚体" pitchFamily="2" charset="-122"/>
              </a:rPr>
              <a:t>v</a:t>
            </a:r>
            <a:r>
              <a:rPr kumimoji="1" lang="en-US" altLang="zh-CN" sz="2800" b="1" baseline="-25000">
                <a:latin typeface="宋体" panose="02010600030101010101" pitchFamily="2" charset="-122"/>
                <a:ea typeface="方正姚体" pitchFamily="2" charset="-122"/>
              </a:rPr>
              <a:t>3</a:t>
            </a:r>
            <a:r>
              <a:rPr kumimoji="1" lang="zh-CN" altLang="en-US" sz="2800" b="1">
                <a:latin typeface="宋体" panose="02010600030101010101" pitchFamily="2" charset="-122"/>
                <a:ea typeface="方正姚体" pitchFamily="2" charset="-122"/>
              </a:rPr>
              <a:t>呢？</a:t>
            </a:r>
            <a:endParaRPr kumimoji="1" lang="zh-CN" altLang="en-US" sz="2800" b="1">
              <a:latin typeface="Times New Roman" pitchFamily="18" charset="0"/>
              <a:ea typeface="方正姚体" pitchFamily="2" charset="-122"/>
            </a:endParaRPr>
          </a:p>
        </p:txBody>
      </p:sp>
      <p:sp>
        <p:nvSpPr>
          <p:cNvPr id="45150" name="Text Box 94"/>
          <p:cNvSpPr txBox="1">
            <a:spLocks noChangeArrowheads="1"/>
          </p:cNvSpPr>
          <p:nvPr/>
        </p:nvSpPr>
        <p:spPr bwMode="auto">
          <a:xfrm>
            <a:off x="2923803" y="2297600"/>
            <a:ext cx="1047310" cy="69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9858" tIns="44929" rIns="89858" bIns="4492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kumimoji="1" lang="en-US" altLang="zh-CN" sz="3900" b="1">
                <a:solidFill>
                  <a:srgbClr val="FF0000"/>
                </a:solidFill>
                <a:latin typeface="Times New Roman" panose="02020603050405020304" pitchFamily="18" charset="0"/>
                <a:ea typeface="方正姚体" pitchFamily="2" charset="-122"/>
              </a:rPr>
              <a:t>s</a:t>
            </a:r>
            <a:r>
              <a:rPr kumimoji="1" lang="en-US" altLang="zh-CN" sz="3500" b="1" baseline="-25000">
                <a:solidFill>
                  <a:srgbClr val="FF0000"/>
                </a:solidFill>
                <a:latin typeface="Times New Roman" panose="02020603050405020304" pitchFamily="18" charset="0"/>
                <a:ea typeface="方正姚体" pitchFamily="2" charset="-122"/>
              </a:rPr>
              <a:t>1</a:t>
            </a:r>
            <a:r>
              <a:rPr kumimoji="1" lang="en-US" altLang="zh-CN" sz="3900" b="1">
                <a:solidFill>
                  <a:srgbClr val="FF0000"/>
                </a:solidFill>
                <a:latin typeface="Times New Roman" panose="02020603050405020304" pitchFamily="18" charset="0"/>
                <a:ea typeface="方正姚体" pitchFamily="2" charset="-122"/>
              </a:rPr>
              <a:t>-</a:t>
            </a:r>
            <a:r>
              <a:rPr kumimoji="1" lang="en-US" altLang="zh-CN" sz="3900" b="1">
                <a:solidFill>
                  <a:srgbClr val="FF0000"/>
                </a:solidFill>
                <a:latin typeface="Times New Roman" panose="02020603050405020304" pitchFamily="18" charset="0"/>
                <a:ea typeface="MS PGothic" panose="020B0600070205080204" pitchFamily="34" charset="-128"/>
              </a:rPr>
              <a:t>s</a:t>
            </a:r>
            <a:r>
              <a:rPr kumimoji="1" lang="en-US" altLang="zh-CN" sz="3900" b="1" baseline="-25000">
                <a:solidFill>
                  <a:srgbClr val="FF3300"/>
                </a:solidFill>
                <a:latin typeface="Times New Roman" panose="02020603050405020304" pitchFamily="18" charset="0"/>
                <a:ea typeface="方正姚体" pitchFamily="2" charset="-122"/>
              </a:rPr>
              <a:t>2</a:t>
            </a:r>
            <a:endParaRPr kumimoji="1" lang="zh-CN" altLang="en-US" sz="3900" b="1" baseline="-25000">
              <a:solidFill>
                <a:srgbClr val="FF3300"/>
              </a:solidFill>
              <a:latin typeface="Times New Roman" pitchFamily="18" charset="0"/>
              <a:ea typeface="方正姚体" pitchFamily="2" charset="-122"/>
            </a:endParaRPr>
          </a:p>
        </p:txBody>
      </p:sp>
      <p:sp>
        <p:nvSpPr>
          <p:cNvPr id="45151" name="Text Box 95"/>
          <p:cNvSpPr txBox="1">
            <a:spLocks noChangeArrowheads="1"/>
          </p:cNvSpPr>
          <p:nvPr/>
        </p:nvSpPr>
        <p:spPr bwMode="auto">
          <a:xfrm>
            <a:off x="5386604" y="2297600"/>
            <a:ext cx="991618" cy="69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9858" tIns="44929" rIns="89858" bIns="4492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kumimoji="1" lang="en-US" altLang="zh-CN" sz="3900" b="1">
                <a:solidFill>
                  <a:srgbClr val="FF0000"/>
                </a:solidFill>
                <a:latin typeface="Times New Roman" panose="02020603050405020304" pitchFamily="18" charset="0"/>
                <a:ea typeface="方正姚体" pitchFamily="2" charset="-122"/>
              </a:rPr>
              <a:t>t</a:t>
            </a:r>
            <a:r>
              <a:rPr kumimoji="1" lang="en-US" altLang="zh-CN" sz="3500" b="1" baseline="-25000">
                <a:solidFill>
                  <a:srgbClr val="FF0000"/>
                </a:solidFill>
                <a:latin typeface="Times New Roman" panose="02020603050405020304" pitchFamily="18" charset="0"/>
                <a:ea typeface="方正姚体" pitchFamily="2" charset="-122"/>
              </a:rPr>
              <a:t>1</a:t>
            </a:r>
            <a:r>
              <a:rPr kumimoji="1" lang="en-US" altLang="zh-CN" sz="3900" b="1">
                <a:solidFill>
                  <a:srgbClr val="FF0000"/>
                </a:solidFill>
                <a:latin typeface="Times New Roman" panose="02020603050405020304" pitchFamily="18" charset="0"/>
                <a:ea typeface="方正姚体" pitchFamily="2" charset="-122"/>
              </a:rPr>
              <a:t>-</a:t>
            </a:r>
            <a:r>
              <a:rPr kumimoji="1" lang="en-US" altLang="zh-CN" sz="3900" b="1">
                <a:solidFill>
                  <a:srgbClr val="FF0000"/>
                </a:solidFill>
                <a:latin typeface="Times New Roman" panose="02020603050405020304" pitchFamily="18" charset="0"/>
                <a:ea typeface="MS PGothic" panose="020B0600070205080204" pitchFamily="34" charset="-128"/>
              </a:rPr>
              <a:t>t</a:t>
            </a:r>
            <a:r>
              <a:rPr kumimoji="1" lang="en-US" altLang="zh-CN" sz="3900" b="1" baseline="-25000">
                <a:solidFill>
                  <a:srgbClr val="FF3300"/>
                </a:solidFill>
                <a:latin typeface="Times New Roman" panose="02020603050405020304" pitchFamily="18" charset="0"/>
                <a:ea typeface="方正姚体" pitchFamily="2" charset="-122"/>
              </a:rPr>
              <a:t>2</a:t>
            </a:r>
            <a:endParaRPr kumimoji="1" lang="zh-CN" altLang="en-US" sz="3900" b="1" baseline="-25000">
              <a:solidFill>
                <a:srgbClr val="FF3300"/>
              </a:solidFill>
              <a:latin typeface="Times New Roman" panose="02020603050405020304" pitchFamily="18" charset="0"/>
              <a:ea typeface="方正姚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4645098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45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5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7" dur="500"/>
                                        <p:tgtEl>
                                          <p:spTgt spid="45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5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7" dur="500"/>
                                        <p:tgtEl>
                                          <p:spTgt spid="45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45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45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45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451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45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45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45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45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136" grpId="0"/>
      <p:bldP spid="45138" grpId="0"/>
      <p:bldP spid="45140" grpId="0"/>
      <p:bldP spid="45141" grpId="0"/>
      <p:bldP spid="45142" grpId="0"/>
      <p:bldP spid="45143" grpId="0"/>
      <p:bldP spid="45144" grpId="0"/>
      <p:bldP spid="45145" grpId="0"/>
      <p:bldP spid="45150" grpId="0"/>
      <p:bldP spid="4515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06" name="Group 3"/>
          <p:cNvGrpSpPr/>
          <p:nvPr/>
        </p:nvGrpSpPr>
        <p:grpSpPr>
          <a:xfrm>
            <a:off x="1642900" y="1984073"/>
            <a:ext cx="8517703" cy="3040239"/>
            <a:chOff x="48" y="1296"/>
            <a:chExt cx="5664" cy="1920"/>
          </a:xfrm>
        </p:grpSpPr>
        <p:grpSp>
          <p:nvGrpSpPr>
            <p:cNvPr id="21512" name="Group 4"/>
            <p:cNvGrpSpPr/>
            <p:nvPr/>
          </p:nvGrpSpPr>
          <p:grpSpPr>
            <a:xfrm>
              <a:off x="48" y="1296"/>
              <a:ext cx="5664" cy="1920"/>
              <a:chOff x="48" y="1296"/>
              <a:chExt cx="5664" cy="1920"/>
            </a:xfrm>
          </p:grpSpPr>
          <p:sp>
            <p:nvSpPr>
              <p:cNvPr id="21516" name="Rectangle 5"/>
              <p:cNvSpPr>
                <a:spLocks noChangeArrowheads="1"/>
              </p:cNvSpPr>
              <p:nvPr/>
            </p:nvSpPr>
            <p:spPr bwMode="auto">
              <a:xfrm>
                <a:off x="3984" y="2208"/>
                <a:ext cx="1728" cy="52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fontAlgn="b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anose="05000000000000000000" pitchFamily="2" charset="2"/>
                  <a:buNone/>
                </a:pPr>
                <a:r>
                  <a:rPr lang="en-US" altLang="zh-CN" sz="3100" b="1">
                    <a:latin typeface="Rockwell" pitchFamily="18" charset="0"/>
                    <a:ea typeface="方正姚体" pitchFamily="2" charset="-122"/>
                  </a:rPr>
                  <a:t>V</a:t>
                </a:r>
                <a:r>
                  <a:rPr lang="en-US" altLang="zh-CN" sz="3100" b="1" baseline="-25000">
                    <a:latin typeface="Rockwell" pitchFamily="18" charset="0"/>
                    <a:ea typeface="方正姚体" pitchFamily="2" charset="-122"/>
                  </a:rPr>
                  <a:t>2</a:t>
                </a:r>
                <a:r>
                  <a:rPr lang="en-US" altLang="zh-CN" sz="3100" b="1">
                    <a:latin typeface="Rockwell" pitchFamily="18" charset="0"/>
                    <a:ea typeface="方正姚体" pitchFamily="2" charset="-122"/>
                  </a:rPr>
                  <a:t>=0.12</a:t>
                </a:r>
              </a:p>
            </p:txBody>
          </p:sp>
          <p:sp>
            <p:nvSpPr>
              <p:cNvPr id="21517" name="Rectangle 6"/>
              <p:cNvSpPr>
                <a:spLocks noChangeArrowheads="1"/>
              </p:cNvSpPr>
              <p:nvPr/>
            </p:nvSpPr>
            <p:spPr bwMode="auto">
              <a:xfrm>
                <a:off x="2112" y="2208"/>
                <a:ext cx="1872" cy="52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fontAlgn="b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anose="05000000000000000000" pitchFamily="2" charset="2"/>
                  <a:buNone/>
                </a:pPr>
                <a:r>
                  <a:rPr lang="en-US" altLang="zh-CN" sz="3100" b="1">
                    <a:latin typeface="Rockwell" pitchFamily="18" charset="0"/>
                    <a:ea typeface="方正姚体" pitchFamily="2" charset="-122"/>
                  </a:rPr>
                  <a:t>t</a:t>
                </a:r>
                <a:r>
                  <a:rPr lang="en-US" altLang="zh-CN" sz="3100" b="1" baseline="-25000">
                    <a:latin typeface="Rockwell" pitchFamily="18" charset="0"/>
                    <a:ea typeface="方正姚体" pitchFamily="2" charset="-122"/>
                  </a:rPr>
                  <a:t>2</a:t>
                </a:r>
                <a:r>
                  <a:rPr lang="en-US" altLang="zh-CN" sz="3100" b="1">
                    <a:latin typeface="Rockwell" pitchFamily="18" charset="0"/>
                    <a:ea typeface="方正姚体" pitchFamily="2" charset="-122"/>
                  </a:rPr>
                  <a:t>=2.5</a:t>
                </a:r>
              </a:p>
            </p:txBody>
          </p:sp>
          <p:sp>
            <p:nvSpPr>
              <p:cNvPr id="21518" name="Rectangle 7"/>
              <p:cNvSpPr>
                <a:spLocks noChangeArrowheads="1"/>
              </p:cNvSpPr>
              <p:nvPr/>
            </p:nvSpPr>
            <p:spPr bwMode="auto">
              <a:xfrm>
                <a:off x="48" y="2208"/>
                <a:ext cx="2064" cy="52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fontAlgn="b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anose="05000000000000000000" pitchFamily="2" charset="2"/>
                  <a:buNone/>
                </a:pPr>
                <a:r>
                  <a:rPr lang="en-US" altLang="zh-CN" sz="3100" b="1">
                    <a:latin typeface="Rockwell" pitchFamily="18" charset="0"/>
                    <a:ea typeface="方正姚体" pitchFamily="2" charset="-122"/>
                  </a:rPr>
                  <a:t>S</a:t>
                </a:r>
                <a:r>
                  <a:rPr lang="en-US" altLang="zh-CN" sz="3100" b="1" baseline="-25000">
                    <a:latin typeface="Rockwell" pitchFamily="18" charset="0"/>
                    <a:ea typeface="方正姚体" pitchFamily="2" charset="-122"/>
                  </a:rPr>
                  <a:t>2</a:t>
                </a:r>
                <a:r>
                  <a:rPr lang="en-US" altLang="zh-CN" sz="3100" b="1">
                    <a:latin typeface="Rockwell" pitchFamily="18" charset="0"/>
                    <a:ea typeface="方正姚体" pitchFamily="2" charset="-122"/>
                  </a:rPr>
                  <a:t>=0.3</a:t>
                </a:r>
              </a:p>
            </p:txBody>
          </p:sp>
          <p:sp>
            <p:nvSpPr>
              <p:cNvPr id="21519" name="Rectangle 8"/>
              <p:cNvSpPr>
                <a:spLocks noChangeArrowheads="1"/>
              </p:cNvSpPr>
              <p:nvPr/>
            </p:nvSpPr>
            <p:spPr bwMode="auto">
              <a:xfrm>
                <a:off x="3984" y="2736"/>
                <a:ext cx="1728" cy="48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fontAlgn="b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anose="05000000000000000000" pitchFamily="2" charset="2"/>
                  <a:buNone/>
                </a:pPr>
                <a:r>
                  <a:rPr lang="en-US" altLang="zh-CN" sz="3100" b="1">
                    <a:latin typeface="Rockwell" pitchFamily="18" charset="0"/>
                    <a:ea typeface="方正姚体" pitchFamily="2" charset="-122"/>
                  </a:rPr>
                  <a:t>V</a:t>
                </a:r>
                <a:r>
                  <a:rPr lang="en-US" altLang="zh-CN" sz="3100" b="1" baseline="-25000">
                    <a:latin typeface="Rockwell" pitchFamily="18" charset="0"/>
                    <a:ea typeface="方正姚体" pitchFamily="2" charset="-122"/>
                  </a:rPr>
                  <a:t>3</a:t>
                </a:r>
                <a:r>
                  <a:rPr lang="en-US" altLang="zh-CN" sz="3100" b="1">
                    <a:latin typeface="Rockwell" pitchFamily="18" charset="0"/>
                    <a:ea typeface="方正姚体" pitchFamily="2" charset="-122"/>
                  </a:rPr>
                  <a:t>=</a:t>
                </a:r>
              </a:p>
            </p:txBody>
          </p:sp>
          <p:sp>
            <p:nvSpPr>
              <p:cNvPr id="21520" name="Rectangle 9"/>
              <p:cNvSpPr>
                <a:spLocks noChangeArrowheads="1"/>
              </p:cNvSpPr>
              <p:nvPr/>
            </p:nvSpPr>
            <p:spPr bwMode="auto">
              <a:xfrm>
                <a:off x="2112" y="2736"/>
                <a:ext cx="1872" cy="48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fontAlgn="b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anose="05000000000000000000" pitchFamily="2" charset="2"/>
                  <a:buNone/>
                </a:pPr>
                <a:r>
                  <a:rPr lang="en-US" altLang="zh-CN" sz="3100" b="1">
                    <a:latin typeface="Rockwell" pitchFamily="18" charset="0"/>
                    <a:ea typeface="方正姚体" pitchFamily="2" charset="-122"/>
                  </a:rPr>
                  <a:t>t</a:t>
                </a:r>
                <a:r>
                  <a:rPr lang="en-US" altLang="zh-CN" sz="3100" b="1" baseline="-25000">
                    <a:latin typeface="Rockwell" pitchFamily="18" charset="0"/>
                    <a:ea typeface="方正姚体" pitchFamily="2" charset="-122"/>
                  </a:rPr>
                  <a:t>3</a:t>
                </a:r>
                <a:r>
                  <a:rPr lang="en-US" altLang="zh-CN" sz="3100" b="1">
                    <a:latin typeface="Rockwell" pitchFamily="18" charset="0"/>
                    <a:ea typeface="方正姚体" pitchFamily="2" charset="-122"/>
                  </a:rPr>
                  <a:t>= t</a:t>
                </a:r>
                <a:r>
                  <a:rPr lang="en-US" altLang="zh-CN" sz="3100" b="1" baseline="-25000">
                    <a:latin typeface="Rockwell" pitchFamily="18" charset="0"/>
                    <a:ea typeface="方正姚体" pitchFamily="2" charset="-122"/>
                  </a:rPr>
                  <a:t>1</a:t>
                </a:r>
                <a:r>
                  <a:rPr lang="en-US" altLang="zh-CN" sz="3100" b="1">
                    <a:latin typeface="Rockwell" pitchFamily="18" charset="0"/>
                    <a:ea typeface="方正姚体" pitchFamily="2" charset="-122"/>
                  </a:rPr>
                  <a:t>- t</a:t>
                </a:r>
                <a:r>
                  <a:rPr lang="en-US" altLang="zh-CN" sz="3100" b="1" baseline="-25000">
                    <a:latin typeface="Rockwell" pitchFamily="18" charset="0"/>
                    <a:ea typeface="方正姚体" pitchFamily="2" charset="-122"/>
                  </a:rPr>
                  <a:t>2</a:t>
                </a:r>
                <a:r>
                  <a:rPr lang="en-US" altLang="zh-CN" sz="3100" b="1">
                    <a:latin typeface="Rockwell" pitchFamily="18" charset="0"/>
                    <a:ea typeface="方正姚体" pitchFamily="2" charset="-122"/>
                  </a:rPr>
                  <a:t>=</a:t>
                </a:r>
                <a:endParaRPr lang="en-US" altLang="zh-CN" sz="3100" b="1" baseline="-25000">
                  <a:latin typeface="Rockwell" pitchFamily="18" charset="0"/>
                  <a:ea typeface="方正姚体" pitchFamily="2" charset="-122"/>
                </a:endParaRPr>
              </a:p>
            </p:txBody>
          </p:sp>
          <p:sp>
            <p:nvSpPr>
              <p:cNvPr id="21521" name="Rectangle 10"/>
              <p:cNvSpPr>
                <a:spLocks noChangeArrowheads="1"/>
              </p:cNvSpPr>
              <p:nvPr/>
            </p:nvSpPr>
            <p:spPr bwMode="auto">
              <a:xfrm>
                <a:off x="48" y="2736"/>
                <a:ext cx="2064" cy="48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fontAlgn="b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anose="05000000000000000000" pitchFamily="2" charset="2"/>
                  <a:buNone/>
                </a:pPr>
                <a:r>
                  <a:rPr lang="en-US" altLang="zh-CN" sz="3100" b="1">
                    <a:latin typeface="Rockwell" pitchFamily="18" charset="0"/>
                    <a:ea typeface="方正姚体" pitchFamily="2" charset="-122"/>
                  </a:rPr>
                  <a:t>S</a:t>
                </a:r>
                <a:r>
                  <a:rPr lang="en-US" altLang="zh-CN" sz="3100" b="1" baseline="-25000">
                    <a:latin typeface="Rockwell" pitchFamily="18" charset="0"/>
                    <a:ea typeface="方正姚体" pitchFamily="2" charset="-122"/>
                  </a:rPr>
                  <a:t>3</a:t>
                </a:r>
                <a:r>
                  <a:rPr lang="en-US" altLang="zh-CN" sz="3100" b="1">
                    <a:latin typeface="Rockwell" pitchFamily="18" charset="0"/>
                    <a:ea typeface="方正姚体" pitchFamily="2" charset="-122"/>
                  </a:rPr>
                  <a:t>=S</a:t>
                </a:r>
                <a:r>
                  <a:rPr lang="en-US" altLang="zh-CN" sz="3100" b="1" baseline="-25000">
                    <a:latin typeface="Rockwell" pitchFamily="18" charset="0"/>
                    <a:ea typeface="方正姚体" pitchFamily="2" charset="-122"/>
                  </a:rPr>
                  <a:t>1</a:t>
                </a:r>
                <a:r>
                  <a:rPr lang="en-US" altLang="zh-CN" sz="3100" b="1">
                    <a:latin typeface="Rockwell" pitchFamily="18" charset="0"/>
                    <a:ea typeface="方正姚体" pitchFamily="2" charset="-122"/>
                  </a:rPr>
                  <a:t>-S</a:t>
                </a:r>
                <a:r>
                  <a:rPr lang="en-US" altLang="zh-CN" sz="3100" b="1" baseline="-25000">
                    <a:latin typeface="Rockwell" pitchFamily="18" charset="0"/>
                    <a:ea typeface="方正姚体" pitchFamily="2" charset="-122"/>
                  </a:rPr>
                  <a:t>2</a:t>
                </a:r>
                <a:r>
                  <a:rPr lang="en-US" altLang="zh-CN" sz="3100" b="1">
                    <a:latin typeface="Rockwell" pitchFamily="18" charset="0"/>
                    <a:ea typeface="方正姚体" pitchFamily="2" charset="-122"/>
                  </a:rPr>
                  <a:t>=</a:t>
                </a:r>
              </a:p>
            </p:txBody>
          </p:sp>
          <p:sp>
            <p:nvSpPr>
              <p:cNvPr id="21522" name="Rectangle 11"/>
              <p:cNvSpPr>
                <a:spLocks noChangeArrowheads="1"/>
              </p:cNvSpPr>
              <p:nvPr/>
            </p:nvSpPr>
            <p:spPr bwMode="auto">
              <a:xfrm>
                <a:off x="3984" y="1734"/>
                <a:ext cx="1728" cy="47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fontAlgn="b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anose="05000000000000000000" pitchFamily="2" charset="2"/>
                  <a:buNone/>
                </a:pPr>
                <a:r>
                  <a:rPr lang="en-US" altLang="zh-CN" sz="3100" b="1">
                    <a:latin typeface="Rockwell" pitchFamily="18" charset="0"/>
                    <a:ea typeface="方正姚体" pitchFamily="2" charset="-122"/>
                  </a:rPr>
                  <a:t>V</a:t>
                </a:r>
                <a:r>
                  <a:rPr lang="en-US" altLang="zh-CN" sz="3100" b="1" baseline="-25000">
                    <a:latin typeface="Rockwell" pitchFamily="18" charset="0"/>
                    <a:ea typeface="方正姚体" pitchFamily="2" charset="-122"/>
                  </a:rPr>
                  <a:t>1</a:t>
                </a:r>
                <a:r>
                  <a:rPr lang="en-US" altLang="zh-CN" sz="3100" b="1">
                    <a:latin typeface="Rockwell" pitchFamily="18" charset="0"/>
                    <a:ea typeface="方正姚体" pitchFamily="2" charset="-122"/>
                  </a:rPr>
                  <a:t>=0.15</a:t>
                </a:r>
              </a:p>
            </p:txBody>
          </p:sp>
          <p:sp>
            <p:nvSpPr>
              <p:cNvPr id="21523" name="Rectangle 12"/>
              <p:cNvSpPr>
                <a:spLocks noChangeArrowheads="1"/>
              </p:cNvSpPr>
              <p:nvPr/>
            </p:nvSpPr>
            <p:spPr bwMode="auto">
              <a:xfrm>
                <a:off x="2112" y="1734"/>
                <a:ext cx="1872" cy="47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fontAlgn="b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anose="05000000000000000000" pitchFamily="2" charset="2"/>
                  <a:buNone/>
                </a:pPr>
                <a:r>
                  <a:rPr lang="en-US" altLang="zh-CN" sz="3100" b="1">
                    <a:latin typeface="Rockwell" pitchFamily="18" charset="0"/>
                    <a:ea typeface="方正姚体" pitchFamily="2" charset="-122"/>
                  </a:rPr>
                  <a:t>t</a:t>
                </a:r>
                <a:r>
                  <a:rPr lang="en-US" altLang="zh-CN" sz="3100" b="1" baseline="-25000">
                    <a:latin typeface="Rockwell" pitchFamily="18" charset="0"/>
                    <a:ea typeface="方正姚体" pitchFamily="2" charset="-122"/>
                  </a:rPr>
                  <a:t>1</a:t>
                </a:r>
                <a:r>
                  <a:rPr lang="en-US" altLang="zh-CN" sz="3100" b="1">
                    <a:latin typeface="Rockwell" pitchFamily="18" charset="0"/>
                    <a:ea typeface="方正姚体" pitchFamily="2" charset="-122"/>
                  </a:rPr>
                  <a:t>=4</a:t>
                </a:r>
              </a:p>
            </p:txBody>
          </p:sp>
          <p:sp>
            <p:nvSpPr>
              <p:cNvPr id="21524" name="Rectangle 13"/>
              <p:cNvSpPr>
                <a:spLocks noChangeArrowheads="1"/>
              </p:cNvSpPr>
              <p:nvPr/>
            </p:nvSpPr>
            <p:spPr bwMode="auto">
              <a:xfrm>
                <a:off x="48" y="1734"/>
                <a:ext cx="2064" cy="47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fontAlgn="b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anose="05000000000000000000" pitchFamily="2" charset="2"/>
                  <a:buNone/>
                </a:pPr>
                <a:r>
                  <a:rPr lang="en-US" altLang="zh-CN" sz="3100" b="1">
                    <a:latin typeface="Rockwell" pitchFamily="18" charset="0"/>
                    <a:ea typeface="方正姚体" pitchFamily="2" charset="-122"/>
                  </a:rPr>
                  <a:t>S</a:t>
                </a:r>
                <a:r>
                  <a:rPr lang="en-US" altLang="zh-CN" sz="3100" b="1" baseline="-25000">
                    <a:latin typeface="Rockwell" pitchFamily="18" charset="0"/>
                    <a:ea typeface="方正姚体" pitchFamily="2" charset="-122"/>
                  </a:rPr>
                  <a:t>1</a:t>
                </a:r>
                <a:r>
                  <a:rPr lang="en-US" altLang="zh-CN" sz="3100" b="1">
                    <a:latin typeface="Rockwell" pitchFamily="18" charset="0"/>
                    <a:ea typeface="方正姚体" pitchFamily="2" charset="-122"/>
                  </a:rPr>
                  <a:t>=0.6</a:t>
                </a:r>
              </a:p>
            </p:txBody>
          </p:sp>
          <p:sp>
            <p:nvSpPr>
              <p:cNvPr id="21525" name="Rectangle 14"/>
              <p:cNvSpPr>
                <a:spLocks noChangeArrowheads="1"/>
              </p:cNvSpPr>
              <p:nvPr/>
            </p:nvSpPr>
            <p:spPr bwMode="auto">
              <a:xfrm>
                <a:off x="3984" y="1296"/>
                <a:ext cx="1728" cy="43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algn="ctr" eaLnBrk="1" fontAlgn="ctr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anose="05000000000000000000" pitchFamily="2" charset="2"/>
                  <a:buNone/>
                </a:pPr>
                <a:r>
                  <a:rPr lang="zh-CN" altLang="en-US" sz="3100" b="1">
                    <a:solidFill>
                      <a:srgbClr val="0066CC"/>
                    </a:solidFill>
                    <a:latin typeface="Rockwell" pitchFamily="18" charset="0"/>
                    <a:ea typeface="方正姚体" pitchFamily="2" charset="-122"/>
                  </a:rPr>
                  <a:t>平均速度</a:t>
                </a:r>
                <a:r>
                  <a:rPr lang="en-US" altLang="zh-CN" sz="3100" b="1">
                    <a:solidFill>
                      <a:srgbClr val="0066CC"/>
                    </a:solidFill>
                    <a:latin typeface="Rockwell" pitchFamily="18" charset="0"/>
                    <a:ea typeface="方正姚体" pitchFamily="2" charset="-122"/>
                  </a:rPr>
                  <a:t>(m/s)</a:t>
                </a:r>
              </a:p>
            </p:txBody>
          </p:sp>
          <p:sp>
            <p:nvSpPr>
              <p:cNvPr id="21526" name="Rectangle 15"/>
              <p:cNvSpPr>
                <a:spLocks noChangeArrowheads="1"/>
              </p:cNvSpPr>
              <p:nvPr/>
            </p:nvSpPr>
            <p:spPr bwMode="auto">
              <a:xfrm>
                <a:off x="2112" y="1296"/>
                <a:ext cx="1872" cy="43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algn="ctr" eaLnBrk="1" fontAlgn="ctr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anose="05000000000000000000" pitchFamily="2" charset="2"/>
                  <a:buNone/>
                </a:pPr>
                <a:r>
                  <a:rPr lang="zh-CN" altLang="en-US" sz="3500" b="1">
                    <a:latin typeface="Rockwell" pitchFamily="18" charset="0"/>
                    <a:ea typeface="方正姚体" pitchFamily="2" charset="-122"/>
                  </a:rPr>
                  <a:t>  </a:t>
                </a:r>
                <a:r>
                  <a:rPr lang="zh-CN" altLang="en-US" sz="3100" b="1">
                    <a:solidFill>
                      <a:srgbClr val="0066CC"/>
                    </a:solidFill>
                    <a:latin typeface="Rockwell" pitchFamily="18" charset="0"/>
                    <a:ea typeface="方正姚体" pitchFamily="2" charset="-122"/>
                  </a:rPr>
                  <a:t>运动时间</a:t>
                </a:r>
                <a:r>
                  <a:rPr lang="en-US" altLang="zh-CN" sz="3100" b="1">
                    <a:solidFill>
                      <a:srgbClr val="0066CC"/>
                    </a:solidFill>
                    <a:latin typeface="Rockwell" pitchFamily="18" charset="0"/>
                    <a:ea typeface="方正姚体" pitchFamily="2" charset="-122"/>
                  </a:rPr>
                  <a:t>(s)</a:t>
                </a:r>
              </a:p>
            </p:txBody>
          </p:sp>
          <p:sp>
            <p:nvSpPr>
              <p:cNvPr id="21527" name="Rectangle 16"/>
              <p:cNvSpPr>
                <a:spLocks noChangeArrowheads="1"/>
              </p:cNvSpPr>
              <p:nvPr/>
            </p:nvSpPr>
            <p:spPr bwMode="auto">
              <a:xfrm>
                <a:off x="48" y="1296"/>
                <a:ext cx="2064" cy="43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algn="ctr" eaLnBrk="1" fontAlgn="ctr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anose="05000000000000000000" pitchFamily="2" charset="2"/>
                  <a:buNone/>
                </a:pPr>
                <a:r>
                  <a:rPr lang="zh-CN" altLang="en-US" sz="3500" b="1">
                    <a:latin typeface="Rockwell" pitchFamily="18" charset="0"/>
                    <a:ea typeface="方正姚体" pitchFamily="2" charset="-122"/>
                  </a:rPr>
                  <a:t>  </a:t>
                </a:r>
                <a:r>
                  <a:rPr lang="zh-CN" altLang="en-US" sz="3100" b="1">
                    <a:solidFill>
                      <a:srgbClr val="0066CC"/>
                    </a:solidFill>
                    <a:latin typeface="Rockwell" pitchFamily="18" charset="0"/>
                    <a:ea typeface="方正姚体" pitchFamily="2" charset="-122"/>
                  </a:rPr>
                  <a:t>路程</a:t>
                </a:r>
                <a:r>
                  <a:rPr lang="en-US" altLang="zh-CN" sz="3100" b="1">
                    <a:solidFill>
                      <a:srgbClr val="0066CC"/>
                    </a:solidFill>
                    <a:latin typeface="Rockwell" pitchFamily="18" charset="0"/>
                    <a:ea typeface="方正姚体" pitchFamily="2" charset="-122"/>
                  </a:rPr>
                  <a:t>(m)</a:t>
                </a:r>
              </a:p>
            </p:txBody>
          </p:sp>
          <p:sp>
            <p:nvSpPr>
              <p:cNvPr id="21528" name="Line 17"/>
              <p:cNvSpPr>
                <a:spLocks noChangeShapeType="1"/>
              </p:cNvSpPr>
              <p:nvPr/>
            </p:nvSpPr>
            <p:spPr bwMode="auto">
              <a:xfrm>
                <a:off x="48" y="1296"/>
                <a:ext cx="5664" cy="0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1529" name="Line 18"/>
              <p:cNvSpPr>
                <a:spLocks noChangeShapeType="1"/>
              </p:cNvSpPr>
              <p:nvPr/>
            </p:nvSpPr>
            <p:spPr bwMode="auto">
              <a:xfrm>
                <a:off x="48" y="1734"/>
                <a:ext cx="566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1530" name="Line 19"/>
              <p:cNvSpPr>
                <a:spLocks noChangeShapeType="1"/>
              </p:cNvSpPr>
              <p:nvPr/>
            </p:nvSpPr>
            <p:spPr bwMode="auto">
              <a:xfrm>
                <a:off x="48" y="2208"/>
                <a:ext cx="566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1531" name="Line 20"/>
              <p:cNvSpPr>
                <a:spLocks noChangeShapeType="1"/>
              </p:cNvSpPr>
              <p:nvPr/>
            </p:nvSpPr>
            <p:spPr bwMode="auto">
              <a:xfrm>
                <a:off x="48" y="3216"/>
                <a:ext cx="5664" cy="0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1532" name="Line 21"/>
              <p:cNvSpPr>
                <a:spLocks noChangeShapeType="1"/>
              </p:cNvSpPr>
              <p:nvPr/>
            </p:nvSpPr>
            <p:spPr bwMode="auto">
              <a:xfrm flipH="1">
                <a:off x="48" y="1296"/>
                <a:ext cx="0" cy="1920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1533" name="Line 22"/>
              <p:cNvSpPr>
                <a:spLocks noChangeShapeType="1"/>
              </p:cNvSpPr>
              <p:nvPr/>
            </p:nvSpPr>
            <p:spPr bwMode="auto">
              <a:xfrm flipH="1">
                <a:off x="2112" y="1296"/>
                <a:ext cx="0" cy="192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1534" name="Line 23"/>
              <p:cNvSpPr>
                <a:spLocks noChangeShapeType="1"/>
              </p:cNvSpPr>
              <p:nvPr/>
            </p:nvSpPr>
            <p:spPr bwMode="auto">
              <a:xfrm flipH="1">
                <a:off x="3984" y="1296"/>
                <a:ext cx="0" cy="192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1535" name="Line 24"/>
              <p:cNvSpPr>
                <a:spLocks noChangeShapeType="1"/>
              </p:cNvSpPr>
              <p:nvPr/>
            </p:nvSpPr>
            <p:spPr bwMode="auto">
              <a:xfrm flipH="1">
                <a:off x="5712" y="1296"/>
                <a:ext cx="0" cy="1920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1536" name="Line 25"/>
              <p:cNvSpPr>
                <a:spLocks noChangeShapeType="1"/>
              </p:cNvSpPr>
              <p:nvPr/>
            </p:nvSpPr>
            <p:spPr bwMode="auto">
              <a:xfrm>
                <a:off x="48" y="2736"/>
                <a:ext cx="566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>
                <a:spAutoFit/>
              </a:bodyPr>
              <a:lstStyle/>
              <a:p>
                <a:endParaRPr lang="zh-CN" altLang="en-US"/>
              </a:p>
            </p:txBody>
          </p:sp>
        </p:grpSp>
        <p:sp>
          <p:nvSpPr>
            <p:cNvPr id="21513" name="Line 26"/>
            <p:cNvSpPr>
              <a:spLocks noChangeShapeType="1"/>
            </p:cNvSpPr>
            <p:nvPr/>
          </p:nvSpPr>
          <p:spPr bwMode="auto">
            <a:xfrm>
              <a:off x="4014" y="1797"/>
              <a:ext cx="27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1514" name="Line 27"/>
            <p:cNvSpPr>
              <a:spLocks noChangeShapeType="1"/>
            </p:cNvSpPr>
            <p:nvPr/>
          </p:nvSpPr>
          <p:spPr bwMode="auto">
            <a:xfrm>
              <a:off x="4014" y="2251"/>
              <a:ext cx="27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1515" name="Line 28"/>
            <p:cNvSpPr>
              <a:spLocks noChangeShapeType="1"/>
            </p:cNvSpPr>
            <p:nvPr/>
          </p:nvSpPr>
          <p:spPr bwMode="auto">
            <a:xfrm>
              <a:off x="4014" y="2795"/>
              <a:ext cx="27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71710" name="Text Box 30"/>
          <p:cNvSpPr txBox="1">
            <a:spLocks noChangeArrowheads="1"/>
          </p:cNvSpPr>
          <p:nvPr/>
        </p:nvSpPr>
        <p:spPr bwMode="auto">
          <a:xfrm>
            <a:off x="3397182" y="4281670"/>
            <a:ext cx="702331" cy="57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858" tIns="44929" rIns="89858" bIns="4492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kumimoji="1" lang="en-US" altLang="zh-CN" sz="3100" b="1">
                <a:solidFill>
                  <a:srgbClr val="FF3300"/>
                </a:solidFill>
                <a:latin typeface="Times New Roman" panose="02020603050405020304" pitchFamily="18" charset="0"/>
                <a:ea typeface="方正姚体" pitchFamily="2" charset="-122"/>
              </a:rPr>
              <a:t>0.3</a:t>
            </a:r>
          </a:p>
        </p:txBody>
      </p:sp>
      <p:sp>
        <p:nvSpPr>
          <p:cNvPr id="71711" name="Text Box 31"/>
          <p:cNvSpPr txBox="1">
            <a:spLocks noChangeArrowheads="1"/>
          </p:cNvSpPr>
          <p:nvPr/>
        </p:nvSpPr>
        <p:spPr bwMode="auto">
          <a:xfrm>
            <a:off x="6423086" y="4318091"/>
            <a:ext cx="702331" cy="57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858" tIns="44929" rIns="89858" bIns="4492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kumimoji="1" lang="en-US" altLang="zh-CN" sz="3100" b="1">
                <a:solidFill>
                  <a:srgbClr val="FF3300"/>
                </a:solidFill>
                <a:latin typeface="Times New Roman" panose="02020603050405020304" pitchFamily="18" charset="0"/>
                <a:ea typeface="方正姚体" pitchFamily="2" charset="-122"/>
              </a:rPr>
              <a:t>1.5</a:t>
            </a:r>
          </a:p>
        </p:txBody>
      </p:sp>
      <p:sp>
        <p:nvSpPr>
          <p:cNvPr id="71712" name="Text Box 32"/>
          <p:cNvSpPr txBox="1">
            <a:spLocks noChangeArrowheads="1"/>
          </p:cNvSpPr>
          <p:nvPr/>
        </p:nvSpPr>
        <p:spPr bwMode="auto">
          <a:xfrm>
            <a:off x="8528534" y="4318091"/>
            <a:ext cx="702331" cy="57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858" tIns="44929" rIns="89858" bIns="4492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kumimoji="1" lang="en-US" altLang="zh-CN" sz="3100" b="1">
                <a:solidFill>
                  <a:srgbClr val="FF3300"/>
                </a:solidFill>
                <a:latin typeface="Times New Roman" panose="02020603050405020304" pitchFamily="18" charset="0"/>
                <a:ea typeface="方正姚体" pitchFamily="2" charset="-122"/>
              </a:rPr>
              <a:t>0.2</a:t>
            </a:r>
          </a:p>
        </p:txBody>
      </p:sp>
      <p:sp>
        <p:nvSpPr>
          <p:cNvPr id="21510" name="TextBox 1"/>
          <p:cNvSpPr txBox="1">
            <a:spLocks noChangeArrowheads="1"/>
          </p:cNvSpPr>
          <p:nvPr/>
        </p:nvSpPr>
        <p:spPr bwMode="auto">
          <a:xfrm>
            <a:off x="2037382" y="592213"/>
            <a:ext cx="7335806" cy="57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9858" tIns="44929" rIns="89858" bIns="4492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31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【</a:t>
            </a:r>
            <a:r>
              <a:rPr lang="zh-CN" altLang="en-US" sz="31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实验记录表格</a:t>
            </a:r>
            <a:r>
              <a:rPr lang="en-US" altLang="zh-CN" sz="31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Wingdings" panose="05000000000000000000" pitchFamily="2" charset="2"/>
              </a:rPr>
              <a:t>】</a:t>
            </a:r>
            <a:r>
              <a:rPr lang="zh-CN" altLang="en-US" sz="3100" b="1">
                <a:solidFill>
                  <a:srgbClr val="FF0000"/>
                </a:solidFill>
                <a:latin typeface="宋体" panose="02010600030101010101" pitchFamily="2" charset="-122"/>
                <a:sym typeface="Wingdings" panose="05000000000000000000" pitchFamily="2" charset="2"/>
              </a:rPr>
              <a:t>（记录结果要有单位）</a:t>
            </a:r>
            <a:endParaRPr lang="zh-CN" altLang="en-US" sz="3100" b="1">
              <a:solidFill>
                <a:srgbClr val="FF0000"/>
              </a:solidFill>
              <a:latin typeface="宋体" panose="02010600030101010101" pitchFamily="2" charset="-122"/>
            </a:endParaRPr>
          </a:p>
        </p:txBody>
      </p:sp>
      <p:sp>
        <p:nvSpPr>
          <p:cNvPr id="21511" name="Text Box 32"/>
          <p:cNvSpPr txBox="1">
            <a:spLocks noChangeArrowheads="1"/>
          </p:cNvSpPr>
          <p:nvPr/>
        </p:nvSpPr>
        <p:spPr bwMode="auto">
          <a:xfrm>
            <a:off x="3266191" y="2207342"/>
            <a:ext cx="181536" cy="3677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9858" tIns="44929" rIns="89858" bIns="4492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just" eaLnBrk="1" hangingPunct="1"/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287632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1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1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1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0" grpId="0"/>
      <p:bldP spid="71711" grpId="0"/>
      <p:bldP spid="71712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1117</Words>
  <Application>Microsoft Office PowerPoint</Application>
  <PresentationFormat>自定义</PresentationFormat>
  <Paragraphs>109</Paragraphs>
  <Slides>15</Slides>
  <Notes>0</Notes>
  <HiddenSlides>0</HiddenSlides>
  <MMClips>0</MMClips>
  <ScaleCrop>false</ScaleCrop>
  <HeadingPairs>
    <vt:vector size="6" baseType="variant"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17" baseType="lpstr">
      <vt:lpstr>Office 主题</vt:lpstr>
      <vt:lpstr>Equation.DSMT4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User</cp:lastModifiedBy>
  <cp:revision>4</cp:revision>
  <dcterms:created xsi:type="dcterms:W3CDTF">2021-01-05T11:00:49Z</dcterms:created>
  <dcterms:modified xsi:type="dcterms:W3CDTF">2021-01-05T11:08:53Z</dcterms:modified>
</cp:coreProperties>
</file>