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1880850" cy="6840538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744" y="-90"/>
      </p:cViewPr>
      <p:guideLst>
        <p:guide orient="horz" pos="2155"/>
        <p:guide pos="3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91064" y="2125001"/>
            <a:ext cx="10098723" cy="146628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82128" y="3876305"/>
            <a:ext cx="8316595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613616" y="273939"/>
            <a:ext cx="2673191" cy="583662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94042" y="273939"/>
            <a:ext cx="7821560" cy="583662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8505" y="4395679"/>
            <a:ext cx="10098723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38505" y="2899312"/>
            <a:ext cx="10098723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94043" y="1596126"/>
            <a:ext cx="5247375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39432" y="1596126"/>
            <a:ext cx="5247375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2" y="1531204"/>
            <a:ext cx="5249439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4042" y="2169337"/>
            <a:ext cx="5249439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35307" y="1531204"/>
            <a:ext cx="5251501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35307" y="2169337"/>
            <a:ext cx="5251501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4043" y="272355"/>
            <a:ext cx="3908718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45082" y="272355"/>
            <a:ext cx="6641725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4043" y="1431446"/>
            <a:ext cx="3908718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28730" y="4788377"/>
            <a:ext cx="7128510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28730" y="611215"/>
            <a:ext cx="7128510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28730" y="5353671"/>
            <a:ext cx="7128510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94043" y="273939"/>
            <a:ext cx="10692765" cy="114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3" y="1596126"/>
            <a:ext cx="10692765" cy="4514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94043" y="6340166"/>
            <a:ext cx="277219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59291" y="6340166"/>
            <a:ext cx="3762269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514609" y="6340166"/>
            <a:ext cx="277219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&#20250;&#36339;&#33310;&#30340;&#28779;&#28976;.wmv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hyperlink" Target="file:///C:\Documents%20and%20Settings\yz\&#26700;&#38754;\&#22768;&#30340;&#21033;&#29992;\&#36229;&#22768;&#27874;&#30862;&#30707;.flv" TargetMode="External"/><Relationship Id="rId7" Type="http://schemas.openxmlformats.org/officeDocument/2006/relationships/hyperlink" Target="file:///C:\Documents%20and%20Settings\yz\&#26700;&#38754;\&#22768;&#30340;&#21033;&#29992;\&#27425;&#22768;&#27874;&#27494;&#22120;.f4v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13.jpeg"/><Relationship Id="rId5" Type="http://schemas.openxmlformats.org/officeDocument/2006/relationships/hyperlink" Target="file:///C:\Documents%20and%20Settings\yz\&#26700;&#38754;\&#22768;&#30340;&#21033;&#29992;\&#36229;&#22768;&#27874;&#27927;&#29273;.flv" TargetMode="External"/><Relationship Id="rId4" Type="http://schemas.openxmlformats.org/officeDocument/2006/relationships/image" Target="../media/image12.jpeg"/><Relationship Id="rId9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hyperlink" Target="file:///C:\Documents%20and%20Settings\yz\&#26700;&#38754;\&#22768;&#30340;&#21033;&#29992;\&#38647;&#22768;.mp3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file:///D:\Documents%20and%20Settings\liling\My%20Documents\&#27773;&#36710;&#20498;&#36710;&#38647;&#36798;.doc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/>
          </p:cNvSpPr>
          <p:nvPr/>
        </p:nvSpPr>
        <p:spPr bwMode="auto">
          <a:xfrm>
            <a:off x="3906139" y="188434"/>
            <a:ext cx="4455319" cy="520957"/>
          </a:xfrm>
          <a:prstGeom prst="rect">
            <a:avLst/>
          </a:prstGeom>
        </p:spPr>
        <p:txBody>
          <a:bodyPr wrap="none" lIns="89858" tIns="44929" rIns="89858" bIns="44929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zh-CN" altLang="en-US" sz="3500" b="1" dirty="0">
                <a:ln w="9525">
                  <a:noFill/>
                  <a:round/>
                </a:ln>
                <a:solidFill>
                  <a:srgbClr val="FF0000"/>
                </a:solidFill>
                <a:effectLst>
                  <a:outerShdw dist="38100" dir="5400000" algn="ctr" rotWithShape="0">
                    <a:srgbClr val="4D4D4D">
                      <a:alpha val="75000"/>
                    </a:srgbClr>
                  </a:outerShdw>
                </a:effectLst>
                <a:latin typeface="宋体"/>
                <a:ea typeface="宋体"/>
              </a:rPr>
              <a:t>第</a:t>
            </a:r>
            <a:r>
              <a:rPr lang="en-US" altLang="zh-CN" sz="3500" b="1" dirty="0">
                <a:ln w="9525">
                  <a:noFill/>
                  <a:round/>
                </a:ln>
                <a:solidFill>
                  <a:srgbClr val="FF0000"/>
                </a:solidFill>
                <a:effectLst>
                  <a:outerShdw dist="38100" dir="5400000" algn="ctr" rotWithShape="0">
                    <a:srgbClr val="4D4D4D">
                      <a:alpha val="75000"/>
                    </a:srgbClr>
                  </a:outerShdw>
                </a:effectLst>
                <a:latin typeface="宋体"/>
                <a:ea typeface="宋体"/>
              </a:rPr>
              <a:t>3</a:t>
            </a:r>
            <a:r>
              <a:rPr lang="zh-CN" altLang="en-US" sz="3500" b="1" dirty="0">
                <a:ln w="9525">
                  <a:noFill/>
                  <a:round/>
                </a:ln>
                <a:solidFill>
                  <a:srgbClr val="FF0000"/>
                </a:solidFill>
                <a:effectLst>
                  <a:outerShdw dist="38100" dir="5400000" algn="ctr" rotWithShape="0">
                    <a:srgbClr val="4D4D4D">
                      <a:alpha val="75000"/>
                    </a:srgbClr>
                  </a:outerShdw>
                </a:effectLst>
                <a:latin typeface="宋体"/>
                <a:ea typeface="宋体"/>
              </a:rPr>
              <a:t>节  声音的利用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2747446" y="5504100"/>
            <a:ext cx="6088936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89858" tIns="44929" rIns="89858" bIns="44929"/>
          <a:lstStyle/>
          <a:p>
            <a:endParaRPr lang="zh-CN" altLang="en-US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712623" y="5288751"/>
            <a:ext cx="1262340" cy="51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latin typeface="Tahoma" panose="020B0604030504040204" pitchFamily="34" charset="0"/>
              </a:rPr>
              <a:t>频率</a:t>
            </a: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4011334" y="5432844"/>
            <a:ext cx="148511" cy="152012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lIns="89858" tIns="44929" rIns="89858" bIns="449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43288" y="5432844"/>
            <a:ext cx="148511" cy="152012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lIns="89858" tIns="44929" rIns="89858" bIns="449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127" name="AutoShape 7"/>
          <p:cNvSpPr/>
          <p:nvPr/>
        </p:nvSpPr>
        <p:spPr bwMode="auto">
          <a:xfrm rot="16208921">
            <a:off x="4597234" y="5059070"/>
            <a:ext cx="304024" cy="1336596"/>
          </a:xfrm>
          <a:prstGeom prst="leftBrace">
            <a:avLst>
              <a:gd name="adj1" fmla="val 37500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9858" tIns="44929" rIns="89858" bIns="449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221724" y="5934800"/>
            <a:ext cx="1113830" cy="456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Tahoma" panose="020B0604030504040204" pitchFamily="34" charset="0"/>
              </a:rPr>
              <a:t>可听声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378617" y="4929305"/>
            <a:ext cx="1188085" cy="456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>
                <a:latin typeface="Tahoma" panose="020B0604030504040204" pitchFamily="34" charset="0"/>
              </a:rPr>
              <a:t>20Hz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852894" y="4929305"/>
            <a:ext cx="1782128" cy="456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>
                <a:latin typeface="Tahoma" panose="020B0604030504040204" pitchFamily="34" charset="0"/>
              </a:rPr>
              <a:t>20000Hz</a:t>
            </a:r>
          </a:p>
        </p:txBody>
      </p:sp>
      <p:sp>
        <p:nvSpPr>
          <p:cNvPr id="5131" name="AutoShape 11"/>
          <p:cNvSpPr/>
          <p:nvPr/>
        </p:nvSpPr>
        <p:spPr bwMode="auto">
          <a:xfrm rot="16208921">
            <a:off x="3270942" y="5051861"/>
            <a:ext cx="215350" cy="126234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9858" tIns="44929" rIns="89858" bIns="449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747446" y="5863545"/>
            <a:ext cx="1113830" cy="456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Tahoma" panose="020B0604030504040204" pitchFamily="34" charset="0"/>
              </a:rPr>
              <a:t>次声波</a:t>
            </a:r>
          </a:p>
        </p:txBody>
      </p:sp>
      <p:sp>
        <p:nvSpPr>
          <p:cNvPr id="5133" name="AutoShape 13"/>
          <p:cNvSpPr/>
          <p:nvPr/>
        </p:nvSpPr>
        <p:spPr bwMode="auto">
          <a:xfrm rot="16208921">
            <a:off x="6999630" y="4058244"/>
            <a:ext cx="310358" cy="3344583"/>
          </a:xfrm>
          <a:prstGeom prst="leftBrace">
            <a:avLst>
              <a:gd name="adj1" fmla="val 91922"/>
              <a:gd name="adj2" fmla="val 50000"/>
            </a:avLst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9858" tIns="44929" rIns="89858" bIns="44929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6676790" y="5934800"/>
            <a:ext cx="1113830" cy="456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Tahoma" panose="020B0604030504040204" pitchFamily="34" charset="0"/>
              </a:rPr>
              <a:t>超声波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2185891" y="3277759"/>
            <a:ext cx="7871063" cy="51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latin typeface="Tahoma" panose="020B0604030504040204" pitchFamily="34" charset="0"/>
              </a:rPr>
              <a:t>频率</a:t>
            </a:r>
            <a:r>
              <a:rPr lang="en-US" altLang="zh-CN" sz="2800" b="1">
                <a:latin typeface="Tahoma" panose="020B0604030504040204" pitchFamily="34" charset="0"/>
              </a:rPr>
              <a:t>_____________</a:t>
            </a:r>
            <a:r>
              <a:rPr lang="zh-CN" altLang="en-US" sz="2800" b="1">
                <a:latin typeface="Tahoma" panose="020B0604030504040204" pitchFamily="34" charset="0"/>
              </a:rPr>
              <a:t>的声波叫做超声波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2116277" y="3923810"/>
            <a:ext cx="7648297" cy="51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latin typeface="Tahoma" panose="020B0604030504040204" pitchFamily="34" charset="0"/>
              </a:rPr>
              <a:t>频率</a:t>
            </a:r>
            <a:r>
              <a:rPr lang="en-US" altLang="zh-CN" sz="2800" b="1">
                <a:latin typeface="Tahoma" panose="020B0604030504040204" pitchFamily="34" charset="0"/>
              </a:rPr>
              <a:t>__________</a:t>
            </a:r>
            <a:r>
              <a:rPr lang="zh-CN" altLang="en-US" sz="2800" b="1">
                <a:latin typeface="Tahoma" panose="020B0604030504040204" pitchFamily="34" charset="0"/>
              </a:rPr>
              <a:t>的声波叫做次声波</a:t>
            </a: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1800693" y="2702963"/>
            <a:ext cx="7471941" cy="517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latin typeface="Tahoma" panose="020B0604030504040204" pitchFamily="34" charset="0"/>
              </a:rPr>
              <a:t>2.</a:t>
            </a:r>
            <a:r>
              <a:rPr lang="zh-CN" altLang="en-US" sz="2800" b="1">
                <a:latin typeface="Tahoma" panose="020B0604030504040204" pitchFamily="34" charset="0"/>
              </a:rPr>
              <a:t>人耳听觉的频率范围是</a:t>
            </a:r>
            <a:r>
              <a:rPr lang="en-US" altLang="zh-CN" sz="2800" b="1">
                <a:latin typeface="Tahoma" panose="020B0604030504040204" pitchFamily="34" charset="0"/>
              </a:rPr>
              <a:t>______________</a:t>
            </a:r>
            <a:endParaRPr lang="en-US" altLang="zh-CN" sz="2800" b="1">
              <a:solidFill>
                <a:srgbClr val="CC0099"/>
              </a:solidFill>
              <a:latin typeface="Tahoma" pitchFamily="34" charset="0"/>
            </a:endParaRPr>
          </a:p>
        </p:txBody>
      </p:sp>
      <p:sp>
        <p:nvSpPr>
          <p:cNvPr id="5138" name="AutoShape 4"/>
          <p:cNvSpPr>
            <a:spLocks noChangeArrowheads="1"/>
          </p:cNvSpPr>
          <p:nvPr/>
        </p:nvSpPr>
        <p:spPr bwMode="auto">
          <a:xfrm>
            <a:off x="3004950" y="1001063"/>
            <a:ext cx="3135880" cy="917772"/>
          </a:xfrm>
          <a:prstGeom prst="plaque">
            <a:avLst>
              <a:gd name="adj" fmla="val 16667"/>
            </a:avLst>
          </a:prstGeom>
          <a:solidFill>
            <a:schemeClr val="accent1">
              <a:alpha val="79999"/>
            </a:schemeClr>
          </a:solidFill>
          <a:ln w="76200" cap="flat" cmpd="tri">
            <a:solidFill>
              <a:srgbClr val="33CCCC"/>
            </a:solidFill>
            <a:miter lim="800000"/>
          </a:ln>
          <a:effectLst/>
        </p:spPr>
        <p:txBody>
          <a:bodyPr wrap="none" lIns="89858" tIns="44929" rIns="89858" bIns="44929" anchor="ctr">
            <a:spAutoFit/>
          </a:bodyPr>
          <a:lstStyle/>
          <a:p>
            <a:pPr algn="ctr">
              <a:defRPr/>
            </a:pPr>
            <a:r>
              <a:rPr lang="zh-CN" altLang="en-US" sz="3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华文行楷" pitchFamily="2" charset="-122"/>
              </a:rPr>
              <a:t>你还记得吗</a:t>
            </a:r>
            <a:r>
              <a:rPr lang="en-US" sz="39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华文行楷" pitchFamily="2" charset="-122"/>
              </a:rPr>
              <a:t>?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1800691" y="2199424"/>
            <a:ext cx="6529363" cy="52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latin typeface="Verdana" panose="020B0604030504040204" pitchFamily="34" charset="0"/>
              </a:rPr>
              <a:t>1.</a:t>
            </a:r>
            <a:r>
              <a:rPr lang="zh-CN" altLang="en-US" sz="2800" b="1">
                <a:latin typeface="Verdana" panose="020B0604030504040204" pitchFamily="34" charset="0"/>
              </a:rPr>
              <a:t>声音在空气中以</a:t>
            </a:r>
            <a:r>
              <a:rPr lang="en-US" altLang="zh-CN" sz="2800" b="1">
                <a:latin typeface="Verdana" panose="020B0604030504040204" pitchFamily="34" charset="0"/>
              </a:rPr>
              <a:t>_____</a:t>
            </a:r>
            <a:r>
              <a:rPr lang="zh-CN" altLang="en-US" sz="2800" b="1">
                <a:latin typeface="Verdana" panose="020B0604030504040204" pitchFamily="34" charset="0"/>
              </a:rPr>
              <a:t>的形式传播。</a:t>
            </a: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4852896" y="2128169"/>
            <a:ext cx="1053497" cy="51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  <a:latin typeface="Verdana" panose="020B0604030504040204" pitchFamily="34" charset="0"/>
              </a:rPr>
              <a:t>声波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5835231" y="2631709"/>
            <a:ext cx="3308930" cy="52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solidFill>
                  <a:srgbClr val="CC0099"/>
                </a:solidFill>
                <a:latin typeface="Verdana" panose="020B0604030504040204" pitchFamily="34" charset="0"/>
              </a:rPr>
              <a:t>20Hz~20000Hz</a:t>
            </a:r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3098613" y="3204920"/>
            <a:ext cx="2693377" cy="52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CC0099"/>
                </a:solidFill>
                <a:latin typeface="Verdana" panose="020B0604030504040204" pitchFamily="34" charset="0"/>
              </a:rPr>
              <a:t>高于</a:t>
            </a:r>
            <a:r>
              <a:rPr lang="en-US" altLang="zh-CN" sz="2800" b="1">
                <a:solidFill>
                  <a:srgbClr val="CC0099"/>
                </a:solidFill>
                <a:latin typeface="Verdana" panose="020B0604030504040204" pitchFamily="34" charset="0"/>
              </a:rPr>
              <a:t>20000Hz</a:t>
            </a:r>
            <a:endParaRPr lang="zh-CN" altLang="en-US" sz="2800" b="1">
              <a:solidFill>
                <a:srgbClr val="CC0099"/>
              </a:solidFill>
              <a:latin typeface="Verdana" panose="020B0604030504040204" pitchFamily="34" charset="0"/>
            </a:endParaRP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3098614" y="3852554"/>
            <a:ext cx="1928744" cy="52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CC0099"/>
                </a:solidFill>
                <a:latin typeface="Verdana" panose="020B0604030504040204" pitchFamily="34" charset="0"/>
              </a:rPr>
              <a:t>低于</a:t>
            </a:r>
            <a:r>
              <a:rPr lang="en-US" altLang="zh-CN" sz="2800" b="1">
                <a:solidFill>
                  <a:srgbClr val="CC0099"/>
                </a:solidFill>
                <a:latin typeface="Verdana" panose="020B0604030504040204" pitchFamily="34" charset="0"/>
              </a:rPr>
              <a:t>20Hz</a:t>
            </a:r>
            <a:endParaRPr lang="zh-CN" altLang="en-US" sz="2800" b="1">
              <a:solidFill>
                <a:srgbClr val="CC00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931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 animBg="1"/>
      <p:bldP spid="5126" grpId="0" animBg="1"/>
      <p:bldP spid="5127" grpId="0" animBg="1"/>
      <p:bldP spid="5128" grpId="0"/>
      <p:bldP spid="5129" grpId="0"/>
      <p:bldP spid="5130" grpId="0"/>
      <p:bldP spid="5131" grpId="0" animBg="1"/>
      <p:bldP spid="5132" grpId="0"/>
      <p:bldP spid="5133" grpId="0" animBg="1"/>
      <p:bldP spid="5134" grpId="0"/>
      <p:bldP spid="5140" grpId="0"/>
      <p:bldP spid="5141" grpId="0"/>
      <p:bldP spid="5142" grpId="0"/>
      <p:bldP spid="514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273423" y="188432"/>
            <a:ext cx="2738165" cy="639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500" b="1">
                <a:solidFill>
                  <a:srgbClr val="000E18"/>
                </a:solidFill>
                <a:latin typeface="华文中宋" pitchFamily="2" charset="-122"/>
                <a:ea typeface="华文中宋" pitchFamily="2" charset="-122"/>
              </a:rPr>
              <a:t>二</a:t>
            </a:r>
            <a:r>
              <a:rPr lang="en-US" altLang="zh-CN" sz="3500" b="1">
                <a:solidFill>
                  <a:srgbClr val="000E18"/>
                </a:solidFill>
                <a:latin typeface="华文中宋" pitchFamily="2" charset="-122"/>
                <a:ea typeface="华文中宋" pitchFamily="2" charset="-122"/>
              </a:rPr>
              <a:t>.</a:t>
            </a:r>
            <a:r>
              <a:rPr lang="zh-CN" altLang="en-US" sz="3500" b="1">
                <a:solidFill>
                  <a:srgbClr val="000E18"/>
                </a:solidFill>
                <a:latin typeface="华文中宋" pitchFamily="2" charset="-122"/>
                <a:ea typeface="华文中宋" pitchFamily="2" charset="-122"/>
              </a:rPr>
              <a:t>声与能量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397829" y="1480535"/>
            <a:ext cx="7719459" cy="5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100" b="1">
                <a:solidFill>
                  <a:srgbClr val="000000"/>
                </a:solidFill>
              </a:rPr>
              <a:t>声波能传递</a:t>
            </a:r>
            <a:r>
              <a:rPr lang="zh-CN" altLang="en-US" sz="3100" b="1">
                <a:solidFill>
                  <a:srgbClr val="FF3300"/>
                </a:solidFill>
              </a:rPr>
              <a:t>能量</a:t>
            </a:r>
            <a:r>
              <a:rPr lang="zh-CN" altLang="en-US" sz="3100" b="1">
                <a:solidFill>
                  <a:srgbClr val="000000"/>
                </a:solidFill>
              </a:rPr>
              <a:t>吗？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713414" y="2128167"/>
            <a:ext cx="1976834" cy="52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00"/>
                </a:solidFill>
                <a:latin typeface="Verdana" panose="020B0604030504040204" pitchFamily="34" charset="0"/>
              </a:rPr>
              <a:t>演示实验：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608218" y="5934802"/>
            <a:ext cx="2196720" cy="623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100">
                <a:solidFill>
                  <a:srgbClr val="000000"/>
                </a:solidFill>
                <a:latin typeface="Verdana" panose="020B0604030504040204" pitchFamily="34" charset="0"/>
              </a:rPr>
              <a:t>实验结论</a:t>
            </a:r>
            <a:r>
              <a:rPr lang="zh-CN" altLang="en-US" sz="3400">
                <a:solidFill>
                  <a:srgbClr val="000000"/>
                </a:solidFill>
                <a:latin typeface="Verdana" panose="020B0604030504040204" pitchFamily="34" charset="0"/>
              </a:rPr>
              <a:t>：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747699" y="5288751"/>
            <a:ext cx="5591606" cy="52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3300"/>
                </a:solidFill>
                <a:latin typeface="Verdana" panose="020B0604030504040204" pitchFamily="34" charset="0"/>
              </a:rPr>
              <a:t>扬声器播放音乐时，烛焰会摇动．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608218" y="5217496"/>
            <a:ext cx="2345230" cy="623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400">
                <a:solidFill>
                  <a:srgbClr val="000000"/>
                </a:solidFill>
                <a:latin typeface="Verdana" panose="020B0604030504040204" pitchFamily="34" charset="0"/>
              </a:rPr>
              <a:t>实验现象：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747700" y="6006056"/>
            <a:ext cx="2706201" cy="52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3300"/>
                </a:solidFill>
                <a:latin typeface="Verdana" panose="020B0604030504040204" pitchFamily="34" charset="0"/>
              </a:rPr>
              <a:t>声波能传递能量</a:t>
            </a:r>
          </a:p>
        </p:txBody>
      </p:sp>
      <p:pic>
        <p:nvPicPr>
          <p:cNvPr id="14345" name="Picture 9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98865" y="2199423"/>
            <a:ext cx="4158298" cy="2755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82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0" grpId="0"/>
      <p:bldP spid="14341" grpId="0"/>
      <p:bldP spid="14342" grpId="0"/>
      <p:bldP spid="14343" grpId="0"/>
      <p:bldP spid="143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221473" y="3204919"/>
            <a:ext cx="6525186" cy="52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66"/>
                </a:solidFill>
                <a:latin typeface="Verdana" panose="020B0604030504040204" pitchFamily="34" charset="0"/>
              </a:rPr>
              <a:t>利用超声波传递能量</a:t>
            </a:r>
            <a:r>
              <a:rPr lang="en-US" altLang="zh-CN" sz="2800" b="1">
                <a:solidFill>
                  <a:srgbClr val="FF0066"/>
                </a:solidFill>
                <a:latin typeface="Verdana" panose="020B0604030504040204" pitchFamily="34" charset="0"/>
              </a:rPr>
              <a:t>,</a:t>
            </a:r>
            <a:r>
              <a:rPr lang="zh-CN" altLang="en-US" sz="2800" b="1">
                <a:solidFill>
                  <a:srgbClr val="FF0066"/>
                </a:solidFill>
                <a:latin typeface="Verdana" panose="020B0604030504040204" pitchFamily="34" charset="0"/>
              </a:rPr>
              <a:t>清洗眼镜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731079" y="1553374"/>
            <a:ext cx="6455571" cy="5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100" b="1">
                <a:solidFill>
                  <a:srgbClr val="000E18"/>
                </a:solidFill>
              </a:rPr>
              <a:t>利用声波传递能量的事例有哪些？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011083" y="2486030"/>
            <a:ext cx="7789073" cy="51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</a:rPr>
              <a:t> 利用</a:t>
            </a:r>
            <a:r>
              <a:rPr lang="zh-CN" altLang="en-US" sz="2800" b="1">
                <a:solidFill>
                  <a:srgbClr val="0000FF"/>
                </a:solidFill>
                <a:latin typeface="Verdana" panose="020B0604030504040204" pitchFamily="34" charset="0"/>
              </a:rPr>
              <a:t>超声波传递能量</a:t>
            </a:r>
            <a:r>
              <a:rPr lang="en-US" altLang="zh-CN" sz="2800" b="1">
                <a:solidFill>
                  <a:srgbClr val="0000FF"/>
                </a:solidFill>
                <a:latin typeface="Verdana" panose="020B0604030504040204" pitchFamily="34" charset="0"/>
              </a:rPr>
              <a:t>,</a:t>
            </a:r>
            <a:r>
              <a:rPr lang="zh-CN" altLang="en-US" sz="2800" b="1">
                <a:solidFill>
                  <a:srgbClr val="0000FF"/>
                </a:solidFill>
                <a:latin typeface="Verdana" panose="020B0604030504040204" pitchFamily="34" charset="0"/>
              </a:rPr>
              <a:t>清洗钟表等精密的机械</a:t>
            </a: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</a:rPr>
              <a:t>；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221473" y="3850971"/>
            <a:ext cx="7999463" cy="51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800000"/>
                </a:solidFill>
                <a:latin typeface="宋体" panose="02010600030101010101" pitchFamily="2" charset="-122"/>
              </a:rPr>
              <a:t>外科医生利用超声波传递能量,除去人体内的结石；</a:t>
            </a:r>
            <a:r>
              <a:rPr lang="zh-CN" altLang="en-US" sz="2800" b="1">
                <a:solidFill>
                  <a:srgbClr val="000E18"/>
                </a:solidFill>
                <a:latin typeface="宋体" panose="02010600030101010101" pitchFamily="2" charset="-122"/>
              </a:rPr>
              <a:t> 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221471" y="4498604"/>
            <a:ext cx="6455572" cy="52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chemeClr val="accent1"/>
                </a:solidFill>
                <a:latin typeface="宋体" panose="02010600030101010101" pitchFamily="2" charset="-122"/>
              </a:rPr>
              <a:t>超声波雾化、超声波清洁牙垢；……。</a:t>
            </a:r>
            <a:endParaRPr lang="zh-CN" altLang="en-US" sz="2800" b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220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4" grpId="0"/>
      <p:bldP spid="15365" grpId="0"/>
      <p:bldP spid="153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3" descr="J%[$CUCKY2X@@IZVBG`{$XF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19925" y="1912817"/>
            <a:ext cx="2523133" cy="2083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4" name="Picture 4" descr="XAPVOU8DJ3BR}}_D)0ATYNF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03508" y="1914401"/>
            <a:ext cx="2379264" cy="208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5176214" y="1380775"/>
            <a:ext cx="1936826" cy="95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r>
              <a:rPr lang="zh-CN" altLang="en-US" sz="2800">
                <a:latin typeface="Tahoma" panose="020B0604030504040204" pitchFamily="34" charset="0"/>
                <a:ea typeface="宋体" panose="02010600030101010101" pitchFamily="2" charset="-122"/>
              </a:rPr>
              <a:t>超声波洗牙</a:t>
            </a: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2651535" y="1380775"/>
            <a:ext cx="2057491" cy="52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r>
              <a:rPr lang="zh-CN" altLang="en-US" sz="2800">
                <a:latin typeface="Tahoma" panose="020B0604030504040204" pitchFamily="34" charset="0"/>
                <a:ea typeface="宋体" panose="02010600030101010101" pitchFamily="2" charset="-122"/>
              </a:rPr>
              <a:t>超声波碎石</a:t>
            </a: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7849407" y="1380775"/>
            <a:ext cx="1976834" cy="52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/>
          <a:p>
            <a:r>
              <a:rPr lang="zh-CN" altLang="en-US" sz="2800">
                <a:ea typeface="宋体" panose="02010600030101010101" pitchFamily="2" charset="-122"/>
              </a:rPr>
              <a:t>次声波武器</a:t>
            </a:r>
          </a:p>
        </p:txBody>
      </p:sp>
      <p:pic>
        <p:nvPicPr>
          <p:cNvPr id="18438" name="Picture 8" descr="bc6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94707" y="1912818"/>
            <a:ext cx="2456613" cy="208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13414" y="4139159"/>
            <a:ext cx="4596095" cy="2514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Text Box 3"/>
          <p:cNvSpPr txBox="1">
            <a:spLocks noChangeArrowheads="1"/>
          </p:cNvSpPr>
          <p:nvPr/>
        </p:nvSpPr>
        <p:spPr bwMode="auto">
          <a:xfrm>
            <a:off x="7345088" y="4642698"/>
            <a:ext cx="3087783" cy="95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r>
              <a:rPr lang="zh-CN" altLang="en-US" sz="2800"/>
              <a:t>超声的“破碎”能力</a:t>
            </a:r>
          </a:p>
        </p:txBody>
      </p:sp>
      <p:sp>
        <p:nvSpPr>
          <p:cNvPr id="13322" name="Rectangle 4"/>
          <p:cNvSpPr>
            <a:spLocks noChangeArrowheads="1"/>
          </p:cNvSpPr>
          <p:nvPr/>
        </p:nvSpPr>
        <p:spPr bwMode="auto">
          <a:xfrm>
            <a:off x="7413156" y="5861961"/>
            <a:ext cx="2667003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r>
              <a:rPr lang="zh-CN" altLang="en-US" sz="3100">
                <a:solidFill>
                  <a:srgbClr val="FF0000"/>
                </a:solidFill>
              </a:rPr>
              <a:t>使油和水混合</a:t>
            </a:r>
          </a:p>
        </p:txBody>
      </p:sp>
      <p:sp>
        <p:nvSpPr>
          <p:cNvPr id="13323" name="文本框 13322"/>
          <p:cNvSpPr txBox="1">
            <a:spLocks noChangeArrowheads="1"/>
          </p:cNvSpPr>
          <p:nvPr/>
        </p:nvSpPr>
        <p:spPr bwMode="auto">
          <a:xfrm>
            <a:off x="2993418" y="836067"/>
            <a:ext cx="3391616" cy="583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858" tIns="44929" rIns="89858" bIns="44929">
            <a:spAutoFit/>
          </a:bodyPr>
          <a:lstStyle/>
          <a:p>
            <a:r>
              <a:rPr lang="zh-CN" altLang="en-US" sz="3100" b="1">
                <a:solidFill>
                  <a:srgbClr val="0066CC"/>
                </a:solidFill>
                <a:latin typeface="Times New Roman" pitchFamily="18" charset="0"/>
                <a:ea typeface="宋体" panose="02010600030101010101" pitchFamily="2" charset="-122"/>
              </a:rPr>
              <a:t>声音可以传递能量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5798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  <p:bldP spid="13321" grpId="0"/>
      <p:bldP spid="13322" grpId="0"/>
      <p:bldP spid="133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内容占位符 31746"/>
          <p:cNvSpPr>
            <a:spLocks noGrp="1" noChangeArrowheads="1"/>
          </p:cNvSpPr>
          <p:nvPr>
            <p:ph idx="1"/>
          </p:nvPr>
        </p:nvSpPr>
        <p:spPr bwMode="auto">
          <a:xfrm>
            <a:off x="1879589" y="973827"/>
            <a:ext cx="8121675" cy="509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858" tIns="44929" rIns="89858" bIns="44929" numCol="1" rtlCol="0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25000"/>
              </a:lnSpc>
              <a:spcBef>
                <a:spcPts val="25"/>
              </a:spcBef>
              <a:buNone/>
            </a:pPr>
            <a:r>
              <a:rPr lang="en-US" altLang="zh-CN">
                <a:solidFill>
                  <a:srgbClr val="FF3300"/>
                </a:solidFill>
                <a:latin typeface="Times New Roman" pitchFamily="18" charset="0"/>
                <a:ea typeface="黑体" panose="02010609060101010101" pitchFamily="49" charset="-122"/>
              </a:rPr>
              <a:t>        </a:t>
            </a:r>
            <a:r>
              <a:rPr lang="zh-CN" altLang="en-US">
                <a:solidFill>
                  <a:srgbClr val="FF3300"/>
                </a:solidFill>
                <a:latin typeface="Times New Roman" pitchFamily="18" charset="0"/>
                <a:ea typeface="黑体" panose="02010609060101010101" pitchFamily="49" charset="-122"/>
              </a:rPr>
              <a:t>一、声可以传递信息。</a:t>
            </a:r>
            <a:r>
              <a:rPr lang="zh-CN" altLang="en-US">
                <a:latin typeface="Times New Roman" pitchFamily="18" charset="0"/>
                <a:ea typeface="楷体_GB2312" pitchFamily="49" charset="-122"/>
              </a:rPr>
              <a:t>如：</a:t>
            </a:r>
          </a:p>
          <a:p>
            <a:pPr>
              <a:lnSpc>
                <a:spcPct val="125000"/>
              </a:lnSpc>
              <a:spcBef>
                <a:spcPts val="25"/>
              </a:spcBef>
              <a:buNone/>
            </a:pPr>
            <a:r>
              <a:rPr lang="zh-CN" altLang="en-US">
                <a:latin typeface="Times New Roman" pitchFamily="18" charset="0"/>
                <a:ea typeface="楷体_GB2312" pitchFamily="49" charset="-122"/>
              </a:rPr>
              <a:t>（</a:t>
            </a:r>
            <a:r>
              <a:rPr lang="en-US" altLang="zh-CN">
                <a:latin typeface="Times New Roman" pitchFamily="18" charset="0"/>
                <a:ea typeface="楷体_GB2312" pitchFamily="49" charset="-122"/>
              </a:rPr>
              <a:t>1</a:t>
            </a:r>
            <a:r>
              <a:rPr lang="zh-CN" altLang="en-US">
                <a:latin typeface="Times New Roman" pitchFamily="18" charset="0"/>
                <a:ea typeface="楷体_GB2312" pitchFamily="49" charset="-122"/>
              </a:rPr>
              <a:t>）回声定位：</a:t>
            </a:r>
          </a:p>
          <a:p>
            <a:pPr>
              <a:lnSpc>
                <a:spcPct val="125000"/>
              </a:lnSpc>
              <a:spcBef>
                <a:spcPts val="25"/>
              </a:spcBef>
              <a:buNone/>
            </a:pPr>
            <a:r>
              <a:rPr lang="zh-CN" altLang="en-US">
                <a:latin typeface="Times New Roman" pitchFamily="18" charset="0"/>
                <a:ea typeface="楷体_GB2312" pitchFamily="49" charset="-122"/>
              </a:rPr>
              <a:t>          声呐：探测海洋深度、获得水中鱼群信息等。</a:t>
            </a:r>
          </a:p>
          <a:p>
            <a:pPr>
              <a:lnSpc>
                <a:spcPct val="125000"/>
              </a:lnSpc>
              <a:spcBef>
                <a:spcPts val="25"/>
              </a:spcBef>
              <a:buNone/>
            </a:pPr>
            <a:r>
              <a:rPr lang="zh-CN" altLang="en-US">
                <a:latin typeface="Times New Roman" pitchFamily="18" charset="0"/>
                <a:ea typeface="楷体_GB2312" pitchFamily="49" charset="-122"/>
              </a:rPr>
              <a:t>（</a:t>
            </a:r>
            <a:r>
              <a:rPr lang="en-US" altLang="zh-CN">
                <a:latin typeface="Times New Roman" pitchFamily="18" charset="0"/>
                <a:ea typeface="楷体_GB2312" pitchFamily="49" charset="-122"/>
              </a:rPr>
              <a:t>2</a:t>
            </a:r>
            <a:r>
              <a:rPr lang="zh-CN" altLang="en-US">
                <a:latin typeface="Times New Roman" pitchFamily="18" charset="0"/>
                <a:ea typeface="楷体_GB2312" pitchFamily="49" charset="-122"/>
              </a:rPr>
              <a:t>）利用超声波获得人体内部疾病的信息：</a:t>
            </a:r>
            <a:r>
              <a:rPr lang="en-US" altLang="zh-CN">
                <a:latin typeface="Times New Roman" pitchFamily="18" charset="0"/>
                <a:ea typeface="楷体_GB2312" pitchFamily="49" charset="-122"/>
              </a:rPr>
              <a:t>B</a:t>
            </a:r>
            <a:r>
              <a:rPr lang="zh-CN" altLang="en-US">
                <a:latin typeface="Times New Roman" pitchFamily="18" charset="0"/>
                <a:ea typeface="楷体_GB2312" pitchFamily="49" charset="-122"/>
              </a:rPr>
              <a:t>超。</a:t>
            </a:r>
          </a:p>
          <a:p>
            <a:pPr>
              <a:lnSpc>
                <a:spcPct val="125000"/>
              </a:lnSpc>
              <a:spcBef>
                <a:spcPts val="25"/>
              </a:spcBef>
              <a:buNone/>
            </a:pPr>
            <a:r>
              <a:rPr lang="zh-CN" altLang="en-US">
                <a:solidFill>
                  <a:srgbClr val="FF3300"/>
                </a:solidFill>
                <a:latin typeface="Times New Roman" pitchFamily="18" charset="0"/>
                <a:ea typeface="黑体" panose="02010609060101010101" pitchFamily="49" charset="-122"/>
              </a:rPr>
              <a:t>        二、声可以传播能量。</a:t>
            </a:r>
            <a:r>
              <a:rPr lang="zh-CN" altLang="en-US">
                <a:latin typeface="Times New Roman" pitchFamily="18" charset="0"/>
                <a:ea typeface="楷体_GB2312" pitchFamily="49" charset="-122"/>
              </a:rPr>
              <a:t>如：</a:t>
            </a:r>
          </a:p>
          <a:p>
            <a:pPr>
              <a:lnSpc>
                <a:spcPct val="125000"/>
              </a:lnSpc>
              <a:spcBef>
                <a:spcPts val="25"/>
              </a:spcBef>
              <a:buNone/>
            </a:pPr>
            <a:r>
              <a:rPr lang="zh-CN" altLang="en-US">
                <a:latin typeface="Times New Roman" pitchFamily="18" charset="0"/>
                <a:ea typeface="楷体_GB2312" pitchFamily="49" charset="-122"/>
              </a:rPr>
              <a:t>（</a:t>
            </a:r>
            <a:r>
              <a:rPr lang="en-US" altLang="zh-CN">
                <a:latin typeface="Times New Roman" pitchFamily="18" charset="0"/>
                <a:ea typeface="楷体_GB2312" pitchFamily="49" charset="-122"/>
              </a:rPr>
              <a:t>1</a:t>
            </a:r>
            <a:r>
              <a:rPr lang="zh-CN" altLang="en-US">
                <a:latin typeface="Times New Roman" pitchFamily="18" charset="0"/>
                <a:ea typeface="楷体_GB2312" pitchFamily="49" charset="-122"/>
              </a:rPr>
              <a:t>）利用超声波在液体中引起的强烈振动，来清洗钟表等精细的机械。</a:t>
            </a:r>
          </a:p>
          <a:p>
            <a:pPr>
              <a:lnSpc>
                <a:spcPct val="125000"/>
              </a:lnSpc>
              <a:spcBef>
                <a:spcPts val="25"/>
              </a:spcBef>
              <a:buNone/>
            </a:pPr>
            <a:r>
              <a:rPr lang="zh-CN" altLang="en-US">
                <a:latin typeface="Times New Roman" pitchFamily="18" charset="0"/>
                <a:ea typeface="楷体_GB2312" pitchFamily="49" charset="-122"/>
              </a:rPr>
              <a:t>（</a:t>
            </a:r>
            <a:r>
              <a:rPr lang="en-US" altLang="zh-CN">
                <a:latin typeface="Times New Roman" pitchFamily="18" charset="0"/>
                <a:ea typeface="楷体_GB2312" pitchFamily="49" charset="-122"/>
              </a:rPr>
              <a:t>2</a:t>
            </a:r>
            <a:r>
              <a:rPr lang="zh-CN" altLang="en-US">
                <a:latin typeface="Times New Roman" pitchFamily="18" charset="0"/>
                <a:ea typeface="楷体_GB2312" pitchFamily="49" charset="-122"/>
              </a:rPr>
              <a:t>）外科医生利用超声波振动除去人体内结石。</a:t>
            </a:r>
          </a:p>
        </p:txBody>
      </p:sp>
    </p:spTree>
    <p:extLst>
      <p:ext uri="{BB962C8B-B14F-4D97-AF65-F5344CB8AC3E}">
        <p14:creationId xmlns:p14="http://schemas.microsoft.com/office/powerpoint/2010/main" val="2680801784"/>
      </p:ext>
    </p:extLst>
  </p:cSld>
  <p:clrMapOvr>
    <a:masterClrMapping/>
  </p:clrMapOvr>
  <p:transition>
    <p:split orient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文本框 15361"/>
          <p:cNvSpPr txBox="1">
            <a:spLocks noChangeArrowheads="1"/>
          </p:cNvSpPr>
          <p:nvPr/>
        </p:nvSpPr>
        <p:spPr bwMode="auto">
          <a:xfrm>
            <a:off x="2291086" y="1338024"/>
            <a:ext cx="7157902" cy="2056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r>
              <a:rPr lang="zh-CN" altLang="en-US">
                <a:solidFill>
                  <a:srgbClr val="0000FF"/>
                </a:solidFill>
                <a:latin typeface="Times New Roman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3100">
                <a:solidFill>
                  <a:srgbClr val="0000FF"/>
                </a:solidFill>
                <a:latin typeface="Times New Roman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100">
                <a:solidFill>
                  <a:srgbClr val="0000FF"/>
                </a:solidFill>
                <a:latin typeface="Times New Roman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.在一个两端开口的纸筒一端蒙上橡皮膜，用橡皮筋扎紧。对着火焰敲橡皮膜，火焰会_________。这说明______________________。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203808" y="2774218"/>
            <a:ext cx="3415744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100">
                <a:solidFill>
                  <a:srgbClr val="FF0000"/>
                </a:solidFill>
                <a:latin typeface="Times New Roman" pitchFamily="18" charset="0"/>
                <a:ea typeface="华文行楷" pitchFamily="2" charset="-122"/>
              </a:rPr>
              <a:t>声能传递能量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3615446" y="2281621"/>
            <a:ext cx="1782128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100">
                <a:solidFill>
                  <a:srgbClr val="FF0000"/>
                </a:solidFill>
                <a:latin typeface="Times New Roman" pitchFamily="18" charset="0"/>
                <a:ea typeface="华文行楷" pitchFamily="2" charset="-122"/>
              </a:rPr>
              <a:t>摇动</a:t>
            </a:r>
          </a:p>
        </p:txBody>
      </p:sp>
      <p:sp>
        <p:nvSpPr>
          <p:cNvPr id="20484" name="文本框 15364"/>
          <p:cNvSpPr txBox="1">
            <a:spLocks noChangeArrowheads="1"/>
          </p:cNvSpPr>
          <p:nvPr/>
        </p:nvSpPr>
        <p:spPr bwMode="auto">
          <a:xfrm>
            <a:off x="2221473" y="3349015"/>
            <a:ext cx="7999463" cy="371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>
                <a:solidFill>
                  <a:srgbClr val="0000FF"/>
                </a:solidFill>
                <a:latin typeface="Times New Roman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>
                <a:solidFill>
                  <a:srgbClr val="0000FF"/>
                </a:solidFill>
                <a:latin typeface="Times New Roman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.以下实例中不能说明声音可以传递信息的是(        )</a:t>
            </a:r>
          </a:p>
          <a:p>
            <a:pPr>
              <a:lnSpc>
                <a:spcPct val="120000"/>
              </a:lnSpc>
            </a:pPr>
            <a:r>
              <a:rPr lang="zh-CN" altLang="en-US" sz="2800">
                <a:solidFill>
                  <a:srgbClr val="0000FF"/>
                </a:solidFill>
                <a:latin typeface="Times New Roman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A. 铁路工人用铁锤敲击钢轨检查螺栓是否松动</a:t>
            </a:r>
          </a:p>
          <a:p>
            <a:pPr>
              <a:lnSpc>
                <a:spcPct val="120000"/>
              </a:lnSpc>
            </a:pPr>
            <a:r>
              <a:rPr lang="zh-CN" altLang="en-US" sz="2800">
                <a:solidFill>
                  <a:srgbClr val="0000FF"/>
                </a:solidFill>
                <a:latin typeface="Times New Roman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B.  医生用听诊器诊病</a:t>
            </a:r>
          </a:p>
          <a:p>
            <a:pPr>
              <a:lnSpc>
                <a:spcPct val="120000"/>
              </a:lnSpc>
            </a:pPr>
            <a:r>
              <a:rPr lang="zh-CN" altLang="en-US" sz="2800">
                <a:solidFill>
                  <a:srgbClr val="0000FF"/>
                </a:solidFill>
                <a:latin typeface="Times New Roman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C.  牙医用超声波给病人洁牙</a:t>
            </a:r>
          </a:p>
          <a:p>
            <a:pPr>
              <a:lnSpc>
                <a:spcPct val="120000"/>
              </a:lnSpc>
            </a:pPr>
            <a:r>
              <a:rPr lang="zh-CN" altLang="en-US" sz="2800">
                <a:solidFill>
                  <a:srgbClr val="0000FF"/>
                </a:solidFill>
                <a:latin typeface="Times New Roman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D.  利用声呐探测海深</a:t>
            </a:r>
          </a:p>
        </p:txBody>
      </p:sp>
      <p:sp>
        <p:nvSpPr>
          <p:cNvPr id="15366" name="文本框 15365"/>
          <p:cNvSpPr txBox="1">
            <a:spLocks noChangeArrowheads="1"/>
          </p:cNvSpPr>
          <p:nvPr/>
        </p:nvSpPr>
        <p:spPr bwMode="auto">
          <a:xfrm>
            <a:off x="9448989" y="3394876"/>
            <a:ext cx="522881" cy="583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r>
              <a:rPr lang="zh-CN" altLang="en-US" sz="3100">
                <a:solidFill>
                  <a:srgbClr val="FF0000"/>
                </a:solidFill>
                <a:latin typeface="Times New Roman" pitchFamily="18" charset="0"/>
                <a:ea typeface="宋体" panose="02010600030101010101" pitchFamily="2" charset="-122"/>
              </a:rPr>
              <a:t>C</a:t>
            </a:r>
          </a:p>
        </p:txBody>
      </p:sp>
      <p:grpSp>
        <p:nvGrpSpPr>
          <p:cNvPr id="20486" name="组合 15366"/>
          <p:cNvGrpSpPr/>
          <p:nvPr/>
        </p:nvGrpSpPr>
        <p:grpSpPr>
          <a:xfrm>
            <a:off x="2993419" y="547878"/>
            <a:ext cx="2173514" cy="718890"/>
            <a:chOff x="0" y="0"/>
            <a:chExt cx="1367" cy="454"/>
          </a:xfrm>
        </p:grpSpPr>
        <p:grpSp>
          <p:nvGrpSpPr>
            <p:cNvPr id="20487" name="组合 15367"/>
            <p:cNvGrpSpPr/>
            <p:nvPr/>
          </p:nvGrpSpPr>
          <p:grpSpPr>
            <a:xfrm>
              <a:off x="87" y="0"/>
              <a:ext cx="1213" cy="454"/>
              <a:chOff x="0" y="0"/>
              <a:chExt cx="2177" cy="454"/>
            </a:xfrm>
          </p:grpSpPr>
          <p:sp>
            <p:nvSpPr>
              <p:cNvPr id="20488" name="圆角矩形 1536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77" cy="454"/>
              </a:xfrm>
              <a:prstGeom prst="roundRect">
                <a:avLst>
                  <a:gd name="adj" fmla="val 16667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round/>
              </a:ln>
              <a:effectLst>
                <a:outerShdw dist="71842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489" name="圆角矩形 15369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32" cy="408"/>
              </a:xfrm>
              <a:prstGeom prst="roundRect">
                <a:avLst>
                  <a:gd name="adj" fmla="val 16667"/>
                </a:avLst>
              </a:prstGeom>
              <a:solidFill>
                <a:srgbClr val="33CC33"/>
              </a:solidFill>
              <a:ln w="9525">
                <a:solidFill>
                  <a:srgbClr val="99CC00"/>
                </a:solidFill>
                <a:round/>
              </a:ln>
            </p:spPr>
            <p:txBody>
              <a:bodyPr/>
              <a:lstStyle/>
              <a:p>
                <a:endParaRPr lang="zh-CN" altLang="en-US">
                  <a:ea typeface="宋体" panose="02010600030101010101" pitchFamily="2" charset="-122"/>
                </a:endParaRPr>
              </a:p>
            </p:txBody>
          </p:sp>
          <p:sp>
            <p:nvSpPr>
              <p:cNvPr id="20490" name="圆角矩形 15370"/>
              <p:cNvSpPr>
                <a:spLocks noChangeArrowheads="1"/>
              </p:cNvSpPr>
              <p:nvPr/>
            </p:nvSpPr>
            <p:spPr bwMode="auto">
              <a:xfrm rot="10800000">
                <a:off x="0" y="228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ea typeface="宋体" panose="02010600030101010101" pitchFamily="2" charset="-122"/>
                </a:endParaRPr>
              </a:p>
            </p:txBody>
          </p:sp>
          <p:sp>
            <p:nvSpPr>
              <p:cNvPr id="20491" name="圆角矩形 15371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32" cy="181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0492" name="矩形 15372"/>
            <p:cNvSpPr>
              <a:spLocks noChangeArrowheads="1"/>
            </p:cNvSpPr>
            <p:nvPr/>
          </p:nvSpPr>
          <p:spPr bwMode="auto">
            <a:xfrm>
              <a:off x="0" y="38"/>
              <a:ext cx="136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800" b="1">
                  <a:solidFill>
                    <a:srgbClr val="FF0000"/>
                  </a:solidFill>
                </a:rPr>
                <a:t>练一练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786705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4" grpId="0"/>
      <p:bldP spid="153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文本框 3"/>
          <p:cNvSpPr txBox="1">
            <a:spLocks noChangeArrowheads="1"/>
          </p:cNvSpPr>
          <p:nvPr/>
        </p:nvSpPr>
        <p:spPr bwMode="auto">
          <a:xfrm>
            <a:off x="1908980" y="826567"/>
            <a:ext cx="7499787" cy="417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Times New Roman" pitchFamily="18" charset="0"/>
              </a:rPr>
              <a:t>4.</a:t>
            </a:r>
            <a:r>
              <a:rPr lang="zh-CN" altLang="en-US" sz="2800">
                <a:latin typeface="Times New Roman" pitchFamily="18" charset="0"/>
              </a:rPr>
              <a:t>下列说法正确的是</a:t>
            </a:r>
            <a:r>
              <a:rPr lang="en-US" altLang="zh-CN" sz="2800">
                <a:latin typeface="Times New Roman" pitchFamily="18" charset="0"/>
              </a:rPr>
              <a:t>(        )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Times New Roman" pitchFamily="18" charset="0"/>
              </a:rPr>
              <a:t>A.</a:t>
            </a:r>
            <a:r>
              <a:rPr lang="zh-CN" altLang="en-US" sz="2800">
                <a:latin typeface="Times New Roman" pitchFamily="18" charset="0"/>
              </a:rPr>
              <a:t>海豚和大象都是利用超声波来相互联络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Times New Roman" pitchFamily="18" charset="0"/>
              </a:rPr>
              <a:t>B.</a:t>
            </a:r>
            <a:r>
              <a:rPr lang="zh-CN" altLang="en-US" sz="2800">
                <a:latin typeface="Times New Roman" pitchFamily="18" charset="0"/>
              </a:rPr>
              <a:t>海豚和大象都是利用次声波来相互联络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Times New Roman" pitchFamily="18" charset="0"/>
              </a:rPr>
              <a:t>C.</a:t>
            </a:r>
            <a:r>
              <a:rPr lang="zh-CN" altLang="en-US" sz="2800">
                <a:latin typeface="Times New Roman" pitchFamily="18" charset="0"/>
              </a:rPr>
              <a:t>海豚用的超声波，大象用的次声波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Times New Roman" pitchFamily="18" charset="0"/>
              </a:rPr>
              <a:t>D.</a:t>
            </a:r>
            <a:r>
              <a:rPr lang="zh-CN" altLang="en-US" sz="2800">
                <a:latin typeface="Times New Roman" pitchFamily="18" charset="0"/>
              </a:rPr>
              <a:t>海豚用的次声波，大象用的超声波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5188591" y="1022914"/>
            <a:ext cx="796698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31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24500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文本框 3"/>
          <p:cNvSpPr txBox="1">
            <a:spLocks noChangeArrowheads="1"/>
          </p:cNvSpPr>
          <p:nvPr/>
        </p:nvSpPr>
        <p:spPr bwMode="auto">
          <a:xfrm>
            <a:off x="1799146" y="699888"/>
            <a:ext cx="7954600" cy="4978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5000"/>
              </a:lnSpc>
              <a:spcBef>
                <a:spcPts val="49"/>
              </a:spcBef>
            </a:pPr>
            <a:r>
              <a:rPr lang="en-US" altLang="zh-CN" sz="2800">
                <a:latin typeface="宋体" panose="02010600030101010101" pitchFamily="2" charset="-122"/>
              </a:rPr>
              <a:t>5.</a:t>
            </a:r>
            <a:r>
              <a:rPr lang="zh-CN" altLang="en-US" sz="2800">
                <a:latin typeface="宋体" panose="02010600030101010101" pitchFamily="2" charset="-122"/>
              </a:rPr>
              <a:t>关于声的利用</a:t>
            </a:r>
            <a:r>
              <a:rPr lang="en-US" altLang="zh-CN" sz="2800">
                <a:latin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</a:rPr>
              <a:t>下列说法中正确的是</a:t>
            </a:r>
            <a:r>
              <a:rPr lang="en-US" altLang="zh-CN" sz="2800">
                <a:latin typeface="宋体" panose="02010600030101010101" pitchFamily="2" charset="-122"/>
              </a:rPr>
              <a:t>(     )</a:t>
            </a:r>
          </a:p>
          <a:p>
            <a:pPr>
              <a:lnSpc>
                <a:spcPct val="125000"/>
              </a:lnSpc>
              <a:spcBef>
                <a:spcPts val="49"/>
              </a:spcBef>
            </a:pPr>
            <a:r>
              <a:rPr lang="en-US" altLang="zh-CN" sz="2800">
                <a:latin typeface="宋体" panose="02010600030101010101" pitchFamily="2" charset="-122"/>
              </a:rPr>
              <a:t>A.</a:t>
            </a:r>
            <a:r>
              <a:rPr lang="zh-CN" altLang="en-US" sz="2800">
                <a:latin typeface="宋体" panose="02010600030101010101" pitchFamily="2" charset="-122"/>
              </a:rPr>
              <a:t>铁路工人用铁锤敲击钢轨</a:t>
            </a:r>
            <a:r>
              <a:rPr lang="en-US" altLang="zh-CN" sz="2800">
                <a:latin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</a:rPr>
              <a:t>会从异常的声音中发现松动的螺栓</a:t>
            </a:r>
            <a:r>
              <a:rPr lang="en-US" altLang="zh-CN" sz="2800">
                <a:latin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</a:rPr>
              <a:t>这说明声可以传递能量</a:t>
            </a:r>
            <a:endParaRPr lang="en-US" altLang="zh-CN" sz="2800">
              <a:latin typeface="宋体" pitchFamily="2" charset="-122"/>
            </a:endParaRPr>
          </a:p>
          <a:p>
            <a:pPr>
              <a:lnSpc>
                <a:spcPct val="125000"/>
              </a:lnSpc>
              <a:spcBef>
                <a:spcPts val="49"/>
              </a:spcBef>
            </a:pPr>
            <a:r>
              <a:rPr lang="en-US" altLang="zh-CN" sz="2800">
                <a:latin typeface="宋体" pitchFamily="2" charset="-122"/>
              </a:rPr>
              <a:t>B.</a:t>
            </a:r>
            <a:r>
              <a:rPr lang="zh-CN" altLang="en-US" sz="2800">
                <a:latin typeface="宋体" panose="02010600030101010101" pitchFamily="2" charset="-122"/>
              </a:rPr>
              <a:t>医生利用超声波可以更准确地获得人体内部疾病的信息</a:t>
            </a:r>
            <a:r>
              <a:rPr lang="en-US" altLang="zh-CN" sz="2800">
                <a:latin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</a:rPr>
              <a:t>这说明声可以传递信息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5000"/>
              </a:lnSpc>
              <a:spcBef>
                <a:spcPts val="49"/>
              </a:spcBef>
            </a:pPr>
            <a:r>
              <a:rPr lang="en-US" altLang="zh-CN" sz="2800">
                <a:latin typeface="宋体" panose="02010600030101010101" pitchFamily="2" charset="-122"/>
              </a:rPr>
              <a:t>C.</a:t>
            </a:r>
            <a:r>
              <a:rPr lang="zh-CN" altLang="en-US" sz="2800">
                <a:latin typeface="宋体" panose="02010600030101010101" pitchFamily="2" charset="-122"/>
              </a:rPr>
              <a:t>医生可以利用超声波除去人体内的结石</a:t>
            </a:r>
            <a:r>
              <a:rPr lang="en-US" altLang="zh-CN" sz="2800">
                <a:latin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</a:rPr>
              <a:t>这说明声可以传递能量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5000"/>
              </a:lnSpc>
              <a:spcBef>
                <a:spcPts val="49"/>
              </a:spcBef>
            </a:pPr>
            <a:r>
              <a:rPr lang="en-US" altLang="zh-CN" sz="2800">
                <a:latin typeface="宋体" panose="02010600030101010101" pitchFamily="2" charset="-122"/>
              </a:rPr>
              <a:t>D.</a:t>
            </a:r>
            <a:r>
              <a:rPr lang="zh-CN" altLang="en-US" sz="2800">
                <a:latin typeface="宋体" panose="02010600030101010101" pitchFamily="2" charset="-122"/>
              </a:rPr>
              <a:t>蝙蝠利用“超声”探测飞行中的障碍</a:t>
            </a:r>
            <a:r>
              <a:rPr lang="en-US" altLang="zh-CN" sz="2800">
                <a:latin typeface="宋体" panose="02010600030101010101" pitchFamily="2" charset="-122"/>
              </a:rPr>
              <a:t>, </a:t>
            </a:r>
            <a:r>
              <a:rPr lang="zh-CN" altLang="en-US" sz="2800">
                <a:latin typeface="宋体" panose="02010600030101010101" pitchFamily="2" charset="-122"/>
              </a:rPr>
              <a:t>这说明“超声”可以传递能量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7815373" y="750561"/>
            <a:ext cx="796698" cy="583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3100" b="1">
                <a:solidFill>
                  <a:srgbClr val="FF0000"/>
                </a:solidFill>
                <a:latin typeface="Times New Roman" pitchFamily="18" charset="0"/>
              </a:rPr>
              <a:t>BC</a:t>
            </a:r>
          </a:p>
        </p:txBody>
      </p:sp>
    </p:spTree>
    <p:extLst>
      <p:ext uri="{BB962C8B-B14F-4D97-AF65-F5344CB8AC3E}">
        <p14:creationId xmlns:p14="http://schemas.microsoft.com/office/powerpoint/2010/main" val="342097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文本框 4"/>
          <p:cNvSpPr txBox="1">
            <a:spLocks noChangeArrowheads="1"/>
          </p:cNvSpPr>
          <p:nvPr/>
        </p:nvSpPr>
        <p:spPr bwMode="auto">
          <a:xfrm>
            <a:off x="1867212" y="837651"/>
            <a:ext cx="8147973" cy="417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宋体" panose="02010600030101010101" pitchFamily="2" charset="-122"/>
              </a:rPr>
              <a:t>6.</a:t>
            </a:r>
            <a:r>
              <a:rPr lang="zh-CN" altLang="en-US" sz="2800">
                <a:latin typeface="宋体" panose="02010600030101010101" pitchFamily="2" charset="-122"/>
              </a:rPr>
              <a:t>下列不是利用声信息的有</a:t>
            </a:r>
            <a:r>
              <a:rPr lang="en-US" altLang="zh-CN" sz="2800">
                <a:latin typeface="宋体" panose="02010600030101010101" pitchFamily="2" charset="-122"/>
              </a:rPr>
              <a:t>(    )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宋体" panose="02010600030101010101" pitchFamily="2" charset="-122"/>
              </a:rPr>
              <a:t>A.</a:t>
            </a:r>
            <a:r>
              <a:rPr lang="zh-CN" altLang="en-US" sz="2800">
                <a:latin typeface="宋体" panose="02010600030101010101" pitchFamily="2" charset="-122"/>
              </a:rPr>
              <a:t>远处隆隆雷声预示着可能有一场大雨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宋体" panose="02010600030101010101" pitchFamily="2" charset="-122"/>
              </a:rPr>
              <a:t>B.</a:t>
            </a:r>
            <a:r>
              <a:rPr lang="zh-CN" altLang="en-US" sz="2800">
                <a:latin typeface="宋体" panose="02010600030101010101" pitchFamily="2" charset="-122"/>
              </a:rPr>
              <a:t>医生利用</a:t>
            </a:r>
            <a:r>
              <a:rPr lang="en-US" altLang="zh-CN" sz="2800">
                <a:latin typeface="宋体" panose="02010600030101010101" pitchFamily="2" charset="-122"/>
              </a:rPr>
              <a:t>B</a:t>
            </a:r>
            <a:r>
              <a:rPr lang="zh-CN" altLang="en-US" sz="2800">
                <a:latin typeface="宋体" panose="02010600030101010101" pitchFamily="2" charset="-122"/>
              </a:rPr>
              <a:t>超观察人的身体状态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宋体" panose="02010600030101010101" pitchFamily="2" charset="-122"/>
              </a:rPr>
              <a:t>C.</a:t>
            </a:r>
            <a:r>
              <a:rPr lang="zh-CN" altLang="en-US" sz="2800">
                <a:latin typeface="宋体" panose="02010600030101010101" pitchFamily="2" charset="-122"/>
              </a:rPr>
              <a:t>外科医生利用超声波除去人体内结石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latin typeface="宋体" panose="02010600030101010101" pitchFamily="2" charset="-122"/>
              </a:rPr>
              <a:t>D.</a:t>
            </a:r>
            <a:r>
              <a:rPr lang="zh-CN" altLang="en-US" sz="2800">
                <a:latin typeface="宋体" panose="02010600030101010101" pitchFamily="2" charset="-122"/>
              </a:rPr>
              <a:t>有经验的人选瓷碗总是敲一敲分辨音质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6353471" y="972243"/>
            <a:ext cx="796697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31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pic>
        <p:nvPicPr>
          <p:cNvPr id="39940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0024467" y="11717588"/>
            <a:ext cx="346525" cy="329359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2166026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矩形 34820"/>
          <p:cNvSpPr>
            <a:spLocks noChangeArrowheads="1"/>
          </p:cNvSpPr>
          <p:nvPr/>
        </p:nvSpPr>
        <p:spPr bwMode="auto">
          <a:xfrm>
            <a:off x="2637612" y="1826640"/>
            <a:ext cx="7123869" cy="3315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 anchor="ctr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>
                <a:solidFill>
                  <a:srgbClr val="6600FF"/>
                </a:solidFill>
                <a:latin typeface="宋体" panose="02010600030101010101" pitchFamily="2" charset="-122"/>
              </a:rPr>
              <a:t> </a:t>
            </a:r>
            <a:r>
              <a:rPr lang="zh-CN" altLang="en-US" sz="2800">
                <a:solidFill>
                  <a:srgbClr val="0000FF"/>
                </a:solidFill>
                <a:latin typeface="宋体" panose="02010600030101010101" pitchFamily="2" charset="-122"/>
              </a:rPr>
              <a:t>声：</a:t>
            </a:r>
            <a:r>
              <a:rPr lang="zh-CN" altLang="en-US" sz="2800">
                <a:latin typeface="宋体" panose="02010600030101010101" pitchFamily="2" charset="-122"/>
              </a:rPr>
              <a:t>概念比较</a:t>
            </a:r>
            <a:r>
              <a:rPr lang="zh-CN" altLang="en-US" sz="2800" u="sng">
                <a:solidFill>
                  <a:srgbClr val="FF0000"/>
                </a:solidFill>
                <a:latin typeface="宋体" panose="02010600030101010101" pitchFamily="2" charset="-122"/>
              </a:rPr>
              <a:t>广</a:t>
            </a:r>
            <a:r>
              <a:rPr lang="zh-CN" altLang="en-US" sz="2800">
                <a:latin typeface="宋体" panose="02010600030101010101" pitchFamily="2" charset="-122"/>
              </a:rPr>
              <a:t>，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宋体" panose="02010600030101010101" pitchFamily="2" charset="-122"/>
              </a:rPr>
              <a:t>         包括声音、超声、次声等；</a:t>
            </a:r>
          </a:p>
          <a:p>
            <a:pPr eaLnBrk="1" hangingPunct="1">
              <a:lnSpc>
                <a:spcPct val="150000"/>
              </a:lnSpc>
            </a:pPr>
            <a:endParaRPr lang="zh-CN" altLang="en-US" sz="2800">
              <a:latin typeface="宋体" panose="02010600030101010101" pitchFamily="2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800">
                <a:solidFill>
                  <a:srgbClr val="0000FF"/>
                </a:solidFill>
                <a:latin typeface="宋体" panose="02010600030101010101" pitchFamily="2" charset="-122"/>
              </a:rPr>
              <a:t>声音：</a:t>
            </a:r>
            <a:r>
              <a:rPr lang="zh-CN" altLang="en-US" sz="2800">
                <a:latin typeface="宋体" panose="02010600030101010101" pitchFamily="2" charset="-122"/>
              </a:rPr>
              <a:t>概念比较</a:t>
            </a:r>
            <a:r>
              <a:rPr lang="zh-CN" altLang="en-US" sz="2800" u="sng">
                <a:solidFill>
                  <a:srgbClr val="FF0000"/>
                </a:solidFill>
                <a:latin typeface="宋体" panose="02010600030101010101" pitchFamily="2" charset="-122"/>
              </a:rPr>
              <a:t>窄</a:t>
            </a:r>
            <a:r>
              <a:rPr lang="zh-CN" altLang="en-US" sz="2800">
                <a:latin typeface="宋体" panose="02010600030101010101" pitchFamily="2" charset="-122"/>
              </a:rPr>
              <a:t>，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800">
                <a:latin typeface="宋体" panose="02010600030101010101" pitchFamily="2" charset="-122"/>
              </a:rPr>
              <a:t>        仅指人耳能感觉到的那部分声。 </a:t>
            </a:r>
          </a:p>
        </p:txBody>
      </p:sp>
      <p:sp>
        <p:nvSpPr>
          <p:cNvPr id="34822" name="左大括号 34821"/>
          <p:cNvSpPr/>
          <p:nvPr/>
        </p:nvSpPr>
        <p:spPr bwMode="auto">
          <a:xfrm>
            <a:off x="2317386" y="2235843"/>
            <a:ext cx="190280" cy="1988823"/>
          </a:xfrm>
          <a:prstGeom prst="leftBrace">
            <a:avLst>
              <a:gd name="adj1" fmla="val 87837"/>
              <a:gd name="adj2" fmla="val 46940"/>
            </a:avLst>
          </a:prstGeom>
          <a:noFill/>
          <a:ln w="12700">
            <a:solidFill>
              <a:srgbClr val="2F2F00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9858" tIns="44929" rIns="89858" bIns="44929" anchor="ctr"/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sz="2800" b="1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871367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821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821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charRg st="12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821">
                                            <p:txEl>
                                              <p:charRg st="12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821">
                                            <p:txEl>
                                              <p:charRg st="12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W020080212460799305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3804" y="1768724"/>
            <a:ext cx="5542850" cy="4094822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923803" y="978578"/>
            <a:ext cx="4455319" cy="619133"/>
          </a:xfrm>
          <a:prstGeom prst="cloudCallout">
            <a:avLst>
              <a:gd name="adj1" fmla="val 104759"/>
              <a:gd name="adj2" fmla="val -7546"/>
            </a:avLst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9858" tIns="44929" rIns="89858" bIns="44929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chemeClr val="bg1"/>
                </a:solidFill>
              </a:rPr>
              <a:t>聪明的你</a:t>
            </a:r>
            <a:r>
              <a:rPr lang="en-US" altLang="zh-CN" sz="2800" b="1">
                <a:solidFill>
                  <a:schemeClr val="bg1"/>
                </a:solidFill>
              </a:rPr>
              <a:t>,</a:t>
            </a:r>
            <a:r>
              <a:rPr lang="zh-CN" altLang="en-US" sz="2800" b="1">
                <a:solidFill>
                  <a:schemeClr val="bg1"/>
                </a:solidFill>
              </a:rPr>
              <a:t>猜一猜</a:t>
            </a:r>
            <a:r>
              <a:rPr lang="en-US" altLang="zh-CN" sz="2800" b="1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783029" y="5934800"/>
            <a:ext cx="7160996" cy="6397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89858" tIns="44929" rIns="89858" bIns="44929">
            <a:spAutoFit/>
          </a:bodyPr>
          <a:lstStyle/>
          <a:p>
            <a:pPr>
              <a:defRPr/>
            </a:pPr>
            <a:r>
              <a:rPr lang="zh-CN" altLang="en-US" sz="35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蝙蝠在漆黑的夜晚，是怎样探路的</a:t>
            </a:r>
            <a:r>
              <a:rPr lang="en-US" sz="35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80904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975753" y="5790708"/>
            <a:ext cx="3490000" cy="69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900">
                <a:solidFill>
                  <a:srgbClr val="6600FF"/>
                </a:solidFill>
                <a:ea typeface="华文新魏" pitchFamily="2" charset="-122"/>
              </a:rPr>
              <a:t>声能传递信息。</a:t>
            </a:r>
          </a:p>
        </p:txBody>
      </p:sp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2854189" y="878821"/>
            <a:ext cx="4232553" cy="69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900">
                <a:solidFill>
                  <a:srgbClr val="CC0099"/>
                </a:solidFill>
                <a:ea typeface="华文中宋" pitchFamily="2" charset="-122"/>
              </a:rPr>
              <a:t>声有什么作用？</a:t>
            </a:r>
          </a:p>
        </p:txBody>
      </p:sp>
      <p:pic>
        <p:nvPicPr>
          <p:cNvPr id="6148" name="Picture 6" descr="城s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1849" y="1634128"/>
            <a:ext cx="3638510" cy="2793220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9" name="Text Box 7">
            <a:hlinkClick r:id="rId5" action="ppaction://hlinkfile"/>
          </p:cNvPr>
          <p:cNvSpPr txBox="1">
            <a:spLocks noChangeArrowheads="1"/>
          </p:cNvSpPr>
          <p:nvPr/>
        </p:nvSpPr>
        <p:spPr bwMode="auto">
          <a:xfrm>
            <a:off x="1590301" y="4425767"/>
            <a:ext cx="3718954" cy="1383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r>
              <a:rPr lang="zh-CN" altLang="en-US" sz="2800" b="1">
                <a:solidFill>
                  <a:srgbClr val="00B050"/>
                </a:solidFill>
                <a:latin typeface="Tahoma" panose="020B0604030504040204" pitchFamily="34" charset="0"/>
                <a:ea typeface="楷体" panose="02010609060101010101" pitchFamily="49" charset="-122"/>
              </a:rPr>
              <a:t>远处轰隆隆的雷声预示</a:t>
            </a:r>
          </a:p>
          <a:p>
            <a:r>
              <a:rPr lang="zh-CN" altLang="en-US" sz="2800" b="1">
                <a:solidFill>
                  <a:srgbClr val="00B050"/>
                </a:solidFill>
                <a:latin typeface="Tahoma" panose="020B0604030504040204" pitchFamily="34" charset="0"/>
                <a:ea typeface="楷体" panose="02010609060101010101" pitchFamily="49" charset="-122"/>
              </a:rPr>
              <a:t>着一场可能的大雨。</a:t>
            </a:r>
          </a:p>
        </p:txBody>
      </p:sp>
      <p:pic>
        <p:nvPicPr>
          <p:cNvPr id="6150" name="Picture 8" descr="3a86813d857be113baa1679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19645" y="2774220"/>
            <a:ext cx="4665709" cy="2701379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1" name="Rectangle 9"/>
          <p:cNvSpPr>
            <a:spLocks noChangeArrowheads="1"/>
          </p:cNvSpPr>
          <p:nvPr/>
        </p:nvSpPr>
        <p:spPr bwMode="auto">
          <a:xfrm>
            <a:off x="6011586" y="1624630"/>
            <a:ext cx="3646246" cy="1381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楷体_GB2312" pitchFamily="49" charset="-122"/>
                <a:ea typeface="楷体" panose="02010609060101010101" pitchFamily="49" charset="-122"/>
              </a:rPr>
              <a:t>海豚利用声波识别食物，敌人和它们周围的环境。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4041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9" grpId="0"/>
      <p:bldP spid="61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200525528-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94708" y="2270679"/>
            <a:ext cx="2311197" cy="2964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2852642" y="1122672"/>
            <a:ext cx="4603829" cy="70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900" b="1">
                <a:latin typeface="华文行楷" pitchFamily="2" charset="-122"/>
                <a:ea typeface="华文行楷" pitchFamily="2" charset="-122"/>
              </a:rPr>
              <a:t>一、声音传递信息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2503024" y="2270678"/>
            <a:ext cx="4842065" cy="5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10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医生通过听诊器诊断疾病。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2431863" y="3349014"/>
            <a:ext cx="5052455" cy="1064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r>
              <a:rPr lang="zh-CN" altLang="en-US" sz="310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汽车修理师傅听汽车发动机</a:t>
            </a:r>
          </a:p>
          <a:p>
            <a:r>
              <a:rPr lang="zh-CN" altLang="en-US" sz="310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的声音判断故障。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2503023" y="4858049"/>
            <a:ext cx="6034792" cy="1064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r>
              <a:rPr lang="zh-CN" altLang="en-US" sz="310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铁路工人用铁锤敲击钢轨，</a:t>
            </a:r>
          </a:p>
          <a:p>
            <a:r>
              <a:rPr lang="zh-CN" altLang="en-US" sz="310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从异常的声音中发现松动的螺栓。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7726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图片 44044" descr="J3F`EP3LLAQ(VS}M5A0C]T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82914" y="1298435"/>
            <a:ext cx="6747952" cy="2831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文本框 44045"/>
          <p:cNvSpPr txBox="1">
            <a:spLocks noChangeArrowheads="1"/>
          </p:cNvSpPr>
          <p:nvPr/>
        </p:nvSpPr>
        <p:spPr bwMode="auto">
          <a:xfrm>
            <a:off x="2348324" y="4671201"/>
            <a:ext cx="7017127" cy="1383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>
                <a:latin typeface="宋体" panose="02010600030101010101" pitchFamily="2" charset="-122"/>
              </a:rPr>
              <a:t>蝙蝠靠超声波探测飞行中的障碍物和发现昆虫 </a:t>
            </a:r>
            <a:r>
              <a:rPr lang="en-US" altLang="zh-CN" sz="2800">
                <a:latin typeface="宋体" panose="02010600030101010101" pitchFamily="2" charset="-122"/>
              </a:rPr>
              <a:t>,</a:t>
            </a:r>
            <a:r>
              <a:rPr lang="zh-CN" altLang="en-US" sz="2800">
                <a:latin typeface="宋体" panose="02010600030101010101" pitchFamily="2" charset="-122"/>
              </a:rPr>
              <a:t>人们利用这个现象研制了声呐。</a:t>
            </a:r>
          </a:p>
        </p:txBody>
      </p:sp>
    </p:spTree>
    <p:extLst>
      <p:ext uri="{BB962C8B-B14F-4D97-AF65-F5344CB8AC3E}">
        <p14:creationId xmlns:p14="http://schemas.microsoft.com/office/powerpoint/2010/main" val="971289465"/>
      </p:ext>
    </p:extLst>
  </p:cSld>
  <p:clrMapOvr>
    <a:masterClrMapping/>
  </p:clrMapOvr>
  <p:transition>
    <p:cover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图片 45066" descr="20060723005202554"/>
          <p:cNvPicPr>
            <a:picLocks noChangeAspect="1"/>
          </p:cNvPicPr>
          <p:nvPr/>
        </p:nvPicPr>
        <p:blipFill>
          <a:blip r:embed="rId2"/>
          <a:srcRect t="2260" b="8185"/>
          <a:stretch>
            <a:fillRect/>
          </a:stretch>
        </p:blipFill>
        <p:spPr>
          <a:xfrm>
            <a:off x="1745000" y="1969821"/>
            <a:ext cx="8390850" cy="3287259"/>
          </a:xfrm>
          <a:prstGeom prst="rect">
            <a:avLst/>
          </a:prstGeom>
          <a:noFill/>
          <a:ln w="95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6627" name="文本框 45067"/>
          <p:cNvSpPr txBox="1">
            <a:spLocks noChangeArrowheads="1"/>
          </p:cNvSpPr>
          <p:nvPr/>
        </p:nvSpPr>
        <p:spPr bwMode="auto">
          <a:xfrm>
            <a:off x="1842460" y="1282601"/>
            <a:ext cx="8316595" cy="95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/>
              <a:t>根据回声到来的方位和时间</a:t>
            </a:r>
            <a:r>
              <a:rPr lang="en-US" altLang="zh-CN" sz="2800"/>
              <a:t>,</a:t>
            </a:r>
            <a:r>
              <a:rPr lang="zh-CN" altLang="en-US" sz="2800"/>
              <a:t>来确定目标的位置和距离</a:t>
            </a:r>
          </a:p>
        </p:txBody>
      </p:sp>
      <p:sp>
        <p:nvSpPr>
          <p:cNvPr id="26628" name="文本框 45068"/>
          <p:cNvSpPr txBox="1">
            <a:spLocks noChangeArrowheads="1"/>
          </p:cNvSpPr>
          <p:nvPr/>
        </p:nvSpPr>
        <p:spPr bwMode="auto">
          <a:xfrm>
            <a:off x="1927544" y="5716283"/>
            <a:ext cx="7456471" cy="52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latin typeface="宋体" panose="02010600030101010101" pitchFamily="2" charset="-122"/>
              </a:rPr>
              <a:t>蝙蝠觅食、利用声呐探测海洋深度、“</a:t>
            </a:r>
            <a:r>
              <a:rPr lang="en-US" altLang="zh-CN" sz="2800">
                <a:latin typeface="宋体" panose="02010600030101010101" pitchFamily="2" charset="-122"/>
              </a:rPr>
              <a:t>B</a:t>
            </a:r>
            <a:r>
              <a:rPr lang="zh-CN" altLang="en-US" sz="2800">
                <a:latin typeface="宋体" panose="02010600030101010101" pitchFamily="2" charset="-122"/>
              </a:rPr>
              <a:t>超”。</a:t>
            </a:r>
          </a:p>
        </p:txBody>
      </p:sp>
      <p:sp>
        <p:nvSpPr>
          <p:cNvPr id="26629" name="文本框 8228"/>
          <p:cNvSpPr txBox="1">
            <a:spLocks noChangeArrowheads="1"/>
          </p:cNvSpPr>
          <p:nvPr/>
        </p:nvSpPr>
        <p:spPr bwMode="auto">
          <a:xfrm>
            <a:off x="1842461" y="644468"/>
            <a:ext cx="2110088" cy="517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回声定</a:t>
            </a:r>
            <a:r>
              <a:rPr lang="zh-CN" altLang="en-US" sz="2800">
                <a:solidFill>
                  <a:srgbClr val="FF0000"/>
                </a:solidFill>
              </a:rPr>
              <a:t>位</a:t>
            </a:r>
          </a:p>
        </p:txBody>
      </p:sp>
    </p:spTree>
    <p:extLst>
      <p:ext uri="{BB962C8B-B14F-4D97-AF65-F5344CB8AC3E}">
        <p14:creationId xmlns:p14="http://schemas.microsoft.com/office/powerpoint/2010/main" val="923124091"/>
      </p:ext>
    </p:extLst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s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31861" y="1554957"/>
            <a:ext cx="3508564" cy="2297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572638" y="4066321"/>
            <a:ext cx="3415744" cy="828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r>
              <a:rPr lang="zh-CN" altLang="en-US" sz="2400" b="1">
                <a:solidFill>
                  <a:srgbClr val="FF33CC"/>
                </a:solidFill>
                <a:latin typeface="仿宋_GB2312" pitchFamily="49" charset="-122"/>
                <a:ea typeface="仿宋_GB2312" pitchFamily="49" charset="-122"/>
              </a:rPr>
              <a:t>    超声波诊断仪(B超)检查、治疗疾病</a:t>
            </a:r>
          </a:p>
        </p:txBody>
      </p:sp>
      <p:pic>
        <p:nvPicPr>
          <p:cNvPr id="11268" name="Picture 4" descr="W0200703076105767000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92375" y="1049834"/>
            <a:ext cx="3267234" cy="320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712371" y="4283254"/>
            <a:ext cx="3290438" cy="456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pPr algn="ctr"/>
            <a:r>
              <a:rPr lang="zh-CN" altLang="en-US" sz="2400" b="1">
                <a:solidFill>
                  <a:srgbClr val="FF33CC"/>
                </a:solidFill>
                <a:latin typeface="仿宋_GB2312" pitchFamily="49" charset="-122"/>
                <a:ea typeface="仿宋_GB2312" pitchFamily="49" charset="-122"/>
              </a:rPr>
              <a:t>胎儿的B超图像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783028" y="5000560"/>
            <a:ext cx="7351276" cy="1383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超声探查对人体没有伤害。利用超声波为孕妇做常规检查，可以确定胎儿的发育状况。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2287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9" grpId="0"/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9" name="图片 91138" descr="C:\Users\Administrator\Desktop\03904003.jpg03904003">
            <a:hlinkClick r:id="rId2" action="ppaction://hlinkfile"/>
          </p:cNvPr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5554" y="1920736"/>
            <a:ext cx="5134445" cy="3453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40" name="图片 91139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70834" y="1857397"/>
            <a:ext cx="2838719" cy="176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1" name="文本框 91140"/>
          <p:cNvSpPr txBox="1">
            <a:spLocks noChangeArrowheads="1"/>
          </p:cNvSpPr>
          <p:nvPr/>
        </p:nvSpPr>
        <p:spPr bwMode="auto">
          <a:xfrm>
            <a:off x="2083790" y="878820"/>
            <a:ext cx="4999858" cy="517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858" tIns="44929" rIns="89858" bIns="44929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>
                <a:latin typeface="宋体" panose="02010600030101010101" pitchFamily="2" charset="-122"/>
              </a:rPr>
              <a:t>利用超声波可以制造倒车雷达 </a:t>
            </a:r>
          </a:p>
        </p:txBody>
      </p:sp>
    </p:spTree>
    <p:extLst>
      <p:ext uri="{BB962C8B-B14F-4D97-AF65-F5344CB8AC3E}">
        <p14:creationId xmlns:p14="http://schemas.microsoft.com/office/powerpoint/2010/main" val="1900434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6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1219</Words>
  <Application>Microsoft Office PowerPoint</Application>
  <PresentationFormat>自定义</PresentationFormat>
  <Paragraphs>95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7</cp:revision>
  <dcterms:created xsi:type="dcterms:W3CDTF">2021-01-05T11:00:49Z</dcterms:created>
  <dcterms:modified xsi:type="dcterms:W3CDTF">2021-01-05T11:12:16Z</dcterms:modified>
</cp:coreProperties>
</file>