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81" r:id="rId18"/>
    <p:sldId id="278" r:id="rId19"/>
    <p:sldId id="282" r:id="rId20"/>
    <p:sldId id="271" r:id="rId21"/>
    <p:sldId id="279" r:id="rId22"/>
    <p:sldId id="280" r:id="rId23"/>
    <p:sldId id="270" r:id="rId24"/>
    <p:sldId id="272" r:id="rId25"/>
    <p:sldId id="273" r:id="rId26"/>
    <p:sldId id="283" r:id="rId27"/>
    <p:sldId id="287" r:id="rId28"/>
    <p:sldId id="284" r:id="rId29"/>
    <p:sldId id="288" r:id="rId30"/>
    <p:sldId id="289" r:id="rId31"/>
    <p:sldId id="285" r:id="rId32"/>
    <p:sldId id="286" r:id="rId33"/>
    <p:sldId id="274" r:id="rId34"/>
    <p:sldId id="275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5D4A6-35FF-4F89-874B-5A0FF7F0E39D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44D62-BCD7-4883-B6B4-65E9C41FF1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04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44D62-BCD7-4883-B6B4-65E9C41FF1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31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44D62-BCD7-4883-B6B4-65E9C41FF15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9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679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3932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7917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5890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81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059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6816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3142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9679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1740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9810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808E0D7-150C-4ADA-9E08-EF1E50CC538F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0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F1666F3-2BC3-47C9-BBBA-80A90F85A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6.4</a:t>
            </a:r>
            <a:r>
              <a:rPr lang="zh-CN" altLang="en-US" dirty="0">
                <a:solidFill>
                  <a:srgbClr val="FF0000"/>
                </a:solidFill>
              </a:rPr>
              <a:t>灯泡的功率</a:t>
            </a:r>
          </a:p>
        </p:txBody>
      </p:sp>
    </p:spTree>
    <p:extLst>
      <p:ext uri="{BB962C8B-B14F-4D97-AF65-F5344CB8AC3E}">
        <p14:creationId xmlns:p14="http://schemas.microsoft.com/office/powerpoint/2010/main" val="39563652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FCD7FE2-AB66-4564-B13B-00BB7BE1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1" y="304800"/>
            <a:ext cx="11458669" cy="6248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latin typeface="Times New Roman" pitchFamily="18" charset="0"/>
              </a:rPr>
              <a:t>实验电路图：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5.</a:t>
            </a:r>
            <a:r>
              <a:rPr lang="zh-CN" altLang="en-US" sz="3200">
                <a:latin typeface="Times New Roman" pitchFamily="18" charset="0"/>
              </a:rPr>
              <a:t>实验步骤：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）断开开关，按电路图连好实物，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并将滑片</a:t>
            </a:r>
            <a:r>
              <a:rPr lang="en-US" altLang="zh-CN" sz="3200">
                <a:latin typeface="Times New Roman" pitchFamily="18" charset="0"/>
              </a:rPr>
              <a:t>P</a:t>
            </a:r>
            <a:r>
              <a:rPr lang="zh-CN" altLang="en-US" sz="3200">
                <a:latin typeface="Times New Roman" pitchFamily="18" charset="0"/>
              </a:rPr>
              <a:t>置于电阻最大处；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）检查电路的连接，闭合开关。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调节滑片</a:t>
            </a:r>
            <a:r>
              <a:rPr lang="en-US" altLang="zh-CN" sz="3200">
                <a:latin typeface="Times New Roman" pitchFamily="18" charset="0"/>
              </a:rPr>
              <a:t>P</a:t>
            </a:r>
            <a:r>
              <a:rPr lang="zh-CN" altLang="en-US" sz="3200">
                <a:latin typeface="Times New Roman" pitchFamily="18" charset="0"/>
              </a:rPr>
              <a:t>的位置，先后使电压表的示数为</a:t>
            </a:r>
            <a:r>
              <a:rPr lang="en-US" altLang="zh-CN" sz="3200">
                <a:latin typeface="Times New Roman" pitchFamily="18" charset="0"/>
              </a:rPr>
              <a:t>2.0V</a:t>
            </a:r>
            <a:r>
              <a:rPr lang="zh-CN" altLang="en-US" sz="3200">
                <a:latin typeface="Times New Roman" pitchFamily="18" charset="0"/>
              </a:rPr>
              <a:t>、</a:t>
            </a:r>
            <a:r>
              <a:rPr lang="en-US" altLang="zh-CN" sz="3200"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、</a:t>
            </a:r>
            <a:r>
              <a:rPr lang="en-US" altLang="zh-CN" sz="3200">
                <a:latin typeface="Times New Roman" pitchFamily="18" charset="0"/>
              </a:rPr>
              <a:t>3.0V</a:t>
            </a:r>
            <a:r>
              <a:rPr lang="zh-CN" altLang="en-US" sz="3200">
                <a:latin typeface="Times New Roman" pitchFamily="18" charset="0"/>
              </a:rPr>
              <a:t>，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读出电流表的示数并观察小灯泡的亮度，记录实验数据；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）整理实验器材。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9DFF5B0-004E-46CF-8015-7852FA50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093" y="600686"/>
            <a:ext cx="3990232" cy="32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99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3D20E99-31A8-4E0E-9F06-346AF79F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08" y="3618343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79117CB-B86D-402E-B981-0574170702D0}"/>
              </a:ext>
            </a:extLst>
          </p:cNvPr>
          <p:cNvGrpSpPr/>
          <p:nvPr/>
        </p:nvGrpSpPr>
        <p:grpSpPr>
          <a:xfrm>
            <a:off x="4461526" y="3463051"/>
            <a:ext cx="484630" cy="324555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0826658-BE85-4DED-AD20-0A768DF2B6C3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0B57DCB-35A8-40F8-98EF-3BDBBCD3183E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241CAF7-9592-4929-8D89-7E026B8AE44C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C4756C6-6456-403E-A7FD-80A67754F43F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A10411B-284E-45EC-8B64-25F56737029B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9C3DB0F-37B5-497D-807F-7231F896D0FB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1BF166E-E73D-48B5-9CC2-A957740F4114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59FC5EA-580D-487E-B0E6-2B29EACC0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480" y="1203736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E092D23-764F-4602-98B5-3A86F0A81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026" y="4665413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6AA162-7156-4F89-B719-1C9C75724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026" y="4485664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D8EE122-270D-48D5-B0A7-850C41505F44}"/>
              </a:ext>
            </a:extLst>
          </p:cNvPr>
          <p:cNvGrpSpPr/>
          <p:nvPr/>
        </p:nvGrpSpPr>
        <p:grpSpPr>
          <a:xfrm>
            <a:off x="6931141" y="1686117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413E031-0BC5-4F6E-8AA3-7BD83ABB0F71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8B53B7C-D118-4F8A-B590-F5111F2A575A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72846DD-1B0F-44D3-9B75-C52962610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36" y="1256338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8C7C6DE-E792-4999-8141-ABC4BB18A4DE}"/>
              </a:ext>
            </a:extLst>
          </p:cNvPr>
          <p:cNvGrpSpPr/>
          <p:nvPr/>
        </p:nvGrpSpPr>
        <p:grpSpPr>
          <a:xfrm>
            <a:off x="4139409" y="1660388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4A7277F-92D9-43EB-A7C7-71B465950413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B381D0A-EF80-4F71-8924-FC1D2E1C1E81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CBDE9E1-BED7-478B-9F24-50ECC333A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162" y="4460802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980396E-8F42-4F60-9D01-30F87C7F647A}"/>
              </a:ext>
            </a:extLst>
          </p:cNvPr>
          <p:cNvSpPr/>
          <p:nvPr/>
        </p:nvSpPr>
        <p:spPr>
          <a:xfrm>
            <a:off x="4862757" y="4873406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5EA6B89-E669-4741-8580-D02F9B174832}"/>
              </a:ext>
            </a:extLst>
          </p:cNvPr>
          <p:cNvGrpSpPr/>
          <p:nvPr/>
        </p:nvGrpSpPr>
        <p:grpSpPr>
          <a:xfrm>
            <a:off x="6976072" y="4367245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C9F224B-5464-4747-8342-5C657F5BAF43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DC295A4-41FC-4EAF-B101-56C1844BF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E0D1318-53A1-4ABA-A210-50994E467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122A6D7-0704-4F06-AA5C-1D1C1B191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A49CA3A-99C2-49E7-A837-160E77B38AA6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B2D79AB-54FF-4DF2-8FB1-440AFDBE43AD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D0757F1-9D82-43C2-9189-1FDB49D9D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EF360A6-E202-4536-A24B-0F4A05B7D8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FECB40D-2A78-404A-BC92-F247DC996FFC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04A89DC-4F09-45A8-A09E-0B848C03D753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F960874-2A73-4E6B-B6EC-B8D40E5FEF7D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E573478-FE38-4490-B729-48AC45EDFA83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B757467-1736-4938-BEFA-E725BAC97A6B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FB9BAC8-8185-471A-886C-2864B53C479A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B5C74E9-A9D2-46F4-8040-D9235BE01691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8A80381-991E-41BB-BD4B-8AB0A213E874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22D51BC-12FD-4CB0-8B42-B4CCA1CE4BE0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85A3CEC-3310-479C-944B-C30163BC5F90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EBB5D3D-4935-4C92-AAAD-22B434CE8C89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3B607A0-E8E4-486E-986D-DD4E5F1E4B6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EB29317-66FB-4109-9381-DB04EF427156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CF84A9B-86F4-489F-A181-FBFDAC4C8798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2BAA0A5-C710-4E7A-BF56-F931AE992B84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E31311C-FB30-44D0-B831-DF5153410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78344EA-8608-4D15-95DB-2E28E95C5781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976992A-FEFB-4CC9-8E4C-2E62EA5AC032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04FAE92-D964-44CE-8DAD-5DAB318B6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6F5FD74-29F0-43E1-912A-EF3B54711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F4DF0B4-9CBC-497B-99F7-B4890F470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038C6AF-9DB5-4031-94A3-96322D7CA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D3F1E98-2BBA-46F6-A9F3-DAEEE1D3DBE7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724768E-F944-442B-AF68-8B333CC49F5E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0CA9939-82FF-4B80-904D-618BA313F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584EFFA-DABB-4981-B39B-A0316A328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3E3C47F-4978-4138-8123-C6ABBEBA2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14B991C-5228-427C-AD63-CC3FB6A4CCC6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9D37069-45FA-4052-AC30-E3BA97245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EDFF0B2-06F0-4877-B8C3-E0C1C9067E47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0FC4BC8-BA7E-4D1E-9FA2-C506C3266E46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387E0A6-D9DE-461A-9C63-8E55CF58B6C9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CDAAEA9-9D62-4AB2-AACA-51461FB59A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2A16519-D0CF-4B61-B28B-43DD50426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08AF11F-4A77-48C4-BB36-4F3ECE314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6C5BA3A-6C0A-43C7-9DA4-90F5BB86BA28}"/>
              </a:ext>
            </a:extLst>
          </p:cNvPr>
          <p:cNvGrpSpPr/>
          <p:nvPr/>
        </p:nvGrpSpPr>
        <p:grpSpPr>
          <a:xfrm>
            <a:off x="8299549" y="4336638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DBE5AFD-04E6-4952-AB5C-D6640470C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2BD7FC5-599D-42DB-B621-B44A66029726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6A9BF49-A35B-469A-A722-35ADA0061829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D6FA246-9BD5-465C-935C-1011BFE900ED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D0B7813-EEE0-4B6C-9270-A12CA7A14EC4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8858AE2-2AA8-44E7-88C4-5C5B87AAF1A8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64C639EA-01A9-4247-ADF0-116803CF41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5949D85C-6977-49DC-A638-3B8FFF81A8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2E60148-E9FD-4DAB-88E4-AE21DB7292BF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E1E4917-1B87-48B4-8B3C-19C49FFFDA03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5AF45C4F-3250-42DF-BD8E-6A8E3CD8BE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6696E044-31A4-4658-B55D-65339FD98F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326AA250-75A1-4A34-BCE2-59036DEA3C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9576A51-DE7C-4432-8AC5-0DA02754D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8E59D00-FC02-4016-90DC-A4DD4E0EC0EB}"/>
              </a:ext>
            </a:extLst>
          </p:cNvPr>
          <p:cNvSpPr/>
          <p:nvPr/>
        </p:nvSpPr>
        <p:spPr>
          <a:xfrm>
            <a:off x="6392841" y="4757506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B7289D6-2E0C-4484-9ACC-732A31020B7C}"/>
              </a:ext>
            </a:extLst>
          </p:cNvPr>
          <p:cNvSpPr/>
          <p:nvPr/>
        </p:nvSpPr>
        <p:spPr>
          <a:xfrm>
            <a:off x="7656274" y="2833603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7A6360F-5DDF-41EC-9BFB-4DC6B13978F3}"/>
              </a:ext>
            </a:extLst>
          </p:cNvPr>
          <p:cNvSpPr/>
          <p:nvPr/>
        </p:nvSpPr>
        <p:spPr>
          <a:xfrm>
            <a:off x="4908158" y="2848695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8741995-1047-4CC8-BC5C-79EEC9108A09}"/>
              </a:ext>
            </a:extLst>
          </p:cNvPr>
          <p:cNvSpPr/>
          <p:nvPr/>
        </p:nvSpPr>
        <p:spPr>
          <a:xfrm>
            <a:off x="3229832" y="3980879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B60E329-DBE4-4A0B-9AA4-C0ED633C1095}"/>
              </a:ext>
            </a:extLst>
          </p:cNvPr>
          <p:cNvSpPr/>
          <p:nvPr/>
        </p:nvSpPr>
        <p:spPr>
          <a:xfrm>
            <a:off x="4134770" y="2810375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E396EF0-DD40-4F04-9713-AA05AC4CCF7B}"/>
              </a:ext>
            </a:extLst>
          </p:cNvPr>
          <p:cNvSpPr/>
          <p:nvPr/>
        </p:nvSpPr>
        <p:spPr>
          <a:xfrm flipH="1">
            <a:off x="4843932" y="2858629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52BBC54-FB17-49DF-B669-0E0D2EC8EEEC}"/>
              </a:ext>
            </a:extLst>
          </p:cNvPr>
          <p:cNvSpPr/>
          <p:nvPr/>
        </p:nvSpPr>
        <p:spPr>
          <a:xfrm>
            <a:off x="3478515" y="5720168"/>
            <a:ext cx="582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2.0V   </a:t>
            </a:r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0.28A 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发光较暗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85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4.07407E-06 L -0.01653 4.07407E-06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940000"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60000">
                                      <p:cBhvr>
                                        <p:cTn id="8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  <p:bldP spid="90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41587A9-75AE-4340-B273-23B313C0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00" y="3620740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F7291D-505A-4778-8FB0-3D5961716C65}"/>
              </a:ext>
            </a:extLst>
          </p:cNvPr>
          <p:cNvGrpSpPr/>
          <p:nvPr/>
        </p:nvGrpSpPr>
        <p:grpSpPr>
          <a:xfrm>
            <a:off x="4374168" y="3337068"/>
            <a:ext cx="668866" cy="471985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02C147B-6D3B-4AD3-9A92-4707642209E1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FEDE323-51D1-4FF0-97CE-8830C9591FEB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6CC3262-4F40-4FD7-A0DA-8AC7072F49BA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AF2FF7C-3AA7-4CC7-96B0-1ABE0F3124A0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6841746-5A07-4F82-94C1-9FDA63A27415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FC7E23F-1B46-4116-B718-2124FB6CF3A7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28D987E-0648-436E-82CC-7A39A35BEE72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447159A-9203-461F-9966-B50D2D38E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72" y="1206133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30CA668-2C48-4E3C-BE45-1C1A12E41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18" y="4667810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2B6DD30-42E6-48F6-AB22-577C7ED8F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18" y="4488061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A25C6A0-76E8-4EE6-ABB9-8E999EFBF88A}"/>
              </a:ext>
            </a:extLst>
          </p:cNvPr>
          <p:cNvGrpSpPr/>
          <p:nvPr/>
        </p:nvGrpSpPr>
        <p:grpSpPr>
          <a:xfrm>
            <a:off x="6926333" y="1688514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4C1ED32-6841-45AD-89F9-69AC47D9B882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93C945F-A82D-4197-A945-9E0D6B9B3C6E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C5D37EE-37BD-4ED5-86D3-28A70A1F85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8" y="1258735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EED830D-24AF-4D77-8705-652DAB2DACB1}"/>
              </a:ext>
            </a:extLst>
          </p:cNvPr>
          <p:cNvGrpSpPr/>
          <p:nvPr/>
        </p:nvGrpSpPr>
        <p:grpSpPr>
          <a:xfrm>
            <a:off x="4134601" y="1662785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867E41A-DBFC-4D55-AB66-6FCF7028350F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0DE8FE7-D6F5-4DC8-82EE-95855E07DD45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1F14E18-DB09-428A-99A5-7898CD610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54" y="4463199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0C3DD28-CA11-4CCF-A912-58A82E12EDE4}"/>
              </a:ext>
            </a:extLst>
          </p:cNvPr>
          <p:cNvSpPr/>
          <p:nvPr/>
        </p:nvSpPr>
        <p:spPr>
          <a:xfrm>
            <a:off x="4857949" y="4875803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7B9D0B9-93A3-4B52-A57F-C04C10C7DB9D}"/>
              </a:ext>
            </a:extLst>
          </p:cNvPr>
          <p:cNvGrpSpPr/>
          <p:nvPr/>
        </p:nvGrpSpPr>
        <p:grpSpPr>
          <a:xfrm>
            <a:off x="6971264" y="4369642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1DBE550-E820-43C4-8A82-4CB2E4D50D1F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A34A3CB-49FC-4E76-9018-32DA60FD8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2D60930-BA29-4F88-81E7-60DF87B84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10EF6D0-C76C-41F5-B1D4-1727DD01B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21D8385-3471-4308-8A9A-FCB34C472B9F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4D99793-E98C-46A0-96A6-65C6D2ECB6D6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D6EAC2F-2EBC-4E59-9F93-65774803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49A24F6-FF92-427B-90A5-F703CAA10A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8646E7C-297F-45BE-A9C0-1EC418BBB9A8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DB4BE02-0223-4D18-9B1A-7EE3B51C9A32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BE5E0AD-7A3F-4AE2-A085-527EE4EAF611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9B1BE1C-AE33-4DAC-9BE0-8D5D3B88D5BE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9D0AC51-6B33-4852-AEAC-19B15A4C9DDC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DE76181-0490-4B02-8780-FFFDB1A3A8F7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F00BEF9-4F9D-41D3-BC52-C1962A475CC0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AE93DF3-B219-4221-B700-9CF3520628D1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3F6CFBB-4E32-4072-8E24-23A75B2F588A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C4C4F13-D7C6-4669-A3E4-7823DD1AF128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1A93A9C-6CC0-44DA-870C-E367EA74F794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0E36C74-007D-4BDD-8553-B32D05970BEE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6095D27-B5CE-4168-BF31-81A4B391508C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DBA799B-8D98-4B5A-9EBC-4B3957EF3845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09B31B7-D747-4BFA-AAD2-9AADB4E82351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9091DEC-3DAD-4700-9BFD-BF4743B7A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E245CAF-0CE2-426B-B9B1-ACFEBF7117BA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EBD85FD-8C3D-47B2-8298-4DC0CFCB847B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19FFE34-723C-40CF-8E98-AA4779511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F2AFB19-F6D7-416D-B80A-621F41EFE8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F6B0761-1506-435E-84D0-17BA68F8A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223ADE7-B41F-417E-B612-626EB3F72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60DD510-7AEF-454E-95EE-82E080A03D7C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6131C85-3EC2-4138-948F-69758BCD7E36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01856AA-BCD6-484A-91B9-A73974492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BE90863-6D26-401E-A224-8C25CC0FC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5ECA17D-A958-470D-9BB0-E8AFED925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663187F-AA36-4C8D-AC08-3C173150CBCD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15D1E4C-AABA-42E1-A399-595C92385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A4AE6D2-474C-4D9E-A559-096234054184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E50F09C-197D-407D-86F3-DBC967F2768F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5DBB20B-4639-4EB4-9614-58BF81C6F02D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11DC0E3-1945-420D-9055-A8FDD41B72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858284A-F612-4B8E-BDBC-65B400DF0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4F7CB36-CE81-40B9-8309-4B2B43DA6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002CB54-E016-4935-B991-5ECF2EFF1BE3}"/>
              </a:ext>
            </a:extLst>
          </p:cNvPr>
          <p:cNvGrpSpPr/>
          <p:nvPr/>
        </p:nvGrpSpPr>
        <p:grpSpPr>
          <a:xfrm>
            <a:off x="8113768" y="4339035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E15F1D8-8912-4AE2-AB55-484AF47C5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29BFA17-2E1A-457B-81EA-F97EE6B793A8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D50D078-DE2D-4AA1-B177-8CBC221F3750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D42D098-D1DA-4879-8A48-5C929A839BEF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9F1EB4A-CB28-4126-8BCF-34EFF6D99784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C309043-DC7B-498F-8757-7D34AD582A19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912C995A-5E06-4231-B237-B76DC7E026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C4C11D5F-32DC-4C00-97AA-64302AF5BF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C1DEC82-C952-4561-ADC3-1370B997D007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C47984F-F665-404C-BBDC-E0C694E37A19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18A62F5F-D3C3-4465-99B7-7DFCE58297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E152EA34-733F-4231-80D8-C831BB6447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CDD468E4-5A5B-4BC6-9D00-75C551FF22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2824C56-387E-49E1-825F-6DF986B95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C89B8A2-CED8-4A0A-89FC-DEF51E455760}"/>
              </a:ext>
            </a:extLst>
          </p:cNvPr>
          <p:cNvSpPr/>
          <p:nvPr/>
        </p:nvSpPr>
        <p:spPr>
          <a:xfrm>
            <a:off x="6388033" y="4759903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D6B3625-183F-4B9F-A140-412405CDAF88}"/>
              </a:ext>
            </a:extLst>
          </p:cNvPr>
          <p:cNvSpPr/>
          <p:nvPr/>
        </p:nvSpPr>
        <p:spPr>
          <a:xfrm>
            <a:off x="7651466" y="2836000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974707-2EB7-48C8-8FDA-4E3FD61BD179}"/>
              </a:ext>
            </a:extLst>
          </p:cNvPr>
          <p:cNvSpPr/>
          <p:nvPr/>
        </p:nvSpPr>
        <p:spPr>
          <a:xfrm>
            <a:off x="4903350" y="2851092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CFDF478-1D0F-472F-A678-CA50DA9C3370}"/>
              </a:ext>
            </a:extLst>
          </p:cNvPr>
          <p:cNvSpPr/>
          <p:nvPr/>
        </p:nvSpPr>
        <p:spPr>
          <a:xfrm>
            <a:off x="3225024" y="3983276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4D79A07-400A-485C-871D-3547D6543ED4}"/>
              </a:ext>
            </a:extLst>
          </p:cNvPr>
          <p:cNvSpPr/>
          <p:nvPr/>
        </p:nvSpPr>
        <p:spPr>
          <a:xfrm>
            <a:off x="4129962" y="2812772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57C316C-5E5E-4E1E-90F8-BBD030C194C3}"/>
              </a:ext>
            </a:extLst>
          </p:cNvPr>
          <p:cNvSpPr/>
          <p:nvPr/>
        </p:nvSpPr>
        <p:spPr>
          <a:xfrm flipH="1">
            <a:off x="4839124" y="2861026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35DEE8D-1D14-46C0-A52D-B65BBD11DFCD}"/>
              </a:ext>
            </a:extLst>
          </p:cNvPr>
          <p:cNvSpPr/>
          <p:nvPr/>
        </p:nvSpPr>
        <p:spPr>
          <a:xfrm>
            <a:off x="3478515" y="5720168"/>
            <a:ext cx="582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2.5V   </a:t>
            </a:r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0.30A 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正常发光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65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1.48148E-06 L -0.01653 -1.48148E-06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120000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920000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  <p:bldP spid="91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267C94B-000C-49BE-81AD-8E8DD4AD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00" y="3620740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5A8E88-10EC-4CC0-B452-43F17ECB4CCE}"/>
              </a:ext>
            </a:extLst>
          </p:cNvPr>
          <p:cNvGrpSpPr/>
          <p:nvPr/>
        </p:nvGrpSpPr>
        <p:grpSpPr>
          <a:xfrm>
            <a:off x="4286251" y="3252166"/>
            <a:ext cx="832144" cy="556888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EDC3EAE-305B-4648-9627-1A91945DD103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3780D96-FA07-4DB6-90A0-DFD3C551760A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63AF701-32A0-4BB1-8C8E-93EFB543BE07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B054E92-A781-4733-94F8-416184FC8BDF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81EBF84-8ADA-4C7D-92DF-773E2FE35609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FB23ACA-08EC-4529-A506-834D361581BC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E853364-67FD-4B0C-BA21-EE0DB975DE98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686018C-1063-4B6B-B8FD-7D9EFAD57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72" y="1206133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68BD02-0611-49B3-804D-9C6CCEEE9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18" y="4667810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9FAAC37-517E-48B6-8199-36EB218B6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18" y="4488061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F630F27-CD0F-470A-BCB2-6147E109B0F4}"/>
              </a:ext>
            </a:extLst>
          </p:cNvPr>
          <p:cNvGrpSpPr/>
          <p:nvPr/>
        </p:nvGrpSpPr>
        <p:grpSpPr>
          <a:xfrm>
            <a:off x="6926333" y="1688514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3899EFF-3F70-47C1-8FB8-E3B2BDFB2333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E33F06F-8DDF-471E-9C27-8A88875B5D25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5610E5F-1800-46DD-9C20-C58B810177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8" y="1258735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25641FD-662B-4C7C-A6EB-22E8AF5094E9}"/>
              </a:ext>
            </a:extLst>
          </p:cNvPr>
          <p:cNvGrpSpPr/>
          <p:nvPr/>
        </p:nvGrpSpPr>
        <p:grpSpPr>
          <a:xfrm>
            <a:off x="4134601" y="1662785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0F12DA8-F7C3-4941-85D8-B3A8707CB784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6F2E9D4-0D27-4F91-94C2-616EF61EE191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E454C02-FB2F-4B0E-A2A0-6F3857510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54" y="4463199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A69E674-769E-4502-AAD9-B44F1990717E}"/>
              </a:ext>
            </a:extLst>
          </p:cNvPr>
          <p:cNvSpPr/>
          <p:nvPr/>
        </p:nvSpPr>
        <p:spPr>
          <a:xfrm>
            <a:off x="4857949" y="4875803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565B251-B019-4F24-B081-75D4E768CAEA}"/>
              </a:ext>
            </a:extLst>
          </p:cNvPr>
          <p:cNvGrpSpPr/>
          <p:nvPr/>
        </p:nvGrpSpPr>
        <p:grpSpPr>
          <a:xfrm>
            <a:off x="6971264" y="4369642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C0F9CB5-2550-4B24-BA1C-BE41862A953E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5AC74D1-6EDB-4D9E-A92F-F56C551EC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94FB033-A196-4A06-8024-4D498C4B5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A4232D0-4C24-4C82-B6FD-24772B78B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31609A2-77C2-4F99-8C78-172AFC554526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E38AAC8-E3BF-49A9-AC1A-2720C2A21758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1201A6C-7CCA-42A7-9BBC-AEAE087F1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3AC6462-862C-4786-80BA-F463567D79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0C530DD-EEB3-414C-B35D-B6DBB779DF67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2E846B7-16AD-49BF-9BA0-DDB1F6FC42A6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873C00D-623E-4179-B78A-80D55BD1471C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99627A5-C405-4BBC-9E1B-5D8848DF0F8F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1CD2948-9A20-428A-BE43-E86A0A0A993D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8EE0BFC-FB3E-44B5-A836-154EE0787790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B490408-8EBA-409A-A1FD-8726976EC5AC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D4A858F-E39D-46FD-A450-5280345CE2C1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C32FADE-16F6-4173-A582-702F510440BB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6E216FF-E3ED-4A84-8F9B-4C2F7B91F723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F34E7E5-0D92-45C1-8A50-917C0257DFAA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561C4C7-F43A-415D-90E4-84C8E6D4C1B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FA3CC67-C3A8-4016-A616-7811742A90FC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C93E06D-C5EC-4727-93CE-099873F4F191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BEFF7A1-D5A7-40D3-BE96-636555405F97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C11F76F-EA9F-4306-927F-788AE01BA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72120C1-BCE4-4AA6-B829-FB0E0CD38595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8D6CA4D-659A-424C-8A25-BA7BDBAB569B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C34DFB5-0FAE-4AC3-BC5D-A2C8307B4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5E0B45C-8E10-4598-B8DB-6FDDF1CF6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F38017D-67FB-441E-A87C-FA7FD6D23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7BB8327-ED3D-423C-9FE3-05027F4C0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E9AE319-C431-47D8-8CC5-6B06A2EC814C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383AC8E-AF8C-4A94-B089-C111CF910E1C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5033D54-ABBC-4B46-B68B-B40EA51AF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C5931D2-F99F-4072-9D30-2752D81F3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240CB53-656F-4241-A404-081EE8B22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F8FDEF8-093C-448F-B8FA-F50252A3ECEE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93DA3A8-1DA0-4CDE-A651-D5343A1AB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0440D6F-3569-4C9B-AD51-E4209620527B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A94D2C7-F093-4D2C-A536-2D6687BD116D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0320A21-5A4C-4329-A67A-17C0D47E5858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8861294-3E1C-43F7-AB70-902E60B47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EB157F6-2733-4DA7-B1EF-1F2E46B8F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CC15DB8-183F-4602-94A4-1E4BD14E3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6B1C3BA-C5F5-4233-BC1B-F62674CB12DE}"/>
              </a:ext>
            </a:extLst>
          </p:cNvPr>
          <p:cNvGrpSpPr/>
          <p:nvPr/>
        </p:nvGrpSpPr>
        <p:grpSpPr>
          <a:xfrm>
            <a:off x="7923268" y="4339035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42F644A-E46F-4F41-ABE5-359B34206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5C4388B-22CB-449B-900F-3B0A3756E5F0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FF98C62-5235-4766-9E53-FC448E7DF64D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AB368CA-D7FB-4BB0-B583-711C9C7A2460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10FE25A-618E-4B68-828C-1F0354607205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50F3CA9-47BE-4C58-AD0F-DD8E8D4CBF13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5C21CA9B-61FE-4A6E-9BE1-16CBE40C66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C3D775FF-483F-4268-95B0-FCC893E2A6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4F3A59E-2326-446B-AA40-7C85706CA454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E5E26BF-5C57-4A0C-8B6F-DCDA9B4B3A55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575EE348-F658-49C8-BEB9-79A94356DD2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92286F6E-EA66-45E6-9C7A-26FA90208B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B99318D9-EF97-4DE3-9C1B-74C2D11E0D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2039305-76D3-4820-92C6-D3613DC9C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EA6892A-6286-4024-8C92-335623B075C3}"/>
              </a:ext>
            </a:extLst>
          </p:cNvPr>
          <p:cNvSpPr/>
          <p:nvPr/>
        </p:nvSpPr>
        <p:spPr>
          <a:xfrm>
            <a:off x="6388033" y="4759903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6C6611-8113-45B7-9671-7E200295FA19}"/>
              </a:ext>
            </a:extLst>
          </p:cNvPr>
          <p:cNvSpPr/>
          <p:nvPr/>
        </p:nvSpPr>
        <p:spPr>
          <a:xfrm>
            <a:off x="7651466" y="2836000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977117C-7550-41C3-BA3A-9999722923B1}"/>
              </a:ext>
            </a:extLst>
          </p:cNvPr>
          <p:cNvSpPr/>
          <p:nvPr/>
        </p:nvSpPr>
        <p:spPr>
          <a:xfrm>
            <a:off x="4903350" y="2851092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9D649D6-29E0-4486-A09E-0F03CC899329}"/>
              </a:ext>
            </a:extLst>
          </p:cNvPr>
          <p:cNvSpPr/>
          <p:nvPr/>
        </p:nvSpPr>
        <p:spPr>
          <a:xfrm>
            <a:off x="3225024" y="3983276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4E99B72-E026-45F8-8A89-5C8929CC5480}"/>
              </a:ext>
            </a:extLst>
          </p:cNvPr>
          <p:cNvSpPr/>
          <p:nvPr/>
        </p:nvSpPr>
        <p:spPr>
          <a:xfrm>
            <a:off x="4129962" y="2812772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19D9CF-B02C-4F5B-9902-CEB7A5033FDA}"/>
              </a:ext>
            </a:extLst>
          </p:cNvPr>
          <p:cNvSpPr/>
          <p:nvPr/>
        </p:nvSpPr>
        <p:spPr>
          <a:xfrm flipH="1">
            <a:off x="4839124" y="2861026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CCFC58D-4002-412B-BA35-3800122DD4C2}"/>
              </a:ext>
            </a:extLst>
          </p:cNvPr>
          <p:cNvSpPr/>
          <p:nvPr/>
        </p:nvSpPr>
        <p:spPr>
          <a:xfrm>
            <a:off x="3478515" y="5720168"/>
            <a:ext cx="582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3.0V   </a:t>
            </a:r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0.32A 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强烈发光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18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1.48148E-06 L -0.01654 -1.48148E-06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820000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  <p:bldP spid="91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E988FCB-9D2A-42F2-9DD7-471D44CAF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03074"/>
              </p:ext>
            </p:extLst>
          </p:nvPr>
        </p:nvGraphicFramePr>
        <p:xfrm>
          <a:off x="1900237" y="994410"/>
          <a:ext cx="8258175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657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52719893"/>
                    </a:ext>
                  </a:extLst>
                </a:gridCol>
                <a:gridCol w="1225918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5015413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427070652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500394209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197033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实验次数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U</a:t>
                      </a:r>
                      <a:r>
                        <a:rPr lang="en-US" altLang="zh-CN" sz="3200" b="0" baseline="-2500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L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/V</a:t>
                      </a:r>
                      <a:endParaRPr lang="zh-CN" altLang="en-US" sz="3200" b="0" baseline="-2500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I</a:t>
                      </a:r>
                      <a:r>
                        <a:rPr lang="en-US" altLang="zh-CN" sz="3200" b="0" baseline="-2500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L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/A</a:t>
                      </a:r>
                      <a:endParaRPr lang="zh-CN" altLang="en-US" sz="3200" b="0" baseline="-2500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灯泡发光情况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P</a:t>
                      </a:r>
                      <a:r>
                        <a:rPr lang="en-US" altLang="zh-CN" sz="3200" b="0" baseline="-2500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L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/W</a:t>
                      </a:r>
                      <a:endParaRPr lang="zh-CN" altLang="en-US" sz="3200" b="0" baseline="-2500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395564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2.0V</a:t>
                      </a:r>
                      <a:endParaRPr lang="zh-CN" altLang="en-US" sz="3200" b="0">
                        <a:solidFill>
                          <a:srgbClr val="0000FF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0.28</a:t>
                      </a:r>
                      <a:endParaRPr lang="zh-CN" altLang="en-US" sz="3200" b="0">
                        <a:solidFill>
                          <a:srgbClr val="0000FF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发光较暗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0">
                        <a:solidFill>
                          <a:srgbClr val="0000FF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26773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2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CC00"/>
                          </a:solidFill>
                          <a:latin typeface="Times New Roman" pitchFamily="18" charset="0"/>
                        </a:rPr>
                        <a:t>2.5V</a:t>
                      </a:r>
                      <a:endParaRPr lang="zh-CN" altLang="en-US" sz="3200" b="0">
                        <a:solidFill>
                          <a:srgbClr val="00CC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CC00"/>
                          </a:solidFill>
                          <a:latin typeface="Times New Roman" pitchFamily="18" charset="0"/>
                        </a:rPr>
                        <a:t>0.30</a:t>
                      </a:r>
                      <a:endParaRPr lang="zh-CN" altLang="en-US" sz="3200" b="0">
                        <a:solidFill>
                          <a:srgbClr val="00CC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00CC00"/>
                          </a:solidFill>
                          <a:latin typeface="Times New Roman" pitchFamily="18" charset="0"/>
                        </a:rPr>
                        <a:t>正常发光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0">
                        <a:solidFill>
                          <a:srgbClr val="00CC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267997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3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3.0V</a:t>
                      </a:r>
                      <a:endParaRPr lang="zh-CN" altLang="en-US" sz="3200" b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0.32</a:t>
                      </a:r>
                      <a:endParaRPr lang="zh-CN" altLang="en-US" sz="3200" b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强烈发光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490967650"/>
                  </a:ext>
                </a:extLst>
              </a:tr>
            </a:tbl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5AF553E-E814-408D-9FCB-4F71F5E8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52400"/>
            <a:ext cx="11249025" cy="752947"/>
          </a:xfrm>
        </p:spPr>
        <p:txBody>
          <a:bodyPr>
            <a:normAutofit/>
          </a:bodyPr>
          <a:lstStyle/>
          <a:p>
            <a:r>
              <a:rPr lang="en-US" altLang="zh-CN" sz="4000">
                <a:latin typeface="Times New Roman" pitchFamily="18" charset="0"/>
              </a:rPr>
              <a:t>6.</a:t>
            </a:r>
            <a:r>
              <a:rPr lang="zh-CN" altLang="en-US" sz="4000">
                <a:latin typeface="Times New Roman" pitchFamily="18" charset="0"/>
              </a:rPr>
              <a:t>统计实验数据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05ABCE9-E163-4640-98CB-959D47967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3310890"/>
            <a:ext cx="11420475" cy="33947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7.</a:t>
            </a:r>
            <a:r>
              <a:rPr lang="zh-CN" altLang="en-US" sz="3200">
                <a:latin typeface="Times New Roman" pitchFamily="18" charset="0"/>
              </a:rPr>
              <a:t>结论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小灯泡的亮度由其实际功率决定，实际功率越大灯泡越亮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实际电压越大，实际功率越大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讨论：有没有必要计算出这三次灯泡电功率的平均值？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测量电功率的方法只有这一种吗？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BDA71A4-E01B-4C7A-8F50-13B705583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44074"/>
              </p:ext>
            </p:extLst>
          </p:nvPr>
        </p:nvGraphicFramePr>
        <p:xfrm>
          <a:off x="8922544" y="1573530"/>
          <a:ext cx="12358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868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577622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0.56</a:t>
                      </a:r>
                      <a:endParaRPr lang="zh-CN" altLang="en-US" sz="3200" b="0">
                        <a:solidFill>
                          <a:srgbClr val="0000FF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2377524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CC00"/>
                          </a:solidFill>
                          <a:latin typeface="Times New Roman" pitchFamily="18" charset="0"/>
                        </a:rPr>
                        <a:t>0.75</a:t>
                      </a:r>
                      <a:endParaRPr lang="zh-CN" altLang="en-US" sz="3200" b="0">
                        <a:solidFill>
                          <a:srgbClr val="00CC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408823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0.96</a:t>
                      </a:r>
                      <a:endParaRPr lang="zh-CN" altLang="en-US" sz="3200" b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39923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856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D47151-4304-454F-9E40-46CED9CC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31" y="215030"/>
            <a:ext cx="11162922" cy="925717"/>
          </a:xfrm>
        </p:spPr>
        <p:txBody>
          <a:bodyPr/>
          <a:lstStyle/>
          <a:p>
            <a:r>
              <a:rPr lang="zh-CN" altLang="en-US"/>
              <a:t>三、利用电能表和秒表测量电功率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339D9B-2910-4EF6-8960-25010E7B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1" y="878191"/>
            <a:ext cx="11162922" cy="55316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原理</a:t>
            </a:r>
            <a:r>
              <a:rPr lang="en-US" altLang="zh-CN" sz="3200">
                <a:latin typeface="Times New Roman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2.</a:t>
            </a:r>
            <a:r>
              <a:rPr lang="zh-CN" altLang="en-US" sz="3200">
                <a:latin typeface="Times New Roman" pitchFamily="18" charset="0"/>
              </a:rPr>
              <a:t> 测量工具：电能表、秒表（停表）；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测量步骤</a:t>
            </a:r>
            <a:r>
              <a:rPr lang="en-US" altLang="zh-CN" sz="3200">
                <a:latin typeface="Times New Roman" pitchFamily="18" charset="0"/>
                <a:sym typeface="Wingdings" panose="05000000000000000000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3200">
                <a:latin typeface="Times New Roman" pitchFamily="18" charset="0"/>
                <a:sym typeface="Wingdings" panose="05000000000000000000" pitchFamily="2" charset="2"/>
              </a:rPr>
              <a:t>1</a:t>
            </a:r>
            <a:r>
              <a:rPr lang="zh-CN" altLang="en-US" sz="3200">
                <a:latin typeface="Times New Roman" pitchFamily="18" charset="0"/>
                <a:sym typeface="Wingdings" panose="05000000000000000000" pitchFamily="2" charset="2"/>
              </a:rPr>
              <a:t>）关闭其它所有用电器，只</a:t>
            </a:r>
            <a:r>
              <a:rPr lang="zh-CN" altLang="en-US" sz="3200">
                <a:latin typeface="Times New Roman" pitchFamily="18" charset="0"/>
              </a:rPr>
              <a:t>将所测用电器单独接入电路；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）测量在时间</a:t>
            </a:r>
            <a:r>
              <a:rPr lang="en-US" altLang="zh-CN" sz="3200">
                <a:latin typeface="Times New Roman" pitchFamily="18" charset="0"/>
              </a:rPr>
              <a:t>t</a:t>
            </a:r>
            <a:r>
              <a:rPr lang="zh-CN" altLang="en-US" sz="3200">
                <a:latin typeface="Times New Roman" pitchFamily="18" charset="0"/>
              </a:rPr>
              <a:t>内，电能表转动圈数为</a:t>
            </a:r>
            <a:r>
              <a:rPr lang="en-US" altLang="zh-CN" sz="3200">
                <a:latin typeface="Times New Roman" pitchFamily="18" charset="0"/>
              </a:rPr>
              <a:t>n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）利用电能表的参数</a:t>
            </a:r>
            <a:r>
              <a:rPr lang="en-US" altLang="zh-CN" sz="3200" i="1">
                <a:latin typeface="Times New Roman" pitchFamily="18" charset="0"/>
              </a:rPr>
              <a:t>N</a:t>
            </a:r>
            <a:r>
              <a:rPr lang="en-US" altLang="zh-CN" sz="3200" baseline="-25000">
                <a:latin typeface="Times New Roman" pitchFamily="18" charset="0"/>
              </a:rPr>
              <a:t>0</a:t>
            </a:r>
            <a:r>
              <a:rPr lang="en-US" altLang="zh-CN" sz="3200">
                <a:latin typeface="Times New Roman" pitchFamily="18" charset="0"/>
              </a:rPr>
              <a:t>r/kW·h</a:t>
            </a:r>
            <a:r>
              <a:rPr lang="zh-CN" altLang="en-US" sz="3200">
                <a:latin typeface="Times New Roman" pitchFamily="18" charset="0"/>
              </a:rPr>
              <a:t>计算在时间</a:t>
            </a:r>
            <a:r>
              <a:rPr lang="en-US" altLang="zh-CN" sz="3200">
                <a:latin typeface="Times New Roman" pitchFamily="18" charset="0"/>
              </a:rPr>
              <a:t>t</a:t>
            </a:r>
            <a:r>
              <a:rPr lang="zh-CN" altLang="en-US" sz="3200">
                <a:latin typeface="Times New Roman" pitchFamily="18" charset="0"/>
              </a:rPr>
              <a:t>内消耗的电能，并根据公式            计算电功率。</a:t>
            </a:r>
            <a:endParaRPr lang="en-US" altLang="zh-CN" sz="3200">
              <a:latin typeface="Times New Roman" pitchFamily="18" charset="0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6008B3-369F-4F35-A3AC-C331D2F5D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73806"/>
              </p:ext>
            </p:extLst>
          </p:nvPr>
        </p:nvGraphicFramePr>
        <p:xfrm>
          <a:off x="2414571" y="942321"/>
          <a:ext cx="898997" cy="811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571" y="942321"/>
                        <a:ext cx="898997" cy="811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5460EC2-7F80-40E9-BA83-4B104F6FC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088576"/>
              </p:ext>
            </p:extLst>
          </p:nvPr>
        </p:nvGraphicFramePr>
        <p:xfrm>
          <a:off x="2983430" y="5313636"/>
          <a:ext cx="898997" cy="811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0" imgH="0" progId="Equation.DSMT4">
                  <p:embed/>
                </p:oleObj>
              </mc:Choice>
              <mc:Fallback>
                <p:oleObj name="Equation" r:id="rId5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3430" y="5313636"/>
                        <a:ext cx="898997" cy="811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D26E11A-A17E-42F6-A4EB-B4B9C2324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6146" y="1140747"/>
            <a:ext cx="1942808" cy="20081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F607B1-3564-4F44-94E3-7D1902FA4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4438" y="748893"/>
            <a:ext cx="172381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5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8C1A9F6-9A81-4CD2-BB20-03CE29C0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93" y="119391"/>
            <a:ext cx="11244534" cy="47919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讨论：</a:t>
            </a:r>
            <a:endParaRPr lang="en-US" altLang="zh-CN" sz="3200"/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1.</a:t>
            </a:r>
            <a:r>
              <a:rPr lang="zh-CN" altLang="en-US" sz="3200"/>
              <a:t>一位同学连接好电路，在闭合开关时发现小电灯不亮，电流表无示数，但电压表有示数。电路中可能出现的故障是什么？</a:t>
            </a:r>
            <a:endParaRPr lang="en-US" altLang="zh-CN" sz="3200"/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2.</a:t>
            </a:r>
            <a:r>
              <a:rPr lang="zh-CN" altLang="en-US" sz="3200"/>
              <a:t>另一位同学连接好电路闭合开</a:t>
            </a:r>
            <a:endParaRPr lang="en-US" altLang="zh-CN" sz="3200"/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关时，发现小灯泡一闪就熄灭，</a:t>
            </a:r>
            <a:endParaRPr lang="en-US" altLang="zh-CN" sz="3200"/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其原因是什么？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61D082-683B-4E72-8A2A-3B729B4DC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60" y="4897279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04B9FA-303A-4ABE-BECB-726134018E7D}"/>
              </a:ext>
            </a:extLst>
          </p:cNvPr>
          <p:cNvGrpSpPr/>
          <p:nvPr/>
        </p:nvGrpSpPr>
        <p:grpSpPr>
          <a:xfrm>
            <a:off x="7056611" y="4528705"/>
            <a:ext cx="832144" cy="556888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75B9260-B60E-472E-A390-DE0E4BDDA762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DD2F883-25EB-4D22-9220-7B5461C45F61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95EDBD4-809C-4FF1-A9E6-6A7B0C4BA813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75080D9-D49C-41E7-8DE2-C113AA6B84C5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FC55A60-4517-4285-B720-1DD1FDFA32F4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DE1C72E-B024-4828-A92B-E272844A2D43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8D98F9B-E528-420E-8C61-D200781A8611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89C3CE4-124A-4F07-A73D-3789C94E8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032" y="2482672"/>
            <a:ext cx="1756068" cy="21893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78F9BD-254A-4271-BE95-3DB3C8577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578" y="5764600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DEA72B7-2C73-48BE-A80E-548D9A9344AB}"/>
              </a:ext>
            </a:extLst>
          </p:cNvPr>
          <p:cNvGrpSpPr/>
          <p:nvPr/>
        </p:nvGrpSpPr>
        <p:grpSpPr>
          <a:xfrm>
            <a:off x="9696693" y="2965053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12DE9F6-7481-45C8-BC37-A007F4FB9F99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CFF3E11-0D54-4900-BBE8-FA76971E7C4A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E9E3FEA-219E-4B3D-ACBB-BF88826887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88" y="2535274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447995E-5730-4EDA-8196-DF61731045A3}"/>
              </a:ext>
            </a:extLst>
          </p:cNvPr>
          <p:cNvGrpSpPr/>
          <p:nvPr/>
        </p:nvGrpSpPr>
        <p:grpSpPr>
          <a:xfrm>
            <a:off x="6904961" y="2939324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D1AC63C-ED8F-4D33-9ADA-82508335907D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47B941F-6AB0-4C3C-991A-02115FBE5768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E3D19AC-2093-4B0C-8699-EC2C1EFD1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714" y="5739738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9058706-3C75-4BE6-92CE-21CA3D89549A}"/>
              </a:ext>
            </a:extLst>
          </p:cNvPr>
          <p:cNvSpPr/>
          <p:nvPr/>
        </p:nvSpPr>
        <p:spPr>
          <a:xfrm>
            <a:off x="7628309" y="6152342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697D719-F136-47CA-B56B-C8A7F10AC087}"/>
              </a:ext>
            </a:extLst>
          </p:cNvPr>
          <p:cNvGrpSpPr/>
          <p:nvPr/>
        </p:nvGrpSpPr>
        <p:grpSpPr>
          <a:xfrm>
            <a:off x="9741624" y="5646181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1E63451-0D62-482E-A81F-65E38CD71F7C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5006FFD-3BDA-4CB9-8CAC-D72577BD2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6997A84-A891-4A23-BD90-1CD9FB838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4B4C1BE-B701-4C46-8E63-B34C74407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1222335-FC53-4F27-AD3E-45F8EB336F17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21EF8C8-B15C-492E-97D5-901B6EEAC11A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D87671A-E139-4088-898F-E874D3582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1F7798E-44EE-4C8A-B214-C8CF2F9D46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EC6892F-FF55-43E8-90E4-6F624EF1A637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73D455E-3271-43A2-BB27-11D851D66F91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6D2A237-1D75-4B4B-8BFD-9E310B9CE9C5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62B6BBD-105C-4134-B5C4-C267E20D4B18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68B6E90-1B2E-4671-8C33-FA87E0A50FC5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E08106A-3A94-4937-B814-3A6BED1EFED0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04E195B-91A2-48EE-94D8-AFF4875EDB78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EAE1C3B-0F1A-4333-8392-72B95F5EEA10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48D3BA6-55A4-4FD3-A31F-F1F219FF8D61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496637B-A1DE-44E9-85CE-26C3982454E8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CAF2477-9178-4871-A9D5-D28CD65C78B6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493509C-D0CB-4C54-ACA7-F5A20321A0B6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F7D5442-25CB-4816-802C-FE1E539C89E6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F246234-FA8C-4E41-B094-45E8569FC618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D69D053-4F62-4D5E-8C1F-AEA78CE268B9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223259F-0561-49BF-A91E-584665283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379530D-2C79-4856-B1A3-19DC1481ED5F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6CD6556-F68C-4848-A60C-CE17C9EF1100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0ECD123-F20C-4955-B1F6-457A2C158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D6058E5-DCDA-4F67-8BA7-D96D48688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BA217F1-2F19-42C6-96C6-8F4FCE9B5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7C4262D-4C62-4292-AC9D-5B1ABA8C7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30B848F-90A8-4AD7-ADE2-AC22F04CB9E5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70208FA-73D9-4AD5-915A-1B0A726D1BB5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E441DCC-917B-497D-918E-1B29A52522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4F72495-D3C5-4AA7-95BF-5835A8BBA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C9C456B-964F-4109-A8B0-B0DD79C0C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124B948-062D-4B12-A3DA-0FC1E39A4062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68BF291-426B-4148-A7D0-4346B19B5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B7124E0-DBAC-4C0F-8678-384869D70005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B237FC8-4C05-4263-8EA5-2415CD7A9934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3606D34-FD4A-4260-A335-219E7EB46CF0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BE75126-BCE4-41AD-B101-2691B42F0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16FD0F7-7498-4A66-AA39-4E498A2E2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CF3CF2D-71C4-4D6A-833E-BA40BE0E8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AA0260-1356-4E49-8EFD-CC2806EA1DF7}"/>
              </a:ext>
            </a:extLst>
          </p:cNvPr>
          <p:cNvGrpSpPr/>
          <p:nvPr/>
        </p:nvGrpSpPr>
        <p:grpSpPr>
          <a:xfrm>
            <a:off x="10693628" y="5615574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885E844-E545-4B06-B450-ED9FEDB19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245B594-324E-4F5B-B9BD-8F09521BDBC3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6F09AF4-2673-43F0-8A5D-177AA090FD36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58625F4-B5DF-436C-AC0D-903B8EE79929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9483CC9-0769-4239-9F6E-FAED6B2C3CDA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53C98CA-43C8-4697-8F77-7D5198FC3422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93A52978-8963-4F94-8BE1-B9A0B13155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19654FE7-B776-4D50-A6FA-B476FBD4E4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7A11BA7-CAEA-47AB-8D69-B8F4F68A592A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0AB9C6C-CE1F-4F32-8723-1E83D5D9CA47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67E1BFFB-8F7E-4936-B499-6D95E82D6E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0113C5B9-E321-42FD-A0BF-BE4375579D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591CA808-D13E-40A6-961F-56B5F6F7AD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4B82100-51D9-4417-A27D-EB714D6E4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892CF9D-48C5-49AE-938E-0DC7CA31F988}"/>
              </a:ext>
            </a:extLst>
          </p:cNvPr>
          <p:cNvSpPr/>
          <p:nvPr/>
        </p:nvSpPr>
        <p:spPr>
          <a:xfrm>
            <a:off x="9158393" y="6036442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3C4C450-DFC6-4981-A792-3DB05CBE3B28}"/>
              </a:ext>
            </a:extLst>
          </p:cNvPr>
          <p:cNvSpPr/>
          <p:nvPr/>
        </p:nvSpPr>
        <p:spPr>
          <a:xfrm>
            <a:off x="10421826" y="4112539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C90716B-E1F9-47B1-BB32-7933CFAE2073}"/>
              </a:ext>
            </a:extLst>
          </p:cNvPr>
          <p:cNvSpPr/>
          <p:nvPr/>
        </p:nvSpPr>
        <p:spPr>
          <a:xfrm>
            <a:off x="7673710" y="4127631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E6FB6A5-8348-4C09-BD83-53363C3CC36F}"/>
              </a:ext>
            </a:extLst>
          </p:cNvPr>
          <p:cNvSpPr/>
          <p:nvPr/>
        </p:nvSpPr>
        <p:spPr>
          <a:xfrm>
            <a:off x="5995384" y="5259815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93981C3-3A1C-45CF-AE64-0934AB6B0E79}"/>
              </a:ext>
            </a:extLst>
          </p:cNvPr>
          <p:cNvSpPr/>
          <p:nvPr/>
        </p:nvSpPr>
        <p:spPr>
          <a:xfrm>
            <a:off x="6900322" y="4089311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9538C37-49D5-48E4-8321-79D39C8C2F2B}"/>
              </a:ext>
            </a:extLst>
          </p:cNvPr>
          <p:cNvSpPr/>
          <p:nvPr/>
        </p:nvSpPr>
        <p:spPr>
          <a:xfrm flipH="1">
            <a:off x="7609484" y="4137565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939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1" animBg="1"/>
      <p:bldP spid="84" grpId="2" animBg="1"/>
      <p:bldP spid="85" grpId="3" animBg="1"/>
      <p:bldP spid="86" grpId="4" animBg="1"/>
      <p:bldP spid="87" grpId="5" animBg="1"/>
      <p:bldP spid="88" grpId="6" animBg="1"/>
      <p:bldP spid="89" grpId="7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2B14133-4195-4C26-BC07-8B0DB996F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" y="85344"/>
            <a:ext cx="11353046" cy="3079097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如图所示是小红在测量一个标有“</a:t>
            </a:r>
            <a:r>
              <a:rPr lang="en-US" altLang="zh-CN" sz="3200"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”字样小灯泡电功率的情景，若小红想要测量该灯泡的额定功率，则应如何操作？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小灯泡正常发光时，电流表的示数如图所示，则小灯泡的额定功率是多少？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78A05C0-5F73-4B61-B2C7-A849CDF7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253" y="4748941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1AC69ED-BE19-46C9-9D18-28A10B1CC6F7}"/>
              </a:ext>
            </a:extLst>
          </p:cNvPr>
          <p:cNvGrpSpPr/>
          <p:nvPr/>
        </p:nvGrpSpPr>
        <p:grpSpPr>
          <a:xfrm>
            <a:off x="3719671" y="4593649"/>
            <a:ext cx="484630" cy="324555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40DB4F9-0B16-4B90-B8D5-64D2A0A693F1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9208502-BF35-438B-B0D4-1C69F61A10E7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40759AA-C7D0-4BB7-8380-FEF39700920E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CE791FB-06E3-452A-A232-4704B6980EA6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3A4D8AF-FD13-43D3-B754-54C8958BC530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5A11290-1880-4422-A0F6-4279EDDBA77E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B845580-C41B-4E5D-8298-D37FBB85692B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208AF4E-A427-4325-8AF2-E77A0C3FB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625" y="2334334"/>
            <a:ext cx="1756068" cy="21893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DACDE4-F221-4D25-9912-1978FC597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171" y="5616262"/>
            <a:ext cx="1047858" cy="767002"/>
          </a:xfrm>
          <a:prstGeom prst="rect">
            <a:avLst/>
          </a:prstGeom>
        </p:spPr>
      </p:pic>
      <p:grpSp>
        <p:nvGrpSpPr>
          <p:cNvPr id="93" name="组合 9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7ED98A-005E-48BF-A757-C412E5DAEC5D}"/>
              </a:ext>
            </a:extLst>
          </p:cNvPr>
          <p:cNvGrpSpPr/>
          <p:nvPr/>
        </p:nvGrpSpPr>
        <p:grpSpPr>
          <a:xfrm>
            <a:off x="6454111" y="2654868"/>
            <a:ext cx="870523" cy="1418982"/>
            <a:chOff x="7340821" y="2648418"/>
            <a:chExt cx="870523" cy="1418982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18956D5-06A4-4A31-9FC0-05549FD84F5F}"/>
                </a:ext>
              </a:extLst>
            </p:cNvPr>
            <p:cNvCxnSpPr/>
            <p:nvPr/>
          </p:nvCxnSpPr>
          <p:spPr>
            <a:xfrm rot="2460000" flipH="1" flipV="1">
              <a:off x="7340821" y="264841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C3C131F-11FE-4B85-91C6-9F0EEE1B92AA}"/>
                </a:ext>
              </a:extLst>
            </p:cNvPr>
            <p:cNvCxnSpPr/>
            <p:nvPr/>
          </p:nvCxnSpPr>
          <p:spPr>
            <a:xfrm rot="2460000" flipH="1" flipV="1">
              <a:off x="7508875" y="3518573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55296A9-AE74-4CFA-868B-B4115EA77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81" y="2386936"/>
            <a:ext cx="1597155" cy="2097028"/>
          </a:xfrm>
          <a:prstGeom prst="rect">
            <a:avLst/>
          </a:prstGeom>
        </p:spPr>
      </p:pic>
      <p:grpSp>
        <p:nvGrpSpPr>
          <p:cNvPr id="92" name="组合 9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6AB8D96-7556-4C0B-A30F-BC4ABA8E22AE}"/>
              </a:ext>
            </a:extLst>
          </p:cNvPr>
          <p:cNvGrpSpPr/>
          <p:nvPr/>
        </p:nvGrpSpPr>
        <p:grpSpPr>
          <a:xfrm>
            <a:off x="3819581" y="2571383"/>
            <a:ext cx="552909" cy="1588694"/>
            <a:chOff x="4708672" y="2564933"/>
            <a:chExt cx="552909" cy="1588694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B4C9120-F94D-4DEC-A9B1-922F13852DB4}"/>
                </a:ext>
              </a:extLst>
            </p:cNvPr>
            <p:cNvCxnSpPr/>
            <p:nvPr/>
          </p:nvCxnSpPr>
          <p:spPr>
            <a:xfrm rot="3131697" flipH="1" flipV="1">
              <a:off x="4635933" y="2641754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A913BD5-FC0D-4976-AE34-E6C81ADF4F35}"/>
                </a:ext>
              </a:extLst>
            </p:cNvPr>
            <p:cNvCxnSpPr/>
            <p:nvPr/>
          </p:nvCxnSpPr>
          <p:spPr>
            <a:xfrm rot="3131697" flipH="1" flipV="1">
              <a:off x="4631851" y="352797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855CF5-CB72-45D4-8CB7-69B3861AA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7307" y="5591400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479E6D3-5E8A-4E2D-8918-B3F22413680A}"/>
              </a:ext>
            </a:extLst>
          </p:cNvPr>
          <p:cNvSpPr/>
          <p:nvPr/>
        </p:nvSpPr>
        <p:spPr>
          <a:xfrm>
            <a:off x="4120902" y="6004004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CE3D71-E6DC-44AA-BD8E-9D43F7B42A79}"/>
              </a:ext>
            </a:extLst>
          </p:cNvPr>
          <p:cNvGrpSpPr/>
          <p:nvPr/>
        </p:nvGrpSpPr>
        <p:grpSpPr>
          <a:xfrm>
            <a:off x="6234217" y="5497843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4F9C116-C9B3-4D6F-B2AB-C4E1B49A2A5B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48941742-48D4-4971-866F-A4F117C91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797602B-9472-467E-B62C-334742596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A409797-0F40-40A2-8A4B-CE82B01EA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F2E26EC-C854-441C-8355-8545E7722469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B9941B6-303F-4EC8-BC85-63A378474664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18631E8-6A2E-49D1-A82A-2A7B64AF2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8985ECB-865A-465C-90AB-F294211691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52A84A3-3617-4C33-95BB-236FFA1FF4CC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F82AA9F-B129-4B37-AA1B-3598EB3539E2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94EE32D-AF5A-4295-B7DD-730C71C419D7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15C4376-D396-4CB9-AA5F-8813696D2A98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4E1B7A0-99AF-4FDA-8CEF-0487D98B364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CC14F98-5E46-4A76-9B70-2FB60B23252B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0D43489-9EBB-48C0-8080-4F2D2C0D5C52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BD4C88B-EAD8-48B3-B74E-C5DC0F2A9C16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4B1FF8A3-7AB3-452A-8D02-4EA3B404E972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BB353A9-F061-44EF-9963-8793389EAF96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EA35B88-CF1A-48CA-B20B-26A0B9E87A00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1BFD21D-0630-4B91-93B7-B399434A1012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E27A820-08E7-4A1C-9424-372B36702465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530E896-DCB6-45CD-ABDE-31512E7411E0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0DF0214-9A07-43CA-85D7-2E010BD651F4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6A66C24-96F2-463B-90AF-075471EB7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D02E012-C7C5-4770-BE0F-7930F88D5FA4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C4CACBA-16E9-4A31-BC47-532B1578CADD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0925E8B-1155-414D-A70B-1610A6C81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C7AAA13-A5F7-4C72-BAB1-A3384BEA29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7A85A9C-3248-42CE-B122-D3EEBE2FD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6752890-C05C-4EC3-BF6E-0966D2AD3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D840747-5DB3-48E2-A6D2-8228E1B8583B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EDDFD3A-8812-4E3F-9BD3-AF56084C254A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16D2E38-B770-4005-BEF5-61CACECBDA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27CE725-B857-433C-875B-3D0085BB6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022F6AF-1507-4A81-9EF5-0516DE403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5E0692A-3250-4188-B3EA-5707151BDBC8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B6AF467-598B-43A0-A5D7-6B9863F89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B97667D-C0C0-4FC5-841D-906313BEE344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F06A9CD-02A6-4ADF-9506-5C2EE558D6E3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2988874-83D4-4A4F-B674-58332F33C48C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EBA639B-3D31-4642-9441-BF361EDB4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D76FA8D-A28B-4168-B3F8-11B1123D3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189A8CB-118F-49E7-B4FF-2A1998982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5D7DBAE-B98A-4495-AEE8-E9F686E64C1A}"/>
              </a:ext>
            </a:extLst>
          </p:cNvPr>
          <p:cNvGrpSpPr/>
          <p:nvPr/>
        </p:nvGrpSpPr>
        <p:grpSpPr>
          <a:xfrm>
            <a:off x="7557694" y="5467236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0783C28-F6CF-43DA-B69D-DB69B1CD3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BFDCA07-D3EB-41C1-91D1-563A64712678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2358163-12AF-4512-B746-C250186192A7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A81B909-66E9-433D-93C9-4AD181665AB3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16582BD-3721-4830-BBAF-5F2E2598C0D5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742BCE3-74A2-4362-A6B6-75C04992DECE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B6E53207-B9F5-4166-B74E-829138DA33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26D80CF7-64A2-41B3-859D-1F605AD515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4B2C909-7D77-4E51-9D95-2DE7DF0F899C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0475E01-1F0F-48BD-9439-A4B10CA53390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8591678D-5C86-4CDA-8042-7A5C3F043C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06561AB0-857D-4979-BE17-0ACA9B1377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9604F5FF-BD23-42AC-A600-7D8FCEDDDB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D6BD060-898D-4147-BD09-03BEF7F6D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9047DD7-CB77-4F20-A514-B2CD52307C6C}"/>
              </a:ext>
            </a:extLst>
          </p:cNvPr>
          <p:cNvSpPr/>
          <p:nvPr/>
        </p:nvSpPr>
        <p:spPr>
          <a:xfrm>
            <a:off x="5650986" y="5888104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AA4797A-36A6-49D3-847B-995E11E3253B}"/>
              </a:ext>
            </a:extLst>
          </p:cNvPr>
          <p:cNvSpPr/>
          <p:nvPr/>
        </p:nvSpPr>
        <p:spPr>
          <a:xfrm>
            <a:off x="6914419" y="3964201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D47B4EB-4349-485D-8785-1D56673652C1}"/>
              </a:ext>
            </a:extLst>
          </p:cNvPr>
          <p:cNvSpPr/>
          <p:nvPr/>
        </p:nvSpPr>
        <p:spPr>
          <a:xfrm>
            <a:off x="4166303" y="3979293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2331AB4-91B7-4635-AFD1-85A6E7A64A28}"/>
              </a:ext>
            </a:extLst>
          </p:cNvPr>
          <p:cNvSpPr/>
          <p:nvPr/>
        </p:nvSpPr>
        <p:spPr>
          <a:xfrm>
            <a:off x="2487977" y="5111477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0E9691D-DE22-4C14-96E9-3B5521678F2A}"/>
              </a:ext>
            </a:extLst>
          </p:cNvPr>
          <p:cNvSpPr/>
          <p:nvPr/>
        </p:nvSpPr>
        <p:spPr>
          <a:xfrm>
            <a:off x="3392915" y="3940973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C1A8C9C-2FFC-497F-A4FC-D3C94AC3E5E8}"/>
              </a:ext>
            </a:extLst>
          </p:cNvPr>
          <p:cNvSpPr/>
          <p:nvPr/>
        </p:nvSpPr>
        <p:spPr>
          <a:xfrm flipH="1">
            <a:off x="4102077" y="3989227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4" name="图片 9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DB6DA6C-E101-4BD3-8005-3E2B1195E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696" y="2476897"/>
            <a:ext cx="3070094" cy="3827558"/>
          </a:xfrm>
          <a:prstGeom prst="rect">
            <a:avLst/>
          </a:prstGeom>
        </p:spPr>
      </p:pic>
      <p:grpSp>
        <p:nvGrpSpPr>
          <p:cNvPr id="101" name="组合 10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BE50A6C-2B89-4ECA-AB04-77A8A6AA58A2}"/>
              </a:ext>
            </a:extLst>
          </p:cNvPr>
          <p:cNvGrpSpPr/>
          <p:nvPr/>
        </p:nvGrpSpPr>
        <p:grpSpPr>
          <a:xfrm>
            <a:off x="9784847" y="2995774"/>
            <a:ext cx="1011580" cy="2623524"/>
            <a:chOff x="9784847" y="2995774"/>
            <a:chExt cx="1011580" cy="2623524"/>
          </a:xfrm>
        </p:grpSpPr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9E178D2-081C-477C-BADD-2F00D238E1ED}"/>
                </a:ext>
              </a:extLst>
            </p:cNvPr>
            <p:cNvCxnSpPr/>
            <p:nvPr/>
          </p:nvCxnSpPr>
          <p:spPr>
            <a:xfrm rot="3360000" flipH="1" flipV="1">
              <a:off x="9761801" y="3122812"/>
              <a:ext cx="1161664" cy="907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60FFBA3-6407-4502-B96A-4CA9F26C6CE4}"/>
                </a:ext>
              </a:extLst>
            </p:cNvPr>
            <p:cNvCxnSpPr/>
            <p:nvPr/>
          </p:nvCxnSpPr>
          <p:spPr>
            <a:xfrm rot="3360000" flipH="1" flipV="1">
              <a:off x="9657809" y="4584672"/>
              <a:ext cx="1161664" cy="907588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681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1" animBg="1"/>
      <p:bldP spid="84" grpId="2" animBg="1"/>
      <p:bldP spid="85" grpId="3" animBg="1"/>
      <p:bldP spid="86" grpId="4" animBg="1"/>
      <p:bldP spid="87" grpId="5" animBg="1"/>
      <p:bldP spid="88" grpId="6" animBg="1"/>
      <p:bldP spid="89" grpId="7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036E367-C7ED-465A-84D6-81B9010E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6" y="27162"/>
            <a:ext cx="11271565" cy="33588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latin typeface="Times New Roman" pitchFamily="18" charset="0"/>
              </a:rPr>
              <a:t> 小红同学用如图所示的电路来测定标有“</a:t>
            </a:r>
            <a:r>
              <a:rPr lang="en-US" altLang="zh-CN" sz="3200">
                <a:latin typeface="Times New Roman" pitchFamily="18" charset="0"/>
              </a:rPr>
              <a:t>3.8V </a:t>
            </a:r>
            <a:r>
              <a:rPr lang="zh-CN" altLang="en-US" sz="3200">
                <a:latin typeface="Times New Roman" pitchFamily="18" charset="0"/>
              </a:rPr>
              <a:t>”字样小灯泡的额定功率。已知电源电压为</a:t>
            </a:r>
            <a:r>
              <a:rPr lang="en-US" altLang="zh-CN" sz="3200">
                <a:latin typeface="Times New Roman" pitchFamily="18" charset="0"/>
              </a:rPr>
              <a:t>6V</a:t>
            </a:r>
            <a:r>
              <a:rPr lang="zh-CN" altLang="en-US" sz="3200">
                <a:latin typeface="Times New Roman" pitchFamily="18" charset="0"/>
              </a:rPr>
              <a:t>，灯丝电阻约为</a:t>
            </a:r>
            <a:r>
              <a:rPr lang="en-US" altLang="zh-CN" sz="3200">
                <a:latin typeface="Times New Roman" pitchFamily="18" charset="0"/>
              </a:rPr>
              <a:t>10Ω</a:t>
            </a:r>
            <a:r>
              <a:rPr lang="zh-CN" altLang="en-US" sz="3200">
                <a:latin typeface="Times New Roman" pitchFamily="18" charset="0"/>
              </a:rPr>
              <a:t>，测量中小红发现电压表的</a:t>
            </a:r>
            <a:r>
              <a:rPr lang="en-US" altLang="zh-CN" sz="3200">
                <a:latin typeface="Times New Roman" pitchFamily="18" charset="0"/>
              </a:rPr>
              <a:t>0</a:t>
            </a:r>
            <a:r>
              <a:rPr lang="zh-CN" altLang="en-US" sz="3200">
                <a:latin typeface="Times New Roman" pitchFamily="18" charset="0"/>
              </a:rPr>
              <a:t>～</a:t>
            </a:r>
            <a:r>
              <a:rPr lang="en-US" altLang="zh-CN" sz="3200">
                <a:latin typeface="Times New Roman" pitchFamily="18" charset="0"/>
              </a:rPr>
              <a:t>15V</a:t>
            </a:r>
            <a:r>
              <a:rPr lang="zh-CN" altLang="en-US" sz="3200">
                <a:latin typeface="Times New Roman" pitchFamily="18" charset="0"/>
              </a:rPr>
              <a:t>量程损坏，请用笔画线代替导线将实物图连接完整，帮助小红完成小灯泡额定功率的测量。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33A8937-5C1D-4095-8C1B-A530C620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532" y="2982940"/>
            <a:ext cx="1249378" cy="12304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BFBB97-2BC6-4E76-8C2F-02B954ECA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199" y="4548974"/>
            <a:ext cx="1584558" cy="7739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4EC9D37-C22B-44E8-B75A-394936988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059" y="4411838"/>
            <a:ext cx="899955" cy="6411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DEEFC29-8A20-4685-944C-ED5D65EBF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977" y="3755741"/>
            <a:ext cx="741002" cy="601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0EECCF4-46FA-4A36-BBF2-013779EA5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857" y="4056530"/>
            <a:ext cx="1316749" cy="1230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D730925-0F6B-464B-B5C1-BED1FDE36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265" y="5239225"/>
            <a:ext cx="1316749" cy="1230446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31E3337-7C1C-4019-AE9D-F58957609BF6}"/>
              </a:ext>
            </a:extLst>
          </p:cNvPr>
          <p:cNvSpPr/>
          <p:nvPr/>
        </p:nvSpPr>
        <p:spPr>
          <a:xfrm>
            <a:off x="6246891" y="3222927"/>
            <a:ext cx="1394234" cy="923560"/>
          </a:xfrm>
          <a:custGeom>
            <a:avLst/>
            <a:gdLst>
              <a:gd name="connsiteX0" fmla="*/ 0 w 1394234"/>
              <a:gd name="connsiteY0" fmla="*/ 107 h 923560"/>
              <a:gd name="connsiteX1" fmla="*/ 407406 w 1394234"/>
              <a:gd name="connsiteY1" fmla="*/ 208336 h 923560"/>
              <a:gd name="connsiteX2" fmla="*/ 552261 w 1394234"/>
              <a:gd name="connsiteY2" fmla="*/ 697223 h 923560"/>
              <a:gd name="connsiteX3" fmla="*/ 1394234 w 1394234"/>
              <a:gd name="connsiteY3" fmla="*/ 923560 h 92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234" h="923560">
                <a:moveTo>
                  <a:pt x="0" y="107"/>
                </a:moveTo>
                <a:cubicBezTo>
                  <a:pt x="270850" y="-3666"/>
                  <a:pt x="315363" y="92150"/>
                  <a:pt x="407406" y="208336"/>
                </a:cubicBezTo>
                <a:cubicBezTo>
                  <a:pt x="499450" y="324522"/>
                  <a:pt x="387790" y="578019"/>
                  <a:pt x="552261" y="697223"/>
                </a:cubicBezTo>
                <a:cubicBezTo>
                  <a:pt x="716732" y="816427"/>
                  <a:pt x="1057746" y="861694"/>
                  <a:pt x="1394234" y="92356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7E1E9F6-5E35-42D2-A2B2-7C26E1965780}"/>
              </a:ext>
            </a:extLst>
          </p:cNvPr>
          <p:cNvSpPr/>
          <p:nvPr/>
        </p:nvSpPr>
        <p:spPr>
          <a:xfrm>
            <a:off x="8075691" y="4115096"/>
            <a:ext cx="498307" cy="710402"/>
          </a:xfrm>
          <a:custGeom>
            <a:avLst/>
            <a:gdLst>
              <a:gd name="connsiteX0" fmla="*/ 0 w 498307"/>
              <a:gd name="connsiteY0" fmla="*/ 31392 h 710402"/>
              <a:gd name="connsiteX1" fmla="*/ 371192 w 498307"/>
              <a:gd name="connsiteY1" fmla="*/ 40446 h 710402"/>
              <a:gd name="connsiteX2" fmla="*/ 497941 w 498307"/>
              <a:gd name="connsiteY2" fmla="*/ 321103 h 710402"/>
              <a:gd name="connsiteX3" fmla="*/ 407405 w 498307"/>
              <a:gd name="connsiteY3" fmla="*/ 710402 h 71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307" h="710402">
                <a:moveTo>
                  <a:pt x="0" y="31392"/>
                </a:moveTo>
                <a:cubicBezTo>
                  <a:pt x="162208" y="-15384"/>
                  <a:pt x="288202" y="-7839"/>
                  <a:pt x="371192" y="40446"/>
                </a:cubicBezTo>
                <a:cubicBezTo>
                  <a:pt x="454182" y="88731"/>
                  <a:pt x="491906" y="209444"/>
                  <a:pt x="497941" y="321103"/>
                </a:cubicBezTo>
                <a:cubicBezTo>
                  <a:pt x="503976" y="432762"/>
                  <a:pt x="433811" y="594970"/>
                  <a:pt x="407405" y="710402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6081A18-D1D3-4BC9-B9A3-742D9E3E7A3D}"/>
              </a:ext>
            </a:extLst>
          </p:cNvPr>
          <p:cNvSpPr/>
          <p:nvPr/>
        </p:nvSpPr>
        <p:spPr>
          <a:xfrm>
            <a:off x="6047715" y="4798337"/>
            <a:ext cx="1441874" cy="609481"/>
          </a:xfrm>
          <a:custGeom>
            <a:avLst/>
            <a:gdLst>
              <a:gd name="connsiteX0" fmla="*/ 1430447 w 1441874"/>
              <a:gd name="connsiteY0" fmla="*/ 235390 h 609481"/>
              <a:gd name="connsiteX1" fmla="*/ 1412341 w 1441874"/>
              <a:gd name="connsiteY1" fmla="*/ 497940 h 609481"/>
              <a:gd name="connsiteX2" fmla="*/ 1104523 w 1441874"/>
              <a:gd name="connsiteY2" fmla="*/ 597528 h 609481"/>
              <a:gd name="connsiteX3" fmla="*/ 344032 w 1441874"/>
              <a:gd name="connsiteY3" fmla="*/ 253497 h 609481"/>
              <a:gd name="connsiteX4" fmla="*/ 0 w 1441874"/>
              <a:gd name="connsiteY4" fmla="*/ 0 h 60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874" h="609481">
                <a:moveTo>
                  <a:pt x="1430447" y="235390"/>
                </a:moveTo>
                <a:cubicBezTo>
                  <a:pt x="1453081" y="359120"/>
                  <a:pt x="1439502" y="428531"/>
                  <a:pt x="1412341" y="497940"/>
                </a:cubicBezTo>
                <a:cubicBezTo>
                  <a:pt x="1385180" y="567349"/>
                  <a:pt x="1282574" y="638268"/>
                  <a:pt x="1104523" y="597528"/>
                </a:cubicBezTo>
                <a:cubicBezTo>
                  <a:pt x="926472" y="556788"/>
                  <a:pt x="528119" y="353085"/>
                  <a:pt x="344032" y="253497"/>
                </a:cubicBezTo>
                <a:cubicBezTo>
                  <a:pt x="159945" y="153909"/>
                  <a:pt x="79972" y="76954"/>
                  <a:pt x="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AA03C42-578B-4479-863F-FB309FD09C7E}"/>
              </a:ext>
            </a:extLst>
          </p:cNvPr>
          <p:cNvSpPr/>
          <p:nvPr/>
        </p:nvSpPr>
        <p:spPr>
          <a:xfrm>
            <a:off x="3163701" y="3334856"/>
            <a:ext cx="2449448" cy="1673449"/>
          </a:xfrm>
          <a:custGeom>
            <a:avLst/>
            <a:gdLst>
              <a:gd name="connsiteX0" fmla="*/ 2449448 w 2449448"/>
              <a:gd name="connsiteY0" fmla="*/ 5873 h 1673449"/>
              <a:gd name="connsiteX1" fmla="*/ 1860972 w 2449448"/>
              <a:gd name="connsiteY1" fmla="*/ 33033 h 1673449"/>
              <a:gd name="connsiteX2" fmla="*/ 466739 w 2449448"/>
              <a:gd name="connsiteY2" fmla="*/ 259370 h 1673449"/>
              <a:gd name="connsiteX3" fmla="*/ 23119 w 2449448"/>
              <a:gd name="connsiteY3" fmla="*/ 1228091 h 1673449"/>
              <a:gd name="connsiteX4" fmla="*/ 95547 w 2449448"/>
              <a:gd name="connsiteY4" fmla="*/ 1617390 h 1673449"/>
              <a:gd name="connsiteX5" fmla="*/ 376204 w 2449448"/>
              <a:gd name="connsiteY5" fmla="*/ 1662657 h 167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9448" h="1673449">
                <a:moveTo>
                  <a:pt x="2449448" y="5873"/>
                </a:moveTo>
                <a:cubicBezTo>
                  <a:pt x="2320435" y="-1672"/>
                  <a:pt x="2191423" y="-9216"/>
                  <a:pt x="1860972" y="33033"/>
                </a:cubicBezTo>
                <a:cubicBezTo>
                  <a:pt x="1530521" y="75282"/>
                  <a:pt x="773048" y="60194"/>
                  <a:pt x="466739" y="259370"/>
                </a:cubicBezTo>
                <a:cubicBezTo>
                  <a:pt x="160430" y="458546"/>
                  <a:pt x="84984" y="1001754"/>
                  <a:pt x="23119" y="1228091"/>
                </a:cubicBezTo>
                <a:cubicBezTo>
                  <a:pt x="-38746" y="1454428"/>
                  <a:pt x="36699" y="1544962"/>
                  <a:pt x="95547" y="1617390"/>
                </a:cubicBezTo>
                <a:cubicBezTo>
                  <a:pt x="154394" y="1689818"/>
                  <a:pt x="265299" y="1676237"/>
                  <a:pt x="376204" y="16626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0D53144-C7ED-453F-A677-17CBE749DD6A}"/>
              </a:ext>
            </a:extLst>
          </p:cNvPr>
          <p:cNvSpPr/>
          <p:nvPr/>
        </p:nvSpPr>
        <p:spPr>
          <a:xfrm>
            <a:off x="3685590" y="4769227"/>
            <a:ext cx="1954719" cy="619599"/>
          </a:xfrm>
          <a:custGeom>
            <a:avLst/>
            <a:gdLst>
              <a:gd name="connsiteX0" fmla="*/ 116865 w 1954719"/>
              <a:gd name="connsiteY0" fmla="*/ 201125 h 619599"/>
              <a:gd name="connsiteX1" fmla="*/ 53491 w 1954719"/>
              <a:gd name="connsiteY1" fmla="*/ 599478 h 619599"/>
              <a:gd name="connsiteX2" fmla="*/ 795875 w 1954719"/>
              <a:gd name="connsiteY2" fmla="*/ 508943 h 619599"/>
              <a:gd name="connsiteX3" fmla="*/ 1266656 w 1954719"/>
              <a:gd name="connsiteY3" fmla="*/ 65323 h 619599"/>
              <a:gd name="connsiteX4" fmla="*/ 1954719 w 1954719"/>
              <a:gd name="connsiteY4" fmla="*/ 11003 h 6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719" h="619599">
                <a:moveTo>
                  <a:pt x="116865" y="201125"/>
                </a:moveTo>
                <a:cubicBezTo>
                  <a:pt x="28594" y="374650"/>
                  <a:pt x="-59677" y="548175"/>
                  <a:pt x="53491" y="599478"/>
                </a:cubicBezTo>
                <a:cubicBezTo>
                  <a:pt x="166659" y="650781"/>
                  <a:pt x="593681" y="597969"/>
                  <a:pt x="795875" y="508943"/>
                </a:cubicBezTo>
                <a:cubicBezTo>
                  <a:pt x="998069" y="419917"/>
                  <a:pt x="1073515" y="148313"/>
                  <a:pt x="1266656" y="65323"/>
                </a:cubicBezTo>
                <a:cubicBezTo>
                  <a:pt x="1459797" y="-17667"/>
                  <a:pt x="1707258" y="-3332"/>
                  <a:pt x="1954719" y="1100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CD62D7-4598-4C1E-A725-9D48FB3E0059}"/>
              </a:ext>
            </a:extLst>
          </p:cNvPr>
          <p:cNvSpPr/>
          <p:nvPr/>
        </p:nvSpPr>
        <p:spPr>
          <a:xfrm>
            <a:off x="4910694" y="4798337"/>
            <a:ext cx="1137021" cy="1385180"/>
          </a:xfrm>
          <a:custGeom>
            <a:avLst/>
            <a:gdLst>
              <a:gd name="connsiteX0" fmla="*/ 358423 w 1137021"/>
              <a:gd name="connsiteY0" fmla="*/ 1385180 h 1385180"/>
              <a:gd name="connsiteX1" fmla="*/ 5338 w 1137021"/>
              <a:gd name="connsiteY1" fmla="*/ 1104522 h 1385180"/>
              <a:gd name="connsiteX2" fmla="*/ 195460 w 1137021"/>
              <a:gd name="connsiteY2" fmla="*/ 479833 h 1385180"/>
              <a:gd name="connsiteX3" fmla="*/ 838256 w 1137021"/>
              <a:gd name="connsiteY3" fmla="*/ 316871 h 1385180"/>
              <a:gd name="connsiteX4" fmla="*/ 1055540 w 1137021"/>
              <a:gd name="connsiteY4" fmla="*/ 244443 h 1385180"/>
              <a:gd name="connsiteX5" fmla="*/ 1137021 w 1137021"/>
              <a:gd name="connsiteY5" fmla="*/ 0 h 138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021" h="1385180">
                <a:moveTo>
                  <a:pt x="358423" y="1385180"/>
                </a:moveTo>
                <a:cubicBezTo>
                  <a:pt x="195461" y="1320296"/>
                  <a:pt x="32499" y="1255413"/>
                  <a:pt x="5338" y="1104522"/>
                </a:cubicBezTo>
                <a:cubicBezTo>
                  <a:pt x="-21823" y="953631"/>
                  <a:pt x="56640" y="611108"/>
                  <a:pt x="195460" y="479833"/>
                </a:cubicBezTo>
                <a:cubicBezTo>
                  <a:pt x="334280" y="348558"/>
                  <a:pt x="694909" y="356103"/>
                  <a:pt x="838256" y="316871"/>
                </a:cubicBezTo>
                <a:cubicBezTo>
                  <a:pt x="981603" y="277639"/>
                  <a:pt x="1005746" y="297255"/>
                  <a:pt x="1055540" y="244443"/>
                </a:cubicBezTo>
                <a:cubicBezTo>
                  <a:pt x="1105334" y="191631"/>
                  <a:pt x="1121177" y="95815"/>
                  <a:pt x="113702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A93D973-ECFE-485B-ADBD-DFE231B19F60}"/>
              </a:ext>
            </a:extLst>
          </p:cNvPr>
          <p:cNvSpPr/>
          <p:nvPr/>
        </p:nvSpPr>
        <p:spPr>
          <a:xfrm>
            <a:off x="5495432" y="4780230"/>
            <a:ext cx="3159696" cy="1851269"/>
          </a:xfrm>
          <a:custGeom>
            <a:avLst/>
            <a:gdLst>
              <a:gd name="connsiteX0" fmla="*/ 54342 w 3159696"/>
              <a:gd name="connsiteY0" fmla="*/ 1376126 h 1851269"/>
              <a:gd name="connsiteX1" fmla="*/ 63396 w 3159696"/>
              <a:gd name="connsiteY1" fmla="*/ 1747319 h 1851269"/>
              <a:gd name="connsiteX2" fmla="*/ 597550 w 3159696"/>
              <a:gd name="connsiteY2" fmla="*/ 1846907 h 1851269"/>
              <a:gd name="connsiteX3" fmla="*/ 2190960 w 3159696"/>
              <a:gd name="connsiteY3" fmla="*/ 1638678 h 1851269"/>
              <a:gd name="connsiteX4" fmla="*/ 3032933 w 3159696"/>
              <a:gd name="connsiteY4" fmla="*/ 986827 h 1851269"/>
              <a:gd name="connsiteX5" fmla="*/ 3150627 w 3159696"/>
              <a:gd name="connsiteY5" fmla="*/ 380246 h 1851269"/>
              <a:gd name="connsiteX6" fmla="*/ 2978612 w 3159696"/>
              <a:gd name="connsiteY6" fmla="*/ 0 h 185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9696" h="1851268">
                <a:moveTo>
                  <a:pt x="54342" y="1376126"/>
                </a:moveTo>
                <a:cubicBezTo>
                  <a:pt x="-12050" y="1543615"/>
                  <a:pt x="-27139" y="1668856"/>
                  <a:pt x="63396" y="1747319"/>
                </a:cubicBezTo>
                <a:cubicBezTo>
                  <a:pt x="153931" y="1825782"/>
                  <a:pt x="242956" y="1865014"/>
                  <a:pt x="597550" y="1846907"/>
                </a:cubicBezTo>
                <a:cubicBezTo>
                  <a:pt x="952144" y="1828800"/>
                  <a:pt x="1785063" y="1782025"/>
                  <a:pt x="2190960" y="1638678"/>
                </a:cubicBezTo>
                <a:cubicBezTo>
                  <a:pt x="2596857" y="1495331"/>
                  <a:pt x="2872988" y="1196566"/>
                  <a:pt x="3032933" y="986827"/>
                </a:cubicBezTo>
                <a:cubicBezTo>
                  <a:pt x="3192878" y="777088"/>
                  <a:pt x="3159680" y="544717"/>
                  <a:pt x="3150627" y="380246"/>
                </a:cubicBezTo>
                <a:cubicBezTo>
                  <a:pt x="3141574" y="215775"/>
                  <a:pt x="3032178" y="101851"/>
                  <a:pt x="297861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37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1" animBg="1"/>
      <p:bldP spid="14" grpId="2" animBg="1"/>
      <p:bldP spid="15" grpId="3" animBg="1"/>
      <p:bldP spid="16" grpId="4" animBg="1"/>
      <p:bldP spid="17" grpId="5" animBg="1"/>
      <p:bldP spid="18" grpId="6" animBg="1"/>
      <p:bldP spid="19" grpId="7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027F48C-E3EE-4837-89C8-53831E74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3840"/>
            <a:ext cx="11155680" cy="56235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5.</a:t>
            </a:r>
            <a:r>
              <a:rPr lang="zh-CN" altLang="en-US" sz="3200">
                <a:latin typeface="Times New Roman" pitchFamily="18" charset="0"/>
              </a:rPr>
              <a:t>小红将某电饭锅单独接入电路，用如图所示的电能表和秒表测量该电饭锅的电功率，经测量发现该电能表的指示灯在</a:t>
            </a:r>
            <a:r>
              <a:rPr lang="en-US" altLang="zh-CN" sz="3200">
                <a:latin typeface="Times New Roman" pitchFamily="18" charset="0"/>
              </a:rPr>
              <a:t>2min</a:t>
            </a:r>
            <a:r>
              <a:rPr lang="zh-CN" altLang="en-US" sz="3200">
                <a:latin typeface="Times New Roman" pitchFamily="18" charset="0"/>
              </a:rPr>
              <a:t>内闪烁了</a:t>
            </a:r>
            <a:r>
              <a:rPr lang="en-US" altLang="zh-CN" sz="3200">
                <a:latin typeface="Times New Roman" pitchFamily="18" charset="0"/>
              </a:rPr>
              <a:t>80</a:t>
            </a:r>
            <a:r>
              <a:rPr lang="zh-CN" altLang="en-US" sz="3200">
                <a:latin typeface="Times New Roman" pitchFamily="18" charset="0"/>
              </a:rPr>
              <a:t>次，则该电饭锅的电功率是多少？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D9022C2-B0CA-4E37-B948-F1454B17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72" y="3737762"/>
            <a:ext cx="4043376" cy="26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546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708DF29-DBA1-485E-98F5-B1360A4A6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t="1936" r="13866" b="6433"/>
          <a:stretch>
            <a:fillRect/>
          </a:stretch>
        </p:blipFill>
        <p:spPr>
          <a:xfrm flipH="1">
            <a:off x="9520016" y="467311"/>
            <a:ext cx="1952108" cy="2892669"/>
          </a:xfr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2EA6E6B-32AE-49A8-8F2C-DE00DC2ADD90}"/>
              </a:ext>
            </a:extLst>
          </p:cNvPr>
          <p:cNvGrpSpPr/>
          <p:nvPr/>
        </p:nvGrpSpPr>
        <p:grpSpPr>
          <a:xfrm>
            <a:off x="7717595" y="148590"/>
            <a:ext cx="1543050" cy="1543050"/>
            <a:chOff x="4198327" y="2554167"/>
            <a:chExt cx="1543050" cy="1543050"/>
          </a:xfrm>
        </p:grpSpPr>
        <p:sp>
          <p:nvSpPr>
            <p:cNvPr id="8" name="圆: 空心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229AF3C-0E97-41E2-9EC0-E03D94E9006B}"/>
                </a:ext>
              </a:extLst>
            </p:cNvPr>
            <p:cNvSpPr/>
            <p:nvPr/>
          </p:nvSpPr>
          <p:spPr>
            <a:xfrm>
              <a:off x="4198327" y="2554167"/>
              <a:ext cx="1543050" cy="1543050"/>
            </a:xfrm>
            <a:prstGeom prst="donut">
              <a:avLst>
                <a:gd name="adj" fmla="val 3293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E401E3B-A770-4E62-A587-C15729A383DC}"/>
                </a:ext>
              </a:extLst>
            </p:cNvPr>
            <p:cNvSpPr/>
            <p:nvPr/>
          </p:nvSpPr>
          <p:spPr>
            <a:xfrm rot="5400000">
              <a:off x="4470886" y="2835521"/>
              <a:ext cx="1046286" cy="10550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4915958"/>
                </a:avLst>
              </a:prstTxWarp>
              <a:spAutoFit/>
            </a:bodyPr>
            <a:lstStyle/>
            <a:p>
              <a:pPr algn="ctr"/>
              <a:r>
                <a:rPr lang="en-US" altLang="zh-CN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PZ  220V  40W</a:t>
              </a:r>
              <a:endParaRPr lang="zh-CN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5B5BEB4-B0CF-44E1-BE15-964929E99B35}"/>
                </a:ext>
              </a:extLst>
            </p:cNvPr>
            <p:cNvSpPr/>
            <p:nvPr/>
          </p:nvSpPr>
          <p:spPr>
            <a:xfrm>
              <a:off x="4475282" y="2703636"/>
              <a:ext cx="1046286" cy="10550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>
                  <a:gd name="adj" fmla="val 1368813"/>
                </a:avLst>
              </a:prstTxWarp>
              <a:spAutoFit/>
            </a:bodyPr>
            <a:lstStyle/>
            <a:p>
              <a:pPr algn="ctr"/>
              <a:r>
                <a:rPr lang="zh-CN" altLang="en-US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光明牌</a:t>
              </a: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3C0BBFE-5B86-4CE8-8F7F-D33169AFD2A9}"/>
              </a:ext>
            </a:extLst>
          </p:cNvPr>
          <p:cNvCxnSpPr/>
          <p:nvPr/>
        </p:nvCxnSpPr>
        <p:spPr>
          <a:xfrm flipV="1">
            <a:off x="9247456" y="669534"/>
            <a:ext cx="663819" cy="1121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0F9F65-B4E8-4C30-9A1B-90C00DC756BE}"/>
              </a:ext>
            </a:extLst>
          </p:cNvPr>
          <p:cNvSpPr txBox="1"/>
          <p:nvPr/>
        </p:nvSpPr>
        <p:spPr>
          <a:xfrm>
            <a:off x="2328614" y="2125540"/>
            <a:ext cx="8711008" cy="4215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itchFamily="18" charset="0"/>
              </a:rPr>
              <a:t>“</a:t>
            </a:r>
            <a:r>
              <a:rPr lang="en-US" altLang="zh-CN" sz="3600">
                <a:latin typeface="Times New Roman" pitchFamily="18" charset="0"/>
              </a:rPr>
              <a:t>PZ220V 40W</a:t>
            </a:r>
            <a:r>
              <a:rPr lang="zh-CN" altLang="en-US" sz="3600">
                <a:latin typeface="Times New Roman" pitchFamily="18" charset="0"/>
              </a:rPr>
              <a:t>”表示的意义是什么？</a:t>
            </a:r>
            <a:endParaRPr lang="en-US" altLang="zh-CN" sz="36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itchFamily="18" charset="0"/>
              </a:rPr>
              <a:t>若灯泡两端的电压高于</a:t>
            </a:r>
            <a:r>
              <a:rPr lang="en-US" altLang="zh-CN" sz="3600">
                <a:latin typeface="Times New Roman" pitchFamily="18" charset="0"/>
              </a:rPr>
              <a:t>220V</a:t>
            </a:r>
            <a:r>
              <a:rPr lang="zh-CN" altLang="en-US" sz="3600">
                <a:latin typeface="Times New Roman" pitchFamily="18" charset="0"/>
              </a:rPr>
              <a:t>，灯泡发</a:t>
            </a:r>
            <a:endParaRPr lang="en-US" altLang="zh-CN" sz="36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itchFamily="18" charset="0"/>
              </a:rPr>
              <a:t>光情况如何？此时功率还是</a:t>
            </a:r>
            <a:r>
              <a:rPr lang="en-US" altLang="zh-CN" sz="3600">
                <a:latin typeface="Times New Roman" pitchFamily="18" charset="0"/>
              </a:rPr>
              <a:t>40W</a:t>
            </a:r>
            <a:r>
              <a:rPr lang="zh-CN" altLang="en-US" sz="3600">
                <a:latin typeface="Times New Roman" pitchFamily="18" charset="0"/>
              </a:rPr>
              <a:t>吗？</a:t>
            </a:r>
            <a:endParaRPr lang="en-US" altLang="zh-CN" sz="36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itchFamily="18" charset="0"/>
              </a:rPr>
              <a:t>若灯泡两端的电压低于</a:t>
            </a:r>
            <a:r>
              <a:rPr lang="en-US" altLang="zh-CN" sz="3600">
                <a:latin typeface="Times New Roman" pitchFamily="18" charset="0"/>
              </a:rPr>
              <a:t>220V</a:t>
            </a:r>
            <a:r>
              <a:rPr lang="zh-CN" altLang="en-US" sz="3600">
                <a:latin typeface="Times New Roman" pitchFamily="18" charset="0"/>
              </a:rPr>
              <a:t>呢？</a:t>
            </a:r>
          </a:p>
        </p:txBody>
      </p:sp>
    </p:spTree>
    <p:extLst>
      <p:ext uri="{BB962C8B-B14F-4D97-AF65-F5344CB8AC3E}">
        <p14:creationId xmlns:p14="http://schemas.microsoft.com/office/powerpoint/2010/main" val="234878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D47151-4304-454F-9E40-46CED9CC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8" y="414202"/>
            <a:ext cx="11235350" cy="862334"/>
          </a:xfrm>
        </p:spPr>
        <p:txBody>
          <a:bodyPr>
            <a:noAutofit/>
          </a:bodyPr>
          <a:lstStyle/>
          <a:p>
            <a:r>
              <a:rPr lang="zh-CN" altLang="en-US" sz="3600">
                <a:latin typeface="Times New Roman" pitchFamily="18" charset="0"/>
                <a:ea typeface="+mn-ea"/>
              </a:rPr>
              <a:t>讨论交流：“</a:t>
            </a:r>
            <a:r>
              <a:rPr lang="en-US" altLang="zh-CN" sz="3600">
                <a:latin typeface="Times New Roman" pitchFamily="18" charset="0"/>
                <a:ea typeface="+mn-ea"/>
              </a:rPr>
              <a:t>1</a:t>
            </a:r>
            <a:r>
              <a:rPr lang="zh-CN" altLang="en-US" sz="3600">
                <a:latin typeface="Times New Roman" pitchFamily="18" charset="0"/>
                <a:ea typeface="+mn-ea"/>
              </a:rPr>
              <a:t>元节能灯”活动</a:t>
            </a:r>
            <a:br>
              <a:rPr lang="zh-CN" altLang="en-US" sz="3600">
                <a:latin typeface="Times New Roman" pitchFamily="18" charset="0"/>
                <a:ea typeface="+mn-ea"/>
              </a:rPr>
            </a:br>
            <a:endParaRPr lang="zh-CN" altLang="en-US" sz="3600">
              <a:latin typeface="Times New Roman" pitchFamily="18" charset="0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339D9B-2910-4EF6-8960-25010E7B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" y="977774"/>
            <a:ext cx="11389259" cy="568557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	2008</a:t>
            </a:r>
            <a:r>
              <a:rPr lang="zh-CN" altLang="en-US" sz="3200">
                <a:latin typeface="Times New Roman" pitchFamily="18" charset="0"/>
              </a:rPr>
              <a:t>年，北京奥运会来临之前，北京电力供应形势严峻，电力资源的</a:t>
            </a:r>
            <a:r>
              <a:rPr lang="en-US" altLang="zh-CN" sz="3200">
                <a:latin typeface="Times New Roman" pitchFamily="18" charset="0"/>
              </a:rPr>
              <a:t>12%</a:t>
            </a:r>
            <a:r>
              <a:rPr lang="zh-CN" altLang="en-US" sz="3200">
                <a:latin typeface="Times New Roman" pitchFamily="18" charset="0"/>
              </a:rPr>
              <a:t>消耗在照明上，为了缓解电力供应紧张局面，由政府补贴，</a:t>
            </a:r>
            <a:r>
              <a:rPr lang="en-US" altLang="zh-CN" sz="3200">
                <a:latin typeface="Times New Roman" pitchFamily="18" charset="0"/>
              </a:rPr>
              <a:t>500</a:t>
            </a:r>
            <a:r>
              <a:rPr lang="zh-CN" altLang="en-US" sz="3200">
                <a:latin typeface="Times New Roman" pitchFamily="18" charset="0"/>
              </a:rPr>
              <a:t>万只“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元节能灯”在北京城区安装到位，直接缓解了北京奥运的用电紧张局面。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	20W</a:t>
            </a:r>
            <a:r>
              <a:rPr lang="zh-CN" altLang="en-US" sz="3200">
                <a:latin typeface="Times New Roman" pitchFamily="18" charset="0"/>
              </a:rPr>
              <a:t>的高效节能灯，亮度大约相当于</a:t>
            </a:r>
            <a:r>
              <a:rPr lang="en-US" altLang="zh-CN" sz="3200">
                <a:latin typeface="Times New Roman" pitchFamily="18" charset="0"/>
              </a:rPr>
              <a:t>100W</a:t>
            </a:r>
            <a:r>
              <a:rPr lang="zh-CN" altLang="en-US" sz="3200">
                <a:latin typeface="Times New Roman" pitchFamily="18" charset="0"/>
              </a:rPr>
              <a:t>白炽灯。如果每户用两只这样的节能灯，以每天使用</a:t>
            </a:r>
            <a:r>
              <a:rPr lang="en-US" altLang="zh-CN" sz="3200">
                <a:latin typeface="Times New Roman" pitchFamily="18" charset="0"/>
              </a:rPr>
              <a:t>5</a:t>
            </a:r>
            <a:r>
              <a:rPr lang="zh-CN" altLang="en-US" sz="3200">
                <a:latin typeface="Times New Roman" pitchFamily="18" charset="0"/>
              </a:rPr>
              <a:t>个小时计，每年（按</a:t>
            </a:r>
            <a:r>
              <a:rPr lang="en-US" altLang="zh-CN" sz="3200">
                <a:latin typeface="Times New Roman" pitchFamily="18" charset="0"/>
              </a:rPr>
              <a:t>365</a:t>
            </a:r>
            <a:r>
              <a:rPr lang="zh-CN" altLang="en-US" sz="3200">
                <a:latin typeface="Times New Roman" pitchFamily="18" charset="0"/>
              </a:rPr>
              <a:t>天）可节电多少度？以每度电</a:t>
            </a:r>
            <a:r>
              <a:rPr lang="en-US" altLang="zh-CN" sz="3200">
                <a:latin typeface="Times New Roman" pitchFamily="18" charset="0"/>
              </a:rPr>
              <a:t>0.5</a:t>
            </a:r>
            <a:r>
              <a:rPr lang="zh-CN" altLang="en-US" sz="3200">
                <a:latin typeface="Times New Roman" pitchFamily="18" charset="0"/>
              </a:rPr>
              <a:t>元计，可节省人民币约多少元？北京这次“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元节能灯”活动中</a:t>
            </a:r>
            <a:r>
              <a:rPr lang="en-US" altLang="zh-CN" sz="3200">
                <a:latin typeface="Times New Roman" pitchFamily="18" charset="0"/>
              </a:rPr>
              <a:t>500</a:t>
            </a:r>
            <a:r>
              <a:rPr lang="zh-CN" altLang="en-US" sz="3200">
                <a:latin typeface="Times New Roman" pitchFamily="18" charset="0"/>
              </a:rPr>
              <a:t>万只节能灯每年（按</a:t>
            </a:r>
            <a:r>
              <a:rPr lang="en-US" altLang="zh-CN" sz="3200">
                <a:latin typeface="Times New Roman" pitchFamily="18" charset="0"/>
              </a:rPr>
              <a:t>365</a:t>
            </a:r>
            <a:r>
              <a:rPr lang="zh-CN" altLang="en-US" sz="3200">
                <a:latin typeface="Times New Roman" pitchFamily="18" charset="0"/>
              </a:rPr>
              <a:t>天）可节省多少度电？</a:t>
            </a:r>
          </a:p>
        </p:txBody>
      </p:sp>
    </p:spTree>
    <p:extLst>
      <p:ext uri="{BB962C8B-B14F-4D97-AF65-F5344CB8AC3E}">
        <p14:creationId xmlns:p14="http://schemas.microsoft.com/office/powerpoint/2010/main" val="17788614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B5A08BA-9982-4151-A7FE-12B26BCC3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1" y="153906"/>
            <a:ext cx="11307778" cy="646417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法一：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解：两只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100W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白炽灯每年消耗的电能为：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2×0.1kW×365×5h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365kW·h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两只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20W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节能灯每年消耗的电能为：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2×0.02kW×365×5h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73kW·h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换用节能灯后每年节约的电能为：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zh-CN" altLang="en-US" sz="2800" baseline="-25000">
                <a:solidFill>
                  <a:srgbClr val="0000FF"/>
                </a:solidFill>
                <a:latin typeface="Times New Roman" pitchFamily="18" charset="0"/>
              </a:rPr>
              <a:t>节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365kW·h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73kW·h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292kW·h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换用节能灯后节约的人民币为：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292kW·h×0.5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元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（</a:t>
            </a:r>
            <a:r>
              <a:rPr lang="en-US" altLang="zh-CN" sz="2800" err="1">
                <a:solidFill>
                  <a:srgbClr val="0000FF"/>
                </a:solidFill>
                <a:latin typeface="Times New Roman" pitchFamily="18" charset="0"/>
              </a:rPr>
              <a:t>kW·h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）＝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146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元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法二：换用节能灯后每年节约的电能为：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zh-CN" altLang="en-US" sz="2800" baseline="-25000">
                <a:solidFill>
                  <a:srgbClr val="0000FF"/>
                </a:solidFill>
                <a:latin typeface="Times New Roman" pitchFamily="18" charset="0"/>
              </a:rPr>
              <a:t>节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＝（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）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（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0.1kW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0.02kW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）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×365×5h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292kW·h</a:t>
            </a:r>
          </a:p>
          <a:p>
            <a:pPr marL="0" indent="0"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换用节能灯后节约的人民币为：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292kW·h×0.5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元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（</a:t>
            </a:r>
            <a:r>
              <a:rPr lang="en-US" altLang="zh-CN" sz="2800" err="1">
                <a:solidFill>
                  <a:srgbClr val="0000FF"/>
                </a:solidFill>
                <a:latin typeface="Times New Roman" pitchFamily="18" charset="0"/>
              </a:rPr>
              <a:t>kW·h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）＝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146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元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80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A637F24-2DF2-42F6-956E-79335532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0" y="1376127"/>
            <a:ext cx="11458669" cy="41012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换用节能灯后每年节约的电能为：</a:t>
            </a:r>
            <a:endParaRPr lang="en-US" altLang="zh-CN" sz="32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0000FF"/>
                </a:solidFill>
                <a:latin typeface="Times New Roman" pitchFamily="18" charset="0"/>
              </a:rPr>
              <a:t>节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＝（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）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5×10</a:t>
            </a:r>
            <a:r>
              <a:rPr lang="en-US" altLang="zh-CN" sz="3200" baseline="30000">
                <a:solidFill>
                  <a:srgbClr val="0000FF"/>
                </a:solidFill>
                <a:latin typeface="Times New Roman" pitchFamily="18" charset="0"/>
              </a:rPr>
              <a:t>6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（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0.1kW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0.02kW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）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×365×5h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7.3×10</a:t>
            </a:r>
            <a:r>
              <a:rPr lang="en-US" altLang="zh-CN" sz="3200" baseline="30000">
                <a:solidFill>
                  <a:srgbClr val="0000FF"/>
                </a:solidFill>
                <a:latin typeface="Times New Roman" pitchFamily="18" charset="0"/>
              </a:rPr>
              <a:t>8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kW·h</a:t>
            </a:r>
          </a:p>
        </p:txBody>
      </p:sp>
    </p:spTree>
    <p:extLst>
      <p:ext uri="{BB962C8B-B14F-4D97-AF65-F5344CB8AC3E}">
        <p14:creationId xmlns:p14="http://schemas.microsoft.com/office/powerpoint/2010/main" val="38939661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339D9B-2910-4EF6-8960-25010E7B10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15223" y="194657"/>
            <a:ext cx="11353045" cy="6437791"/>
          </a:xfrm>
          <a:blipFill>
            <a:blip r:embed="rId2"/>
            <a:stretch>
              <a:fillRect l="-134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2913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339D9B-2910-4EF6-8960-25010E7B10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16864" y="85344"/>
            <a:ext cx="10155936" cy="6772656"/>
          </a:xfrm>
          <a:blipFill>
            <a:blip r:embed="rId2"/>
            <a:stretch>
              <a:fillRect l="-150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9300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BCE7BBE-3D23-45E8-8D46-6CE8C50B785B}"/>
              </a:ext>
            </a:extLst>
          </p:cNvPr>
          <p:cNvSpPr/>
          <p:nvPr/>
        </p:nvSpPr>
        <p:spPr>
          <a:xfrm>
            <a:off x="743712" y="1249381"/>
            <a:ext cx="10924032" cy="438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．标有“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12V  60W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”的灯泡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和标有“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220V  60W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”的灯泡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，两灯都正常发光时较亮的灯泡是（ 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	</a:t>
            </a: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一样亮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．无法比较</a:t>
            </a:r>
          </a:p>
        </p:txBody>
      </p:sp>
    </p:spTree>
    <p:extLst>
      <p:ext uri="{BB962C8B-B14F-4D97-AF65-F5344CB8AC3E}">
        <p14:creationId xmlns:p14="http://schemas.microsoft.com/office/powerpoint/2010/main" val="8246692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CBBE6C6-0F57-4C6D-BC4E-F55FAFE7531B}"/>
              </a:ext>
            </a:extLst>
          </p:cNvPr>
          <p:cNvSpPr/>
          <p:nvPr/>
        </p:nvSpPr>
        <p:spPr>
          <a:xfrm>
            <a:off x="792480" y="1138683"/>
            <a:ext cx="11314176" cy="438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．甲灯泡标有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22V  2W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”，乙灯泡标有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20V  100W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”，忽略温度对灯丝电阻的影响，下列说法中正确的是（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．甲灯泡的功率一定小于乙灯泡的功率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．甲灯泡消耗的电能一定小于乙灯泡消耗的电能</a:t>
            </a: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．两灯串联在电路中，甲灯泡一定比乙灯泡亮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．两灯并联在电路中，甲灯泡一定比乙灯泡亮</a:t>
            </a:r>
          </a:p>
        </p:txBody>
      </p:sp>
    </p:spTree>
    <p:extLst>
      <p:ext uri="{BB962C8B-B14F-4D97-AF65-F5344CB8AC3E}">
        <p14:creationId xmlns:p14="http://schemas.microsoft.com/office/powerpoint/2010/main" val="24817196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BC4A5B2-0ABE-4B2D-BC78-A58B0FC49801}"/>
              </a:ext>
            </a:extLst>
          </p:cNvPr>
          <p:cNvSpPr/>
          <p:nvPr/>
        </p:nvSpPr>
        <p:spPr>
          <a:xfrm>
            <a:off x="714375" y="1391103"/>
            <a:ext cx="11382375" cy="443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．将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两个灯泡，按甲、乙两种方式连接，已知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4Ω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6Ω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，电源电压相同，下面分析正确的是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．图甲中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灯比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灯亮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．图乙中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灯比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灯亮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．图甲中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灯比图乙中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灯亮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．图甲中的总功率比图乙中的总功率要大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BEDCE90-E0FD-43F5-A414-9E4CE4289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23275"/>
              </p:ext>
            </p:extLst>
          </p:nvPr>
        </p:nvGraphicFramePr>
        <p:xfrm>
          <a:off x="6396037" y="2708275"/>
          <a:ext cx="5670011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96037" y="2708275"/>
                        <a:ext cx="5670011" cy="234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7987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93DC5F7-3D75-452E-A5D9-A5EB5CA1AF88}"/>
              </a:ext>
            </a:extLst>
          </p:cNvPr>
          <p:cNvSpPr/>
          <p:nvPr/>
        </p:nvSpPr>
        <p:spPr>
          <a:xfrm>
            <a:off x="768096" y="1040309"/>
            <a:ext cx="11204448" cy="5125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．右图为一只“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6V  1.5W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”小灯泡的电流随电压变化的关系图像．若把这样的三只灯泡串联起来，接在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12V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的电源两端，则此时每只灯泡的电阻及实际功率为（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24Ω  0.67W	</a:t>
            </a: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20Ω  0.8W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24Ω  0.96W</a:t>
            </a: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20Ω  0.67W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2FA0E78-EB10-4924-B337-F20FBA1AA7A6}"/>
              </a:ext>
            </a:extLst>
          </p:cNvPr>
          <p:cNvPicPr/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3892" y="3272408"/>
            <a:ext cx="3629596" cy="3164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55991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9D5053B-852E-41F6-AD74-8CE41B8E62A7}"/>
              </a:ext>
            </a:extLst>
          </p:cNvPr>
          <p:cNvSpPr/>
          <p:nvPr/>
        </p:nvSpPr>
        <p:spPr>
          <a:xfrm>
            <a:off x="719328" y="64148"/>
            <a:ext cx="11350752" cy="6646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．用如图所示的电路测量小灯泡的功率，电源电压恒为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8V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，电压表量程为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15V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，电流表量程为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0.6A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，滑动变阻器规格为“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20Ω  1A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”，灯泡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标有“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6V  0.5A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”字样，不考虑灯丝电阻的变化，电路中各元件都在安全的条件下，下列说法正确的是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工作时的最小功率是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0.7W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．电流示数的变化范围是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0.25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0.55A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．滑动变阻器允许的取值范围是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20Ω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．电压表示数的变化范围是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6V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2E1CB3-20A0-46A0-901F-6BC83064F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246263"/>
              </p:ext>
            </p:extLst>
          </p:nvPr>
        </p:nvGraphicFramePr>
        <p:xfrm>
          <a:off x="8491982" y="3280200"/>
          <a:ext cx="3578098" cy="272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91982" y="3280200"/>
                        <a:ext cx="3578098" cy="2729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7355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F563315-A014-4108-871F-D11EC7A15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833" y="4932793"/>
            <a:ext cx="1169022" cy="706217"/>
          </a:xfrm>
          <a:prstGeom prst="rect">
            <a:avLst/>
          </a:prstGeom>
        </p:spPr>
      </p:pic>
      <p:grpSp>
        <p:nvGrpSpPr>
          <p:cNvPr id="84" name="组合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C64BF3-7670-44FE-A080-8CDBC35992B3}"/>
              </a:ext>
            </a:extLst>
          </p:cNvPr>
          <p:cNvGrpSpPr/>
          <p:nvPr/>
        </p:nvGrpSpPr>
        <p:grpSpPr>
          <a:xfrm>
            <a:off x="4547251" y="4777501"/>
            <a:ext cx="484630" cy="324555"/>
            <a:chOff x="5807584" y="1468578"/>
            <a:chExt cx="570623" cy="507096"/>
          </a:xfrm>
        </p:grpSpPr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082CDFF-03A4-4F3E-B1AE-A384A0159FB3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437E043-A15E-4938-B570-083BD9A4077A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5DFA528-8237-496D-B505-DF218B6177A6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D2F22BC-76AB-4AB1-9146-8E134D1F3F7A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AA505DF-6B6E-477C-BF87-F9B1DC479959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165869D-31D8-487C-AA52-9180B15D0AA8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4B5F71F-C9A2-43C6-B688-B17A79791382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D47151-4304-454F-9E40-46CED9CC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9" y="61545"/>
            <a:ext cx="11227777" cy="844062"/>
          </a:xfrm>
        </p:spPr>
        <p:txBody>
          <a:bodyPr>
            <a:normAutofit/>
          </a:bodyPr>
          <a:lstStyle/>
          <a:p>
            <a:r>
              <a:rPr lang="zh-CN" altLang="en-US" sz="4000"/>
              <a:t>一、额定功率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339D9B-2910-4EF6-8960-25010E7B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9" y="571499"/>
            <a:ext cx="11368454" cy="211157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实验探究：比较灯泡的亮度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将标有</a:t>
            </a:r>
            <a:r>
              <a:rPr lang="en-US" altLang="zh-CN" sz="3200"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的灯泡接入电路，调节滑动变阻器，使灯泡两端的电压分别低于、等于、高于</a:t>
            </a:r>
            <a:r>
              <a:rPr lang="en-US" altLang="zh-CN" sz="3200"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，比较不同电压下灯泡的亮度。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BBE668A-9787-47D3-A795-9086D8C56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205" y="2518186"/>
            <a:ext cx="1756068" cy="21893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0DB72EA-6EAA-45EE-886B-B64D97F4E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751" y="5979863"/>
            <a:ext cx="1066440" cy="5942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7E9CF25-3A97-461A-BB52-D4C26D8DA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751" y="5800114"/>
            <a:ext cx="1047858" cy="76700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6B4E12C-E136-4D18-8EDD-CD65733E1DA9}"/>
              </a:ext>
            </a:extLst>
          </p:cNvPr>
          <p:cNvGrpSpPr/>
          <p:nvPr/>
        </p:nvGrpSpPr>
        <p:grpSpPr>
          <a:xfrm>
            <a:off x="7016866" y="3000567"/>
            <a:ext cx="1400173" cy="1095288"/>
            <a:chOff x="4441031" y="4098068"/>
            <a:chExt cx="1400173" cy="109528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C46EC82-505A-4ADC-AC45-D22A56B83622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1125E0C-D37E-4DDB-83C0-A95682B5B4CA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1C52C16-B3CC-43F1-AF02-427ADDC292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61" y="2570788"/>
            <a:ext cx="1597155" cy="209702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77270E5-AEC7-4F62-87C7-D2368B88D5B4}"/>
              </a:ext>
            </a:extLst>
          </p:cNvPr>
          <p:cNvGrpSpPr/>
          <p:nvPr/>
        </p:nvGrpSpPr>
        <p:grpSpPr>
          <a:xfrm>
            <a:off x="4225134" y="2974838"/>
            <a:ext cx="1354095" cy="1149488"/>
            <a:chOff x="2968038" y="3007966"/>
            <a:chExt cx="1354095" cy="1149488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6F50D66-716E-4B56-A6DA-C89CD7F9CF12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C21238E-8BCF-4537-BC73-328B39374ED3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7EE1437-7007-45AE-9F1C-FB8B82E72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887" y="5775252"/>
            <a:ext cx="1747694" cy="705093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92EBF40-EE37-4BEA-9D0B-EB2091FB15EA}"/>
              </a:ext>
            </a:extLst>
          </p:cNvPr>
          <p:cNvSpPr/>
          <p:nvPr/>
        </p:nvSpPr>
        <p:spPr>
          <a:xfrm>
            <a:off x="4948482" y="6187856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5D6C71D-DE52-4677-8F76-D6527E77DB31}"/>
              </a:ext>
            </a:extLst>
          </p:cNvPr>
          <p:cNvGrpSpPr/>
          <p:nvPr/>
        </p:nvGrpSpPr>
        <p:grpSpPr>
          <a:xfrm>
            <a:off x="7061797" y="5681695"/>
            <a:ext cx="2011247" cy="821174"/>
            <a:chOff x="1176" y="1980"/>
            <a:chExt cx="8923" cy="3330"/>
          </a:xfrm>
        </p:grpSpPr>
        <p:grpSp>
          <p:nvGrpSpPr>
            <p:cNvPr id="18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92EDC89-7CA7-448E-86E2-51B5C0DDDCF5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58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3E7FBF8-FDC2-4775-A112-0845B1D30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EF612A9-D685-49F4-B7D0-849270CE7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BD5131B-E626-471F-92F7-9F0AC6C18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FB687A3-E5CF-45C0-B9E7-078CDBA61164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0523955-28D9-4E37-AB9B-5A16C675CB3A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5B2329D-62B1-4DB5-BE33-63B014DE4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33DD81D-93D0-4C28-8713-80558485CE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529385C-5289-406D-B92D-C1E4F3452899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44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8AD8BA3-DF7A-4E0A-9D73-90DC1D958BBE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52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16CBBCD-DBE0-4CE2-B503-16DD965F8C76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638B27A-A80E-4114-9344-15091B42DCD4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B205218-5F86-42B3-BABA-9A1858C1AEF2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505C242-51DF-4B35-B28F-11E4C91B7586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F102F5B-90D0-4106-9F7F-A798AD2B6C43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21DE74F-2887-4111-B0D4-E65E43435198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7219732-C2BD-4CAC-B0EC-5A31969AAD8E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46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5FF7795-FD51-42EE-AF0F-D93ABC3BFE5B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872D0BF-CCCF-4F7E-8814-B3ED7BB0264C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83C5288-93D9-4C44-BBBC-DE25C729256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D41193B-EF25-4A49-B8D8-6CC1C7C643BC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4627EA3-A1FA-4639-A80F-184B82705DBA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CF45C28-811A-4479-B204-44EEDAE6BAFB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4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2DB1C99-9943-421D-A03A-E3A105F5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5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93A3288-7CFD-42C3-B4EA-D8B0191E0BFF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0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87B1FB0-6614-486F-90F2-2F9224B02218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4DC9D0D-429F-415C-8105-92CA531F3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D3BBA84-49FC-4133-9EDF-B4318C4EE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11A8ECB-9358-483B-B3E7-6CCB9B16A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6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352FA3F-5C04-474C-8F20-42C336C6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7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C013806-7AC0-4E0A-AEB2-45DB56AADCC4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36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DE0C764-DDC7-4993-9749-42C3B4F06ED3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38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E7ABCEA-ED65-408F-B2E3-7F40426D9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10182B7-0018-4E49-9FA9-1AE10C133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7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DDB421D-8A67-4963-973E-1DF361233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B9C9BA5-1937-4453-AC66-CFEC83F44046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731C9E1-536E-401A-A9D0-F8E12F1A4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09F7B2D-1EF3-4E2F-9BAA-BEE2DCC29011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9AC3889-463E-46A7-834D-C0E95C280A6D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32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ECE92EF-FA6A-47D6-9D1C-058732C4773C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34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39E4B54-F495-45C9-84EA-01BAD994F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22142C3-2469-443C-A2F7-9D2572B67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3DEAEC8-0BD4-4066-9C91-DB25CDED0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1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3AE3714-50CE-483A-9025-641D5AA55F70}"/>
              </a:ext>
            </a:extLst>
          </p:cNvPr>
          <p:cNvGrpSpPr/>
          <p:nvPr/>
        </p:nvGrpSpPr>
        <p:grpSpPr>
          <a:xfrm>
            <a:off x="8385274" y="5651088"/>
            <a:ext cx="280463" cy="399217"/>
            <a:chOff x="4604" y="210"/>
            <a:chExt cx="1140" cy="1620"/>
          </a:xfrm>
        </p:grpSpPr>
        <p:sp>
          <p:nvSpPr>
            <p:cNvPr id="62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8360890-6612-4D2A-A0D0-93C54931C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3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F7E66AD-7C15-4488-B860-195B66A6DE16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64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89AB4D5-BD39-442F-98F1-F165FFEE4D5C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1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2F6D614-A879-4BB8-A5F8-447FE1912605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A148BCE-A664-4FBB-AC8C-E8B3570A9B2F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3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6A842A9-3115-4F47-9085-6113B85C1374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74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C34737E5-7AD9-484E-8F3E-1C15BB8FB3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580CA213-2707-4A5E-B995-88052D372F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5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22865E0-6C5A-4525-9F51-CAA62838FDB4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66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1A403EE-BD6F-47CB-BC60-6F0162359F87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68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0388225E-3636-427A-A403-1A93A37F23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9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6D46057A-E2F9-433E-8368-1E54E272E7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8E64E381-1D09-4534-BF0D-82AB5723BC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7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60BAFA2-382E-45E9-BE6A-677A0929D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5ACBFD0-99E4-42A3-A0AB-D8E7A97B4F5C}"/>
              </a:ext>
            </a:extLst>
          </p:cNvPr>
          <p:cNvSpPr/>
          <p:nvPr/>
        </p:nvSpPr>
        <p:spPr>
          <a:xfrm>
            <a:off x="6478566" y="6071956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7EC186-309D-4A82-88DB-F5B3357515EE}"/>
              </a:ext>
            </a:extLst>
          </p:cNvPr>
          <p:cNvSpPr/>
          <p:nvPr/>
        </p:nvSpPr>
        <p:spPr>
          <a:xfrm>
            <a:off x="7741999" y="4148053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C5E8635-F138-46D9-BC7D-BDEBC83EF512}"/>
              </a:ext>
            </a:extLst>
          </p:cNvPr>
          <p:cNvSpPr/>
          <p:nvPr/>
        </p:nvSpPr>
        <p:spPr>
          <a:xfrm>
            <a:off x="4993883" y="4163145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B8D98EA-07B9-4D8B-B815-690DAF8A6B08}"/>
              </a:ext>
            </a:extLst>
          </p:cNvPr>
          <p:cNvSpPr/>
          <p:nvPr/>
        </p:nvSpPr>
        <p:spPr>
          <a:xfrm>
            <a:off x="3315557" y="5295329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6324257-DE2C-48FF-86F1-F16F2AA9C95D}"/>
              </a:ext>
            </a:extLst>
          </p:cNvPr>
          <p:cNvSpPr/>
          <p:nvPr/>
        </p:nvSpPr>
        <p:spPr>
          <a:xfrm>
            <a:off x="4220495" y="4124825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AE2F0D6-DD91-4AB6-9411-3D1FAA2B4479}"/>
              </a:ext>
            </a:extLst>
          </p:cNvPr>
          <p:cNvSpPr/>
          <p:nvPr/>
        </p:nvSpPr>
        <p:spPr>
          <a:xfrm flipH="1">
            <a:off x="4929657" y="4173079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E2ADE67-4C95-421B-B15E-639EBFDC4D55}"/>
              </a:ext>
            </a:extLst>
          </p:cNvPr>
          <p:cNvSpPr/>
          <p:nvPr/>
        </p:nvSpPr>
        <p:spPr>
          <a:xfrm>
            <a:off x="707392" y="4706496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2.0V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发光较暗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35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4.07407E-06 L -0.01653 4.07407E-06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940000">
                                      <p:cBhvr>
                                        <p:cTn id="9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60000">
                                      <p:cBhvr>
                                        <p:cTn id="9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1" animBg="1"/>
      <p:bldP spid="76" grpId="2" animBg="1"/>
      <p:bldP spid="77" grpId="3" animBg="1"/>
      <p:bldP spid="78" grpId="4" animBg="1"/>
      <p:bldP spid="79" grpId="5" animBg="1"/>
      <p:bldP spid="80" grpId="6" animBg="1"/>
      <p:bldP spid="81" grpId="7" animBg="1"/>
      <p:bldP spid="15" grpId="8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91D29BC-E4FB-4281-B01B-78032A18103F}"/>
              </a:ext>
            </a:extLst>
          </p:cNvPr>
          <p:cNvSpPr/>
          <p:nvPr/>
        </p:nvSpPr>
        <p:spPr>
          <a:xfrm>
            <a:off x="715223" y="1447410"/>
            <a:ext cx="11316831" cy="369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．两个相同的小灯泡串联起来接入电路中，正常工作．如果其中一只灯泡发生了断路，另一只灯泡也不能工作．用一根导线或电压表与其中一只小灯泡并联，就能检测出发生断路的小灯泡．你认为用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（选填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导线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电压表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）检测更好些，理由是：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______________________________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332322549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5C0B9BA-D284-4757-94A9-38E72132C0AB}"/>
              </a:ext>
            </a:extLst>
          </p:cNvPr>
          <p:cNvSpPr/>
          <p:nvPr/>
        </p:nvSpPr>
        <p:spPr>
          <a:xfrm>
            <a:off x="755904" y="407648"/>
            <a:ext cx="11228832" cy="586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．小夏将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个“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3V 0.3W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”的小灯泡，按照甲、乙两种连接方式分别接入电压为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的电路中（如图所示），通过分别调节滑动变阻器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，使所有灯泡均正常发光．则甲、乙两电路中的总电流与总功率的关系正确的是（  ）</a:t>
            </a: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乙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乙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 err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nP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乙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3200" kern="100" baseline="30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乙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3636CD9-925C-41B3-9B46-E0D439E69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491368"/>
              </p:ext>
            </p:extLst>
          </p:nvPr>
        </p:nvGraphicFramePr>
        <p:xfrm>
          <a:off x="2779014" y="3962400"/>
          <a:ext cx="388391" cy="9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9014" y="3962400"/>
                        <a:ext cx="388391" cy="9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DF1C84E-2926-43A7-B29F-49AC004F2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76092"/>
              </p:ext>
            </p:extLst>
          </p:nvPr>
        </p:nvGraphicFramePr>
        <p:xfrm>
          <a:off x="4660138" y="3695256"/>
          <a:ext cx="6775958" cy="251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5" imgW="0" imgH="0" progId="Visio.Drawing.15">
                  <p:embed/>
                </p:oleObj>
              </mc:Choice>
              <mc:Fallback>
                <p:oleObj name="Visio" r:id="rId5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60138" y="3695256"/>
                        <a:ext cx="6775958" cy="2511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3225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DD415F3-CBC2-4880-972E-E607B478BEF4}"/>
              </a:ext>
            </a:extLst>
          </p:cNvPr>
          <p:cNvSpPr/>
          <p:nvPr/>
        </p:nvSpPr>
        <p:spPr>
          <a:xfrm>
            <a:off x="768096" y="1029925"/>
            <a:ext cx="11204448" cy="290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．如图，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灯标有“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4V  4W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”字样，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灯标有“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4V  2W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”字样．闭合开关，从右向左缓慢滑动变阻器滑片，直到其中一盏灯恰好正常发光，此时电压表的示数是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灯和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灯的总功率是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97F55C8-F63D-4E53-976E-E782AA5F5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34090"/>
              </p:ext>
            </p:extLst>
          </p:nvPr>
        </p:nvGraphicFramePr>
        <p:xfrm>
          <a:off x="4515802" y="3741605"/>
          <a:ext cx="3921061" cy="289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15802" y="3741605"/>
                        <a:ext cx="3921061" cy="2890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70553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69C4F02-FEAB-4B08-9A0A-C38DE224EA6B}"/>
              </a:ext>
            </a:extLst>
          </p:cNvPr>
          <p:cNvSpPr/>
          <p:nvPr/>
        </p:nvSpPr>
        <p:spPr>
          <a:xfrm>
            <a:off x="719328" y="102363"/>
            <a:ext cx="11326368" cy="438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．某电吹风工作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6min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，能使如图所示的电能表的转盘转过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120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转，则该电吹风消耗的电能为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______kW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·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h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，电功率为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，这些电能可供一只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220V  10W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灯正常工作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______h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。一只这样的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灯与一只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220V  100W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的白炽灯正常发光时亮度相当，若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灯正常发光时的效率为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80%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，则白炽灯正常发光效率为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9CB9E25-AB94-4B85-8EBB-5A3BA45C1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11063"/>
              </p:ext>
            </p:extLst>
          </p:nvPr>
        </p:nvGraphicFramePr>
        <p:xfrm>
          <a:off x="8100251" y="3956383"/>
          <a:ext cx="2701861" cy="268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00251" y="3956383"/>
                        <a:ext cx="2701861" cy="2688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68461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EE7746-6BA1-4B82-9251-0DE6D7AABAC1}"/>
              </a:ext>
            </a:extLst>
          </p:cNvPr>
          <p:cNvSpPr/>
          <p:nvPr/>
        </p:nvSpPr>
        <p:spPr>
          <a:xfrm>
            <a:off x="743712" y="188192"/>
            <a:ext cx="11448288" cy="290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．如图的电路中，电源电压恒定，灯泡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标有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3V  1.5W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．开关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闭合，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断开，灯泡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正常发光；开关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均闭合时，电流表的示数为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1.5A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，求：（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正常发光时的电流；（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）电阻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的阻值；（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）开关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均闭合时电路的总功率．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5DFBCBA-6ADF-49F4-B52D-208C8DA53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128920"/>
              </p:ext>
            </p:extLst>
          </p:nvPr>
        </p:nvGraphicFramePr>
        <p:xfrm>
          <a:off x="4194511" y="3243983"/>
          <a:ext cx="4546689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94511" y="3243983"/>
                        <a:ext cx="4546689" cy="342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518900" y="10401300"/>
            <a:ext cx="3175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7625174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49187A-037C-4F3A-85D7-32F67789F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00" y="3687415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660BD92-C04B-41FE-A8DF-61C012298820}"/>
              </a:ext>
            </a:extLst>
          </p:cNvPr>
          <p:cNvGrpSpPr/>
          <p:nvPr/>
        </p:nvGrpSpPr>
        <p:grpSpPr>
          <a:xfrm>
            <a:off x="4374168" y="3403743"/>
            <a:ext cx="668866" cy="471985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C86DE2F-CD47-43CB-94A4-0D4D65CA7977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2BFE643-0983-4EEC-AD14-5439AA49B254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A830B3C-6A2B-4297-A493-ABFAAD9B74AB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D455459-8463-4A6B-BD33-AD8EA9FBE9BE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77900B6-7C7A-4062-9920-9AC2A0404A01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239717A-90FA-4C64-9742-BFD795DBB6FE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A4A5741-510D-4BF9-AF49-1429E73B05DC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7833DAB-3598-4118-873E-BE67B91A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72" y="1272808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9C1C42-234B-421B-802C-E6812CD31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18" y="4734485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5F9D7AB-E99D-45DF-8862-043FFA639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18" y="4554736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A143D1-7F99-45C4-9DDE-F077869F8D41}"/>
              </a:ext>
            </a:extLst>
          </p:cNvPr>
          <p:cNvGrpSpPr/>
          <p:nvPr/>
        </p:nvGrpSpPr>
        <p:grpSpPr>
          <a:xfrm>
            <a:off x="6926333" y="1755189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F8F1FC2-64F7-48BA-A575-B94CEBC8F52D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EEC47D7-F0C0-4262-8E59-BA0215426810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78BD4B0-83CB-4512-9814-5BAA276F31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8" y="1325410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60EC56D-03EC-4D1B-AD5F-D6DA66131BA3}"/>
              </a:ext>
            </a:extLst>
          </p:cNvPr>
          <p:cNvGrpSpPr/>
          <p:nvPr/>
        </p:nvGrpSpPr>
        <p:grpSpPr>
          <a:xfrm>
            <a:off x="4134601" y="1729460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B3925A2-25E0-4A7C-A8A2-380B7E10A54A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65A4E7B-D19F-4DCA-B748-AA17CD381203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19A3464-A558-4A9C-B6AB-8D57F681F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54" y="4529874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8C283A3-5A6C-4A2C-AC62-48172990803E}"/>
              </a:ext>
            </a:extLst>
          </p:cNvPr>
          <p:cNvSpPr/>
          <p:nvPr/>
        </p:nvSpPr>
        <p:spPr>
          <a:xfrm>
            <a:off x="4857949" y="4942478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7F5E0F7-9779-4C08-BE34-B402EC5B8011}"/>
              </a:ext>
            </a:extLst>
          </p:cNvPr>
          <p:cNvGrpSpPr/>
          <p:nvPr/>
        </p:nvGrpSpPr>
        <p:grpSpPr>
          <a:xfrm>
            <a:off x="6971264" y="4436317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A5354EB-7C8C-447F-A49F-E1B9745C56A6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F78A534-C4E6-4EDB-A6BD-E6752AF65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5C68FB9-4FDE-4F6E-8CBC-E329C2383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5A8CBFD-3962-47DE-B2B1-1C1C01890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87305DD-AD49-419D-A9E6-8908F38A75CA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8BFC2C5-2643-4CA3-A7F9-7E09C017E4DE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BAB5D15-D86B-4F61-BB62-59EAA597D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19019D1-952E-474B-8713-BB2C6D3663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AFFB081-79D8-493E-A48E-9A3A30093183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815CE85-95D6-4550-A62D-612E025C0575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536CB93-52DA-4B4A-81F2-3E7424DAC915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455AFBE-6B1D-4F40-835D-2435E8F2CA7B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F00D7AA-26F0-4962-8198-7AC5EDAC8B1F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9E798D1-4B79-45FA-8CEB-66F773DACAD1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26C63A8-4AB5-41F9-B0DA-1F997BAE1151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1125DCD-6D1B-47EF-BD73-BC620248045D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DF954B1-03C0-4BA5-92E3-6E138FAB0109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689DA14-39D8-4482-85C6-85D90C22A659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FA2D9D4-9974-4283-8A8B-02170974B1C4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3EDF6BA-4F05-4565-8727-BBE192E1B341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10BA5CD-E2D5-45BE-A25A-7C65CE8D8B36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98753AE-C95B-494E-B5B6-319F851065CF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A4142A6-0A23-4BDA-8914-A7CE8161D444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CE12109-3F37-455F-A167-9599CFF60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07D9EFE-F008-4DBB-A558-E29E2204E7FA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E77657C-6D2F-47BF-AE69-1A7EDF785C49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ED5118A-ACAD-4E14-81B9-ACC0C016F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23D0C62-805B-48D0-9988-3F081DCE18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D7DF072-5F2B-4A05-9E1F-094A8B972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C456033-B792-416A-BB2D-EF4A8C1B0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00B79E1-B245-47B0-A2B6-19DED1F04BDC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A82FBEB-5A32-42B3-A84A-E4C293852413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6B5342B-75DC-4ECD-A06B-38CD167F8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4383FE0-AD64-4969-9F43-77CF10494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CBD76EA-DB72-4AB9-BCC2-6E2FFC657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1FA785B-E172-4C11-838C-2713D48A3F2B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68A55B7-91A6-46E5-B83A-5B028F2DD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8046136-5B67-4AFB-A68C-4CF780E7E6A2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74B1935-7568-424C-9D37-EAF0B50016EE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DF78AC4-AD9E-412A-8461-E7DD443EA446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F7A330C-C23B-4957-94EA-18BFC45E9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E3CCC89-DCDF-49C9-8A15-1D3272F16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6FBDB19-720C-4496-A5B4-8D8E30EAC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FC79617-FCA5-4CDD-BB7E-62B6A571F8AF}"/>
              </a:ext>
            </a:extLst>
          </p:cNvPr>
          <p:cNvGrpSpPr/>
          <p:nvPr/>
        </p:nvGrpSpPr>
        <p:grpSpPr>
          <a:xfrm>
            <a:off x="8113768" y="4405710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FF84474-84F7-4155-B2B0-D94F11A9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C56981B-6322-4CEC-AEBA-DB464200ABA3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813E028-D66E-463F-96C7-AC94C3797913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05713E6-A1CB-4C1C-AB49-75F1A5D5037B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213B9CB-E0A7-4C5F-92D7-494288731361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5CB2125-7ECE-4B66-8EAB-753A3C7AA7E8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0969A278-1BBD-4B44-B1F5-B401A084AB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AB0F5DE8-C960-449C-9791-267A52EA0D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D6C13FD-C79F-4E1D-AF7B-2D862C27E31A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79C589F-663E-4942-BB75-3962F684B833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A9977F46-5844-4456-8732-04F88BEBA2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39A08632-23DD-4B8B-AD14-EC9CAFA10E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AD2FD6EF-46BC-4162-ABF4-03AEA2357A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5847A86-AE03-4764-9B8F-0440244CC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72CE1E3-5D3D-4807-A49A-914351CB3AAF}"/>
              </a:ext>
            </a:extLst>
          </p:cNvPr>
          <p:cNvSpPr/>
          <p:nvPr/>
        </p:nvSpPr>
        <p:spPr>
          <a:xfrm>
            <a:off x="6388033" y="4826578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2C055BA-4198-428B-B0BB-91AF7DDE94D0}"/>
              </a:ext>
            </a:extLst>
          </p:cNvPr>
          <p:cNvSpPr/>
          <p:nvPr/>
        </p:nvSpPr>
        <p:spPr>
          <a:xfrm>
            <a:off x="7651466" y="2902675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576B4E4-64CF-4203-A778-EB0FCB2058C8}"/>
              </a:ext>
            </a:extLst>
          </p:cNvPr>
          <p:cNvSpPr/>
          <p:nvPr/>
        </p:nvSpPr>
        <p:spPr>
          <a:xfrm>
            <a:off x="4903350" y="2917767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070FA8F-C854-41CE-9129-B44B5009A136}"/>
              </a:ext>
            </a:extLst>
          </p:cNvPr>
          <p:cNvSpPr/>
          <p:nvPr/>
        </p:nvSpPr>
        <p:spPr>
          <a:xfrm>
            <a:off x="3225024" y="4049951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8738A6C-9A7F-4E57-8581-1070EE1437A4}"/>
              </a:ext>
            </a:extLst>
          </p:cNvPr>
          <p:cNvSpPr/>
          <p:nvPr/>
        </p:nvSpPr>
        <p:spPr>
          <a:xfrm>
            <a:off x="4129962" y="2879447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8B94873-87F2-4C73-978E-3060A2E46E7F}"/>
              </a:ext>
            </a:extLst>
          </p:cNvPr>
          <p:cNvSpPr/>
          <p:nvPr/>
        </p:nvSpPr>
        <p:spPr>
          <a:xfrm flipH="1">
            <a:off x="4839124" y="2927701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2FD91F2-F4DB-442F-9EBB-CDDC1EA53C96}"/>
              </a:ext>
            </a:extLst>
          </p:cNvPr>
          <p:cNvSpPr/>
          <p:nvPr/>
        </p:nvSpPr>
        <p:spPr>
          <a:xfrm>
            <a:off x="4482370" y="5601160"/>
            <a:ext cx="3707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2.5V 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正常发光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65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1.48148E-06 L -0.01653 -1.48148E-06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120000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920000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  <p:bldP spid="90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2DB0B4F-038E-4C12-8084-84FEDAF39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00" y="3687415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7C9D8B5-7ED5-49D9-870E-0BE8EA30E4CA}"/>
              </a:ext>
            </a:extLst>
          </p:cNvPr>
          <p:cNvGrpSpPr/>
          <p:nvPr/>
        </p:nvGrpSpPr>
        <p:grpSpPr>
          <a:xfrm>
            <a:off x="4286251" y="3318841"/>
            <a:ext cx="832144" cy="556888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F9F83F5-B5D5-466E-93E9-45D3261C0A8C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52912B3-820C-4640-A411-DF3101166616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9381218-65B4-4B39-8435-AD515BDBAB04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4EB7447-2A2F-4E26-94BC-40F11311EB97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52DC153-90AA-4E5C-A37E-8720142B6116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F974E7B-09F8-42B2-AD86-D6FC7A9EF599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144177E-92F3-402E-9460-4107FEDA6929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082786B-3172-4BF9-9CBB-FF6208B5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72" y="1272808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5572EE1-F63D-4F07-BE06-D5019A938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18" y="4734485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4F1948C-570D-4FCC-BE28-DEBE8DE10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18" y="4554736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96D1E6B-3482-4A37-8C56-89FEF451979D}"/>
              </a:ext>
            </a:extLst>
          </p:cNvPr>
          <p:cNvGrpSpPr/>
          <p:nvPr/>
        </p:nvGrpSpPr>
        <p:grpSpPr>
          <a:xfrm>
            <a:off x="6926333" y="1755189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0D63FF0-C1C7-4C2C-A4CD-8E4F5CDFFFF2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9D16FB2-DBC9-4906-BA98-748C293679F1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F378409-6132-48E3-9C1D-34A842E1C0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8" y="1325410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0EF97C0-5A48-419B-9843-1FA29EF23FCF}"/>
              </a:ext>
            </a:extLst>
          </p:cNvPr>
          <p:cNvGrpSpPr/>
          <p:nvPr/>
        </p:nvGrpSpPr>
        <p:grpSpPr>
          <a:xfrm>
            <a:off x="4134601" y="1729460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7172FCC-8913-4061-AC11-50A7E1FC9E8A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B04D875-A1EE-4C54-8F5E-07D469297CD2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6961878-D772-40C7-9088-784587149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54" y="4529874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A78918B-7C9E-4F57-ADF0-7A64FED12A9C}"/>
              </a:ext>
            </a:extLst>
          </p:cNvPr>
          <p:cNvSpPr/>
          <p:nvPr/>
        </p:nvSpPr>
        <p:spPr>
          <a:xfrm>
            <a:off x="4857949" y="4942478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668E356-47A9-4E00-BB77-196ED36C74CC}"/>
              </a:ext>
            </a:extLst>
          </p:cNvPr>
          <p:cNvGrpSpPr/>
          <p:nvPr/>
        </p:nvGrpSpPr>
        <p:grpSpPr>
          <a:xfrm>
            <a:off x="6971264" y="4436317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9B6AF71-5E6C-46E0-A311-51997E2C4698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43FBAB5-3107-42D3-85D3-11CCBCE07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F62B2EA-A05C-44D1-8F65-91AEF1BE8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68B77DB-D1AE-4F9A-AC75-9E319A2B4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18FCC63-4337-4A97-9B3B-284965AC0F4B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A128714-FD6C-4724-9FE3-3CB38FCE70E6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6465C00-3AA9-41B5-9EC0-70A34D139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A0166F3-9949-46A3-A043-38DF34721A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EE1A95E-167D-49C5-9EAA-08D1C3EE70F2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01448EB-5492-4D23-A148-712EB8E7A878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8705E2E-D393-4F85-B912-4CFD6EA81928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78F128A-074E-49E3-B4AB-71B50A855EEB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3BED513-3C0D-434C-B33C-865614947F7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773D98C-4CB8-4A81-978F-FCD9C575B817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2691A2E-57A2-4FC8-A8B5-7E9F3B13AFA3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11B8BEA-EE84-44B6-9FF3-FDC8705C7B08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9F102A2-5400-4668-A90E-B17DA79313FE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42A56F0-8A4B-4A04-B7DF-17A0CC502621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7D4632D-615D-4A00-8EA3-1D3476F36EF8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9200EA3-4DB0-49D4-AA09-D88955C7A45F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DC8E12D-3BC9-4518-BAF8-54F66F6FAEC2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899F71A-AE96-46C0-BF36-B6B30E964FE5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28A2FD1-C75D-4F87-93E8-76D411A59CD6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2E68EAE-5D68-4701-B395-5C0467C1B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E38A76C-6A64-40E0-937E-780D698F00B3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BB36C8F-2A4E-42EF-9C7B-3BE1AE37EE3E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E2C8D87-38AC-443C-A44C-8F0B25231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81D9EF2-89BE-4C81-BA0E-B0CDE60DE9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8382CBB-B6A8-4B8E-88E3-BE343E7E5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CE3A8AD-7EAE-4747-8222-F5255D5A6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2EA8758-35C2-4CD8-9717-772EE442C734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D5CEF28-9F30-4BA5-BDBD-E2896E2DBA1D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B3B7C90-36E0-450F-93D8-D9D4B951D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69964B6-86C5-491E-A65F-934A8E9EF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FF3CB5A-5058-4972-91A5-E1662D66C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E0C9EE7-21E4-4047-9B51-44B6426A8DD8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285421D-270D-4003-92A5-031810B74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E9C0A56-C5A4-4892-B9BC-0CFF35C4506F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B4FE354-47A6-4B9E-BF0F-D5BA495BA2D4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161C377-F7C5-45CE-84F6-34D8BE079AF7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C968BE5-AE9C-49A5-8813-6FAC12A3E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0F1346F-7DDF-4FAA-A847-17362D99E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0313F37-327E-40B1-BD53-AC38C4EB9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7665C8F-8C1A-4C27-A1AB-DD4F26556FAA}"/>
              </a:ext>
            </a:extLst>
          </p:cNvPr>
          <p:cNvGrpSpPr/>
          <p:nvPr/>
        </p:nvGrpSpPr>
        <p:grpSpPr>
          <a:xfrm>
            <a:off x="7923268" y="4405710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DF98F38-CC02-43E2-A149-8571AD4A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133687C-75F7-4037-BA41-6DE1D173A70A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4BF3E51-B09D-4BE9-9F15-4E186903AF43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5A76A91-2ACD-4502-8C3B-55922A9C56A3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54C0CC1-F613-4F68-96AE-4F4F3C46772B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B055707-5563-46A3-ABAB-075C1D7806FF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314956D7-A446-4344-8246-4BF793EB67B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A08F4A83-DCF6-40F4-B61A-5FFF6F3C81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459BB9B-CF61-48DD-9281-E8545D2784F5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CB882F3-045A-4170-9D61-6229EC2610EC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DE968655-FB66-49FB-9982-D0165B4E54D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D44F17F0-B39F-4983-8CE9-A8DB78685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E55AE095-799D-4B4B-A09A-3F5D232324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F279418-B77B-470C-9B22-264A31DC8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ABE34B4-B478-4A97-834A-4C08FCA36C8D}"/>
              </a:ext>
            </a:extLst>
          </p:cNvPr>
          <p:cNvSpPr/>
          <p:nvPr/>
        </p:nvSpPr>
        <p:spPr>
          <a:xfrm>
            <a:off x="6388033" y="4826578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EC720D1-D578-4CCE-A943-682F6F17291B}"/>
              </a:ext>
            </a:extLst>
          </p:cNvPr>
          <p:cNvSpPr/>
          <p:nvPr/>
        </p:nvSpPr>
        <p:spPr>
          <a:xfrm>
            <a:off x="7651466" y="2902675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E56451C-2244-418E-ABEA-E8D78EC3D3AB}"/>
              </a:ext>
            </a:extLst>
          </p:cNvPr>
          <p:cNvSpPr/>
          <p:nvPr/>
        </p:nvSpPr>
        <p:spPr>
          <a:xfrm>
            <a:off x="4903350" y="2917767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9516B1C-D1A0-413A-8707-24E61216F7CC}"/>
              </a:ext>
            </a:extLst>
          </p:cNvPr>
          <p:cNvSpPr/>
          <p:nvPr/>
        </p:nvSpPr>
        <p:spPr>
          <a:xfrm>
            <a:off x="3225024" y="4049951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6237236-3A7E-4431-A52B-F3B35AD5D157}"/>
              </a:ext>
            </a:extLst>
          </p:cNvPr>
          <p:cNvSpPr/>
          <p:nvPr/>
        </p:nvSpPr>
        <p:spPr>
          <a:xfrm>
            <a:off x="4129962" y="2879447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BF57F3-727D-4C98-9510-D4BF0180378E}"/>
              </a:ext>
            </a:extLst>
          </p:cNvPr>
          <p:cNvSpPr/>
          <p:nvPr/>
        </p:nvSpPr>
        <p:spPr>
          <a:xfrm flipH="1">
            <a:off x="4839124" y="2927701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2C3F22E-84BA-46DF-B1FA-A65F68873662}"/>
              </a:ext>
            </a:extLst>
          </p:cNvPr>
          <p:cNvSpPr/>
          <p:nvPr/>
        </p:nvSpPr>
        <p:spPr>
          <a:xfrm>
            <a:off x="4482370" y="5601160"/>
            <a:ext cx="3707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3.0V 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强烈发光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1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1.48148E-06 L -0.01654 -1.48148E-06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820000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  <p:bldP spid="90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339D9B-2910-4EF6-8960-25010E7B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25" y="2562130"/>
            <a:ext cx="11476776" cy="429586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2.</a:t>
            </a:r>
            <a:r>
              <a:rPr lang="zh-CN" altLang="en-US" sz="3200">
                <a:latin typeface="Times New Roman" pitchFamily="18" charset="0"/>
              </a:rPr>
              <a:t>实验表明，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用电器实际消耗的功率与加在它两端的电压有关。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额定电压与额定功率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额定电压（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额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）</a:t>
            </a:r>
            <a:r>
              <a:rPr lang="zh-CN" altLang="en-US" sz="3200">
                <a:latin typeface="Times New Roman" pitchFamily="18" charset="0"/>
              </a:rPr>
              <a:t>：用电器正常工作时的电压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额定电流（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额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）</a:t>
            </a:r>
            <a:r>
              <a:rPr lang="zh-CN" altLang="en-US" sz="3200">
                <a:latin typeface="Times New Roman" pitchFamily="18" charset="0"/>
              </a:rPr>
              <a:t>：用电器正常工作时的电流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额定功率（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额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）</a:t>
            </a:r>
            <a:r>
              <a:rPr lang="zh-CN" altLang="en-US" sz="3200">
                <a:latin typeface="Times New Roman" pitchFamily="18" charset="0"/>
              </a:rPr>
              <a:t>：用电器在额定电压下工作时的电功率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用电器只有一个额定功率，而实际功率有无数个。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9DD2705-892D-4426-9AAB-9DDBE89A1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55996"/>
              </p:ext>
            </p:extLst>
          </p:nvPr>
        </p:nvGraphicFramePr>
        <p:xfrm>
          <a:off x="2218602" y="140244"/>
          <a:ext cx="775479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68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52719893"/>
                    </a:ext>
                  </a:extLst>
                </a:gridCol>
                <a:gridCol w="3150606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50154138"/>
                    </a:ext>
                  </a:extLst>
                </a:gridCol>
                <a:gridCol w="2625504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500394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chemeClr val="tx1"/>
                          </a:solidFill>
                        </a:rPr>
                        <a:t>实验次数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chemeClr val="tx1"/>
                          </a:solidFill>
                        </a:rPr>
                        <a:t>灯泡两端的电压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chemeClr val="tx1"/>
                          </a:solidFill>
                        </a:rPr>
                        <a:t>灯泡发光情况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395564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00FF"/>
                          </a:solidFill>
                        </a:rPr>
                        <a:t>2.0V</a:t>
                      </a:r>
                      <a:endParaRPr lang="zh-CN" altLang="en-US" sz="3200" b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0000FF"/>
                          </a:solidFill>
                        </a:rPr>
                        <a:t>发光较暗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26773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CC00"/>
                          </a:solidFill>
                        </a:rPr>
                        <a:t>2.5V</a:t>
                      </a:r>
                      <a:endParaRPr lang="zh-CN" altLang="en-US" sz="3200" b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00CC00"/>
                          </a:solidFill>
                        </a:rPr>
                        <a:t>正常发光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267997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FF0000"/>
                          </a:solidFill>
                        </a:rPr>
                        <a:t>3.0V</a:t>
                      </a:r>
                      <a:endParaRPr lang="zh-CN" altLang="en-US" sz="32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FF0000"/>
                          </a:solidFill>
                        </a:rPr>
                        <a:t>强烈发光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490967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436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AD94C2E-4DA4-4F20-B1AC-D5C2FC63DE87}"/>
              </a:ext>
            </a:extLst>
          </p:cNvPr>
          <p:cNvGrpSpPr/>
          <p:nvPr/>
        </p:nvGrpSpPr>
        <p:grpSpPr>
          <a:xfrm>
            <a:off x="4384043" y="1231050"/>
            <a:ext cx="3709097" cy="2512620"/>
            <a:chOff x="-43698" y="2040733"/>
            <a:chExt cx="2331202" cy="157920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BDBF19F-B0DC-48FD-A52F-061AFEC58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698" y="2040733"/>
              <a:ext cx="2331202" cy="1562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6EB370E-3BC6-40A8-A29C-203170D2FD7C}"/>
                </a:ext>
              </a:extLst>
            </p:cNvPr>
            <p:cNvSpPr/>
            <p:nvPr/>
          </p:nvSpPr>
          <p:spPr bwMode="auto">
            <a:xfrm>
              <a:off x="677116" y="3298330"/>
              <a:ext cx="948484" cy="32160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7B4795A-4BE1-4626-9BB0-F7464F336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" y="1213156"/>
            <a:ext cx="3362592" cy="247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118F9C0-084E-44E3-823C-5900AEA56F33}"/>
              </a:ext>
            </a:extLst>
          </p:cNvPr>
          <p:cNvGrpSpPr/>
          <p:nvPr/>
        </p:nvGrpSpPr>
        <p:grpSpPr>
          <a:xfrm>
            <a:off x="736270" y="3913299"/>
            <a:ext cx="3647773" cy="2350236"/>
            <a:chOff x="3129482" y="4991100"/>
            <a:chExt cx="2305050" cy="18669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4BF0E57-42F1-4B6C-ABDC-15AA98F01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482" y="4991100"/>
              <a:ext cx="2305050" cy="186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F6ED74D-F347-4CBE-99E9-2FB6DE4DADA8}"/>
                </a:ext>
              </a:extLst>
            </p:cNvPr>
            <p:cNvSpPr/>
            <p:nvPr/>
          </p:nvSpPr>
          <p:spPr bwMode="auto">
            <a:xfrm>
              <a:off x="4851400" y="5728712"/>
              <a:ext cx="583132" cy="91338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DB17B4A-6108-4EDB-A443-F3B3C62EFC93}"/>
              </a:ext>
            </a:extLst>
          </p:cNvPr>
          <p:cNvGrpSpPr/>
          <p:nvPr/>
        </p:nvGrpSpPr>
        <p:grpSpPr>
          <a:xfrm>
            <a:off x="4866991" y="3826142"/>
            <a:ext cx="2743199" cy="2654299"/>
            <a:chOff x="1104405" y="2544068"/>
            <a:chExt cx="2743199" cy="265429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D83F664-ED2C-4A5C-8EC5-6839016F6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4405" y="2544068"/>
              <a:ext cx="2743199" cy="26542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AFE2188-BA65-42F5-8F1A-0649BF6BC26B}"/>
                </a:ext>
              </a:extLst>
            </p:cNvPr>
            <p:cNvSpPr/>
            <p:nvPr/>
          </p:nvSpPr>
          <p:spPr bwMode="auto">
            <a:xfrm>
              <a:off x="2338503" y="3650992"/>
              <a:ext cx="1509101" cy="5117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F117754-14D2-4BCD-AD82-3DA0FCBA51E7}"/>
              </a:ext>
            </a:extLst>
          </p:cNvPr>
          <p:cNvGrpSpPr/>
          <p:nvPr/>
        </p:nvGrpSpPr>
        <p:grpSpPr>
          <a:xfrm>
            <a:off x="8202791" y="1335030"/>
            <a:ext cx="3877401" cy="2329852"/>
            <a:chOff x="6096000" y="5018887"/>
            <a:chExt cx="3060700" cy="183911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F427DFB-8DAF-4FAB-BBBE-79841E626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018887"/>
              <a:ext cx="3048000" cy="1839113"/>
            </a:xfrm>
            <a:prstGeom prst="rect">
              <a:avLst/>
            </a:prstGeom>
          </p:spPr>
        </p:pic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0CEC6D8-F51A-4212-85A9-C2EF5DE03833}"/>
                </a:ext>
              </a:extLst>
            </p:cNvPr>
            <p:cNvSpPr/>
            <p:nvPr/>
          </p:nvSpPr>
          <p:spPr bwMode="auto">
            <a:xfrm>
              <a:off x="8547100" y="5721855"/>
              <a:ext cx="609600" cy="32160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071144E-9886-411B-8122-8286DDD9D941}"/>
              </a:ext>
            </a:extLst>
          </p:cNvPr>
          <p:cNvGrpSpPr/>
          <p:nvPr/>
        </p:nvGrpSpPr>
        <p:grpSpPr>
          <a:xfrm>
            <a:off x="8376254" y="3913299"/>
            <a:ext cx="3475320" cy="2329852"/>
            <a:chOff x="6852254" y="3363893"/>
            <a:chExt cx="2291746" cy="13462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21B279D-7FEE-48E3-BDDE-5A8675923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2254" y="3363893"/>
              <a:ext cx="2291746" cy="1346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7D43B99-2979-4643-B642-B16A134F61B8}"/>
                </a:ext>
              </a:extLst>
            </p:cNvPr>
            <p:cNvSpPr/>
            <p:nvPr/>
          </p:nvSpPr>
          <p:spPr bwMode="auto">
            <a:xfrm>
              <a:off x="7721274" y="4080367"/>
              <a:ext cx="948484" cy="32160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20" name="标题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7992938-9884-4AA6-8033-9805F38D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353" y="193586"/>
            <a:ext cx="8116432" cy="906060"/>
          </a:xfrm>
        </p:spPr>
        <p:txBody>
          <a:bodyPr/>
          <a:lstStyle/>
          <a:p>
            <a:r>
              <a:rPr lang="zh-CN" altLang="en-US"/>
              <a:t>用电器铭牌上标定的额定功率</a:t>
            </a:r>
          </a:p>
        </p:txBody>
      </p:sp>
    </p:spTree>
    <p:extLst>
      <p:ext uri="{BB962C8B-B14F-4D97-AF65-F5344CB8AC3E}">
        <p14:creationId xmlns:p14="http://schemas.microsoft.com/office/powerpoint/2010/main" val="3388504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B4E2966-6B34-4476-8E6A-D789AAE5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25" y="362142"/>
            <a:ext cx="11476776" cy="285431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latin typeface="Times New Roman" pitchFamily="18" charset="0"/>
              </a:rPr>
              <a:t>实际电压与实际功率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）实际电压（</a:t>
            </a:r>
            <a:r>
              <a:rPr lang="en-US" altLang="zh-CN" sz="3200">
                <a:latin typeface="Times New Roman" pitchFamily="18" charset="0"/>
              </a:rPr>
              <a:t>U</a:t>
            </a:r>
            <a:r>
              <a:rPr lang="zh-CN" altLang="en-US" sz="3200" baseline="-25000">
                <a:latin typeface="Times New Roman" pitchFamily="18" charset="0"/>
              </a:rPr>
              <a:t>实</a:t>
            </a:r>
            <a:r>
              <a:rPr lang="zh-CN" altLang="en-US" sz="3200">
                <a:latin typeface="Times New Roman" pitchFamily="18" charset="0"/>
              </a:rPr>
              <a:t>）：用电器工作时两端的电压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）实际电流（</a:t>
            </a:r>
            <a:r>
              <a:rPr lang="en-US" altLang="zh-CN" sz="3200">
                <a:latin typeface="Times New Roman" pitchFamily="18" charset="0"/>
              </a:rPr>
              <a:t>I</a:t>
            </a:r>
            <a:r>
              <a:rPr lang="zh-CN" altLang="en-US" sz="3200" baseline="-25000">
                <a:latin typeface="Times New Roman" pitchFamily="18" charset="0"/>
              </a:rPr>
              <a:t>实</a:t>
            </a:r>
            <a:r>
              <a:rPr lang="zh-CN" altLang="en-US" sz="3200">
                <a:latin typeface="Times New Roman" pitchFamily="18" charset="0"/>
              </a:rPr>
              <a:t>）：用电器工作时通过的电流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）实际功率（</a:t>
            </a:r>
            <a:r>
              <a:rPr lang="en-US" altLang="zh-CN" sz="3200">
                <a:latin typeface="Times New Roman" pitchFamily="18" charset="0"/>
              </a:rPr>
              <a:t>P</a:t>
            </a:r>
            <a:r>
              <a:rPr lang="zh-CN" altLang="en-US" sz="3200" baseline="-25000">
                <a:latin typeface="Times New Roman" pitchFamily="18" charset="0"/>
              </a:rPr>
              <a:t>实</a:t>
            </a:r>
            <a:r>
              <a:rPr lang="zh-CN" altLang="en-US" sz="3200">
                <a:latin typeface="Times New Roman" pitchFamily="18" charset="0"/>
              </a:rPr>
              <a:t>）：用电器在实际电压下工作时的电功率</a:t>
            </a:r>
            <a:endParaRPr lang="en-US" altLang="zh-CN" sz="3200">
              <a:latin typeface="Times New Roman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95D46DF-7CD5-42EF-8DD7-E2E18D4F9DBE}"/>
              </a:ext>
            </a:extLst>
          </p:cNvPr>
          <p:cNvSpPr/>
          <p:nvPr/>
        </p:nvSpPr>
        <p:spPr bwMode="auto">
          <a:xfrm>
            <a:off x="3106399" y="3243117"/>
            <a:ext cx="479108" cy="2388149"/>
          </a:xfrm>
          <a:prstGeom prst="leftBrace">
            <a:avLst>
              <a:gd name="adj1" fmla="val 109045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9E6F71-EC6C-4FC2-9DE0-AD117EAA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119" y="4147992"/>
            <a:ext cx="4433935" cy="584775"/>
          </a:xfrm>
          <a:prstGeom prst="rect">
            <a:avLst/>
          </a:prstGeom>
          <a:noFill/>
          <a:ln w="76200" cmpd="tri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/>
            <a:r>
              <a:rPr lang="zh-CN" altLang="en-US" sz="3200">
                <a:solidFill>
                  <a:srgbClr val="FF0000"/>
                </a:solidFill>
                <a:ea typeface="+mn-ea"/>
              </a:rPr>
              <a:t>当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=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时，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=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；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2140B24-3989-4A5A-9933-93DC741DC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881" y="5214792"/>
            <a:ext cx="4392880" cy="584775"/>
          </a:xfrm>
          <a:prstGeom prst="rect">
            <a:avLst/>
          </a:prstGeom>
          <a:noFill/>
          <a:ln w="76200" cmpd="tri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3200">
                <a:solidFill>
                  <a:srgbClr val="FF0000"/>
                </a:solidFill>
                <a:ea typeface="+mn-ea"/>
              </a:rPr>
              <a:t>当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&gt;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时，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&gt;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；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109B41-4546-47DB-B011-8797C89FD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07" y="3051029"/>
            <a:ext cx="4396302" cy="584775"/>
          </a:xfrm>
          <a:prstGeom prst="rect">
            <a:avLst/>
          </a:prstGeom>
          <a:noFill/>
          <a:ln w="76200" cmpd="tri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3200">
                <a:solidFill>
                  <a:srgbClr val="FF0000"/>
                </a:solidFill>
                <a:ea typeface="+mn-ea"/>
              </a:rPr>
              <a:t>当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&lt;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时，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&lt;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；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35A0FB9-EBFB-470A-8059-BD4FA1283213}"/>
              </a:ext>
            </a:extLst>
          </p:cNvPr>
          <p:cNvSpPr/>
          <p:nvPr/>
        </p:nvSpPr>
        <p:spPr>
          <a:xfrm>
            <a:off x="724278" y="3691551"/>
            <a:ext cx="2544286" cy="1322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itchFamily="18" charset="0"/>
              </a:rPr>
              <a:t>5.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实际电压决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定实际功率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F224514-AFAC-4C93-B138-6F79CE83A436}"/>
              </a:ext>
            </a:extLst>
          </p:cNvPr>
          <p:cNvSpPr/>
          <p:nvPr/>
        </p:nvSpPr>
        <p:spPr>
          <a:xfrm>
            <a:off x="7850394" y="307769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用电器不能正常工作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4CA450E-83B0-4457-9A13-9A234FD219E4}"/>
              </a:ext>
            </a:extLst>
          </p:cNvPr>
          <p:cNvSpPr/>
          <p:nvPr/>
        </p:nvSpPr>
        <p:spPr>
          <a:xfrm>
            <a:off x="7850394" y="411782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用电器正常工作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4B82B9A-AC9A-42A7-BBD0-CF8FB6664070}"/>
              </a:ext>
            </a:extLst>
          </p:cNvPr>
          <p:cNvSpPr/>
          <p:nvPr/>
        </p:nvSpPr>
        <p:spPr>
          <a:xfrm>
            <a:off x="7850394" y="5194434"/>
            <a:ext cx="3538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用电器容易损坏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41772C2-B84B-4D72-92EA-DCA8E79AFBF7}"/>
              </a:ext>
            </a:extLst>
          </p:cNvPr>
          <p:cNvSpPr/>
          <p:nvPr/>
        </p:nvSpPr>
        <p:spPr>
          <a:xfrm>
            <a:off x="724278" y="5973670"/>
            <a:ext cx="1075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itchFamily="18" charset="0"/>
              </a:rPr>
              <a:t>6.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灯泡的亮度由其实际功率决定，实际功率越大灯泡越亮。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9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1" animBg="1"/>
      <p:bldP spid="6" grpId="2"/>
      <p:bldP spid="7" grpId="3"/>
      <p:bldP spid="8" grpId="4"/>
      <p:bldP spid="9" grpId="5"/>
      <p:bldP spid="10" grpId="6"/>
      <p:bldP spid="11" grpId="7"/>
      <p:bldP spid="12" grpId="8"/>
      <p:bldP spid="13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D47151-4304-454F-9E40-46CED9CC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31" y="461643"/>
            <a:ext cx="11217243" cy="798968"/>
          </a:xfrm>
        </p:spPr>
        <p:txBody>
          <a:bodyPr/>
          <a:lstStyle/>
          <a:p>
            <a:r>
              <a:rPr lang="zh-CN" altLang="en-US"/>
              <a:t>二、伏安法测量小灯泡的电功率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339D9B-2910-4EF6-8960-25010E7B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1" y="1343025"/>
            <a:ext cx="11217243" cy="48101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实验目的：测量小电灯的额定功率和实际功率，加以比较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2.</a:t>
            </a:r>
            <a:r>
              <a:rPr lang="zh-CN" altLang="en-US" sz="3200">
                <a:latin typeface="Times New Roman" pitchFamily="18" charset="0"/>
              </a:rPr>
              <a:t>实验原理：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P=UI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需要测量的物理量是</a:t>
            </a:r>
            <a:r>
              <a:rPr lang="en-US" altLang="zh-CN" sz="3200">
                <a:latin typeface="Times New Roman" pitchFamily="18" charset="0"/>
              </a:rPr>
              <a:t>_______________</a:t>
            </a:r>
            <a:r>
              <a:rPr lang="zh-CN" altLang="en-US" sz="3200">
                <a:latin typeface="Times New Roman" pitchFamily="18" charset="0"/>
              </a:rPr>
              <a:t>和</a:t>
            </a:r>
            <a:r>
              <a:rPr lang="en-US" altLang="zh-CN" sz="3200">
                <a:latin typeface="Times New Roman" pitchFamily="18" charset="0"/>
              </a:rPr>
              <a:t>_______________</a:t>
            </a:r>
            <a:r>
              <a:rPr lang="zh-CN" altLang="en-US" sz="3200">
                <a:latin typeface="Times New Roman" pitchFamily="18" charset="0"/>
              </a:rPr>
              <a:t>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 实验器材：电源（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4.5V</a:t>
            </a:r>
            <a:r>
              <a:rPr lang="zh-CN" altLang="en-US" sz="3200">
                <a:latin typeface="Times New Roman" pitchFamily="18" charset="0"/>
              </a:rPr>
              <a:t>）、开关、导线、小灯泡（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） 、电压表（</a:t>
            </a:r>
            <a:r>
              <a:rPr lang="en-US" altLang="zh-CN" sz="3200">
                <a:latin typeface="Times New Roman" pitchFamily="18" charset="0"/>
              </a:rPr>
              <a:t>____</a:t>
            </a:r>
            <a:r>
              <a:rPr lang="zh-CN" altLang="en-US" sz="3200">
                <a:latin typeface="Times New Roman" pitchFamily="18" charset="0"/>
              </a:rPr>
              <a:t>） 、电流表（</a:t>
            </a:r>
            <a:r>
              <a:rPr lang="en-US" altLang="zh-CN" sz="3200">
                <a:latin typeface="Times New Roman" pitchFamily="18" charset="0"/>
              </a:rPr>
              <a:t>____</a:t>
            </a:r>
            <a:r>
              <a:rPr lang="zh-CN" altLang="en-US" sz="3200">
                <a:latin typeface="Times New Roman" pitchFamily="18" charset="0"/>
              </a:rPr>
              <a:t>）和</a:t>
            </a:r>
            <a:r>
              <a:rPr lang="en-US" altLang="zh-CN" sz="3200">
                <a:latin typeface="Times New Roman" pitchFamily="18" charset="0"/>
              </a:rPr>
              <a:t>___________</a:t>
            </a: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_____</a:t>
            </a:r>
            <a:r>
              <a:rPr lang="zh-CN" altLang="en-US" sz="3200">
                <a:latin typeface="Times New Roman" pitchFamily="18" charset="0"/>
              </a:rPr>
              <a:t>） 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滑动变阻器的作用：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保护电路，调节灯泡两端的电压</a:t>
            </a:r>
            <a:r>
              <a:rPr lang="zh-CN" altLang="en-US" sz="3200">
                <a:latin typeface="Times New Roman" pitchFamily="18" charset="0"/>
              </a:rPr>
              <a:t>。</a:t>
            </a:r>
            <a:endParaRPr lang="en-US" altLang="zh-CN" sz="3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12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2630</Words>
  <Application>Microsoft Office PowerPoint</Application>
  <PresentationFormat>自定义</PresentationFormat>
  <Paragraphs>160</Paragraphs>
  <Slides>34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7" baseType="lpstr">
      <vt:lpstr>剪切</vt:lpstr>
      <vt:lpstr>Equation</vt:lpstr>
      <vt:lpstr>Visio</vt:lpstr>
      <vt:lpstr>6.4灯泡的功率</vt:lpstr>
      <vt:lpstr>PowerPoint 演示文稿</vt:lpstr>
      <vt:lpstr>一、额定功率</vt:lpstr>
      <vt:lpstr>PowerPoint 演示文稿</vt:lpstr>
      <vt:lpstr>PowerPoint 演示文稿</vt:lpstr>
      <vt:lpstr>PowerPoint 演示文稿</vt:lpstr>
      <vt:lpstr>用电器铭牌上标定的额定功率</vt:lpstr>
      <vt:lpstr>PowerPoint 演示文稿</vt:lpstr>
      <vt:lpstr>二、伏安法测量小灯泡的电功率</vt:lpstr>
      <vt:lpstr>PowerPoint 演示文稿</vt:lpstr>
      <vt:lpstr>PowerPoint 演示文稿</vt:lpstr>
      <vt:lpstr>PowerPoint 演示文稿</vt:lpstr>
      <vt:lpstr>PowerPoint 演示文稿</vt:lpstr>
      <vt:lpstr>6.统计实验数据</vt:lpstr>
      <vt:lpstr>三、利用电能表和秒表测量电功率</vt:lpstr>
      <vt:lpstr>PowerPoint 演示文稿</vt:lpstr>
      <vt:lpstr>PowerPoint 演示文稿</vt:lpstr>
      <vt:lpstr>PowerPoint 演示文稿</vt:lpstr>
      <vt:lpstr>PowerPoint 演示文稿</vt:lpstr>
      <vt:lpstr>讨论交流：“1元节能灯”活动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2020-09-23T09:46:03Z</cp:lastPrinted>
  <dcterms:created xsi:type="dcterms:W3CDTF">2020-09-23T09:46:03Z</dcterms:created>
  <dcterms:modified xsi:type="dcterms:W3CDTF">2020-10-19T14:04:48Z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